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9"/>
  </p:notesMasterIdLst>
  <p:sldIdLst>
    <p:sldId id="300" r:id="rId5"/>
    <p:sldId id="435" r:id="rId6"/>
    <p:sldId id="392" r:id="rId7"/>
    <p:sldId id="396" r:id="rId8"/>
    <p:sldId id="426" r:id="rId9"/>
    <p:sldId id="436" r:id="rId10"/>
    <p:sldId id="428" r:id="rId11"/>
    <p:sldId id="427" r:id="rId12"/>
    <p:sldId id="431" r:id="rId13"/>
    <p:sldId id="430" r:id="rId14"/>
    <p:sldId id="432" r:id="rId15"/>
    <p:sldId id="429" r:id="rId16"/>
    <p:sldId id="397" r:id="rId17"/>
    <p:sldId id="398" r:id="rId18"/>
    <p:sldId id="399" r:id="rId19"/>
    <p:sldId id="401" r:id="rId20"/>
    <p:sldId id="402" r:id="rId21"/>
    <p:sldId id="404" r:id="rId22"/>
    <p:sldId id="406" r:id="rId23"/>
    <p:sldId id="407" r:id="rId24"/>
    <p:sldId id="433" r:id="rId25"/>
    <p:sldId id="405" r:id="rId26"/>
    <p:sldId id="425" r:id="rId27"/>
    <p:sldId id="41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sanna Karthik Vairam" userId="17ef763e-19d5-470b-bd55-2fb187fe9304" providerId="ADAL" clId="{2F54CCFC-1756-4390-A02A-DEEF2C410354}"/>
    <pc:docChg chg="modSld">
      <pc:chgData name="Prasanna Karthik Vairam" userId="17ef763e-19d5-470b-bd55-2fb187fe9304" providerId="ADAL" clId="{2F54CCFC-1756-4390-A02A-DEEF2C410354}" dt="2024-02-01T10:57:46.300" v="1" actId="20577"/>
      <pc:docMkLst>
        <pc:docMk/>
      </pc:docMkLst>
      <pc:sldChg chg="modSp">
        <pc:chgData name="Prasanna Karthik Vairam" userId="17ef763e-19d5-470b-bd55-2fb187fe9304" providerId="ADAL" clId="{2F54CCFC-1756-4390-A02A-DEEF2C410354}" dt="2024-02-01T10:57:46.300" v="1" actId="20577"/>
        <pc:sldMkLst>
          <pc:docMk/>
          <pc:sldMk cId="1648098407" sldId="300"/>
        </pc:sldMkLst>
        <pc:spChg chg="mod">
          <ac:chgData name="Prasanna Karthik Vairam" userId="17ef763e-19d5-470b-bd55-2fb187fe9304" providerId="ADAL" clId="{2F54CCFC-1756-4390-A02A-DEEF2C410354}" dt="2024-02-01T10:57:46.300" v="1" actId="20577"/>
          <ac:spMkLst>
            <pc:docMk/>
            <pc:sldMk cId="1648098407" sldId="300"/>
            <ac:spMk id="3" creationId="{00000000-0000-0000-0000-000000000000}"/>
          </ac:spMkLst>
        </pc:spChg>
      </pc:sldChg>
    </pc:docChg>
  </pc:docChgLst>
  <pc:docChgLst>
    <pc:chgData name="Prasanna Karthik Vairam" userId="17ef763e-19d5-470b-bd55-2fb187fe9304" providerId="ADAL" clId="{370F71EA-03B9-4A06-9DF9-8BA6603823C9}"/>
  </pc:docChgLst>
  <pc:docChgLst>
    <pc:chgData name="Prasanna Karthik Vairam" userId="17ef763e-19d5-470b-bd55-2fb187fe9304" providerId="ADAL" clId="{855C9B40-3B78-40CB-B954-C30FA7DEC62D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76B3BA-BEE0-42AC-8C80-A1BD6430A182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4CC108-14E8-4CD4-A4D9-BD37EA61C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72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Webinar</a:t>
            </a:r>
          </a:p>
          <a:p>
            <a:endParaRPr lang="en-SG" dirty="0"/>
          </a:p>
          <a:p>
            <a:r>
              <a:rPr lang="en-SG" dirty="0"/>
              <a:t>Ask questions – raise hand or type questions in Q&amp;A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B58E1-EBA3-4697-9309-E43EB0AE0E8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7460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Webinar</a:t>
            </a:r>
          </a:p>
          <a:p>
            <a:endParaRPr lang="en-SG" dirty="0"/>
          </a:p>
          <a:p>
            <a:r>
              <a:rPr lang="en-SG" dirty="0"/>
              <a:t>Ask questions – raise hand or type questions in Q&amp;A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B58E1-EBA3-4697-9309-E43EB0AE0E8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040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Webinar</a:t>
            </a:r>
          </a:p>
          <a:p>
            <a:endParaRPr lang="en-SG" dirty="0"/>
          </a:p>
          <a:p>
            <a:r>
              <a:rPr lang="en-SG" dirty="0"/>
              <a:t>Ask questions – raise hand or type questions in Q&amp;A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B58E1-EBA3-4697-9309-E43EB0AE0E8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427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Webinar</a:t>
            </a:r>
          </a:p>
          <a:p>
            <a:endParaRPr lang="en-SG" dirty="0"/>
          </a:p>
          <a:p>
            <a:r>
              <a:rPr lang="en-SG" dirty="0"/>
              <a:t>Ask questions – raise hand or type questions in Q&amp;A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B58E1-EBA3-4697-9309-E43EB0AE0E8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712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Webinar</a:t>
            </a:r>
          </a:p>
          <a:p>
            <a:endParaRPr lang="en-SG" dirty="0"/>
          </a:p>
          <a:p>
            <a:r>
              <a:rPr lang="en-SG" dirty="0"/>
              <a:t>Ask questions – raise hand or type questions in Q&amp;A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B58E1-EBA3-4697-9309-E43EB0AE0E8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47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98F93-2727-4F04-962B-4F7B0AD038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372537-1225-4E76-8697-40F9BE3FED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9268A-18F0-4F65-AAA4-973EE2AD0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C1A9-E744-4482-A0AF-A2F8CDCBA993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23741-13CA-4A8C-93CC-4BA04D927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F9CCC-A276-46D4-8F1F-F92F16A62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53361-4440-455F-8B25-E96E16D97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020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094A-9452-45C9-9546-59FEAC86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D25E08-0854-4E85-9996-A42C3D06D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CF4DE-910E-4FD7-B0C8-A3C374F84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C1A9-E744-4482-A0AF-A2F8CDCBA993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EA28E-B02D-4771-8974-DF81DB0E0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B6014-8023-4EF8-B944-7D2806715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53361-4440-455F-8B25-E96E16D97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2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6C4C23-C055-4EFE-810C-E79F07D31D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85705F-E0B5-40F6-A3EB-FD1534998A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5191F-7DDB-4DFD-AAF9-1902022E7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C1A9-E744-4482-A0AF-A2F8CDCBA993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D18F6-47AC-41DD-A412-3D614CB51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B7EC9-4355-4E02-9A49-5421FFABF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53361-4440-455F-8B25-E96E16D97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56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76491-A116-4EC9-B873-A79D0D4D5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F87DC-04F8-4402-A5B0-C9DD55E74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F485D-FA5D-4F04-BA07-D8B4497A9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C1A9-E744-4482-A0AF-A2F8CDCBA993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C0FD9-40C9-446D-A438-0988091FE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DCB8C-FE34-4056-B550-F935F7C0E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53361-4440-455F-8B25-E96E16D97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32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3214A-C056-4C85-85CD-3B298CC4E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A24E0-A1CF-473B-95B9-B3D9D5BBE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EB66F-E762-4E78-A1CF-C6C984702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C1A9-E744-4482-A0AF-A2F8CDCBA993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491E0-82EF-4133-8169-38837CD40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64C3A-93DD-4737-870B-9964D1935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53361-4440-455F-8B25-E96E16D97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29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E2C5A-83D9-4FFF-A252-B4992FDFA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8B646-6D4C-43A9-8F85-699682EE2A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037A45-3BBD-4722-821B-42114CDC7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9D0FA-6468-44D6-B528-2260DC503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C1A9-E744-4482-A0AF-A2F8CDCBA993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6CDFE6-5671-45B5-9902-139BE40E8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754852-D16C-40F0-A1B4-CCDB444CE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53361-4440-455F-8B25-E96E16D97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533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50658-F3EC-4729-A6FB-E50ED77DC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7D89C-8698-4419-AAB1-73DB9C4ED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172F91-3329-4EC8-9B51-69B3748EFD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20CF39-AAA9-4D22-AFE0-58B91FEA12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37A214-B91E-4639-8E86-7F0F0A023C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6CF66B-E349-42D4-81FF-B5E5307B0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C1A9-E744-4482-A0AF-A2F8CDCBA993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B3A012-43DD-4BC9-8CD5-70C6B6707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6A0645-0C6A-4A14-8CEA-F247EB6E5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53361-4440-455F-8B25-E96E16D97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019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24694-2356-4B70-A5CB-6CBC2E21E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CCDDE4-D91C-4C33-9E3C-4C38A142A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C1A9-E744-4482-A0AF-A2F8CDCBA993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C8193E-3E2A-4D56-AC90-3B3F8E19A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366784-70B6-4AFD-B193-BD3D99063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53361-4440-455F-8B25-E96E16D97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37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0E80CA-42A8-4A2A-A9D6-5CDDF11B0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C1A9-E744-4482-A0AF-A2F8CDCBA993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6A5B34-74C4-4EC9-A108-69FAC14CF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162B5B-6A35-43EE-B17F-EAC4B9CED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53361-4440-455F-8B25-E96E16D97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43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A3B2-A268-4553-89F1-F0B7E339C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86891-1D9F-497C-851A-2E4BF2405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3BD319-6477-4C3E-B834-609DC0FA19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E989F-7242-42B8-A0E6-EEC2DFA93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C1A9-E744-4482-A0AF-A2F8CDCBA993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12B5FC-ECFE-483E-A384-FB7D2BD11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CC646-CAD1-4BF3-81DA-4233390EB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53361-4440-455F-8B25-E96E16D97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14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52215-2F08-4B4D-A768-8F478C3AB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AC687C-EB36-451B-BF47-78D391EE3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DBC7A7-8206-4AA5-BE0A-879EEBC92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0162E1-BC82-4FF2-8BA8-5ECFBC2F9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C1A9-E744-4482-A0AF-A2F8CDCBA993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18EE6E-3104-401B-913F-1B0D70A6C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C82AB1-E9FF-47B2-B112-D71A48D03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53361-4440-455F-8B25-E96E16D97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529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8F72BA-492F-431A-8BE2-802D57145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09742-4E2B-4991-B073-66EE937E8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A408F-4D25-493A-B14D-055B27D8E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AC1A9-E744-4482-A0AF-A2F8CDCBA993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9C659-552A-4A79-A7BA-261C62E11B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E390D-48F5-4026-B74D-3CC5C07A7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53361-4440-455F-8B25-E96E16D97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81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pkarthik88/pen/poVjMZ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pkarthik88/pen/QWVWbPZ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pkarthik88/pen/MWGKgmy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pkarthik88/pen/GRdoKQz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pkarthik88/pen/jOvOPZK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99980" y="3640323"/>
            <a:ext cx="8418786" cy="1803512"/>
          </a:xfrm>
        </p:spPr>
        <p:txBody>
          <a:bodyPr>
            <a:normAutofit/>
          </a:bodyPr>
          <a:lstStyle/>
          <a:p>
            <a:r>
              <a:rPr lang="en-US" sz="3200" dirty="0"/>
              <a:t>Prasanna Karthik Vairam</a:t>
            </a:r>
            <a:br>
              <a:rPr lang="en-US" sz="3200" dirty="0"/>
            </a:br>
            <a:r>
              <a:rPr lang="en-US" sz="3200" dirty="0"/>
              <a:t>Lecturer</a:t>
            </a:r>
            <a:br>
              <a:rPr lang="en-US" sz="3200" dirty="0"/>
            </a:br>
            <a:r>
              <a:rPr lang="en-US" sz="2700" dirty="0"/>
              <a:t>Department of Computer Science</a:t>
            </a:r>
            <a:br>
              <a:rPr lang="en-US" sz="2700" dirty="0"/>
            </a:br>
            <a:r>
              <a:rPr lang="en-US" sz="2700" dirty="0"/>
              <a:t>NUS School of Computing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720" y="482969"/>
            <a:ext cx="5067300" cy="9048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899977" y="2076460"/>
            <a:ext cx="841878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 5007: Software Engineering on Application Architecture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>
                <a:solidFill>
                  <a:prstClr val="black"/>
                </a:solidFill>
                <a:latin typeface="Calibri" panose="020F0502020204030204"/>
              </a:rPr>
              <a:t>Lecture-4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8098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64B51-6C46-4F7D-AF20-89CC85B4B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the Non-React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EBC66-B1BF-4800-A7CE-9630FFA91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update to</a:t>
            </a:r>
            <a:r>
              <a:rPr lang="en-US" b="1" dirty="0"/>
              <a:t> issues </a:t>
            </a:r>
            <a:r>
              <a:rPr lang="en-US" dirty="0"/>
              <a:t>variable causes a UI re-rendering.</a:t>
            </a:r>
          </a:p>
          <a:p>
            <a:pPr lvl="1"/>
            <a:r>
              <a:rPr lang="en-US" b="1" dirty="0"/>
              <a:t>Corner Case 1 (App State): </a:t>
            </a:r>
            <a:r>
              <a:rPr lang="en-US" dirty="0"/>
              <a:t>Although the list of issues is fetched from the DB, </a:t>
            </a:r>
            <a:r>
              <a:rPr lang="en-US" b="1" dirty="0">
                <a:solidFill>
                  <a:srgbClr val="0070C0"/>
                </a:solidFill>
              </a:rPr>
              <a:t>no actual update happens </a:t>
            </a:r>
            <a:r>
              <a:rPr lang="en-US" dirty="0"/>
              <a:t>to </a:t>
            </a:r>
            <a:r>
              <a:rPr lang="en-US" b="1" i="1" dirty="0">
                <a:solidFill>
                  <a:srgbClr val="7030A0"/>
                </a:solidFill>
              </a:rPr>
              <a:t>issues</a:t>
            </a:r>
            <a:r>
              <a:rPr lang="en-US" dirty="0"/>
              <a:t> variable</a:t>
            </a:r>
            <a:r>
              <a:rPr lang="en-US" b="1" i="1" dirty="0"/>
              <a:t>. </a:t>
            </a:r>
            <a:r>
              <a:rPr lang="en-US" dirty="0"/>
              <a:t>(i.e., the DB version and the JS variable are the same.)</a:t>
            </a:r>
          </a:p>
          <a:p>
            <a:pPr lvl="1"/>
            <a:r>
              <a:rPr lang="en-US" b="1" dirty="0"/>
              <a:t>Corner Case 2 (App State): </a:t>
            </a:r>
            <a:r>
              <a:rPr lang="en-US" dirty="0"/>
              <a:t>The list of issues is fetched from the DB, </a:t>
            </a:r>
            <a:r>
              <a:rPr lang="en-US" b="1" u="sng" dirty="0">
                <a:solidFill>
                  <a:srgbClr val="0070C0"/>
                </a:solidFill>
              </a:rPr>
              <a:t>just one</a:t>
            </a:r>
            <a:r>
              <a:rPr lang="en-US" b="1" dirty="0">
                <a:solidFill>
                  <a:srgbClr val="0070C0"/>
                </a:solidFill>
              </a:rPr>
              <a:t> actual update happens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dirty="0"/>
              <a:t>to </a:t>
            </a:r>
            <a:r>
              <a:rPr lang="en-US" b="1" i="1" dirty="0">
                <a:solidFill>
                  <a:srgbClr val="7030A0"/>
                </a:solidFill>
              </a:rPr>
              <a:t>issues</a:t>
            </a:r>
            <a:r>
              <a:rPr lang="en-US" dirty="0"/>
              <a:t> variable</a:t>
            </a:r>
            <a:r>
              <a:rPr lang="en-US" b="1" i="1" dirty="0"/>
              <a:t>. </a:t>
            </a:r>
          </a:p>
          <a:p>
            <a:pPr lvl="1"/>
            <a:r>
              <a:rPr lang="en-US" b="1" dirty="0"/>
              <a:t>Corner Case 3 (UI State): </a:t>
            </a:r>
            <a:r>
              <a:rPr lang="en-US" dirty="0"/>
              <a:t>The list of issues changes but there is </a:t>
            </a:r>
            <a:r>
              <a:rPr lang="en-US" b="1" dirty="0">
                <a:solidFill>
                  <a:srgbClr val="0070C0"/>
                </a:solidFill>
              </a:rPr>
              <a:t>no change to the UI</a:t>
            </a:r>
            <a:r>
              <a:rPr lang="en-US" dirty="0"/>
              <a:t>. (e.g., we may only display top 5 news items on the UI)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23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798D9-FE4B-4033-95D9-E9DA9E899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612" y="296683"/>
            <a:ext cx="10515600" cy="1325563"/>
          </a:xfrm>
        </p:spPr>
        <p:txBody>
          <a:bodyPr/>
          <a:lstStyle/>
          <a:p>
            <a:r>
              <a:rPr lang="en-US" dirty="0"/>
              <a:t>React Implementation: Class Lifecycle Methods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49348BF-C345-4CFE-8380-B3F51BCF3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13" y="1622246"/>
            <a:ext cx="3978988" cy="398248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Checkpoints in the life of a class where we can do some operations.</a:t>
            </a:r>
          </a:p>
          <a:p>
            <a:pPr algn="just"/>
            <a:r>
              <a:rPr lang="en-US" dirty="0"/>
              <a:t>Code written in lifecycle methods are automatically triggered!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7459C7-9D96-4FDB-8D79-67B92CCF46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116" t="22232" r="9094" b="37120"/>
          <a:stretch/>
        </p:blipFill>
        <p:spPr>
          <a:xfrm>
            <a:off x="4546601" y="2692400"/>
            <a:ext cx="7502922" cy="386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741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64B51-6C46-4F7D-AF20-89CC85B4B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CodePen</a:t>
            </a:r>
            <a:r>
              <a:rPr lang="en-US" dirty="0"/>
              <a:t> Example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EBC66-B1BF-4800-A7CE-9630FFA91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Simple Implementation of </a:t>
            </a:r>
            <a:r>
              <a:rPr lang="en-US" dirty="0" err="1"/>
              <a:t>IssueTracker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Define </a:t>
            </a:r>
            <a:r>
              <a:rPr lang="en-US" dirty="0" err="1"/>
              <a:t>initialIssues</a:t>
            </a:r>
            <a:r>
              <a:rPr lang="en-US" dirty="0"/>
              <a:t>. [simulates a DB]</a:t>
            </a:r>
          </a:p>
          <a:p>
            <a:pPr lvl="1"/>
            <a:r>
              <a:rPr lang="en-US" dirty="0"/>
              <a:t>Set Class variable called </a:t>
            </a:r>
            <a:r>
              <a:rPr lang="en-US" b="1" dirty="0">
                <a:solidFill>
                  <a:srgbClr val="7030A0"/>
                </a:solidFill>
              </a:rPr>
              <a:t>issues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Initialize this in a Class Lifecycle Method (Component Did Mount?)</a:t>
            </a:r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https://codepen.io/pkarthik88/pen/poVjMZB</a:t>
            </a:r>
            <a:endParaRPr lang="en-US" dirty="0"/>
          </a:p>
          <a:p>
            <a:r>
              <a:rPr lang="en-US" dirty="0"/>
              <a:t>Questions:</a:t>
            </a:r>
          </a:p>
          <a:p>
            <a:pPr lvl="1"/>
            <a:r>
              <a:rPr lang="en-US" dirty="0"/>
              <a:t>Why is </a:t>
            </a:r>
            <a:r>
              <a:rPr lang="en-US" b="1" i="1" dirty="0"/>
              <a:t>issues</a:t>
            </a:r>
            <a:r>
              <a:rPr lang="en-US" dirty="0"/>
              <a:t> defined in </a:t>
            </a:r>
            <a:r>
              <a:rPr lang="en-US" dirty="0" err="1"/>
              <a:t>IssueList</a:t>
            </a:r>
            <a:r>
              <a:rPr lang="en-US" dirty="0"/>
              <a:t> and not in </a:t>
            </a:r>
            <a:r>
              <a:rPr lang="en-US" dirty="0" err="1"/>
              <a:t>IssueTable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Why is the page not updating with the newly added issue?</a:t>
            </a:r>
          </a:p>
          <a:p>
            <a:r>
              <a:rPr lang="en-US" dirty="0"/>
              <a:t>Exercise: Create a </a:t>
            </a:r>
            <a:r>
              <a:rPr lang="en-US" dirty="0" err="1"/>
              <a:t>initialIssues</a:t>
            </a:r>
            <a:r>
              <a:rPr lang="en-US" dirty="0"/>
              <a:t> with two columns. (i.e., issue title, issue complexity).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98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720" y="482969"/>
            <a:ext cx="5067300" cy="9048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886607" y="2721114"/>
            <a:ext cx="841878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MVC: Model (Data) for App/UI State</a:t>
            </a:r>
          </a:p>
        </p:txBody>
      </p:sp>
    </p:spTree>
    <p:extLst>
      <p:ext uri="{BB962C8B-B14F-4D97-AF65-F5344CB8AC3E}">
        <p14:creationId xmlns:p14="http://schemas.microsoft.com/office/powerpoint/2010/main" val="3908734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798D9-FE4B-4033-95D9-E9DA9E899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612" y="296683"/>
            <a:ext cx="10515600" cy="1325563"/>
          </a:xfrm>
        </p:spPr>
        <p:txBody>
          <a:bodyPr/>
          <a:lstStyle/>
          <a:p>
            <a:r>
              <a:rPr lang="en-US" dirty="0"/>
              <a:t>State Basics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49348BF-C345-4CFE-8380-B3F51BCF3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12" y="1622246"/>
            <a:ext cx="10515600" cy="398248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State must be used when a data item or local variable </a:t>
            </a:r>
          </a:p>
          <a:p>
            <a:pPr lvl="1" algn="just"/>
            <a:r>
              <a:rPr lang="en-US" dirty="0"/>
              <a:t>changes the UI in some way (i.e., touches the DOM) </a:t>
            </a:r>
            <a:r>
              <a:rPr lang="en-US" u="sng" dirty="0"/>
              <a:t>and</a:t>
            </a:r>
          </a:p>
          <a:p>
            <a:pPr lvl="1" algn="just"/>
            <a:r>
              <a:rPr lang="en-US" dirty="0"/>
              <a:t>You want to </a:t>
            </a:r>
            <a:r>
              <a:rPr lang="en-US" i="1" dirty="0"/>
              <a:t>optimize </a:t>
            </a:r>
            <a:r>
              <a:rPr lang="en-US" dirty="0"/>
              <a:t>the user experience when the variable changes.</a:t>
            </a:r>
          </a:p>
          <a:p>
            <a:pPr algn="just"/>
            <a:r>
              <a:rPr lang="en-US" dirty="0"/>
              <a:t>Suitable for UI State and App State.</a:t>
            </a:r>
          </a:p>
        </p:txBody>
      </p:sp>
    </p:spTree>
    <p:extLst>
      <p:ext uri="{BB962C8B-B14F-4D97-AF65-F5344CB8AC3E}">
        <p14:creationId xmlns:p14="http://schemas.microsoft.com/office/powerpoint/2010/main" val="2025647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798D9-FE4B-4033-95D9-E9DA9E899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612" y="296683"/>
            <a:ext cx="10515600" cy="1325563"/>
          </a:xfrm>
        </p:spPr>
        <p:txBody>
          <a:bodyPr/>
          <a:lstStyle/>
          <a:p>
            <a:r>
              <a:rPr lang="en-US" dirty="0"/>
              <a:t>Initializing and Updating State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49348BF-C345-4CFE-8380-B3F51BCF3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13" y="1622246"/>
            <a:ext cx="5726656" cy="398248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Initializing State: Assign initial value to the variable. Done when the state is created.</a:t>
            </a:r>
          </a:p>
          <a:p>
            <a:pPr algn="just"/>
            <a:r>
              <a:rPr lang="en-US" dirty="0"/>
              <a:t>Updating State: To change the value of the variable.</a:t>
            </a:r>
          </a:p>
          <a:p>
            <a:pPr algn="just"/>
            <a:r>
              <a:rPr lang="en-US" dirty="0"/>
              <a:t>Key Question: When do we change the state? </a:t>
            </a:r>
          </a:p>
          <a:p>
            <a:pPr algn="just"/>
            <a:r>
              <a:rPr lang="en-US" dirty="0"/>
              <a:t>Usually on a user event or browser event (Lifecycle event)! </a:t>
            </a:r>
          </a:p>
          <a:p>
            <a:pPr algn="just"/>
            <a:r>
              <a:rPr lang="en-US" dirty="0"/>
              <a:t>We will see these in MVC-Control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92E646-0F70-4D27-A4A3-E3B67F1941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739" t="42945" r="1334" b="39450"/>
          <a:stretch/>
        </p:blipFill>
        <p:spPr>
          <a:xfrm>
            <a:off x="6897951" y="1622246"/>
            <a:ext cx="4962618" cy="16461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9967D03-7696-44BB-83AC-5AEAE90342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665" t="63139" r="3228" b="27799"/>
          <a:stretch/>
        </p:blipFill>
        <p:spPr>
          <a:xfrm>
            <a:off x="6929024" y="4489141"/>
            <a:ext cx="4900472" cy="95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782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798D9-FE4B-4033-95D9-E9DA9E899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612" y="296683"/>
            <a:ext cx="10515600" cy="1325563"/>
          </a:xfrm>
        </p:spPr>
        <p:txBody>
          <a:bodyPr/>
          <a:lstStyle/>
          <a:p>
            <a:r>
              <a:rPr lang="en-US" dirty="0"/>
              <a:t>Class Lifecycle Methods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49348BF-C345-4CFE-8380-B3F51BCF3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12" y="1622246"/>
            <a:ext cx="4998687" cy="398248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Checkpoints in the life of a class where we can do some operations.</a:t>
            </a:r>
          </a:p>
          <a:p>
            <a:pPr algn="just"/>
            <a:r>
              <a:rPr lang="en-US" dirty="0"/>
              <a:t>Code written in lifecycle methods are automatically triggered!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7459C7-9D96-4FDB-8D79-67B92CCF46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116" t="22232" r="9094" b="37120"/>
          <a:stretch/>
        </p:blipFill>
        <p:spPr>
          <a:xfrm>
            <a:off x="6096000" y="959464"/>
            <a:ext cx="6083078" cy="28053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697094B-CF3C-4B33-B71F-E4AECDB29B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883" t="42946" r="2326" b="24692"/>
          <a:stretch/>
        </p:blipFill>
        <p:spPr>
          <a:xfrm>
            <a:off x="6667475" y="3943675"/>
            <a:ext cx="4415737" cy="29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67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798D9-FE4B-4033-95D9-E9DA9E899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612" y="296683"/>
            <a:ext cx="10515600" cy="1325563"/>
          </a:xfrm>
        </p:spPr>
        <p:txBody>
          <a:bodyPr/>
          <a:lstStyle/>
          <a:p>
            <a:r>
              <a:rPr lang="en-US" dirty="0"/>
              <a:t>What happens on </a:t>
            </a:r>
            <a:r>
              <a:rPr lang="en-US" dirty="0" err="1"/>
              <a:t>setState</a:t>
            </a:r>
            <a:r>
              <a:rPr lang="en-US" dirty="0"/>
              <a:t>()? 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49348BF-C345-4CFE-8380-B3F51BCF3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12" y="1622246"/>
            <a:ext cx="10515600" cy="3982488"/>
          </a:xfrm>
        </p:spPr>
        <p:txBody>
          <a:bodyPr>
            <a:normAutofit/>
          </a:bodyPr>
          <a:lstStyle/>
          <a:p>
            <a:pPr algn="just"/>
            <a:r>
              <a:rPr lang="en-US" dirty="0" err="1"/>
              <a:t>setState</a:t>
            </a:r>
            <a:r>
              <a:rPr lang="en-US" dirty="0"/>
              <a:t>() computes the </a:t>
            </a:r>
            <a:r>
              <a:rPr lang="en-US" b="1" dirty="0">
                <a:solidFill>
                  <a:srgbClr val="0070C0"/>
                </a:solidFill>
              </a:rPr>
              <a:t>new virtual DOM </a:t>
            </a:r>
            <a:r>
              <a:rPr lang="en-US" dirty="0"/>
              <a:t>based on the new state change.</a:t>
            </a:r>
          </a:p>
          <a:p>
            <a:pPr algn="just"/>
            <a:r>
              <a:rPr lang="en-US" dirty="0" err="1"/>
              <a:t>setState</a:t>
            </a:r>
            <a:r>
              <a:rPr lang="en-US" dirty="0"/>
              <a:t>() compares the </a:t>
            </a:r>
            <a:r>
              <a:rPr lang="en-US" b="1" dirty="0">
                <a:solidFill>
                  <a:srgbClr val="0070C0"/>
                </a:solidFill>
              </a:rPr>
              <a:t>new virtual DOM </a:t>
            </a:r>
            <a:r>
              <a:rPr lang="en-US" dirty="0"/>
              <a:t>with the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old virtual DOM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If </a:t>
            </a:r>
            <a:r>
              <a:rPr lang="en-US" u="sng" dirty="0"/>
              <a:t>there are any actual changes to the DOM</a:t>
            </a:r>
            <a:r>
              <a:rPr lang="en-US" dirty="0"/>
              <a:t>, then it </a:t>
            </a:r>
            <a:r>
              <a:rPr lang="en-US" u="sng" dirty="0"/>
              <a:t>triggers Re-rendering automatically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Re-rendering is done in the following order: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2235D51-B624-4080-BC0E-258F62AE3A90}"/>
              </a:ext>
            </a:extLst>
          </p:cNvPr>
          <p:cNvSpPr txBox="1">
            <a:spLocks/>
          </p:cNvSpPr>
          <p:nvPr/>
        </p:nvSpPr>
        <p:spPr>
          <a:xfrm>
            <a:off x="1822076" y="6163894"/>
            <a:ext cx="10515600" cy="766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b="1" dirty="0"/>
              <a:t>Bottomline</a:t>
            </a:r>
            <a:r>
              <a:rPr lang="en-US" dirty="0"/>
              <a:t>: </a:t>
            </a:r>
            <a:r>
              <a:rPr lang="en-US" dirty="0">
                <a:solidFill>
                  <a:srgbClr val="00B050"/>
                </a:solidFill>
              </a:rPr>
              <a:t>This will provide performance benefits!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0BC5930-A0BD-4877-8673-88F12EC45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376" y="4482009"/>
            <a:ext cx="3873500" cy="12311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32629"/>
                </a:solidFill>
                <a:effectLst/>
                <a:latin typeface="Bahnschrift SemiLight Condensed" panose="020B0502040204020203" pitchFamily="34" charset="0"/>
              </a:rPr>
              <a:t>shouldComponentUpdate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Bahnschrift SemiLight Condensed" panose="020B0502040204020203" pitchFamily="34" charset="0"/>
              </a:rPr>
              <a:t>()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SemiLight Condensed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32629"/>
                </a:solidFill>
                <a:effectLst/>
                <a:latin typeface="Bahnschrift SemiLight Condensed" panose="020B0502040204020203" pitchFamily="34" charset="0"/>
              </a:rPr>
              <a:t>componentWillUpdate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Bahnschrift SemiLight Condensed" panose="020B0502040204020203" pitchFamily="34" charset="0"/>
              </a:rPr>
              <a:t>()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SemiLight Condensed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Bahnschrift SemiLight Condensed" panose="020B0502040204020203" pitchFamily="34" charset="0"/>
              </a:rPr>
              <a:t>render()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SemiLight Condensed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32629"/>
                </a:solidFill>
                <a:effectLst/>
                <a:latin typeface="Bahnschrift SemiLight Condensed" panose="020B0502040204020203" pitchFamily="34" charset="0"/>
              </a:rPr>
              <a:t>componentDidUpdate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Bahnschrift SemiLight Condensed" panose="020B0502040204020203" pitchFamily="34" charset="0"/>
              </a:rPr>
              <a:t>()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Semi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844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798D9-FE4B-4033-95D9-E9DA9E899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612" y="296683"/>
            <a:ext cx="10515600" cy="1325563"/>
          </a:xfrm>
        </p:spPr>
        <p:txBody>
          <a:bodyPr/>
          <a:lstStyle/>
          <a:p>
            <a:r>
              <a:rPr lang="en-US" dirty="0" err="1"/>
              <a:t>Codepen</a:t>
            </a:r>
            <a:r>
              <a:rPr lang="en-US" dirty="0"/>
              <a:t> Example 8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49348BF-C345-4CFE-8380-B3F51BCF3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12" y="1622246"/>
            <a:ext cx="10515600" cy="3982488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hlinkClick r:id="rId2"/>
              </a:rPr>
              <a:t>https://codepen.io/pkarthik88/pen/QWVWbPZ</a:t>
            </a:r>
            <a:endParaRPr lang="en-US" dirty="0"/>
          </a:p>
          <a:p>
            <a:pPr algn="just"/>
            <a:r>
              <a:rPr lang="en-US" dirty="0"/>
              <a:t>What are the logical places (i.e., functions) where you expect </a:t>
            </a:r>
            <a:r>
              <a:rPr lang="en-US" dirty="0" err="1"/>
              <a:t>setState</a:t>
            </a:r>
            <a:r>
              <a:rPr lang="en-US" dirty="0"/>
              <a:t>() to be added?</a:t>
            </a:r>
          </a:p>
        </p:txBody>
      </p:sp>
    </p:spTree>
    <p:extLst>
      <p:ext uri="{BB962C8B-B14F-4D97-AF65-F5344CB8AC3E}">
        <p14:creationId xmlns:p14="http://schemas.microsoft.com/office/powerpoint/2010/main" val="1713461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720" y="482969"/>
            <a:ext cx="5067300" cy="9048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886607" y="2721114"/>
            <a:ext cx="841878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MVC: Control (Events/Triggers)</a:t>
            </a:r>
          </a:p>
        </p:txBody>
      </p:sp>
    </p:spTree>
    <p:extLst>
      <p:ext uri="{BB962C8B-B14F-4D97-AF65-F5344CB8AC3E}">
        <p14:creationId xmlns:p14="http://schemas.microsoft.com/office/powerpoint/2010/main" val="3247513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798D9-FE4B-4033-95D9-E9DA9E899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612" y="296683"/>
            <a:ext cx="10515600" cy="1325563"/>
          </a:xfrm>
        </p:spPr>
        <p:txBody>
          <a:bodyPr/>
          <a:lstStyle/>
          <a:p>
            <a:r>
              <a:rPr lang="en-US" dirty="0"/>
              <a:t>3 Types of Data in React (Any web/mobile platform)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49348BF-C345-4CFE-8380-B3F51BCF3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12" y="1622246"/>
            <a:ext cx="10515600" cy="398248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dirty="0">
                <a:solidFill>
                  <a:srgbClr val="00B050"/>
                </a:solidFill>
              </a:rPr>
              <a:t>Domain data: </a:t>
            </a:r>
            <a:r>
              <a:rPr lang="en-US" dirty="0"/>
              <a:t>The dataset or static data that your application works with. </a:t>
            </a:r>
          </a:p>
          <a:p>
            <a:pPr lvl="1" algn="just"/>
            <a:r>
              <a:rPr lang="en-US" dirty="0"/>
              <a:t>For example, Netflix works with a list of movies. </a:t>
            </a:r>
          </a:p>
          <a:p>
            <a:pPr algn="just"/>
            <a:r>
              <a:rPr lang="en-US" b="1" dirty="0">
                <a:solidFill>
                  <a:srgbClr val="7030A0"/>
                </a:solidFill>
              </a:rPr>
              <a:t>(optional) App State: </a:t>
            </a:r>
            <a:r>
              <a:rPr lang="en-US" dirty="0"/>
              <a:t>The current state of the App at this instant of time. As time goes by, the app state will change.</a:t>
            </a:r>
          </a:p>
          <a:p>
            <a:pPr lvl="1" algn="just"/>
            <a:r>
              <a:rPr lang="en-US" dirty="0"/>
              <a:t>For example, Netflix maintains a list of seen movies, movies that are added as favorites for each user profile.</a:t>
            </a:r>
          </a:p>
          <a:p>
            <a:pPr algn="just"/>
            <a:r>
              <a:rPr lang="en-US" b="1" dirty="0">
                <a:solidFill>
                  <a:srgbClr val="0070C0"/>
                </a:solidFill>
              </a:rPr>
              <a:t>(optional) UI State: </a:t>
            </a:r>
            <a:r>
              <a:rPr lang="en-US" dirty="0"/>
              <a:t>The current state of the Netflix UI. As time goes by, the UI state will change.</a:t>
            </a:r>
          </a:p>
          <a:p>
            <a:pPr lvl="1" algn="just"/>
            <a:r>
              <a:rPr lang="en-US" dirty="0"/>
              <a:t>For example, Has the user scrolled to the next page?</a:t>
            </a:r>
          </a:p>
        </p:txBody>
      </p:sp>
    </p:spTree>
    <p:extLst>
      <p:ext uri="{BB962C8B-B14F-4D97-AF65-F5344CB8AC3E}">
        <p14:creationId xmlns:p14="http://schemas.microsoft.com/office/powerpoint/2010/main" val="55007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798D9-FE4B-4033-95D9-E9DA9E899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612" y="296683"/>
            <a:ext cx="10515600" cy="1325563"/>
          </a:xfrm>
        </p:spPr>
        <p:txBody>
          <a:bodyPr/>
          <a:lstStyle/>
          <a:p>
            <a:r>
              <a:rPr lang="en-US" dirty="0"/>
              <a:t>Events that trigger state changes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49348BF-C345-4CFE-8380-B3F51BCF3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12" y="1622246"/>
            <a:ext cx="10515600" cy="3982488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Lifecycle Methods</a:t>
            </a:r>
            <a:r>
              <a:rPr lang="en-US" dirty="0"/>
              <a:t>: Happens at </a:t>
            </a:r>
            <a:r>
              <a:rPr lang="en-US" b="1" dirty="0">
                <a:solidFill>
                  <a:srgbClr val="0070C0"/>
                </a:solidFill>
              </a:rPr>
              <a:t>pre-defined times </a:t>
            </a:r>
            <a:r>
              <a:rPr lang="en-US" dirty="0"/>
              <a:t>during the lifecycle of a class.</a:t>
            </a:r>
          </a:p>
          <a:p>
            <a:pPr lvl="1" algn="just"/>
            <a:r>
              <a:rPr lang="en-US" dirty="0"/>
              <a:t>Note that Lifecycle methods are only available in class components and not in function components.</a:t>
            </a:r>
          </a:p>
          <a:p>
            <a:pPr algn="just"/>
            <a:r>
              <a:rPr lang="en-US" b="1" dirty="0"/>
              <a:t>Asynchronous methods</a:t>
            </a:r>
            <a:r>
              <a:rPr lang="en-US" dirty="0"/>
              <a:t>: Happens </a:t>
            </a:r>
            <a:r>
              <a:rPr lang="en-US" b="1" dirty="0">
                <a:solidFill>
                  <a:srgbClr val="FF0000"/>
                </a:solidFill>
              </a:rPr>
              <a:t>randomly</a:t>
            </a:r>
            <a:r>
              <a:rPr lang="en-US" dirty="0"/>
              <a:t> (e.g., when user clicks on a button).</a:t>
            </a:r>
          </a:p>
          <a:p>
            <a:pPr algn="just"/>
            <a:r>
              <a:rPr lang="en-US" dirty="0"/>
              <a:t>Inside these methods, we call </a:t>
            </a:r>
            <a:r>
              <a:rPr lang="en-US" dirty="0" err="1"/>
              <a:t>setState</a:t>
            </a:r>
            <a:r>
              <a:rPr lang="en-US" dirty="0"/>
              <a:t>() </a:t>
            </a:r>
          </a:p>
          <a:p>
            <a:pPr algn="just"/>
            <a:r>
              <a:rPr lang="en-US" dirty="0"/>
              <a:t>When </a:t>
            </a:r>
            <a:r>
              <a:rPr lang="en-US" dirty="0" err="1"/>
              <a:t>setState</a:t>
            </a:r>
            <a:r>
              <a:rPr lang="en-US" dirty="0"/>
              <a:t> is called, we update the state variable and UI updates are triggered automatically (if necessary)!</a:t>
            </a:r>
          </a:p>
        </p:txBody>
      </p:sp>
    </p:spTree>
    <p:extLst>
      <p:ext uri="{BB962C8B-B14F-4D97-AF65-F5344CB8AC3E}">
        <p14:creationId xmlns:p14="http://schemas.microsoft.com/office/powerpoint/2010/main" val="100328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798D9-FE4B-4033-95D9-E9DA9E899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612" y="296683"/>
            <a:ext cx="10515600" cy="1325563"/>
          </a:xfrm>
        </p:spPr>
        <p:txBody>
          <a:bodyPr/>
          <a:lstStyle/>
          <a:p>
            <a:r>
              <a:rPr lang="en-US" dirty="0"/>
              <a:t>Asynchronous Method: User Adds an Issue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49348BF-C345-4CFE-8380-B3F51BCF3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12" y="1622246"/>
            <a:ext cx="10515600" cy="3982488"/>
          </a:xfrm>
        </p:spPr>
        <p:txBody>
          <a:bodyPr>
            <a:normAutofit/>
          </a:bodyPr>
          <a:lstStyle/>
          <a:p>
            <a:pPr algn="just"/>
            <a:r>
              <a:rPr lang="en-US" b="1" dirty="0" err="1"/>
              <a:t>IssueAdd</a:t>
            </a:r>
            <a:r>
              <a:rPr lang="en-US" b="1" dirty="0"/>
              <a:t>() </a:t>
            </a:r>
            <a:r>
              <a:rPr lang="en-US" dirty="0"/>
              <a:t>component is a child component of </a:t>
            </a:r>
            <a:r>
              <a:rPr lang="en-US" b="1" dirty="0" err="1"/>
              <a:t>IssueList</a:t>
            </a:r>
            <a:r>
              <a:rPr lang="en-US" b="1" dirty="0"/>
              <a:t>().</a:t>
            </a:r>
            <a:endParaRPr lang="en-US" dirty="0"/>
          </a:p>
          <a:p>
            <a:pPr algn="just"/>
            <a:r>
              <a:rPr lang="en-US" u="sng" dirty="0"/>
              <a:t>Rule</a:t>
            </a:r>
            <a:r>
              <a:rPr lang="en-US" dirty="0"/>
              <a:t>: Data cannot flow from child to the parent.</a:t>
            </a:r>
          </a:p>
          <a:p>
            <a:pPr algn="just"/>
            <a:r>
              <a:rPr lang="en-US" u="sng" dirty="0"/>
              <a:t>Problem</a:t>
            </a:r>
            <a:r>
              <a:rPr lang="en-US" dirty="0"/>
              <a:t>: No way by which the new issue that is created can be sent back to update </a:t>
            </a:r>
            <a:r>
              <a:rPr lang="en-US" b="1" i="1" dirty="0"/>
              <a:t>issues</a:t>
            </a:r>
            <a:r>
              <a:rPr lang="en-US" dirty="0"/>
              <a:t> state variable.</a:t>
            </a:r>
          </a:p>
        </p:txBody>
      </p:sp>
    </p:spTree>
    <p:extLst>
      <p:ext uri="{BB962C8B-B14F-4D97-AF65-F5344CB8AC3E}">
        <p14:creationId xmlns:p14="http://schemas.microsoft.com/office/powerpoint/2010/main" val="2443337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798D9-FE4B-4033-95D9-E9DA9E899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612" y="296683"/>
            <a:ext cx="10515600" cy="1325563"/>
          </a:xfrm>
        </p:spPr>
        <p:txBody>
          <a:bodyPr/>
          <a:lstStyle/>
          <a:p>
            <a:r>
              <a:rPr lang="en-US" dirty="0"/>
              <a:t>What-if: Child Component wants to modify the data (state) in parent?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49348BF-C345-4CFE-8380-B3F51BCF3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12" y="1622246"/>
            <a:ext cx="10515600" cy="4453434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Callback Functions: Restricted Mode access!</a:t>
            </a:r>
          </a:p>
          <a:p>
            <a:pPr algn="just"/>
            <a:r>
              <a:rPr lang="en-US" b="1" dirty="0"/>
              <a:t>Real World Example:</a:t>
            </a:r>
            <a:r>
              <a:rPr lang="en-US" dirty="0"/>
              <a:t> A child that wants to open the cookie jar to have cookies.</a:t>
            </a:r>
          </a:p>
          <a:p>
            <a:pPr lvl="1" algn="just"/>
            <a:r>
              <a:rPr lang="en-US" dirty="0"/>
              <a:t>Only the parent is allowed to open the cookie jar.</a:t>
            </a:r>
          </a:p>
          <a:p>
            <a:pPr lvl="1" algn="just"/>
            <a:r>
              <a:rPr lang="en-US" dirty="0"/>
              <a:t>Child does not have permission to open the cookie jar.</a:t>
            </a:r>
          </a:p>
          <a:p>
            <a:pPr lvl="1" algn="just"/>
            <a:r>
              <a:rPr lang="en-US" dirty="0"/>
              <a:t>But the child can ‘call/ask’ the parent to open the jar, get the cookie.</a:t>
            </a:r>
          </a:p>
          <a:p>
            <a:pPr algn="just"/>
            <a:r>
              <a:rPr lang="en-US" dirty="0"/>
              <a:t>Parent writes the </a:t>
            </a:r>
            <a:r>
              <a:rPr lang="en-US" i="1" dirty="0" err="1"/>
              <a:t>createIssue</a:t>
            </a:r>
            <a:r>
              <a:rPr lang="en-US" i="1" dirty="0"/>
              <a:t>() </a:t>
            </a:r>
            <a:r>
              <a:rPr lang="en-US" dirty="0"/>
              <a:t>to modify the </a:t>
            </a:r>
            <a:r>
              <a:rPr lang="en-US" i="1" dirty="0"/>
              <a:t>issues </a:t>
            </a:r>
            <a:r>
              <a:rPr lang="en-US" dirty="0"/>
              <a:t>state. </a:t>
            </a:r>
          </a:p>
          <a:p>
            <a:pPr algn="just"/>
            <a:r>
              <a:rPr lang="en-US" dirty="0"/>
              <a:t>Child can ‘call’ the </a:t>
            </a:r>
            <a:r>
              <a:rPr lang="en-US" i="1" dirty="0" err="1"/>
              <a:t>createIssue</a:t>
            </a:r>
            <a:r>
              <a:rPr lang="en-US" i="1" dirty="0"/>
              <a:t>() </a:t>
            </a:r>
            <a:r>
              <a:rPr lang="en-US" dirty="0"/>
              <a:t>function by providing new issue as an argument. 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459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798D9-FE4B-4033-95D9-E9DA9E899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612" y="296683"/>
            <a:ext cx="10515600" cy="1325563"/>
          </a:xfrm>
        </p:spPr>
        <p:txBody>
          <a:bodyPr/>
          <a:lstStyle/>
          <a:p>
            <a:r>
              <a:rPr lang="en-US" dirty="0" err="1"/>
              <a:t>CodePen</a:t>
            </a:r>
            <a:r>
              <a:rPr lang="en-US" dirty="0"/>
              <a:t> </a:t>
            </a:r>
            <a:r>
              <a:rPr lang="en-US"/>
              <a:t>Example 9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49348BF-C345-4CFE-8380-B3F51BCF3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12" y="1622246"/>
            <a:ext cx="10515600" cy="3982488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hlinkClick r:id="rId2"/>
              </a:rPr>
              <a:t>https://codepen.io/pkarthik88/pen/MWGKgmy</a:t>
            </a:r>
            <a:endParaRPr lang="en-US" dirty="0"/>
          </a:p>
          <a:p>
            <a:pPr algn="just"/>
            <a:r>
              <a:rPr lang="en-US" dirty="0"/>
              <a:t>Who is going to call </a:t>
            </a:r>
            <a:r>
              <a:rPr lang="en-US" dirty="0" err="1"/>
              <a:t>CreateIssue</a:t>
            </a:r>
            <a:r>
              <a:rPr lang="en-US" dirty="0"/>
              <a:t>?</a:t>
            </a:r>
          </a:p>
          <a:p>
            <a:pPr lvl="1" algn="just"/>
            <a:r>
              <a:rPr lang="en-US" dirty="0" err="1"/>
              <a:t>IssueList</a:t>
            </a:r>
            <a:endParaRPr lang="en-US" dirty="0"/>
          </a:p>
          <a:p>
            <a:pPr lvl="1" algn="just"/>
            <a:r>
              <a:rPr lang="en-US" dirty="0" err="1"/>
              <a:t>IssueFilter</a:t>
            </a:r>
            <a:endParaRPr lang="en-US" dirty="0"/>
          </a:p>
          <a:p>
            <a:pPr lvl="1" algn="just"/>
            <a:r>
              <a:rPr lang="en-US" dirty="0" err="1"/>
              <a:t>IssueTable</a:t>
            </a:r>
            <a:endParaRPr lang="en-US" dirty="0"/>
          </a:p>
          <a:p>
            <a:pPr lvl="1" algn="just"/>
            <a:r>
              <a:rPr lang="en-US" dirty="0" err="1"/>
              <a:t>IssueAdd</a:t>
            </a: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7351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798D9-FE4B-4033-95D9-E9DA9E899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612" y="296683"/>
            <a:ext cx="10515600" cy="1325563"/>
          </a:xfrm>
        </p:spPr>
        <p:txBody>
          <a:bodyPr/>
          <a:lstStyle/>
          <a:p>
            <a:r>
              <a:rPr lang="en-US" dirty="0" err="1"/>
              <a:t>CodePen</a:t>
            </a:r>
            <a:r>
              <a:rPr lang="en-US" dirty="0"/>
              <a:t> Example 10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49348BF-C345-4CFE-8380-B3F51BCF3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12" y="1622246"/>
            <a:ext cx="10515600" cy="398248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Child: </a:t>
            </a:r>
          </a:p>
          <a:p>
            <a:pPr lvl="1" algn="just"/>
            <a:r>
              <a:rPr lang="en-US" dirty="0"/>
              <a:t>Accept input issue from user through a form</a:t>
            </a:r>
          </a:p>
          <a:p>
            <a:pPr lvl="1" algn="just"/>
            <a:r>
              <a:rPr lang="en-US" dirty="0"/>
              <a:t>Code logic for button press event.</a:t>
            </a:r>
          </a:p>
          <a:p>
            <a:pPr lvl="1" algn="just"/>
            <a:r>
              <a:rPr lang="en-US" dirty="0"/>
              <a:t>On button click, make a call to parent’s </a:t>
            </a:r>
            <a:r>
              <a:rPr lang="en-US" dirty="0" err="1"/>
              <a:t>createIssue</a:t>
            </a:r>
            <a:r>
              <a:rPr lang="en-US" dirty="0"/>
              <a:t> function.</a:t>
            </a:r>
          </a:p>
          <a:p>
            <a:pPr algn="just"/>
            <a:r>
              <a:rPr lang="en-US" dirty="0">
                <a:hlinkClick r:id="rId2"/>
              </a:rPr>
              <a:t>https://codepen.io/pkarthik88/pen/GRdoKQz</a:t>
            </a: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669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720" y="482969"/>
            <a:ext cx="5067300" cy="9048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886607" y="2721114"/>
            <a:ext cx="841878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MVC: Model (Data) for Domain Data</a:t>
            </a:r>
          </a:p>
        </p:txBody>
      </p:sp>
    </p:spTree>
    <p:extLst>
      <p:ext uri="{BB962C8B-B14F-4D97-AF65-F5344CB8AC3E}">
        <p14:creationId xmlns:p14="http://schemas.microsoft.com/office/powerpoint/2010/main" val="339284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798D9-FE4B-4033-95D9-E9DA9E899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612" y="296683"/>
            <a:ext cx="10515600" cy="1325563"/>
          </a:xfrm>
        </p:spPr>
        <p:txBody>
          <a:bodyPr/>
          <a:lstStyle/>
          <a:p>
            <a:r>
              <a:rPr lang="en-US" dirty="0"/>
              <a:t>Passing Domain data: props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49348BF-C345-4CFE-8380-B3F51BCF3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12" y="1622246"/>
            <a:ext cx="5291650" cy="3982488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/>
              <a:t>The idea is to pass some data from a parent to a child.</a:t>
            </a:r>
          </a:p>
          <a:p>
            <a:pPr algn="just"/>
            <a:r>
              <a:rPr lang="en-US" dirty="0"/>
              <a:t>Props: property of HTML tag.</a:t>
            </a:r>
          </a:p>
          <a:p>
            <a:pPr algn="just"/>
            <a:r>
              <a:rPr lang="en-US" b="1" dirty="0"/>
              <a:t>Parent class </a:t>
            </a:r>
            <a:r>
              <a:rPr lang="en-US" dirty="0"/>
              <a:t>passes the variable and its value to the child.</a:t>
            </a:r>
          </a:p>
          <a:p>
            <a:pPr algn="just"/>
            <a:r>
              <a:rPr lang="en-US" b="1" dirty="0"/>
              <a:t>Child class </a:t>
            </a:r>
            <a:r>
              <a:rPr lang="en-US" dirty="0"/>
              <a:t>uses </a:t>
            </a:r>
            <a:r>
              <a:rPr lang="en-US" b="1" dirty="0">
                <a:solidFill>
                  <a:srgbClr val="FFC000"/>
                </a:solidFill>
              </a:rPr>
              <a:t>props</a:t>
            </a:r>
            <a:r>
              <a:rPr lang="en-US" dirty="0"/>
              <a:t> to access it.</a:t>
            </a:r>
          </a:p>
          <a:p>
            <a:pPr algn="just"/>
            <a:r>
              <a:rPr lang="en-US" dirty="0"/>
              <a:t>Example: </a:t>
            </a:r>
            <a:r>
              <a:rPr lang="en-US" dirty="0" err="1"/>
              <a:t>IssueList</a:t>
            </a:r>
            <a:r>
              <a:rPr lang="en-US" dirty="0"/>
              <a:t> is the parent trying to pass </a:t>
            </a:r>
            <a:r>
              <a:rPr lang="en-US" i="1" dirty="0"/>
              <a:t>name={</a:t>
            </a:r>
            <a:r>
              <a:rPr lang="en-US" i="1" dirty="0" err="1"/>
              <a:t>systemname</a:t>
            </a:r>
            <a:r>
              <a:rPr lang="en-US" i="1" dirty="0"/>
              <a:t>} </a:t>
            </a:r>
            <a:r>
              <a:rPr lang="en-US" dirty="0"/>
              <a:t>to its children.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1EF2F4-6568-4A8B-A6F5-12592F4251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898" t="14725" r="3010" b="16926"/>
          <a:stretch/>
        </p:blipFill>
        <p:spPr>
          <a:xfrm>
            <a:off x="7084380" y="391742"/>
            <a:ext cx="4785065" cy="571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946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64B51-6C46-4F7D-AF20-89CC85B4B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CodePen</a:t>
            </a:r>
            <a:r>
              <a:rPr lang="en-US" dirty="0"/>
              <a:t> Example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EBC66-B1BF-4800-A7CE-9630FFA91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https://codepen.io/pkarthik88/pen/jOvOPZK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257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798D9-FE4B-4033-95D9-E9DA9E899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612" y="296683"/>
            <a:ext cx="10515600" cy="1325563"/>
          </a:xfrm>
        </p:spPr>
        <p:txBody>
          <a:bodyPr/>
          <a:lstStyle/>
          <a:p>
            <a:r>
              <a:rPr lang="en-US" dirty="0"/>
              <a:t>3 Types of Data in React (Any web/mobile platform)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49348BF-C345-4CFE-8380-B3F51BCF3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12" y="1622246"/>
            <a:ext cx="10515600" cy="398248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strike="sngStrike" dirty="0">
                <a:solidFill>
                  <a:srgbClr val="00B050"/>
                </a:solidFill>
              </a:rPr>
              <a:t>Domain data: </a:t>
            </a:r>
            <a:r>
              <a:rPr lang="en-US" strike="sngStrike" dirty="0"/>
              <a:t>The dataset or static data that your application works with. </a:t>
            </a:r>
          </a:p>
          <a:p>
            <a:pPr lvl="1" algn="just"/>
            <a:r>
              <a:rPr lang="en-US" strike="sngStrike" dirty="0"/>
              <a:t>For example, Netflix works with a list of movies. </a:t>
            </a:r>
          </a:p>
          <a:p>
            <a:pPr algn="just"/>
            <a:r>
              <a:rPr lang="en-US" b="1" dirty="0">
                <a:solidFill>
                  <a:srgbClr val="7030A0"/>
                </a:solidFill>
              </a:rPr>
              <a:t>(optional) App State: </a:t>
            </a:r>
            <a:r>
              <a:rPr lang="en-US" dirty="0"/>
              <a:t>The current state of the App at this instant of time. As time goes by, the app state will change.</a:t>
            </a:r>
          </a:p>
          <a:p>
            <a:pPr lvl="1" algn="just"/>
            <a:r>
              <a:rPr lang="en-US" dirty="0"/>
              <a:t>For example, Netflix maintains a list of seen movies, movies that are added as favorites for each user profile.</a:t>
            </a:r>
          </a:p>
          <a:p>
            <a:pPr algn="just"/>
            <a:r>
              <a:rPr lang="en-US" b="1" dirty="0">
                <a:solidFill>
                  <a:srgbClr val="0070C0"/>
                </a:solidFill>
              </a:rPr>
              <a:t>(optional) UI State: </a:t>
            </a:r>
            <a:r>
              <a:rPr lang="en-US" dirty="0"/>
              <a:t>The current state of the Netflix UI. As time goes by, the UI state will change.</a:t>
            </a:r>
          </a:p>
          <a:p>
            <a:pPr lvl="1" algn="just"/>
            <a:r>
              <a:rPr lang="en-US" dirty="0"/>
              <a:t>For example, Has the user scrolled to the next page?</a:t>
            </a:r>
          </a:p>
        </p:txBody>
      </p:sp>
    </p:spTree>
    <p:extLst>
      <p:ext uri="{BB962C8B-B14F-4D97-AF65-F5344CB8AC3E}">
        <p14:creationId xmlns:p14="http://schemas.microsoft.com/office/powerpoint/2010/main" val="255950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720" y="482969"/>
            <a:ext cx="5067300" cy="9048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886607" y="2721114"/>
            <a:ext cx="841878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MVC: Data changes over time</a:t>
            </a:r>
            <a:br>
              <a:rPr lang="en-US" sz="4000" b="1" dirty="0">
                <a:solidFill>
                  <a:srgbClr val="0070C0"/>
                </a:solidFill>
              </a:rPr>
            </a:br>
            <a:r>
              <a:rPr lang="en-US" sz="4000" b="1" dirty="0">
                <a:solidFill>
                  <a:srgbClr val="0070C0"/>
                </a:solidFill>
              </a:rPr>
              <a:t>(UI State and App State)</a:t>
            </a:r>
          </a:p>
        </p:txBody>
      </p:sp>
    </p:spTree>
    <p:extLst>
      <p:ext uri="{BB962C8B-B14F-4D97-AF65-F5344CB8AC3E}">
        <p14:creationId xmlns:p14="http://schemas.microsoft.com/office/powerpoint/2010/main" val="2218466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798D9-FE4B-4033-95D9-E9DA9E899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612" y="296683"/>
            <a:ext cx="10515600" cy="1325563"/>
          </a:xfrm>
        </p:spPr>
        <p:txBody>
          <a:bodyPr/>
          <a:lstStyle/>
          <a:p>
            <a:r>
              <a:rPr lang="en-US" dirty="0"/>
              <a:t>Non-React Implementation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49348BF-C345-4CFE-8380-B3F51BCF3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12" y="1622246"/>
            <a:ext cx="10515600" cy="398248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Assume that the list of issues is </a:t>
            </a:r>
            <a:r>
              <a:rPr lang="en-US" b="1" dirty="0">
                <a:solidFill>
                  <a:srgbClr val="0070C0"/>
                </a:solidFill>
              </a:rPr>
              <a:t>coming from the DB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to be stored in </a:t>
            </a:r>
            <a:r>
              <a:rPr lang="en-US" u="sng" dirty="0"/>
              <a:t>React class variable</a:t>
            </a:r>
            <a:r>
              <a:rPr lang="en-US" dirty="0"/>
              <a:t> </a:t>
            </a:r>
            <a:r>
              <a:rPr lang="en-US" b="1" i="1" dirty="0">
                <a:solidFill>
                  <a:srgbClr val="7030A0"/>
                </a:solidFill>
              </a:rPr>
              <a:t>issues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Whenever the </a:t>
            </a:r>
            <a:r>
              <a:rPr lang="en-US" b="1" dirty="0">
                <a:solidFill>
                  <a:srgbClr val="0070C0"/>
                </a:solidFill>
              </a:rPr>
              <a:t>DB</a:t>
            </a:r>
            <a:r>
              <a:rPr lang="en-US" dirty="0"/>
              <a:t> is updated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update </a:t>
            </a:r>
            <a:r>
              <a:rPr lang="en-US" b="1" i="1" dirty="0">
                <a:solidFill>
                  <a:srgbClr val="7030A0"/>
                </a:solidFill>
              </a:rPr>
              <a:t>issues</a:t>
            </a:r>
            <a:r>
              <a:rPr lang="en-US" dirty="0"/>
              <a:t>.</a:t>
            </a:r>
            <a:endParaRPr lang="en-US" b="1" dirty="0"/>
          </a:p>
          <a:p>
            <a:pPr algn="just"/>
            <a:r>
              <a:rPr lang="en-US" dirty="0"/>
              <a:t>Whenever </a:t>
            </a:r>
            <a:r>
              <a:rPr lang="en-US" b="1" i="1" dirty="0">
                <a:solidFill>
                  <a:srgbClr val="7030A0"/>
                </a:solidFill>
              </a:rPr>
              <a:t>issues</a:t>
            </a:r>
            <a:r>
              <a:rPr lang="en-US" dirty="0"/>
              <a:t> is updated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b="1" u="sng" dirty="0">
                <a:solidFill>
                  <a:srgbClr val="FF0000"/>
                </a:solidFill>
              </a:rPr>
              <a:t>re-render</a:t>
            </a:r>
            <a:r>
              <a:rPr lang="en-US" b="1" dirty="0"/>
              <a:t> </a:t>
            </a:r>
            <a:r>
              <a:rPr lang="en-US" dirty="0"/>
              <a:t>the UI.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816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64B51-6C46-4F7D-AF20-89CC85B4B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the Non-React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EBC66-B1BF-4800-A7CE-9630FFA91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trigger UI updates </a:t>
            </a:r>
            <a:r>
              <a:rPr lang="en-US" b="1" u="sng" dirty="0"/>
              <a:t>manually</a:t>
            </a:r>
            <a:r>
              <a:rPr lang="en-US" dirty="0"/>
              <a:t> when </a:t>
            </a:r>
            <a:r>
              <a:rPr lang="en-US" b="1" i="1" dirty="0">
                <a:solidFill>
                  <a:srgbClr val="7030A0"/>
                </a:solidFill>
              </a:rPr>
              <a:t>issues</a:t>
            </a:r>
            <a:r>
              <a:rPr lang="en-US" b="1" i="1" dirty="0"/>
              <a:t> </a:t>
            </a:r>
            <a:r>
              <a:rPr lang="en-US" dirty="0"/>
              <a:t>changes.</a:t>
            </a:r>
          </a:p>
          <a:p>
            <a:pPr lvl="1"/>
            <a:r>
              <a:rPr lang="en-US" dirty="0"/>
              <a:t>Case 1: when a new issue is added </a:t>
            </a:r>
            <a:r>
              <a:rPr lang="en-US" dirty="0">
                <a:solidFill>
                  <a:srgbClr val="0070C0"/>
                </a:solidFill>
              </a:rPr>
              <a:t>through the UI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we can  trigger UI update.</a:t>
            </a:r>
          </a:p>
          <a:p>
            <a:pPr lvl="1"/>
            <a:r>
              <a:rPr lang="en-US" dirty="0"/>
              <a:t>Case 2: when new issues are downloaded </a:t>
            </a:r>
            <a:r>
              <a:rPr lang="en-US" dirty="0">
                <a:solidFill>
                  <a:srgbClr val="0070C0"/>
                </a:solidFill>
              </a:rPr>
              <a:t>from the DB server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we can trigger UI update.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172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58D6388BD9FE498B20B422CBF1CB3E" ma:contentTypeVersion="14" ma:contentTypeDescription="Create a new document." ma:contentTypeScope="" ma:versionID="d2d98ed2831071e73875d3d7ac5122d2">
  <xsd:schema xmlns:xsd="http://www.w3.org/2001/XMLSchema" xmlns:xs="http://www.w3.org/2001/XMLSchema" xmlns:p="http://schemas.microsoft.com/office/2006/metadata/properties" xmlns:ns3="010aafb9-c478-4654-88e6-117a08ce3164" xmlns:ns4="2d8febc3-0fe3-48b0-8309-bb8bd0c91d3e" targetNamespace="http://schemas.microsoft.com/office/2006/metadata/properties" ma:root="true" ma:fieldsID="ef7fb7be7f192311a54549bd1303c50d" ns3:_="" ns4:_="">
    <xsd:import namespace="010aafb9-c478-4654-88e6-117a08ce3164"/>
    <xsd:import namespace="2d8febc3-0fe3-48b0-8309-bb8bd0c91d3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LengthInSecond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0aafb9-c478-4654-88e6-117a08ce31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8febc3-0fe3-48b0-8309-bb8bd0c91d3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10aafb9-c478-4654-88e6-117a08ce3164" xsi:nil="true"/>
  </documentManagement>
</p:properties>
</file>

<file path=customXml/itemProps1.xml><?xml version="1.0" encoding="utf-8"?>
<ds:datastoreItem xmlns:ds="http://schemas.openxmlformats.org/officeDocument/2006/customXml" ds:itemID="{E11DD4A0-45EE-442E-8884-6043581883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10aafb9-c478-4654-88e6-117a08ce3164"/>
    <ds:schemaRef ds:uri="2d8febc3-0fe3-48b0-8309-bb8bd0c91d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E48B2AB-7EA8-4624-BF88-B6C0F6B60A5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195286-BE96-46A2-9B80-DB6B8A985753}">
  <ds:schemaRefs>
    <ds:schemaRef ds:uri="2d8febc3-0fe3-48b0-8309-bb8bd0c91d3e"/>
    <ds:schemaRef ds:uri="http://purl.org/dc/dcmitype/"/>
    <ds:schemaRef ds:uri="http://purl.org/dc/elements/1.1/"/>
    <ds:schemaRef ds:uri="http://schemas.microsoft.com/office/2006/documentManagement/types"/>
    <ds:schemaRef ds:uri="010aafb9-c478-4654-88e6-117a08ce3164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1348</Words>
  <Application>Microsoft Office PowerPoint</Application>
  <PresentationFormat>Widescreen</PresentationFormat>
  <Paragraphs>133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Bahnschrift SemiLight Condensed</vt:lpstr>
      <vt:lpstr>Calibri</vt:lpstr>
      <vt:lpstr>Calibri Light</vt:lpstr>
      <vt:lpstr>Wingdings</vt:lpstr>
      <vt:lpstr>Office Theme</vt:lpstr>
      <vt:lpstr>Prasanna Karthik Vairam Lecturer Department of Computer Science NUS School of Computing</vt:lpstr>
      <vt:lpstr>3 Types of Data in React (Any web/mobile platform)</vt:lpstr>
      <vt:lpstr>PowerPoint Presentation</vt:lpstr>
      <vt:lpstr>Passing Domain data: props</vt:lpstr>
      <vt:lpstr>CodePen Example 6</vt:lpstr>
      <vt:lpstr>3 Types of Data in React (Any web/mobile platform)</vt:lpstr>
      <vt:lpstr>PowerPoint Presentation</vt:lpstr>
      <vt:lpstr>Non-React Implementation</vt:lpstr>
      <vt:lpstr>Problems with the Non-React Implementation</vt:lpstr>
      <vt:lpstr>Problems with the Non-React Implementation</vt:lpstr>
      <vt:lpstr>React Implementation: Class Lifecycle Methods</vt:lpstr>
      <vt:lpstr>CodePen Example 7</vt:lpstr>
      <vt:lpstr>PowerPoint Presentation</vt:lpstr>
      <vt:lpstr>State Basics</vt:lpstr>
      <vt:lpstr>Initializing and Updating State</vt:lpstr>
      <vt:lpstr>Class Lifecycle Methods</vt:lpstr>
      <vt:lpstr>What happens on setState()? </vt:lpstr>
      <vt:lpstr>Codepen Example 8</vt:lpstr>
      <vt:lpstr>PowerPoint Presentation</vt:lpstr>
      <vt:lpstr>Events that trigger state changes</vt:lpstr>
      <vt:lpstr>Asynchronous Method: User Adds an Issue</vt:lpstr>
      <vt:lpstr>What-if: Child Component wants to modify the data (state) in parent?</vt:lpstr>
      <vt:lpstr>CodePen Example 9</vt:lpstr>
      <vt:lpstr>CodePen Example 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Prasanna Karthik Vairam Lecturer Department of Computer Science NUS School of Computing</dc:title>
  <dc:creator>Prasanna Karthik Vairam</dc:creator>
  <cp:lastModifiedBy>Prasanna Karthik Vairam</cp:lastModifiedBy>
  <cp:revision>2</cp:revision>
  <dcterms:created xsi:type="dcterms:W3CDTF">2023-02-14T04:55:05Z</dcterms:created>
  <dcterms:modified xsi:type="dcterms:W3CDTF">2024-02-01T10:57:47Z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0x0101005558D6388BD9FE498B20B422CBF1CB3E</vt:lpwstr>
  </property>
</Properties>
</file>