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1" r:id="rId5"/>
    <p:sldId id="267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720C6B-C667-4A8E-9BD5-B4714FD77950}" v="32" dt="2024-01-24T10:19:49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0794654-39FD-46F4-8428-317C1866FE39}" type="datetimeFigureOut">
              <a:rPr lang="en-SG" smtClean="0"/>
              <a:t>24/1/2024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44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24/1/2024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956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24/1/2024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9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24/1/2024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18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24/1/2024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4884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24/1/2024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695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24/1/2024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90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24/1/2024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94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24/1/2024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51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24/1/2024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567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24/1/2024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0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24/1/2024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308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24/1/2024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24/1/2024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3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24/1/2024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594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24/1/2024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3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4654-39FD-46F4-8428-317C1866FE39}" type="datetimeFigureOut">
              <a:rPr lang="en-SG" smtClean="0"/>
              <a:t>24/1/2024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726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794654-39FD-46F4-8428-317C1866FE39}" type="datetimeFigureOut">
              <a:rPr lang="en-SG" smtClean="0"/>
              <a:t>24/1/2024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F65C53-6ED3-49D8-842C-738F30F7AB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62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E4C9-150F-9B7E-4963-215CD53B4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 Diagram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5456F-1D51-5489-0E73-D3CA52B4A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Elements of ER Diagram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145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9384-0443-10E3-C443-96E84301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D466B-6284-152D-8C31-5B2B00E5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CamelCase or camelCase for names to allow for easy reading</a:t>
            </a:r>
          </a:p>
          <a:p>
            <a:pPr lvl="1"/>
            <a:r>
              <a:rPr lang="en-US" dirty="0"/>
              <a:t>Do not start name with numbers</a:t>
            </a:r>
          </a:p>
          <a:p>
            <a:r>
              <a:rPr lang="en-US" dirty="0"/>
              <a:t>Ensure that your ER diagram can be easily read using the following flow</a:t>
            </a:r>
          </a:p>
          <a:p>
            <a:pPr lvl="1"/>
            <a:r>
              <a:rPr lang="en-US" dirty="0"/>
              <a:t>Left-to-right</a:t>
            </a:r>
          </a:p>
          <a:p>
            <a:pPr lvl="1"/>
            <a:r>
              <a:rPr lang="en-US" dirty="0"/>
              <a:t>Top-down</a:t>
            </a:r>
          </a:p>
          <a:p>
            <a:r>
              <a:rPr lang="en-US" dirty="0"/>
              <a:t>Avoid ambiguities</a:t>
            </a:r>
          </a:p>
          <a:p>
            <a:pPr lvl="1"/>
            <a:r>
              <a:rPr lang="en-US" dirty="0"/>
              <a:t>Crossing lines, overlapping elements, lines hidden behind elements, </a:t>
            </a:r>
            <a:r>
              <a:rPr lang="en-US" i="1" dirty="0" err="1"/>
              <a:t>etc</a:t>
            </a:r>
            <a:endParaRPr lang="en-US" dirty="0"/>
          </a:p>
          <a:p>
            <a:r>
              <a:rPr lang="en-SG" dirty="0"/>
              <a:t>Preference of </a:t>
            </a:r>
            <a:r>
              <a:rPr lang="en-SG" i="1" dirty="0"/>
              <a:t>vertical</a:t>
            </a:r>
            <a:r>
              <a:rPr lang="en-SG" dirty="0"/>
              <a:t> arrangement over </a:t>
            </a:r>
            <a:r>
              <a:rPr lang="en-SG" i="1" dirty="0"/>
              <a:t>horizontal</a:t>
            </a:r>
            <a:r>
              <a:rPr lang="en-SG" dirty="0"/>
              <a:t> arrangement for A4 paper</a:t>
            </a:r>
          </a:p>
        </p:txBody>
      </p:sp>
    </p:spTree>
    <p:extLst>
      <p:ext uri="{BB962C8B-B14F-4D97-AF65-F5344CB8AC3E}">
        <p14:creationId xmlns:p14="http://schemas.microsoft.com/office/powerpoint/2010/main" val="345213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BDBC-6619-BBC1-4828-2BC214CE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Sets + Attributes</a:t>
            </a:r>
            <a:endParaRPr lang="en-S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E9F8F5-65C3-D822-8994-7C3906F50848}"/>
              </a:ext>
            </a:extLst>
          </p:cNvPr>
          <p:cNvSpPr/>
          <p:nvPr/>
        </p:nvSpPr>
        <p:spPr>
          <a:xfrm>
            <a:off x="4725951" y="3429000"/>
            <a:ext cx="612000" cy="3600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u="sng" dirty="0">
                <a:latin typeface="Arial Narrow" panose="020B0606020202030204" pitchFamily="34" charset="0"/>
              </a:rPr>
              <a:t>key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C5A2FD-E14E-8F89-1293-B3FAF8936A5B}"/>
              </a:ext>
            </a:extLst>
          </p:cNvPr>
          <p:cNvCxnSpPr>
            <a:stCxn id="3" idx="5"/>
            <a:endCxn id="18" idx="2"/>
          </p:cNvCxnSpPr>
          <p:nvPr/>
        </p:nvCxnSpPr>
        <p:spPr>
          <a:xfrm>
            <a:off x="5248326" y="3736279"/>
            <a:ext cx="755627" cy="8313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023874B-4243-41B3-4424-AA61F6D27828}"/>
              </a:ext>
            </a:extLst>
          </p:cNvPr>
          <p:cNvSpPr/>
          <p:nvPr/>
        </p:nvSpPr>
        <p:spPr>
          <a:xfrm>
            <a:off x="5687339" y="3429000"/>
            <a:ext cx="720000" cy="3600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latin typeface="Arial Narrow" panose="020B0606020202030204" pitchFamily="34" charset="0"/>
              </a:rPr>
              <a:t>attr</a:t>
            </a:r>
            <a:endParaRPr lang="en-SG" sz="1400" dirty="0">
              <a:latin typeface="Arial Narrow" panose="020B0606020202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1D1664-74CA-9A1A-226B-364748697EDC}"/>
              </a:ext>
            </a:extLst>
          </p:cNvPr>
          <p:cNvCxnSpPr>
            <a:stCxn id="5" idx="4"/>
            <a:endCxn id="18" idx="2"/>
          </p:cNvCxnSpPr>
          <p:nvPr/>
        </p:nvCxnSpPr>
        <p:spPr>
          <a:xfrm flipH="1">
            <a:off x="6003953" y="3789000"/>
            <a:ext cx="43386" cy="7786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FDA2F28-813D-873E-B8EE-4BF07E9A1915}"/>
              </a:ext>
            </a:extLst>
          </p:cNvPr>
          <p:cNvSpPr/>
          <p:nvPr/>
        </p:nvSpPr>
        <p:spPr>
          <a:xfrm>
            <a:off x="3875909" y="4005476"/>
            <a:ext cx="936000" cy="360000"/>
          </a:xfrm>
          <a:prstGeom prst="ellips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Arial Narrow" panose="020B0606020202030204" pitchFamily="34" charset="0"/>
              </a:rPr>
              <a:t>derived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B04A20-B09D-4C14-FF99-8BE4F2EA61CF}"/>
              </a:ext>
            </a:extLst>
          </p:cNvPr>
          <p:cNvCxnSpPr>
            <a:stCxn id="8" idx="6"/>
            <a:endCxn id="18" idx="1"/>
          </p:cNvCxnSpPr>
          <p:nvPr/>
        </p:nvCxnSpPr>
        <p:spPr>
          <a:xfrm>
            <a:off x="4811909" y="4185476"/>
            <a:ext cx="719799" cy="1975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3BF7C5B-1B56-8407-3AA3-15A4EE5BDFE6}"/>
              </a:ext>
            </a:extLst>
          </p:cNvPr>
          <p:cNvSpPr/>
          <p:nvPr/>
        </p:nvSpPr>
        <p:spPr>
          <a:xfrm>
            <a:off x="3699951" y="4796126"/>
            <a:ext cx="1332000" cy="360000"/>
          </a:xfrm>
          <a:prstGeom prst="ellipse">
            <a:avLst/>
          </a:prstGeom>
          <a:ln w="508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latin typeface="Arial Narrow" panose="020B0606020202030204" pitchFamily="34" charset="0"/>
              </a:rPr>
              <a:t>multiValued</a:t>
            </a:r>
            <a:endParaRPr lang="en-SG" sz="1400" dirty="0">
              <a:latin typeface="Arial Narrow" panose="020B0606020202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493DD2-45A1-9983-3706-273647A33DC7}"/>
              </a:ext>
            </a:extLst>
          </p:cNvPr>
          <p:cNvCxnSpPr>
            <a:stCxn id="11" idx="7"/>
            <a:endCxn id="18" idx="0"/>
          </p:cNvCxnSpPr>
          <p:nvPr/>
        </p:nvCxnSpPr>
        <p:spPr>
          <a:xfrm flipV="1">
            <a:off x="4836884" y="4198334"/>
            <a:ext cx="1167069" cy="6505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C8BBC-3681-FFC0-6D39-E9BE3DF87987}"/>
              </a:ext>
            </a:extLst>
          </p:cNvPr>
          <p:cNvCxnSpPr>
            <a:stCxn id="14" idx="3"/>
            <a:endCxn id="18" idx="2"/>
          </p:cNvCxnSpPr>
          <p:nvPr/>
        </p:nvCxnSpPr>
        <p:spPr>
          <a:xfrm flipH="1">
            <a:off x="6003953" y="3736279"/>
            <a:ext cx="806774" cy="8313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95C0F0-0875-288E-290C-D52CF782AB63}"/>
              </a:ext>
            </a:extLst>
          </p:cNvPr>
          <p:cNvGrpSpPr/>
          <p:nvPr/>
        </p:nvGrpSpPr>
        <p:grpSpPr>
          <a:xfrm>
            <a:off x="5373951" y="4149000"/>
            <a:ext cx="1260000" cy="468000"/>
            <a:chOff x="3074504" y="1020417"/>
            <a:chExt cx="1260000" cy="46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36EB5A-1FF6-F61F-0C5C-E6CB3172AE5B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Arial Narrow" panose="020B0606020202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AC6025-5EFC-68EA-3273-207EFA9D164C}"/>
                </a:ext>
              </a:extLst>
            </p:cNvPr>
            <p:cNvSpPr txBox="1"/>
            <p:nvPr/>
          </p:nvSpPr>
          <p:spPr>
            <a:xfrm>
              <a:off x="3232261" y="106975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 err="1">
                  <a:latin typeface="Arial Narrow" panose="020B0606020202030204" pitchFamily="34" charset="0"/>
                </a:rPr>
                <a:t>EntitySet</a:t>
              </a:r>
              <a:endParaRPr lang="en-SG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EE48A184-38BE-C04C-9B63-2AC138FC1E0A}"/>
              </a:ext>
            </a:extLst>
          </p:cNvPr>
          <p:cNvSpPr/>
          <p:nvPr/>
        </p:nvSpPr>
        <p:spPr>
          <a:xfrm>
            <a:off x="6407339" y="2735361"/>
            <a:ext cx="720000" cy="3600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latin typeface="Arial Narrow" panose="020B0606020202030204" pitchFamily="34" charset="0"/>
              </a:rPr>
              <a:t>attr</a:t>
            </a:r>
            <a:endParaRPr lang="en-SG" sz="1400" dirty="0">
              <a:latin typeface="Arial Narrow" panose="020B0606020202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8F5B79-AD0E-903D-5233-C9BEAED27B6A}"/>
              </a:ext>
            </a:extLst>
          </p:cNvPr>
          <p:cNvSpPr/>
          <p:nvPr/>
        </p:nvSpPr>
        <p:spPr>
          <a:xfrm>
            <a:off x="7495476" y="2735361"/>
            <a:ext cx="720000" cy="3600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latin typeface="Arial Narrow" panose="020B0606020202030204" pitchFamily="34" charset="0"/>
              </a:rPr>
              <a:t>attr</a:t>
            </a:r>
            <a:endParaRPr lang="en-SG" sz="1400" dirty="0">
              <a:latin typeface="Arial Narrow" panose="020B060602020203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EB3E17-6A7B-7453-AE9F-3FE4F4EF9527}"/>
              </a:ext>
            </a:extLst>
          </p:cNvPr>
          <p:cNvCxnSpPr>
            <a:cxnSpLocks/>
            <a:stCxn id="23" idx="4"/>
            <a:endCxn id="14" idx="4"/>
          </p:cNvCxnSpPr>
          <p:nvPr/>
        </p:nvCxnSpPr>
        <p:spPr>
          <a:xfrm>
            <a:off x="6767339" y="3095361"/>
            <a:ext cx="476137" cy="6936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76FD9D-2E76-5A74-8B23-F4A42FC9A8CB}"/>
              </a:ext>
            </a:extLst>
          </p:cNvPr>
          <p:cNvCxnSpPr>
            <a:cxnSpLocks/>
            <a:stCxn id="25" idx="4"/>
            <a:endCxn id="14" idx="4"/>
          </p:cNvCxnSpPr>
          <p:nvPr/>
        </p:nvCxnSpPr>
        <p:spPr>
          <a:xfrm flipH="1">
            <a:off x="7243476" y="3095361"/>
            <a:ext cx="612000" cy="6936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BF72A87-CBD3-D391-5D44-49790A5917B0}"/>
              </a:ext>
            </a:extLst>
          </p:cNvPr>
          <p:cNvSpPr/>
          <p:nvPr/>
        </p:nvSpPr>
        <p:spPr>
          <a:xfrm>
            <a:off x="6631476" y="3429000"/>
            <a:ext cx="1224000" cy="3600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>
                <a:latin typeface="Arial Narrow" panose="020B0606020202030204" pitchFamily="34" charset="0"/>
              </a:rPr>
              <a:t>composite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4F57B36B-DD50-5543-597C-6203AAD20605}"/>
              </a:ext>
            </a:extLst>
          </p:cNvPr>
          <p:cNvSpPr/>
          <p:nvPr/>
        </p:nvSpPr>
        <p:spPr>
          <a:xfrm>
            <a:off x="8778686" y="4256126"/>
            <a:ext cx="2520000" cy="18000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Do not make composite attributes with "multi-level" composition.  It will simply complicates the ER diagram without adding useful meanings.</a:t>
            </a:r>
            <a:endParaRPr lang="en-SG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84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59EAB69-8441-B415-DFCE-AC051C9D5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91079"/>
              </p:ext>
            </p:extLst>
          </p:nvPr>
        </p:nvGraphicFramePr>
        <p:xfrm>
          <a:off x="1295402" y="4201926"/>
          <a:ext cx="36329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011">
                  <a:extLst>
                    <a:ext uri="{9D8B030D-6E8A-4147-A177-3AD203B41FA5}">
                      <a16:colId xmlns:a16="http://schemas.microsoft.com/office/drawing/2014/main" val="919261675"/>
                    </a:ext>
                  </a:extLst>
                </a:gridCol>
                <a:gridCol w="1135934">
                  <a:extLst>
                    <a:ext uri="{9D8B030D-6E8A-4147-A177-3AD203B41FA5}">
                      <a16:colId xmlns:a16="http://schemas.microsoft.com/office/drawing/2014/main" val="673869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Constraints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44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Unconstrained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0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04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Participation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5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+ Total Participation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44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395BDBC-6619-BBC1-4828-2BC214CE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Sets + Lines</a:t>
            </a:r>
            <a:endParaRPr lang="en-SG" dirty="0"/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4F57B36B-DD50-5543-597C-6203AAD20605}"/>
              </a:ext>
            </a:extLst>
          </p:cNvPr>
          <p:cNvSpPr/>
          <p:nvPr/>
        </p:nvSpPr>
        <p:spPr>
          <a:xfrm>
            <a:off x="8778686" y="4256126"/>
            <a:ext cx="2520000" cy="18000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Remember, the arrow should be pointing towards the relationship set.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You can also add roles on the line.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364C79-2CE6-FB38-32C6-1FFBC7A7DF0D}"/>
              </a:ext>
            </a:extLst>
          </p:cNvPr>
          <p:cNvCxnSpPr/>
          <p:nvPr/>
        </p:nvCxnSpPr>
        <p:spPr>
          <a:xfrm flipH="1">
            <a:off x="3884106" y="5865765"/>
            <a:ext cx="890600" cy="5217"/>
          </a:xfrm>
          <a:prstGeom prst="line">
            <a:avLst/>
          </a:prstGeom>
          <a:ln w="50800" cmpd="dbl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FCFB5F-2E70-B40B-1DBC-8DED7EC1C3C2}"/>
              </a:ext>
            </a:extLst>
          </p:cNvPr>
          <p:cNvCxnSpPr/>
          <p:nvPr/>
        </p:nvCxnSpPr>
        <p:spPr>
          <a:xfrm flipH="1">
            <a:off x="3884106" y="5502694"/>
            <a:ext cx="890600" cy="5217"/>
          </a:xfrm>
          <a:prstGeom prst="line">
            <a:avLst/>
          </a:prstGeom>
          <a:ln w="50800" cmpd="dbl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4A7B76-FCF1-A6EA-2072-7DF97EA94994}"/>
              </a:ext>
            </a:extLst>
          </p:cNvPr>
          <p:cNvCxnSpPr/>
          <p:nvPr/>
        </p:nvCxnSpPr>
        <p:spPr>
          <a:xfrm flipH="1">
            <a:off x="3884106" y="5123809"/>
            <a:ext cx="890600" cy="5217"/>
          </a:xfrm>
          <a:prstGeom prst="line">
            <a:avLst/>
          </a:prstGeom>
          <a:ln w="1270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17EB1B-A068-B32C-BC15-802EFA4D1B34}"/>
              </a:ext>
            </a:extLst>
          </p:cNvPr>
          <p:cNvCxnSpPr/>
          <p:nvPr/>
        </p:nvCxnSpPr>
        <p:spPr>
          <a:xfrm flipH="1">
            <a:off x="3884106" y="4760738"/>
            <a:ext cx="890600" cy="5217"/>
          </a:xfrm>
          <a:prstGeom prst="line">
            <a:avLst/>
          </a:prstGeom>
          <a:ln w="12700" cmpd="sng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F64A0A-97CB-8095-FC96-C4ECC21CAC97}"/>
              </a:ext>
            </a:extLst>
          </p:cNvPr>
          <p:cNvGrpSpPr/>
          <p:nvPr/>
        </p:nvGrpSpPr>
        <p:grpSpPr>
          <a:xfrm>
            <a:off x="5594501" y="2804095"/>
            <a:ext cx="1260000" cy="540000"/>
            <a:chOff x="3074504" y="1020417"/>
            <a:chExt cx="1260000" cy="468000"/>
          </a:xfrm>
        </p:grpSpPr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AE3B09F7-1064-E12E-1F24-E5CD3C2F6F2F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diamond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82C10D-1510-2C33-AB24-27BD8D054388}"/>
                </a:ext>
              </a:extLst>
            </p:cNvPr>
            <p:cNvSpPr txBox="1"/>
            <p:nvPr/>
          </p:nvSpPr>
          <p:spPr>
            <a:xfrm>
              <a:off x="3184172" y="1107710"/>
              <a:ext cx="1040670" cy="293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600" dirty="0">
                  <a:latin typeface="Arial Narrow" panose="020B0606020202030204" pitchFamily="34" charset="0"/>
                </a:rPr>
                <a:t>relationship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B9E559-930F-5141-5050-6F8E1957FAFF}"/>
              </a:ext>
            </a:extLst>
          </p:cNvPr>
          <p:cNvCxnSpPr>
            <a:stCxn id="43" idx="3"/>
            <a:endCxn id="33" idx="1"/>
          </p:cNvCxnSpPr>
          <p:nvPr/>
        </p:nvCxnSpPr>
        <p:spPr>
          <a:xfrm flipV="1">
            <a:off x="4334504" y="3074095"/>
            <a:ext cx="1259997" cy="437"/>
          </a:xfrm>
          <a:prstGeom prst="line">
            <a:avLst/>
          </a:prstGeom>
          <a:ln w="50800" cmpd="dbl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89ADAF-039A-4010-4E30-348D17B8169A}"/>
              </a:ext>
            </a:extLst>
          </p:cNvPr>
          <p:cNvCxnSpPr>
            <a:stCxn id="38" idx="1"/>
            <a:endCxn id="33" idx="3"/>
          </p:cNvCxnSpPr>
          <p:nvPr/>
        </p:nvCxnSpPr>
        <p:spPr>
          <a:xfrm flipH="1" flipV="1">
            <a:off x="6854501" y="3074095"/>
            <a:ext cx="1364856" cy="437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5811648-232D-C68A-99E5-AF1E2025CA8B}"/>
              </a:ext>
            </a:extLst>
          </p:cNvPr>
          <p:cNvSpPr/>
          <p:nvPr/>
        </p:nvSpPr>
        <p:spPr>
          <a:xfrm>
            <a:off x="5846501" y="3619323"/>
            <a:ext cx="756000" cy="3600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latin typeface="Arial Narrow" panose="020B0606020202030204" pitchFamily="34" charset="0"/>
              </a:rPr>
              <a:t>attr</a:t>
            </a:r>
            <a:endParaRPr lang="en-SG" sz="1400" dirty="0">
              <a:latin typeface="Arial Narrow" panose="020B060602020203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C74F65-6C44-294D-063F-64BBEF90F1FB}"/>
              </a:ext>
            </a:extLst>
          </p:cNvPr>
          <p:cNvCxnSpPr>
            <a:cxnSpLocks/>
            <a:stCxn id="40" idx="0"/>
            <a:endCxn id="33" idx="2"/>
          </p:cNvCxnSpPr>
          <p:nvPr/>
        </p:nvCxnSpPr>
        <p:spPr>
          <a:xfrm flipV="1">
            <a:off x="6224501" y="3344095"/>
            <a:ext cx="0" cy="2752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AD8646-4E09-1AE9-44E4-57E82E518594}"/>
              </a:ext>
            </a:extLst>
          </p:cNvPr>
          <p:cNvGrpSpPr/>
          <p:nvPr/>
        </p:nvGrpSpPr>
        <p:grpSpPr>
          <a:xfrm>
            <a:off x="3074504" y="2840532"/>
            <a:ext cx="1260000" cy="468000"/>
            <a:chOff x="3074504" y="1020417"/>
            <a:chExt cx="1260000" cy="46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E357C9-22FC-7334-6E9D-275E1EF69D07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Arial Narrow" panose="020B060602020203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3028DE-B920-C495-68B1-BEE87C6AAC0A}"/>
                </a:ext>
              </a:extLst>
            </p:cNvPr>
            <p:cNvSpPr txBox="1"/>
            <p:nvPr/>
          </p:nvSpPr>
          <p:spPr>
            <a:xfrm>
              <a:off x="3179361" y="1069751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latin typeface="Arial Narrow" panose="020B0606020202030204" pitchFamily="34" charset="0"/>
                </a:rPr>
                <a:t>EntitySet2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024DC4-89C0-FF91-0A09-31CC10EA1946}"/>
              </a:ext>
            </a:extLst>
          </p:cNvPr>
          <p:cNvGrpSpPr/>
          <p:nvPr/>
        </p:nvGrpSpPr>
        <p:grpSpPr>
          <a:xfrm>
            <a:off x="8114498" y="2840532"/>
            <a:ext cx="1260000" cy="468000"/>
            <a:chOff x="3074504" y="1020417"/>
            <a:chExt cx="1260000" cy="46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732B21-BAF1-AE22-F2EC-F746C6109BFB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Arial Narrow" panose="020B0606020202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2122FE-3050-3B34-371F-F3D16A0BBD7E}"/>
                </a:ext>
              </a:extLst>
            </p:cNvPr>
            <p:cNvSpPr txBox="1"/>
            <p:nvPr/>
          </p:nvSpPr>
          <p:spPr>
            <a:xfrm>
              <a:off x="3179363" y="1069751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latin typeface="Arial Narrow" panose="020B0606020202030204" pitchFamily="34" charset="0"/>
                </a:rPr>
                <a:t>EntitySet1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B9D94BD3-C174-CB82-0EE1-D3AA9702CF57}"/>
              </a:ext>
            </a:extLst>
          </p:cNvPr>
          <p:cNvSpPr txBox="1"/>
          <p:nvPr/>
        </p:nvSpPr>
        <p:spPr>
          <a:xfrm>
            <a:off x="7236041" y="2747648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i="1" dirty="0">
                <a:latin typeface="Arial Narrow" panose="020B0606020202030204" pitchFamily="34" charset="0"/>
              </a:rPr>
              <a:t>role</a:t>
            </a:r>
          </a:p>
        </p:txBody>
      </p:sp>
    </p:spTree>
    <p:extLst>
      <p:ext uri="{BB962C8B-B14F-4D97-AF65-F5344CB8AC3E}">
        <p14:creationId xmlns:p14="http://schemas.microsoft.com/office/powerpoint/2010/main" val="370322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BDBC-6619-BBC1-4828-2BC214CE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  <a:endParaRPr lang="en-SG" dirty="0"/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4F57B36B-DD50-5543-597C-6203AAD20605}"/>
              </a:ext>
            </a:extLst>
          </p:cNvPr>
          <p:cNvSpPr/>
          <p:nvPr/>
        </p:nvSpPr>
        <p:spPr>
          <a:xfrm>
            <a:off x="8778686" y="4256126"/>
            <a:ext cx="2520000" cy="18000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When forming an aggregate via relationship set, the line should touch the diamond.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When using an aggregate for another relationship set, the line should touch the rectangle.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EB367E-E086-70FA-3C1C-B626DFB1CCE0}"/>
              </a:ext>
            </a:extLst>
          </p:cNvPr>
          <p:cNvCxnSpPr>
            <a:stCxn id="31" idx="2"/>
            <a:endCxn id="21" idx="0"/>
          </p:cNvCxnSpPr>
          <p:nvPr/>
        </p:nvCxnSpPr>
        <p:spPr>
          <a:xfrm>
            <a:off x="5376000" y="4321540"/>
            <a:ext cx="0" cy="500924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C27A9F-C847-5661-CD0A-335CA461D89A}"/>
              </a:ext>
            </a:extLst>
          </p:cNvPr>
          <p:cNvCxnSpPr>
            <a:stCxn id="31" idx="0"/>
            <a:endCxn id="35" idx="2"/>
          </p:cNvCxnSpPr>
          <p:nvPr/>
        </p:nvCxnSpPr>
        <p:spPr>
          <a:xfrm flipV="1">
            <a:off x="5376000" y="3280616"/>
            <a:ext cx="0" cy="50092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E6B52BA-2B38-6C35-D174-66A0A01ABCCB}"/>
              </a:ext>
            </a:extLst>
          </p:cNvPr>
          <p:cNvSpPr/>
          <p:nvPr/>
        </p:nvSpPr>
        <p:spPr>
          <a:xfrm>
            <a:off x="4656000" y="3687052"/>
            <a:ext cx="1440000" cy="720000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>
              <a:latin typeface="Arial Narrow" panose="020B060602020203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ECAA59-EF94-E7D5-991E-FDB38816941A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6096000" y="4047052"/>
            <a:ext cx="890600" cy="4488"/>
          </a:xfrm>
          <a:prstGeom prst="line">
            <a:avLst/>
          </a:prstGeom>
          <a:ln w="95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3AEAB3-6470-B950-E531-282469D68159}"/>
              </a:ext>
            </a:extLst>
          </p:cNvPr>
          <p:cNvGrpSpPr/>
          <p:nvPr/>
        </p:nvGrpSpPr>
        <p:grpSpPr>
          <a:xfrm>
            <a:off x="4746000" y="4822464"/>
            <a:ext cx="1260000" cy="468000"/>
            <a:chOff x="3074504" y="1020417"/>
            <a:chExt cx="1260000" cy="46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D2F204-A99A-8035-6B90-E6371512A8C3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Arial Narrow" panose="020B0606020202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02FD1B-2EA0-A646-8DEF-5942377BAA22}"/>
                </a:ext>
              </a:extLst>
            </p:cNvPr>
            <p:cNvSpPr txBox="1"/>
            <p:nvPr/>
          </p:nvSpPr>
          <p:spPr>
            <a:xfrm>
              <a:off x="3179364" y="1069751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latin typeface="Arial Narrow" panose="020B0606020202030204" pitchFamily="34" charset="0"/>
                </a:rPr>
                <a:t>EntitySet1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39F9D24-B70D-6BAD-F54D-333F37B17B28}"/>
              </a:ext>
            </a:extLst>
          </p:cNvPr>
          <p:cNvSpPr/>
          <p:nvPr/>
        </p:nvSpPr>
        <p:spPr>
          <a:xfrm>
            <a:off x="6223951" y="4449045"/>
            <a:ext cx="684000" cy="3600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latin typeface="Arial Narrow" panose="020B0606020202030204" pitchFamily="34" charset="0"/>
              </a:rPr>
              <a:t>attr</a:t>
            </a:r>
            <a:endParaRPr lang="en-SG" sz="1400" dirty="0">
              <a:latin typeface="Arial Narrow" panose="020B060602020203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0C7AA9-6B3F-4089-78F2-A21AAAA00FB0}"/>
              </a:ext>
            </a:extLst>
          </p:cNvPr>
          <p:cNvCxnSpPr>
            <a:stCxn id="25" idx="1"/>
            <a:endCxn id="33" idx="0"/>
          </p:cNvCxnSpPr>
          <p:nvPr/>
        </p:nvCxnSpPr>
        <p:spPr>
          <a:xfrm flipH="1" flipV="1">
            <a:off x="5376003" y="3872103"/>
            <a:ext cx="948117" cy="62966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4B8DD3-CCF4-5E33-BA91-D1B096035483}"/>
              </a:ext>
            </a:extLst>
          </p:cNvPr>
          <p:cNvGrpSpPr/>
          <p:nvPr/>
        </p:nvGrpSpPr>
        <p:grpSpPr>
          <a:xfrm>
            <a:off x="4746000" y="3781540"/>
            <a:ext cx="1260000" cy="540000"/>
            <a:chOff x="3074504" y="1020417"/>
            <a:chExt cx="1260000" cy="468000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26589A2B-2E68-69F9-715E-C5663FDC46E8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diamond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B1F8B0-43D0-F999-8F9E-E9AA23ECD6F6}"/>
                </a:ext>
              </a:extLst>
            </p:cNvPr>
            <p:cNvSpPr txBox="1"/>
            <p:nvPr/>
          </p:nvSpPr>
          <p:spPr>
            <a:xfrm>
              <a:off x="3235468" y="1098905"/>
              <a:ext cx="938077" cy="293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Arial Narrow" panose="020B0606020202030204" pitchFamily="34" charset="0"/>
                </a:rPr>
                <a:t>a</a:t>
              </a:r>
              <a:r>
                <a:rPr lang="en-SG" sz="1600" dirty="0" err="1">
                  <a:latin typeface="Arial Narrow" panose="020B0606020202030204" pitchFamily="34" charset="0"/>
                </a:rPr>
                <a:t>ggregate</a:t>
              </a:r>
              <a:endParaRPr lang="en-SG" sz="16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4FCC2A-BE93-E120-CF12-4766B4AF54A5}"/>
              </a:ext>
            </a:extLst>
          </p:cNvPr>
          <p:cNvGrpSpPr/>
          <p:nvPr/>
        </p:nvGrpSpPr>
        <p:grpSpPr>
          <a:xfrm>
            <a:off x="4746000" y="2812616"/>
            <a:ext cx="1260000" cy="468000"/>
            <a:chOff x="3074504" y="1020417"/>
            <a:chExt cx="1260000" cy="46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1A7E77-EE6C-A2BA-BD2E-B05C9B119AB7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Arial Narrow" panose="020B0606020202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14570A-2BB5-3FB7-FAFF-BCA266A477F4}"/>
                </a:ext>
              </a:extLst>
            </p:cNvPr>
            <p:cNvSpPr txBox="1"/>
            <p:nvPr/>
          </p:nvSpPr>
          <p:spPr>
            <a:xfrm>
              <a:off x="3179361" y="1069751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latin typeface="Arial Narrow" panose="020B0606020202030204" pitchFamily="34" charset="0"/>
                </a:rPr>
                <a:t>EntitySet2</a:t>
              </a:r>
            </a:p>
          </p:txBody>
        </p:sp>
      </p:grpSp>
      <p:sp>
        <p:nvSpPr>
          <p:cNvPr id="37" name="Rectangle: Folded Corner 36">
            <a:extLst>
              <a:ext uri="{FF2B5EF4-FFF2-40B4-BE49-F238E27FC236}">
                <a16:creationId xmlns:a16="http://schemas.microsoft.com/office/drawing/2014/main" id="{BA115840-7B38-CCF9-2EA1-CB8883004AE5}"/>
              </a:ext>
            </a:extLst>
          </p:cNvPr>
          <p:cNvSpPr/>
          <p:nvPr/>
        </p:nvSpPr>
        <p:spPr>
          <a:xfrm>
            <a:off x="1301702" y="4256126"/>
            <a:ext cx="2520000" cy="180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Warning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Aggregate should not be promoted into a weak entity set.  This complicates the  meaning as relationship set does not have partial keys.</a:t>
            </a:r>
            <a:endParaRPr lang="en-SG" sz="1400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CA068D-7461-895A-19C5-1C857CECABA3}"/>
              </a:ext>
            </a:extLst>
          </p:cNvPr>
          <p:cNvGrpSpPr/>
          <p:nvPr/>
        </p:nvGrpSpPr>
        <p:grpSpPr>
          <a:xfrm>
            <a:off x="6986600" y="3781540"/>
            <a:ext cx="1260000" cy="540000"/>
            <a:chOff x="3074504" y="1020417"/>
            <a:chExt cx="1260000" cy="468000"/>
          </a:xfrm>
        </p:grpSpPr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F6A59DAF-D100-551D-9B55-0D24D0B06563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diamond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AA5E19-F027-03AF-E112-2642E422AD0B}"/>
                </a:ext>
              </a:extLst>
            </p:cNvPr>
            <p:cNvSpPr txBox="1"/>
            <p:nvPr/>
          </p:nvSpPr>
          <p:spPr>
            <a:xfrm>
              <a:off x="3184177" y="1098905"/>
              <a:ext cx="1040670" cy="293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Arial Narrow" panose="020B0606020202030204" pitchFamily="34" charset="0"/>
                </a:rPr>
                <a:t>relationship</a:t>
              </a:r>
              <a:endParaRPr lang="en-SG" sz="16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93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BDBC-6619-BBC1-4828-2BC214CE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 Set</a:t>
            </a:r>
            <a:endParaRPr lang="en-SG" dirty="0"/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4F57B36B-DD50-5543-597C-6203AAD20605}"/>
              </a:ext>
            </a:extLst>
          </p:cNvPr>
          <p:cNvSpPr/>
          <p:nvPr/>
        </p:nvSpPr>
        <p:spPr>
          <a:xfrm>
            <a:off x="8778686" y="4256126"/>
            <a:ext cx="2520000" cy="18000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Weak entity set must have one owning entity set, connected via identifying relationship set.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Avoid combining weak entity set with ISA hierarchy as the  meaning is ambiguous.</a:t>
            </a:r>
          </a:p>
          <a:p>
            <a:pPr algn="just"/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0D5ABDB-B23B-6230-548D-1AC8FAFAB058}"/>
              </a:ext>
            </a:extLst>
          </p:cNvPr>
          <p:cNvSpPr/>
          <p:nvPr/>
        </p:nvSpPr>
        <p:spPr>
          <a:xfrm>
            <a:off x="3048575" y="3458160"/>
            <a:ext cx="1080000" cy="3600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u="sng" dirty="0">
                <a:latin typeface="Arial Narrow" panose="020B0606020202030204" pitchFamily="34" charset="0"/>
              </a:rPr>
              <a:t>key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33609E-7425-A22A-2BDA-39EEE7D09BAC}"/>
              </a:ext>
            </a:extLst>
          </p:cNvPr>
          <p:cNvCxnSpPr>
            <a:stCxn id="27" idx="0"/>
            <a:endCxn id="3" idx="0"/>
          </p:cNvCxnSpPr>
          <p:nvPr/>
        </p:nvCxnSpPr>
        <p:spPr>
          <a:xfrm flipH="1">
            <a:off x="3588575" y="2804082"/>
            <a:ext cx="584214" cy="654078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929FD5-96D3-3191-DD8D-E9D25BDD69EB}"/>
              </a:ext>
            </a:extLst>
          </p:cNvPr>
          <p:cNvCxnSpPr>
            <a:stCxn id="38" idx="0"/>
            <a:endCxn id="11" idx="0"/>
          </p:cNvCxnSpPr>
          <p:nvPr/>
        </p:nvCxnSpPr>
        <p:spPr>
          <a:xfrm flipH="1">
            <a:off x="7933986" y="2804082"/>
            <a:ext cx="630003" cy="654078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C068D21-A7D1-1072-C42A-F20BD23D7E49}"/>
              </a:ext>
            </a:extLst>
          </p:cNvPr>
          <p:cNvGrpSpPr/>
          <p:nvPr/>
        </p:nvGrpSpPr>
        <p:grpSpPr>
          <a:xfrm>
            <a:off x="5783386" y="2723965"/>
            <a:ext cx="1260000" cy="540000"/>
            <a:chOff x="3074504" y="1020417"/>
            <a:chExt cx="1260000" cy="468000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39DB488-23F1-1DD5-5B1B-3E40DEFB0C6C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diamond">
              <a:avLst/>
            </a:prstGeom>
            <a:ln w="508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023478-5B39-3367-6448-51FBA6F1928A}"/>
                </a:ext>
              </a:extLst>
            </p:cNvPr>
            <p:cNvSpPr txBox="1"/>
            <p:nvPr/>
          </p:nvSpPr>
          <p:spPr>
            <a:xfrm>
              <a:off x="3235468" y="1114634"/>
              <a:ext cx="938077" cy="293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600" dirty="0">
                  <a:latin typeface="Arial Narrow" panose="020B0606020202030204" pitchFamily="34" charset="0"/>
                </a:rPr>
                <a:t>identifying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3F347-ACDA-B48E-A459-16B670E1902F}"/>
              </a:ext>
            </a:extLst>
          </p:cNvPr>
          <p:cNvCxnSpPr>
            <a:stCxn id="30" idx="1"/>
            <a:endCxn id="7" idx="3"/>
          </p:cNvCxnSpPr>
          <p:nvPr/>
        </p:nvCxnSpPr>
        <p:spPr>
          <a:xfrm flipH="1">
            <a:off x="7043386" y="2988748"/>
            <a:ext cx="890600" cy="5217"/>
          </a:xfrm>
          <a:prstGeom prst="line">
            <a:avLst/>
          </a:prstGeom>
          <a:ln w="50800" cmpd="dbl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4357E4-DA3C-C3F8-6EE9-0D9F4FA7303F}"/>
              </a:ext>
            </a:extLst>
          </p:cNvPr>
          <p:cNvCxnSpPr>
            <a:stCxn id="7" idx="1"/>
            <a:endCxn id="24" idx="3"/>
          </p:cNvCxnSpPr>
          <p:nvPr/>
        </p:nvCxnSpPr>
        <p:spPr>
          <a:xfrm flipH="1" flipV="1">
            <a:off x="4802786" y="2988748"/>
            <a:ext cx="980600" cy="5217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15A9397-CE12-B39A-140A-89D119C3CDF4}"/>
              </a:ext>
            </a:extLst>
          </p:cNvPr>
          <p:cNvSpPr/>
          <p:nvPr/>
        </p:nvSpPr>
        <p:spPr>
          <a:xfrm>
            <a:off x="7393986" y="3458160"/>
            <a:ext cx="1080000" cy="3600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u="sng" dirty="0">
                <a:latin typeface="Arial Narrow" panose="020B0606020202030204" pitchFamily="34" charset="0"/>
              </a:rPr>
              <a:t>partial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BE0994-FB6A-91F1-1F24-5F20E1433F4B}"/>
              </a:ext>
            </a:extLst>
          </p:cNvPr>
          <p:cNvSpPr/>
          <p:nvPr/>
        </p:nvSpPr>
        <p:spPr>
          <a:xfrm>
            <a:off x="8699465" y="3458160"/>
            <a:ext cx="1080000" cy="3600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latin typeface="Arial Narrow" panose="020B0606020202030204" pitchFamily="34" charset="0"/>
              </a:rPr>
              <a:t>attr</a:t>
            </a:r>
            <a:endParaRPr lang="en-SG" sz="1400" dirty="0">
              <a:latin typeface="Arial Narrow" panose="020B0606020202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A94D37-E255-2B00-286D-32BE70011D07}"/>
              </a:ext>
            </a:extLst>
          </p:cNvPr>
          <p:cNvCxnSpPr>
            <a:stCxn id="38" idx="0"/>
            <a:endCxn id="13" idx="0"/>
          </p:cNvCxnSpPr>
          <p:nvPr/>
        </p:nvCxnSpPr>
        <p:spPr>
          <a:xfrm>
            <a:off x="8563989" y="2804082"/>
            <a:ext cx="675476" cy="654078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CA98C3C-F337-799F-E702-0517DA1D0FD9}"/>
              </a:ext>
            </a:extLst>
          </p:cNvPr>
          <p:cNvSpPr/>
          <p:nvPr/>
        </p:nvSpPr>
        <p:spPr>
          <a:xfrm>
            <a:off x="4240087" y="3456748"/>
            <a:ext cx="1404000" cy="360000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err="1">
                <a:latin typeface="Arial Narrow" panose="020B0606020202030204" pitchFamily="34" charset="0"/>
              </a:rPr>
              <a:t>attr</a:t>
            </a:r>
            <a:endParaRPr lang="en-SG" sz="1400" dirty="0">
              <a:latin typeface="Arial Narrow" panose="020B060602020203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BC5B97-8EEC-4455-C313-084D168B9C9F}"/>
              </a:ext>
            </a:extLst>
          </p:cNvPr>
          <p:cNvCxnSpPr>
            <a:stCxn id="27" idx="0"/>
            <a:endCxn id="19" idx="0"/>
          </p:cNvCxnSpPr>
          <p:nvPr/>
        </p:nvCxnSpPr>
        <p:spPr>
          <a:xfrm>
            <a:off x="4172789" y="2804082"/>
            <a:ext cx="769298" cy="652666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86D5DA-6229-B22E-B3CC-4C8807013F9B}"/>
              </a:ext>
            </a:extLst>
          </p:cNvPr>
          <p:cNvGrpSpPr/>
          <p:nvPr/>
        </p:nvGrpSpPr>
        <p:grpSpPr>
          <a:xfrm>
            <a:off x="3542786" y="2754748"/>
            <a:ext cx="1260000" cy="468000"/>
            <a:chOff x="3074504" y="1020417"/>
            <a:chExt cx="1260000" cy="46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BD93F37-119B-E1D2-BA2E-898245F25027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34573F-2374-67DE-3AD9-64F298DA0045}"/>
                </a:ext>
              </a:extLst>
            </p:cNvPr>
            <p:cNvSpPr txBox="1"/>
            <p:nvPr/>
          </p:nvSpPr>
          <p:spPr>
            <a:xfrm>
              <a:off x="3290771" y="1069751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latin typeface="Arial Narrow" panose="020B0606020202030204" pitchFamily="34" charset="0"/>
                </a:rPr>
                <a:t>Owning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974686-2E26-B7E6-8BA4-ACA96CA7404E}"/>
              </a:ext>
            </a:extLst>
          </p:cNvPr>
          <p:cNvGrpSpPr/>
          <p:nvPr/>
        </p:nvGrpSpPr>
        <p:grpSpPr>
          <a:xfrm>
            <a:off x="7933986" y="2754748"/>
            <a:ext cx="1260000" cy="468000"/>
            <a:chOff x="3074504" y="1020417"/>
            <a:chExt cx="1260000" cy="46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5239A3-65C8-7787-B234-427B6D80B5C3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rect">
              <a:avLst/>
            </a:prstGeom>
            <a:ln w="508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Arial Narrow" panose="020B0606020202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A97212-723B-7734-1563-F2E32CEEC588}"/>
                </a:ext>
              </a:extLst>
            </p:cNvPr>
            <p:cNvSpPr txBox="1"/>
            <p:nvPr/>
          </p:nvSpPr>
          <p:spPr>
            <a:xfrm>
              <a:off x="3371755" y="1069751"/>
              <a:ext cx="665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latin typeface="Arial Narrow" panose="020B0606020202030204" pitchFamily="34" charset="0"/>
                </a:rPr>
                <a:t>Weak</a:t>
              </a:r>
            </a:p>
          </p:txBody>
        </p:sp>
      </p:grp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8A99A19A-F885-3CF7-CDCD-D6A023B5BDE7}"/>
              </a:ext>
            </a:extLst>
          </p:cNvPr>
          <p:cNvSpPr/>
          <p:nvPr/>
        </p:nvSpPr>
        <p:spPr>
          <a:xfrm>
            <a:off x="1301702" y="4256126"/>
            <a:ext cx="2520000" cy="18000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Warning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Ensure that weak entity set must have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Partial key (cannot uniquely identify)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Existential dependency</a:t>
            </a: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34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BDBC-6619-BBC1-4828-2BC214CE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Hierarchy</a:t>
            </a:r>
            <a:endParaRPr lang="en-SG" dirty="0"/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4F57B36B-DD50-5543-597C-6203AAD20605}"/>
              </a:ext>
            </a:extLst>
          </p:cNvPr>
          <p:cNvSpPr/>
          <p:nvPr/>
        </p:nvSpPr>
        <p:spPr>
          <a:xfrm>
            <a:off x="8778686" y="4256126"/>
            <a:ext cx="2520000" cy="180000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Try to put the superclass on top of ISA triangle and subclasses below the ISA triangle.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Note that line is replaced with dashed line to avoid ambiguities.</a:t>
            </a:r>
          </a:p>
          <a:p>
            <a:pPr algn="just"/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30570E-5528-3674-AA4A-BB5BC4441B90}"/>
              </a:ext>
            </a:extLst>
          </p:cNvPr>
          <p:cNvCxnSpPr>
            <a:stCxn id="31" idx="2"/>
            <a:endCxn id="18" idx="0"/>
          </p:cNvCxnSpPr>
          <p:nvPr/>
        </p:nvCxnSpPr>
        <p:spPr>
          <a:xfrm flipH="1">
            <a:off x="6722711" y="3042210"/>
            <a:ext cx="1" cy="465410"/>
          </a:xfrm>
          <a:prstGeom prst="line">
            <a:avLst/>
          </a:prstGeom>
          <a:ln w="50800" cmpd="dbl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69E2F8-2D7D-79B2-29ED-F466EA44801B}"/>
              </a:ext>
            </a:extLst>
          </p:cNvPr>
          <p:cNvCxnSpPr>
            <a:stCxn id="35" idx="0"/>
            <a:endCxn id="21" idx="1"/>
          </p:cNvCxnSpPr>
          <p:nvPr/>
        </p:nvCxnSpPr>
        <p:spPr>
          <a:xfrm flipV="1">
            <a:off x="6031613" y="3824135"/>
            <a:ext cx="480143" cy="66622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18C2A4-0DCA-AC61-495B-934432E55B8A}"/>
              </a:ext>
            </a:extLst>
          </p:cNvPr>
          <p:cNvCxnSpPr>
            <a:stCxn id="25" idx="0"/>
            <a:endCxn id="21" idx="3"/>
          </p:cNvCxnSpPr>
          <p:nvPr/>
        </p:nvCxnSpPr>
        <p:spPr>
          <a:xfrm flipH="1" flipV="1">
            <a:off x="6933666" y="3824135"/>
            <a:ext cx="480006" cy="66622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B2CC03-08BE-AD32-27C1-81BFBCF08DF5}"/>
              </a:ext>
            </a:extLst>
          </p:cNvPr>
          <p:cNvGrpSpPr/>
          <p:nvPr/>
        </p:nvGrpSpPr>
        <p:grpSpPr>
          <a:xfrm>
            <a:off x="6272711" y="3507620"/>
            <a:ext cx="900000" cy="470403"/>
            <a:chOff x="3074504" y="1020417"/>
            <a:chExt cx="1260000" cy="470403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22AA03D-5B4F-40C1-F62E-C0637112A9ED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triangl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E0411B-F487-08E4-0DE2-BBEFA41BCE22}"/>
                </a:ext>
              </a:extLst>
            </p:cNvPr>
            <p:cNvSpPr txBox="1"/>
            <p:nvPr/>
          </p:nvSpPr>
          <p:spPr>
            <a:xfrm>
              <a:off x="3409167" y="1183043"/>
              <a:ext cx="590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400" dirty="0">
                  <a:latin typeface="Arial Narrow" panose="020B0606020202030204" pitchFamily="34" charset="0"/>
                </a:rPr>
                <a:t>ISA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C39240-E8F4-1301-A496-CF87D2DB21EC}"/>
              </a:ext>
            </a:extLst>
          </p:cNvPr>
          <p:cNvGrpSpPr/>
          <p:nvPr/>
        </p:nvGrpSpPr>
        <p:grpSpPr>
          <a:xfrm>
            <a:off x="6783672" y="4490364"/>
            <a:ext cx="1260000" cy="468000"/>
            <a:chOff x="3074504" y="1020417"/>
            <a:chExt cx="1260000" cy="46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8B932B-F103-9655-62DF-B22A56D63452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Arial Narrow" panose="020B0606020202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8962BF-B58B-89BD-D522-B04C590D3255}"/>
                </a:ext>
              </a:extLst>
            </p:cNvPr>
            <p:cNvSpPr txBox="1"/>
            <p:nvPr/>
          </p:nvSpPr>
          <p:spPr>
            <a:xfrm>
              <a:off x="3174554" y="1069751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latin typeface="Arial Narrow" panose="020B0606020202030204" pitchFamily="34" charset="0"/>
                </a:rPr>
                <a:t>Subclass1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C5A643-DCD6-6CEF-2E5E-59AAC4155052}"/>
              </a:ext>
            </a:extLst>
          </p:cNvPr>
          <p:cNvGrpSpPr/>
          <p:nvPr/>
        </p:nvGrpSpPr>
        <p:grpSpPr>
          <a:xfrm>
            <a:off x="6092712" y="2574210"/>
            <a:ext cx="1260000" cy="468000"/>
            <a:chOff x="3074504" y="1020417"/>
            <a:chExt cx="1260000" cy="46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7AADA33-97D3-1B4A-10DC-393B7650389B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Arial Narrow" panose="020B0606020202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E94D26-C797-D77F-EC12-6A1E5A307F14}"/>
                </a:ext>
              </a:extLst>
            </p:cNvPr>
            <p:cNvSpPr txBox="1"/>
            <p:nvPr/>
          </p:nvSpPr>
          <p:spPr>
            <a:xfrm>
              <a:off x="3143293" y="1069751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latin typeface="Arial Narrow" panose="020B0606020202030204" pitchFamily="34" charset="0"/>
                </a:rPr>
                <a:t>Superclass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C33168-BB8F-B372-CD78-53B0E0C52690}"/>
              </a:ext>
            </a:extLst>
          </p:cNvPr>
          <p:cNvGrpSpPr/>
          <p:nvPr/>
        </p:nvGrpSpPr>
        <p:grpSpPr>
          <a:xfrm>
            <a:off x="5401613" y="4490364"/>
            <a:ext cx="1260000" cy="468000"/>
            <a:chOff x="3074504" y="1020417"/>
            <a:chExt cx="1260000" cy="46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3F4A67-10EC-5853-D5FD-857D6F9ABD22}"/>
                </a:ext>
              </a:extLst>
            </p:cNvPr>
            <p:cNvSpPr/>
            <p:nvPr/>
          </p:nvSpPr>
          <p:spPr>
            <a:xfrm>
              <a:off x="3074504" y="1020417"/>
              <a:ext cx="1260000" cy="46800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>
                <a:latin typeface="Arial Narrow" panose="020B0606020202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F42046-C2BD-1A1E-16C4-3C2AD7A12D56}"/>
                </a:ext>
              </a:extLst>
            </p:cNvPr>
            <p:cNvSpPr txBox="1"/>
            <p:nvPr/>
          </p:nvSpPr>
          <p:spPr>
            <a:xfrm>
              <a:off x="3174553" y="1069751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dirty="0">
                  <a:latin typeface="Arial Narrow" panose="020B0606020202030204" pitchFamily="34" charset="0"/>
                </a:rPr>
                <a:t>Subclass2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8661FF3-24EC-9F8C-4A76-ABEB89538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257344"/>
              </p:ext>
            </p:extLst>
          </p:nvPr>
        </p:nvGraphicFramePr>
        <p:xfrm>
          <a:off x="1295402" y="4201926"/>
          <a:ext cx="35791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806">
                  <a:extLst>
                    <a:ext uri="{9D8B030D-6E8A-4147-A177-3AD203B41FA5}">
                      <a16:colId xmlns:a16="http://schemas.microsoft.com/office/drawing/2014/main" val="919261675"/>
                    </a:ext>
                  </a:extLst>
                </a:gridCol>
                <a:gridCol w="1010158">
                  <a:extLst>
                    <a:ext uri="{9D8B030D-6E8A-4147-A177-3AD203B41FA5}">
                      <a16:colId xmlns:a16="http://schemas.microsoft.com/office/drawing/2014/main" val="3729773885"/>
                    </a:ext>
                  </a:extLst>
                </a:gridCol>
                <a:gridCol w="1454142">
                  <a:extLst>
                    <a:ext uri="{9D8B030D-6E8A-4147-A177-3AD203B41FA5}">
                      <a16:colId xmlns:a16="http://schemas.microsoft.com/office/drawing/2014/main" val="673869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Overlap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44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0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04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5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44209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E1C802-92C8-54C1-206D-3B07D0AC9C20}"/>
              </a:ext>
            </a:extLst>
          </p:cNvPr>
          <p:cNvCxnSpPr/>
          <p:nvPr/>
        </p:nvCxnSpPr>
        <p:spPr>
          <a:xfrm flipH="1">
            <a:off x="3698206" y="5865765"/>
            <a:ext cx="890600" cy="5217"/>
          </a:xfrm>
          <a:prstGeom prst="line">
            <a:avLst/>
          </a:prstGeom>
          <a:ln w="50800" cmpd="dbl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9CA8D6-A531-A3D6-3FFD-586458EC7B0E}"/>
              </a:ext>
            </a:extLst>
          </p:cNvPr>
          <p:cNvCxnSpPr/>
          <p:nvPr/>
        </p:nvCxnSpPr>
        <p:spPr>
          <a:xfrm flipH="1">
            <a:off x="3698206" y="5502694"/>
            <a:ext cx="890600" cy="5217"/>
          </a:xfrm>
          <a:prstGeom prst="line">
            <a:avLst/>
          </a:prstGeom>
          <a:ln w="50800" cmpd="dbl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78C9F5-F2DF-A73F-CCF1-EA761B61A4DB}"/>
              </a:ext>
            </a:extLst>
          </p:cNvPr>
          <p:cNvCxnSpPr/>
          <p:nvPr/>
        </p:nvCxnSpPr>
        <p:spPr>
          <a:xfrm flipH="1">
            <a:off x="3698206" y="5123809"/>
            <a:ext cx="890600" cy="5217"/>
          </a:xfrm>
          <a:prstGeom prst="line">
            <a:avLst/>
          </a:prstGeom>
          <a:ln w="1270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1B3549-41E8-6C30-F75D-BA6AD0B581BA}"/>
              </a:ext>
            </a:extLst>
          </p:cNvPr>
          <p:cNvCxnSpPr/>
          <p:nvPr/>
        </p:nvCxnSpPr>
        <p:spPr>
          <a:xfrm flipH="1">
            <a:off x="3698206" y="4760738"/>
            <a:ext cx="890600" cy="5217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049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11" ma:contentTypeDescription="Create a new document." ma:contentTypeScope="" ma:versionID="d1659c6412ddb937be45051f5b05946a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3e647e19b5ee986f9d15bed10aaf92fb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2B291-C34A-49EA-A6D7-8BB04F1119FD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b60769e2-796d-4bcb-9a3b-3cbc09cb3c8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ECA17C5-D02C-4687-8344-6503FA2A2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5B03EB-25A9-4B3C-99F3-21C868E21A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6812</TotalTime>
  <Words>310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Narrow</vt:lpstr>
      <vt:lpstr>Garamond</vt:lpstr>
      <vt:lpstr>Organic</vt:lpstr>
      <vt:lpstr>ER Diagram</vt:lpstr>
      <vt:lpstr>Good Practice</vt:lpstr>
      <vt:lpstr>Entity Sets + Attributes</vt:lpstr>
      <vt:lpstr>Relationship Sets + Lines</vt:lpstr>
      <vt:lpstr>Aggregates</vt:lpstr>
      <vt:lpstr>Weak Entity Set</vt:lpstr>
      <vt:lpstr>ISA Hierarchy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Yoga Sidi Prabawa</dc:creator>
  <cp:lastModifiedBy>Adi Yoga Sidi Prabawa</cp:lastModifiedBy>
  <cp:revision>26</cp:revision>
  <dcterms:created xsi:type="dcterms:W3CDTF">2022-12-28T02:24:31Z</dcterms:created>
  <dcterms:modified xsi:type="dcterms:W3CDTF">2024-01-24T10:24:57Z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0x01010006B00701839A694C99426BB45CC69360</vt:lpwstr>
  </property>
</Properties>
</file>