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>
      <p:cViewPr varScale="1">
        <p:scale>
          <a:sx n="121" d="100"/>
          <a:sy n="121" d="100"/>
        </p:scale>
        <p:origin x="10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A3650-DEF4-0C46-A12A-57AB379B42F7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B4EE1-DAD2-234E-B84C-FA170F0F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B4EE1-DAD2-234E-B84C-FA170F0F9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0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B6B0-3018-9BA3-57A8-580EC288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DD37-9265-3785-EB43-9C8B35274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5253-5928-5FF6-AA1A-E62A5BFC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94C13-50DF-FAF9-AE7D-51C68C33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5C45-EE94-B6C1-085F-80B967A0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6F18-E94E-D33A-3F3F-9831E500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130C8-9B6B-8A90-0D3A-48E5BEB4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FC68-6509-28F7-46D6-5F98CE41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B863-1D95-1007-5A83-67CF7614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71EA-D7A6-04D3-77E8-50DCA79E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89835-83C4-2766-BDF4-38042AB2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B9E23-5393-176F-BDDE-78ABEA61B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DDFE-E335-2708-D511-6CD4BCD6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4E0C0-EA2D-BE86-F3F3-6542DBB0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A158-26B3-9FAC-0A44-D21A640C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0C9A-A115-1A05-1862-B8DE8088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BEB7-F6EB-005D-6514-E56D6734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A0CE-FACF-3751-7A7B-14A8211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8F9C1-A34C-2CCD-FF58-EAE0E951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BC6C4-0ABC-877E-3090-009F0F83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1643-F904-C94D-C6DE-866BE8D5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320D-2460-9EB0-0CDB-93DA59CF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1B03-B407-0947-5DAE-F908359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07B3-3CC3-6CFE-58BF-D3D0A9FF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BC13-B4D6-4CCF-6CA7-317BC32A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3B07-8412-A243-6FAE-1D82EDA7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A42B-FED2-2A2D-9E1E-E176AF67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D415A-9992-4BCA-C8AB-1C2C0C7D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74B2-FB2D-F3C5-8842-EAA21AF8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B820-C37B-2246-33D9-4D09113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EDB5-8FEE-3967-843D-CD94F464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F51A-ED43-1948-430B-F3DDE55D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DB395-427F-6A51-98FA-774699C7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AE0F-C448-5BE2-2AFD-D04E1724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6F013-BAB1-C486-FAA2-5E41061B8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B490B-41C2-8537-AA76-177FD7063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CC422-30E6-0EC0-842E-9DA4A623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4F7AD-F4CE-89E4-5E15-3436D1D8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DC641-4FAE-596A-B251-87783D08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EBD3-C11F-F152-A1C5-E8AAF56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32861-2929-BEB9-8D7A-E172AC5B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5E0A-4985-3226-5EDB-82FD084D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AFA3B-1C3B-7D79-6F48-068E61A4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76D25-9424-E8C4-5480-51814ADE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60B06-AF42-B05C-AE0B-D83C539A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2839D-8E78-4D30-681E-55CBEC4A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2B6C-111E-73D9-2CFD-A22A0C64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B855-0527-149C-6849-D306D0DA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D6333-A9DB-869E-CEBC-22D76305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A208D-8354-3C09-9FF2-93304D84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DBFD0-4D9D-3E8A-2557-34113172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BA47-7981-5901-18D9-A11506B6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4598-2D3D-938F-537E-24AB16D5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1842B-9956-3131-F7F4-0AF5B1007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6B5A-6AF5-B9DB-AEC2-190D536C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30A5-3D04-FC56-114B-0B99146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F29F-92F1-A478-632D-B92FF3E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0B87D-00A8-8CE2-2FD3-F6F17E35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C5F-7CF0-35A4-72A2-AC804179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22B1-F2FB-D99E-367A-3C0834CA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1076-68D9-F97E-1CA5-126B684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E1CD-51B9-3049-9626-8B03FCC2A6F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1060-1098-D616-4F17-A51AD0DED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C91E-B3CE-AB7F-FA6B-FA4EFFA79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A75D9-BB43-514A-91FB-1792953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6FF5A9-C227-86BF-5846-940FC1C31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4789"/>
              </p:ext>
            </p:extLst>
          </p:nvPr>
        </p:nvGraphicFramePr>
        <p:xfrm>
          <a:off x="6048065" y="4480157"/>
          <a:ext cx="593373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457">
                  <a:extLst>
                    <a:ext uri="{9D8B030D-6E8A-4147-A177-3AD203B41FA5}">
                      <a16:colId xmlns:a16="http://schemas.microsoft.com/office/drawing/2014/main" val="1444948701"/>
                    </a:ext>
                  </a:extLst>
                </a:gridCol>
                <a:gridCol w="850894">
                  <a:extLst>
                    <a:ext uri="{9D8B030D-6E8A-4147-A177-3AD203B41FA5}">
                      <a16:colId xmlns:a16="http://schemas.microsoft.com/office/drawing/2014/main" val="3918420314"/>
                    </a:ext>
                  </a:extLst>
                </a:gridCol>
                <a:gridCol w="1030845">
                  <a:extLst>
                    <a:ext uri="{9D8B030D-6E8A-4147-A177-3AD203B41FA5}">
                      <a16:colId xmlns:a16="http://schemas.microsoft.com/office/drawing/2014/main" val="1102983977"/>
                    </a:ext>
                  </a:extLst>
                </a:gridCol>
                <a:gridCol w="1030845">
                  <a:extLst>
                    <a:ext uri="{9D8B030D-6E8A-4147-A177-3AD203B41FA5}">
                      <a16:colId xmlns:a16="http://schemas.microsoft.com/office/drawing/2014/main" val="416015844"/>
                    </a:ext>
                  </a:extLst>
                </a:gridCol>
                <a:gridCol w="1030845">
                  <a:extLst>
                    <a:ext uri="{9D8B030D-6E8A-4147-A177-3AD203B41FA5}">
                      <a16:colId xmlns:a16="http://schemas.microsoft.com/office/drawing/2014/main" val="1009447848"/>
                    </a:ext>
                  </a:extLst>
                </a:gridCol>
                <a:gridCol w="1030845">
                  <a:extLst>
                    <a:ext uri="{9D8B030D-6E8A-4147-A177-3AD203B41FA5}">
                      <a16:colId xmlns:a16="http://schemas.microsoft.com/office/drawing/2014/main" val="2682674463"/>
                    </a:ext>
                  </a:extLst>
                </a:gridCol>
              </a:tblGrid>
              <a:tr h="2604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73371"/>
                  </a:ext>
                </a:extLst>
              </a:tr>
              <a:tr h="5377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Probability of 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0.79%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954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0E16FE-459C-1ED1-929C-97813C8B3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6979"/>
              </p:ext>
            </p:extLst>
          </p:nvPr>
        </p:nvGraphicFramePr>
        <p:xfrm>
          <a:off x="6048064" y="5567969"/>
          <a:ext cx="5933730" cy="9146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8955">
                  <a:extLst>
                    <a:ext uri="{9D8B030D-6E8A-4147-A177-3AD203B41FA5}">
                      <a16:colId xmlns:a16="http://schemas.microsoft.com/office/drawing/2014/main" val="3029474970"/>
                    </a:ext>
                  </a:extLst>
                </a:gridCol>
                <a:gridCol w="988955">
                  <a:extLst>
                    <a:ext uri="{9D8B030D-6E8A-4147-A177-3AD203B41FA5}">
                      <a16:colId xmlns:a16="http://schemas.microsoft.com/office/drawing/2014/main" val="145231108"/>
                    </a:ext>
                  </a:extLst>
                </a:gridCol>
                <a:gridCol w="988955">
                  <a:extLst>
                    <a:ext uri="{9D8B030D-6E8A-4147-A177-3AD203B41FA5}">
                      <a16:colId xmlns:a16="http://schemas.microsoft.com/office/drawing/2014/main" val="1429750864"/>
                    </a:ext>
                  </a:extLst>
                </a:gridCol>
                <a:gridCol w="988955">
                  <a:extLst>
                    <a:ext uri="{9D8B030D-6E8A-4147-A177-3AD203B41FA5}">
                      <a16:colId xmlns:a16="http://schemas.microsoft.com/office/drawing/2014/main" val="298503609"/>
                    </a:ext>
                  </a:extLst>
                </a:gridCol>
                <a:gridCol w="988955">
                  <a:extLst>
                    <a:ext uri="{9D8B030D-6E8A-4147-A177-3AD203B41FA5}">
                      <a16:colId xmlns:a16="http://schemas.microsoft.com/office/drawing/2014/main" val="2376175055"/>
                    </a:ext>
                  </a:extLst>
                </a:gridCol>
                <a:gridCol w="988955">
                  <a:extLst>
                    <a:ext uri="{9D8B030D-6E8A-4147-A177-3AD203B41FA5}">
                      <a16:colId xmlns:a16="http://schemas.microsoft.com/office/drawing/2014/main" val="2780515718"/>
                    </a:ext>
                  </a:extLst>
                </a:gridCol>
              </a:tblGrid>
              <a:tr h="2740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75141"/>
                  </a:ext>
                </a:extLst>
              </a:tr>
              <a:tr h="64035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Probability of </a:t>
                      </a:r>
                    </a:p>
                    <a:p>
                      <a:pPr algn="ctr"/>
                      <a:r>
                        <a:rPr lang="en-US" sz="1200" b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0.00001%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0.00112%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0.01074%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0.04426%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15482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C4519E-D94A-F433-D744-13BA1FB6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17419"/>
              </p:ext>
            </p:extLst>
          </p:nvPr>
        </p:nvGraphicFramePr>
        <p:xfrm>
          <a:off x="210206" y="5399752"/>
          <a:ext cx="5111533" cy="104429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54528">
                  <a:extLst>
                    <a:ext uri="{9D8B030D-6E8A-4147-A177-3AD203B41FA5}">
                      <a16:colId xmlns:a16="http://schemas.microsoft.com/office/drawing/2014/main" val="3107461655"/>
                    </a:ext>
                  </a:extLst>
                </a:gridCol>
                <a:gridCol w="1509354">
                  <a:extLst>
                    <a:ext uri="{9D8B030D-6E8A-4147-A177-3AD203B41FA5}">
                      <a16:colId xmlns:a16="http://schemas.microsoft.com/office/drawing/2014/main" val="3934513037"/>
                    </a:ext>
                  </a:extLst>
                </a:gridCol>
                <a:gridCol w="760805">
                  <a:extLst>
                    <a:ext uri="{9D8B030D-6E8A-4147-A177-3AD203B41FA5}">
                      <a16:colId xmlns:a16="http://schemas.microsoft.com/office/drawing/2014/main" val="3669435757"/>
                    </a:ext>
                  </a:extLst>
                </a:gridCol>
                <a:gridCol w="893423">
                  <a:extLst>
                    <a:ext uri="{9D8B030D-6E8A-4147-A177-3AD203B41FA5}">
                      <a16:colId xmlns:a16="http://schemas.microsoft.com/office/drawing/2014/main" val="3741172094"/>
                    </a:ext>
                  </a:extLst>
                </a:gridCol>
                <a:gridCol w="893423">
                  <a:extLst>
                    <a:ext uri="{9D8B030D-6E8A-4147-A177-3AD203B41FA5}">
                      <a16:colId xmlns:a16="http://schemas.microsoft.com/office/drawing/2014/main" val="3852518470"/>
                    </a:ext>
                  </a:extLst>
                </a:gridCol>
              </a:tblGrid>
              <a:tr h="645266">
                <a:tc>
                  <a:txBody>
                    <a:bodyPr/>
                    <a:lstStyle/>
                    <a:p>
                      <a:r>
                        <a:rPr lang="en-US" sz="1200" dirty="0"/>
                        <a:t>Total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Market Capitalization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Volatility of Stock</a:t>
                      </a:r>
                    </a:p>
                    <a:p>
                      <a:pPr algn="ctr"/>
                      <a:r>
                        <a:rPr lang="en-US" sz="1200" dirty="0"/>
                        <a:t>(risk)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Volatility of Assets</a:t>
                      </a:r>
                    </a:p>
                    <a:p>
                      <a:pPr algn="ctr"/>
                      <a:r>
                        <a:rPr lang="en-US" sz="1200" dirty="0"/>
                        <a:t>(risk)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44371"/>
                  </a:ext>
                </a:extLst>
              </a:tr>
              <a:tr h="3990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614.62B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181.64B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432.98B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9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975D8F-BB34-70CB-B5F0-FFA690CA14E1}"/>
              </a:ext>
            </a:extLst>
          </p:cNvPr>
          <p:cNvSpPr txBox="1"/>
          <p:nvPr/>
        </p:nvSpPr>
        <p:spPr>
          <a:xfrm>
            <a:off x="-73572" y="6442204"/>
            <a:ext cx="1122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Source: Yahoo Finance (</a:t>
            </a:r>
            <a:r>
              <a:rPr lang="en-CA" altLang="zh-CN" sz="1200" b="1" dirty="0"/>
              <a:t>https://ca.finance.yahoo.com/quote/RY.TO?p=RY.TO</a:t>
            </a:r>
            <a:r>
              <a:rPr lang="en-US" altLang="zh-CN" sz="1200" b="1" dirty="0"/>
              <a:t>) / Market Insider</a:t>
            </a:r>
            <a:r>
              <a:rPr lang="en-US" altLang="zh-CN" sz="1200" b="1" dirty="0">
                <a:sym typeface="Wingdings" pitchFamily="2" charset="2"/>
              </a:rPr>
              <a:t>                        (https://markets.businessinsider.com/bonds/</a:t>
            </a:r>
            <a:r>
              <a:rPr lang="en-US" altLang="zh-CN" sz="1200" b="1" dirty="0" err="1">
                <a:sym typeface="Wingdings" pitchFamily="2" charset="2"/>
              </a:rPr>
              <a:t>finder?borrower</a:t>
            </a:r>
            <a:r>
              <a:rPr lang="en-US" altLang="zh-CN" sz="1200" b="1" dirty="0">
                <a:sym typeface="Wingdings" pitchFamily="2" charset="2"/>
              </a:rPr>
              <a:t>=&amp;maturity=</a:t>
            </a:r>
            <a:r>
              <a:rPr lang="en-US" altLang="zh-CN" sz="1200" b="1" dirty="0" err="1">
                <a:sym typeface="Wingdings" pitchFamily="2" charset="2"/>
              </a:rPr>
              <a:t>midterm&amp;yield</a:t>
            </a:r>
            <a:r>
              <a:rPr lang="en-US" altLang="zh-CN" sz="1200" b="1" dirty="0">
                <a:sym typeface="Wingdings" pitchFamily="2" charset="2"/>
              </a:rPr>
              <a:t>=&amp;</a:t>
            </a:r>
            <a:r>
              <a:rPr lang="en-US" altLang="zh-CN" sz="1200" b="1" dirty="0" err="1">
                <a:sym typeface="Wingdings" pitchFamily="2" charset="2"/>
              </a:rPr>
              <a:t>bondtype</a:t>
            </a:r>
            <a:r>
              <a:rPr lang="en-US" altLang="zh-CN" sz="1200" b="1" dirty="0">
                <a:sym typeface="Wingdings" pitchFamily="2" charset="2"/>
              </a:rPr>
              <a:t>=2%2C3%2C4%2C16&amp;coupon=&amp;currency=184&amp;rating=&amp;country=19)</a:t>
            </a:r>
            <a:endParaRPr lang="en-CA" altLang="zh-CN" sz="1200" b="1" dirty="0"/>
          </a:p>
          <a:p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FB767-0E3A-7667-49EE-85C1A8FD8411}"/>
              </a:ext>
            </a:extLst>
          </p:cNvPr>
          <p:cNvSpPr txBox="1"/>
          <p:nvPr/>
        </p:nvSpPr>
        <p:spPr>
          <a:xfrm>
            <a:off x="2270235" y="292396"/>
            <a:ext cx="71680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Royal Bank of Canada[RBC]</a:t>
            </a:r>
          </a:p>
          <a:p>
            <a:pPr algn="ctr"/>
            <a:r>
              <a:rPr lang="en-US" sz="2400" b="1" dirty="0"/>
              <a:t>Credit Risk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7BB16-356C-F998-A89C-19E482EB21E1}"/>
              </a:ext>
            </a:extLst>
          </p:cNvPr>
          <p:cNvSpPr txBox="1"/>
          <p:nvPr/>
        </p:nvSpPr>
        <p:spPr>
          <a:xfrm>
            <a:off x="6004824" y="4239563"/>
            <a:ext cx="82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Method: Credit Metric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E1FFC-6DF0-E33C-60F9-E70FCB538803}"/>
              </a:ext>
            </a:extLst>
          </p:cNvPr>
          <p:cNvSpPr txBox="1"/>
          <p:nvPr/>
        </p:nvSpPr>
        <p:spPr>
          <a:xfrm>
            <a:off x="6002106" y="5335830"/>
            <a:ext cx="82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Method: KMV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8A821-988C-BA2B-4DDC-B311E70841C1}"/>
              </a:ext>
            </a:extLst>
          </p:cNvPr>
          <p:cNvSpPr txBox="1"/>
          <p:nvPr/>
        </p:nvSpPr>
        <p:spPr>
          <a:xfrm>
            <a:off x="136632" y="5144122"/>
            <a:ext cx="82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RBC Stock</a:t>
            </a:r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9DAECE9-3DC9-7236-82F8-C0597C22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35678"/>
            <a:ext cx="5708073" cy="230131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0DCB6E59-CB25-74FD-FC31-4F1B56EB2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19" b="4154"/>
          <a:stretch/>
        </p:blipFill>
        <p:spPr>
          <a:xfrm>
            <a:off x="62397" y="3197979"/>
            <a:ext cx="5259342" cy="2021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2CF774-7FC4-0D58-7B3D-9679EA8F0C97}"/>
              </a:ext>
            </a:extLst>
          </p:cNvPr>
          <p:cNvSpPr txBox="1"/>
          <p:nvPr/>
        </p:nvSpPr>
        <p:spPr>
          <a:xfrm>
            <a:off x="259811" y="881306"/>
            <a:ext cx="8243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RBC Bond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740838A-90D5-7DB4-CFAB-4E5A60AC9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0257"/>
              </p:ext>
            </p:extLst>
          </p:nvPr>
        </p:nvGraphicFramePr>
        <p:xfrm>
          <a:off x="298349" y="1167367"/>
          <a:ext cx="5023390" cy="19202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401292">
                  <a:extLst>
                    <a:ext uri="{9D8B030D-6E8A-4147-A177-3AD203B41FA5}">
                      <a16:colId xmlns:a16="http://schemas.microsoft.com/office/drawing/2014/main" val="1627435407"/>
                    </a:ext>
                  </a:extLst>
                </a:gridCol>
                <a:gridCol w="1622098">
                  <a:extLst>
                    <a:ext uri="{9D8B030D-6E8A-4147-A177-3AD203B41FA5}">
                      <a16:colId xmlns:a16="http://schemas.microsoft.com/office/drawing/2014/main" val="3055889718"/>
                    </a:ext>
                  </a:extLst>
                </a:gridCol>
              </a:tblGrid>
              <a:tr h="200221">
                <a:tc>
                  <a:txBody>
                    <a:bodyPr/>
                    <a:lstStyle/>
                    <a:p>
                      <a:r>
                        <a:rPr lang="en-US" sz="12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57746"/>
                  </a:ext>
                </a:extLst>
              </a:tr>
              <a:tr h="273913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RBC 2.95 May 1 2023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(ISIN: </a:t>
                      </a:r>
                      <a:r>
                        <a:rPr lang="en-CA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CA780086QC12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Aa</a:t>
                      </a:r>
                      <a:r>
                        <a:rPr lang="en-US" altLang="zh-C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24642"/>
                  </a:ext>
                </a:extLst>
              </a:tr>
              <a:tr h="200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RBC 2.35 July 2 2024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(ISIN: </a:t>
                      </a:r>
                      <a:r>
                        <a:rPr lang="en-CA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CA780086QY32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83148"/>
                  </a:ext>
                </a:extLst>
              </a:tr>
              <a:tr h="200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RBC 2.61 Nov 1 2024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(ISIN: </a:t>
                      </a:r>
                      <a:r>
                        <a:rPr lang="en-CA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CA780086RF34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06362"/>
                  </a:ext>
                </a:extLst>
              </a:tr>
              <a:tr h="200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RBC 4.93 Jul 16 2025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(ISIN: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CA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CA780085N938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05759"/>
                  </a:ext>
                </a:extLst>
              </a:tr>
              <a:tr h="200221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RBC 5.24 Nov 2 2026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(ISIN: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CA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CA780086VV38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54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RBC 4.61 Jul 26 2027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(ISIN: </a:t>
                      </a:r>
                      <a:r>
                        <a:rPr lang="en-CA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CA780086VK72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41276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70C3C3-793B-A173-30C2-90B9137B868E}"/>
              </a:ext>
            </a:extLst>
          </p:cNvPr>
          <p:cNvCxnSpPr>
            <a:cxnSpLocks/>
          </p:cNvCxnSpPr>
          <p:nvPr/>
        </p:nvCxnSpPr>
        <p:spPr>
          <a:xfrm flipV="1">
            <a:off x="1229710" y="1141080"/>
            <a:ext cx="1462358" cy="414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B57B44-A02B-77FE-A5F7-70D3BEC523D8}"/>
              </a:ext>
            </a:extLst>
          </p:cNvPr>
          <p:cNvSpPr txBox="1"/>
          <p:nvPr/>
        </p:nvSpPr>
        <p:spPr>
          <a:xfrm>
            <a:off x="2270235" y="881306"/>
            <a:ext cx="119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i="1" dirty="0"/>
              <a:t>Maturity 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905EE3-23AF-9A41-A49F-4A2990FBD029}"/>
              </a:ext>
            </a:extLst>
          </p:cNvPr>
          <p:cNvCxnSpPr>
            <a:cxnSpLocks/>
          </p:cNvCxnSpPr>
          <p:nvPr/>
        </p:nvCxnSpPr>
        <p:spPr>
          <a:xfrm flipV="1">
            <a:off x="695103" y="1035194"/>
            <a:ext cx="798786" cy="53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AC0796-1940-E1F6-DDD7-5E69C3C5EF3F}"/>
              </a:ext>
            </a:extLst>
          </p:cNvPr>
          <p:cNvSpPr txBox="1"/>
          <p:nvPr/>
        </p:nvSpPr>
        <p:spPr>
          <a:xfrm>
            <a:off x="1105007" y="717791"/>
            <a:ext cx="119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i="1" dirty="0"/>
              <a:t>Coupon Rate</a:t>
            </a:r>
          </a:p>
        </p:txBody>
      </p:sp>
    </p:spTree>
    <p:extLst>
      <p:ext uri="{BB962C8B-B14F-4D97-AF65-F5344CB8AC3E}">
        <p14:creationId xmlns:p14="http://schemas.microsoft.com/office/powerpoint/2010/main" val="143804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226</Words>
  <Application>Microsoft Macintosh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zhu</dc:creator>
  <cp:lastModifiedBy>tong zhu</cp:lastModifiedBy>
  <cp:revision>1</cp:revision>
  <dcterms:created xsi:type="dcterms:W3CDTF">2023-04-06T19:12:39Z</dcterms:created>
  <dcterms:modified xsi:type="dcterms:W3CDTF">2023-04-07T03:34:22Z</dcterms:modified>
</cp:coreProperties>
</file>