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446" autoAdjust="0"/>
  </p:normalViewPr>
  <p:slideViewPr>
    <p:cSldViewPr snapToGrid="0">
      <p:cViewPr varScale="1">
        <p:scale>
          <a:sx n="91" d="100"/>
          <a:sy n="91" d="100"/>
        </p:scale>
        <p:origin x="13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BD092-6824-40B3-9BF3-07BBA4084376}" type="datetimeFigureOut">
              <a:rPr lang="en-GB" smtClean="0"/>
              <a:t>31/07/2025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59FE2-7ED3-460F-89F4-7E7B4BB54D55}" type="slidenum">
              <a:rPr lang="en-GB" smtClean="0"/>
              <a:t>‹#›</a:t>
            </a:fld>
            <a:endParaRPr lang="en-GB"/>
          </a:p>
        </p:txBody>
      </p:sp>
    </p:spTree>
    <p:extLst>
      <p:ext uri="{BB962C8B-B14F-4D97-AF65-F5344CB8AC3E}">
        <p14:creationId xmlns:p14="http://schemas.microsoft.com/office/powerpoint/2010/main" val="2621094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Analysis of feedback frequency reveals a substantial decline in December, likely attributed to the busy end-of-year period and holiday season. Similarly, September shows a drop in engagement, possibly due to seasonal workload increases related to student accommodation demands within the housing sector.</a:t>
            </a:r>
          </a:p>
          <a:p>
            <a:pPr marL="0" indent="0">
              <a:buFontTx/>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Conversely, from May through August, feedback volume is markedly higher, suggesting that the relative lull in the housing market may offer employees more flexibility to participate in training. This period may represent a strategic window for course delivery. </a:t>
            </a:r>
          </a:p>
          <a:p>
            <a:pPr marL="0" indent="0">
              <a:buFontTx/>
              <a:buNone/>
            </a:pPr>
            <a:endParaRPr lang="en-GB" dirty="0"/>
          </a:p>
        </p:txBody>
      </p:sp>
      <p:sp>
        <p:nvSpPr>
          <p:cNvPr id="4" name="Slide Number Placeholder 3"/>
          <p:cNvSpPr>
            <a:spLocks noGrp="1"/>
          </p:cNvSpPr>
          <p:nvPr>
            <p:ph type="sldNum" sz="quarter" idx="5"/>
          </p:nvPr>
        </p:nvSpPr>
        <p:spPr/>
        <p:txBody>
          <a:bodyPr/>
          <a:lstStyle/>
          <a:p>
            <a:fld id="{99059FE2-7ED3-460F-89F4-7E7B4BB54D55}" type="slidenum">
              <a:rPr lang="en-GB" smtClean="0"/>
              <a:t>5</a:t>
            </a:fld>
            <a:endParaRPr lang="en-GB"/>
          </a:p>
        </p:txBody>
      </p:sp>
    </p:spTree>
    <p:extLst>
      <p:ext uri="{BB962C8B-B14F-4D97-AF65-F5344CB8AC3E}">
        <p14:creationId xmlns:p14="http://schemas.microsoft.com/office/powerpoint/2010/main" val="137411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average course duration sits at 75 minutes, ranging narrowly between 70 and 78 minutes. Although the time variation seems minimal, deeper analysis reveals a stronger impact when cross-referenced with completion data. Specifically, longer courses (particularly those tied to housing management roles such as Lettings Coordinator and Housing Officer) correlate with lower completion rates. In contrast, IT and Facilities teams demonstrate higher completion rates, supported by shorter course lengths. Interestingly, the Finance team shows low completion rates despite shorter course durations, indicating that additional factors may be influencing engagement, warranting further investigation. </a:t>
            </a:r>
          </a:p>
        </p:txBody>
      </p:sp>
      <p:sp>
        <p:nvSpPr>
          <p:cNvPr id="4" name="Slide Number Placeholder 3"/>
          <p:cNvSpPr>
            <a:spLocks noGrp="1"/>
          </p:cNvSpPr>
          <p:nvPr>
            <p:ph type="sldNum" sz="quarter" idx="5"/>
          </p:nvPr>
        </p:nvSpPr>
        <p:spPr/>
        <p:txBody>
          <a:bodyPr/>
          <a:lstStyle/>
          <a:p>
            <a:fld id="{99059FE2-7ED3-460F-89F4-7E7B4BB54D55}" type="slidenum">
              <a:rPr lang="en-GB" smtClean="0"/>
              <a:t>6</a:t>
            </a:fld>
            <a:endParaRPr lang="en-GB"/>
          </a:p>
        </p:txBody>
      </p:sp>
    </p:spTree>
    <p:extLst>
      <p:ext uri="{BB962C8B-B14F-4D97-AF65-F5344CB8AC3E}">
        <p14:creationId xmlns:p14="http://schemas.microsoft.com/office/powerpoint/2010/main" val="235081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While this aligns with a noted decline in engagement, historical data shows that course participation is largely ad hoc rather than consistently sustained. Therefore, this shift doesn’t yet indicate a major concern, though it warrants monitoring. Only Q1 and Q2 2025 data were used to inform this forecast, as prior historical data patterns are too irregular and fragmented to yield meaningful projections. The inconsistency in past participation renders long-term forecasting unreliable, reinforcing the focus on recent trends for short-term planning.</a:t>
            </a:r>
          </a:p>
        </p:txBody>
      </p:sp>
      <p:sp>
        <p:nvSpPr>
          <p:cNvPr id="4" name="Slide Number Placeholder 3"/>
          <p:cNvSpPr>
            <a:spLocks noGrp="1"/>
          </p:cNvSpPr>
          <p:nvPr>
            <p:ph type="sldNum" sz="quarter" idx="5"/>
          </p:nvPr>
        </p:nvSpPr>
        <p:spPr/>
        <p:txBody>
          <a:bodyPr/>
          <a:lstStyle/>
          <a:p>
            <a:fld id="{99059FE2-7ED3-460F-89F4-7E7B4BB54D55}" type="slidenum">
              <a:rPr lang="en-GB" smtClean="0"/>
              <a:t>7</a:t>
            </a:fld>
            <a:endParaRPr lang="en-GB"/>
          </a:p>
        </p:txBody>
      </p:sp>
    </p:spTree>
    <p:extLst>
      <p:ext uri="{BB962C8B-B14F-4D97-AF65-F5344CB8AC3E}">
        <p14:creationId xmlns:p14="http://schemas.microsoft.com/office/powerpoint/2010/main" val="2806586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Approximately 80% of employees do not use a screen reader, while 20% do, showing why it is vital to keep the platform accessible for all users. When examining feedback ratings across this divide, screen reader users are evenly distributed across the full spectrum of scores (1 to 5), aligning closely with non-users. This suggests that screen reader usage is not a determining factor in positive or negative feedback. Otherwise, we would expect clustering at one end of the scale. This trend speaks to the effectiveness of the screen reader interface and the inclusivity of the training experience overall.</a:t>
            </a:r>
          </a:p>
          <a:p>
            <a:endParaRPr lang="en-GB" dirty="0"/>
          </a:p>
          <a:p>
            <a:r>
              <a:rPr lang="en-GB" dirty="0"/>
              <a:t>At the same time, the absence of negative bias linked to screen reader usage presents an opportunity for reflection. If the interface is not a source of dissatisfaction, lower ratings may stem from other factors: such as content relevance or support availability. These insights suggests we should look more closely at why it is happening to ensure design enhancements continue to meet varied accessibility needs. </a:t>
            </a:r>
          </a:p>
        </p:txBody>
      </p:sp>
      <p:sp>
        <p:nvSpPr>
          <p:cNvPr id="4" name="Slide Number Placeholder 3"/>
          <p:cNvSpPr>
            <a:spLocks noGrp="1"/>
          </p:cNvSpPr>
          <p:nvPr>
            <p:ph type="sldNum" sz="quarter" idx="5"/>
          </p:nvPr>
        </p:nvSpPr>
        <p:spPr/>
        <p:txBody>
          <a:bodyPr/>
          <a:lstStyle/>
          <a:p>
            <a:fld id="{99059FE2-7ED3-460F-89F4-7E7B4BB54D55}" type="slidenum">
              <a:rPr lang="en-GB" smtClean="0"/>
              <a:t>8</a:t>
            </a:fld>
            <a:endParaRPr lang="en-GB"/>
          </a:p>
        </p:txBody>
      </p:sp>
    </p:spTree>
    <p:extLst>
      <p:ext uri="{BB962C8B-B14F-4D97-AF65-F5344CB8AC3E}">
        <p14:creationId xmlns:p14="http://schemas.microsoft.com/office/powerpoint/2010/main" val="2747499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B77458AD-2D18-4675-9921-2F3CCE736B73}" type="datetimeFigureOut">
              <a:rPr lang="en-GB" smtClean="0"/>
              <a:t>31/07/2025</a:t>
            </a:fld>
            <a:endParaRPr lang="en-GB"/>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GB"/>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C9FF92CB-6251-41CF-A138-A4D0357AE3A3}" type="slidenum">
              <a:rPr lang="en-GB" smtClean="0"/>
              <a:t>‹#›</a:t>
            </a:fld>
            <a:endParaRPr lang="en-GB"/>
          </a:p>
        </p:txBody>
      </p:sp>
    </p:spTree>
    <p:extLst>
      <p:ext uri="{BB962C8B-B14F-4D97-AF65-F5344CB8AC3E}">
        <p14:creationId xmlns:p14="http://schemas.microsoft.com/office/powerpoint/2010/main" val="16835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458AD-2D18-4675-9921-2F3CCE736B73}" type="datetimeFigureOut">
              <a:rPr lang="en-GB" smtClean="0"/>
              <a:t>31/07/2025</a:t>
            </a:fld>
            <a:endParaRPr lang="en-GB"/>
          </a:p>
        </p:txBody>
      </p:sp>
      <p:sp>
        <p:nvSpPr>
          <p:cNvPr id="6" name="Footer Placeholder 5"/>
          <p:cNvSpPr>
            <a:spLocks noGrp="1"/>
          </p:cNvSpPr>
          <p:nvPr>
            <p:ph type="ftr" sz="quarter" idx="11"/>
          </p:nvPr>
        </p:nvSpPr>
        <p:spPr/>
        <p:txBody>
          <a:bodyPr/>
          <a:lstStyle/>
          <a:p>
            <a:endParaRPr lang="en-GB"/>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211794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77458AD-2D18-4675-9921-2F3CCE736B73}" type="datetimeFigureOut">
              <a:rPr lang="en-GB" smtClean="0"/>
              <a:t>31/07/2025</a:t>
            </a:fld>
            <a:endParaRPr lang="en-GB"/>
          </a:p>
        </p:txBody>
      </p:sp>
      <p:sp>
        <p:nvSpPr>
          <p:cNvPr id="5" name="Footer Placeholder 4"/>
          <p:cNvSpPr>
            <a:spLocks noGrp="1"/>
          </p:cNvSpPr>
          <p:nvPr>
            <p:ph type="ftr" sz="quarter" idx="11"/>
          </p:nvPr>
        </p:nvSpPr>
        <p:spPr/>
        <p:txBody>
          <a:body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1016585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77458AD-2D18-4675-9921-2F3CCE736B73}" type="datetimeFigureOut">
              <a:rPr lang="en-GB" smtClean="0"/>
              <a:t>31/07/2025</a:t>
            </a:fld>
            <a:endParaRPr lang="en-GB"/>
          </a:p>
        </p:txBody>
      </p:sp>
      <p:sp>
        <p:nvSpPr>
          <p:cNvPr id="5" name="Footer Placeholder 4"/>
          <p:cNvSpPr>
            <a:spLocks noGrp="1"/>
          </p:cNvSpPr>
          <p:nvPr>
            <p:ph type="ftr" sz="quarter" idx="11"/>
          </p:nvPr>
        </p:nvSpPr>
        <p:spPr/>
        <p:txBody>
          <a:bodyPr/>
          <a:lstStyle/>
          <a:p>
            <a:endParaRPr lang="en-GB"/>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3627391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458AD-2D18-4675-9921-2F3CCE736B73}" type="datetimeFigureOut">
              <a:rPr lang="en-GB" smtClean="0"/>
              <a:t>31/07/2025</a:t>
            </a:fld>
            <a:endParaRPr lang="en-GB"/>
          </a:p>
        </p:txBody>
      </p:sp>
      <p:sp>
        <p:nvSpPr>
          <p:cNvPr id="5" name="Footer Placeholder 4"/>
          <p:cNvSpPr>
            <a:spLocks noGrp="1"/>
          </p:cNvSpPr>
          <p:nvPr>
            <p:ph type="ftr" sz="quarter" idx="11"/>
          </p:nvPr>
        </p:nvSpPr>
        <p:spPr/>
        <p:txBody>
          <a:body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4131838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77458AD-2D18-4675-9921-2F3CCE736B73}" type="datetimeFigureOut">
              <a:rPr lang="en-GB" smtClean="0"/>
              <a:t>31/07/2025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2535176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77458AD-2D18-4675-9921-2F3CCE736B73}" type="datetimeFigureOut">
              <a:rPr lang="en-GB" smtClean="0"/>
              <a:t>31/07/2025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1464374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458AD-2D18-4675-9921-2F3CCE736B73}" type="datetimeFigureOut">
              <a:rPr lang="en-GB" smtClean="0"/>
              <a:t>31/07/2025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2454713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458AD-2D18-4675-9921-2F3CCE736B73}" type="datetimeFigureOut">
              <a:rPr lang="en-GB" smtClean="0"/>
              <a:t>31/07/2025</a:t>
            </a:fld>
            <a:endParaRPr lang="en-GB"/>
          </a:p>
        </p:txBody>
      </p:sp>
      <p:sp>
        <p:nvSpPr>
          <p:cNvPr id="5" name="Footer Placeholder 4"/>
          <p:cNvSpPr>
            <a:spLocks noGrp="1"/>
          </p:cNvSpPr>
          <p:nvPr>
            <p:ph type="ftr" sz="quarter" idx="11"/>
          </p:nvPr>
        </p:nvSpPr>
        <p:spPr/>
        <p:txBody>
          <a:bodyPr/>
          <a:lstStyle/>
          <a:p>
            <a:endParaRPr lang="en-GB"/>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134044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458AD-2D18-4675-9921-2F3CCE736B73}" type="datetimeFigureOut">
              <a:rPr lang="en-GB" smtClean="0"/>
              <a:t>31/07/2025</a:t>
            </a:fld>
            <a:endParaRPr lang="en-GB"/>
          </a:p>
        </p:txBody>
      </p:sp>
      <p:sp>
        <p:nvSpPr>
          <p:cNvPr id="5" name="Footer Placeholder 4"/>
          <p:cNvSpPr>
            <a:spLocks noGrp="1"/>
          </p:cNvSpPr>
          <p:nvPr>
            <p:ph type="ftr" sz="quarter" idx="11"/>
          </p:nvPr>
        </p:nvSpPr>
        <p:spPr/>
        <p:txBody>
          <a:bodyPr/>
          <a:lstStyle>
            <a:lvl1pPr>
              <a:defRPr sz="1000" b="1"/>
            </a:lvl1pPr>
          </a:lstStyle>
          <a:p>
            <a:endParaRPr lang="en-GB"/>
          </a:p>
        </p:txBody>
      </p:sp>
      <p:sp>
        <p:nvSpPr>
          <p:cNvPr id="6" name="Slide Number Placeholder 5"/>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338275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458AD-2D18-4675-9921-2F3CCE736B73}" type="datetimeFigureOut">
              <a:rPr lang="en-GB" smtClean="0"/>
              <a:t>31/07/2025</a:t>
            </a:fld>
            <a:endParaRPr lang="en-GB"/>
          </a:p>
        </p:txBody>
      </p:sp>
      <p:sp>
        <p:nvSpPr>
          <p:cNvPr id="5" name="Footer Placeholder 4"/>
          <p:cNvSpPr>
            <a:spLocks noGrp="1"/>
          </p:cNvSpPr>
          <p:nvPr>
            <p:ph type="ftr" sz="quarter" idx="11"/>
          </p:nvPr>
        </p:nvSpPr>
        <p:spPr/>
        <p:txBody>
          <a:bodyPr/>
          <a:lstStyle>
            <a:lvl1pPr>
              <a:defRPr sz="1000" b="1"/>
            </a:lvl1p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2150653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7458AD-2D18-4675-9921-2F3CCE736B73}" type="datetimeFigureOut">
              <a:rPr lang="en-GB" smtClean="0"/>
              <a:t>31/07/2025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47443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7458AD-2D18-4675-9921-2F3CCE736B73}" type="datetimeFigureOut">
              <a:rPr lang="en-GB" smtClean="0"/>
              <a:t>31/07/2025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2022267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7458AD-2D18-4675-9921-2F3CCE736B73}" type="datetimeFigureOut">
              <a:rPr lang="en-GB" smtClean="0"/>
              <a:t>31/07/2025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2195499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458AD-2D18-4675-9921-2F3CCE736B73}" type="datetimeFigureOut">
              <a:rPr lang="en-GB" smtClean="0"/>
              <a:t>31/07/2025</a:t>
            </a:fld>
            <a:endParaRPr lang="en-GB"/>
          </a:p>
        </p:txBody>
      </p:sp>
      <p:sp>
        <p:nvSpPr>
          <p:cNvPr id="3" name="Footer Placeholder 2"/>
          <p:cNvSpPr>
            <a:spLocks noGrp="1"/>
          </p:cNvSpPr>
          <p:nvPr>
            <p:ph type="ftr" sz="quarter" idx="11"/>
          </p:nvPr>
        </p:nvSpPr>
        <p:spPr/>
        <p:txBody>
          <a:bodyPr/>
          <a:lstStyle/>
          <a:p>
            <a:endParaRPr lang="en-GB"/>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323301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458AD-2D18-4675-9921-2F3CCE736B73}" type="datetimeFigureOut">
              <a:rPr lang="en-GB" smtClean="0"/>
              <a:t>31/07/2025</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377049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458AD-2D18-4675-9921-2F3CCE736B73}" type="datetimeFigureOut">
              <a:rPr lang="en-GB" smtClean="0"/>
              <a:t>31/07/2025</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FF92CB-6251-41CF-A138-A4D0357AE3A3}" type="slidenum">
              <a:rPr lang="en-GB" smtClean="0"/>
              <a:t>‹#›</a:t>
            </a:fld>
            <a:endParaRPr lang="en-GB"/>
          </a:p>
        </p:txBody>
      </p:sp>
    </p:spTree>
    <p:extLst>
      <p:ext uri="{BB962C8B-B14F-4D97-AF65-F5344CB8AC3E}">
        <p14:creationId xmlns:p14="http://schemas.microsoft.com/office/powerpoint/2010/main" val="268688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B77458AD-2D18-4675-9921-2F3CCE736B73}" type="datetimeFigureOut">
              <a:rPr lang="en-GB" smtClean="0"/>
              <a:t>31/07/2025</a:t>
            </a:fld>
            <a:endParaRPr lang="en-GB"/>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GB"/>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9FF92CB-6251-41CF-A138-A4D0357AE3A3}" type="slidenum">
              <a:rPr lang="en-GB" smtClean="0"/>
              <a:t>‹#›</a:t>
            </a:fld>
            <a:endParaRPr lang="en-GB"/>
          </a:p>
        </p:txBody>
      </p:sp>
    </p:spTree>
    <p:extLst>
      <p:ext uri="{BB962C8B-B14F-4D97-AF65-F5344CB8AC3E}">
        <p14:creationId xmlns:p14="http://schemas.microsoft.com/office/powerpoint/2010/main" val="16956940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3.wdp"/><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B3B1-D4AA-8CF7-B18C-7C33646B0DA6}"/>
              </a:ext>
            </a:extLst>
          </p:cNvPr>
          <p:cNvSpPr>
            <a:spLocks noGrp="1"/>
          </p:cNvSpPr>
          <p:nvPr>
            <p:ph type="ctrTitle"/>
          </p:nvPr>
        </p:nvSpPr>
        <p:spPr/>
        <p:txBody>
          <a:bodyPr>
            <a:normAutofit/>
          </a:bodyPr>
          <a:lstStyle/>
          <a:p>
            <a:r>
              <a:rPr lang="en-US" b="1" dirty="0"/>
              <a:t>RCHG: LMS Analytics Strategy and Predictive Performance Reporting</a:t>
            </a:r>
            <a:endParaRPr lang="en-GB" dirty="0"/>
          </a:p>
        </p:txBody>
      </p:sp>
      <p:sp>
        <p:nvSpPr>
          <p:cNvPr id="3" name="Subtitle 2">
            <a:extLst>
              <a:ext uri="{FF2B5EF4-FFF2-40B4-BE49-F238E27FC236}">
                <a16:creationId xmlns:a16="http://schemas.microsoft.com/office/drawing/2014/main" id="{44007CD4-8A07-63EE-187F-85B3E7C1D07A}"/>
              </a:ext>
            </a:extLst>
          </p:cNvPr>
          <p:cNvSpPr>
            <a:spLocks noGrp="1"/>
          </p:cNvSpPr>
          <p:nvPr>
            <p:ph type="subTitle" idx="1"/>
          </p:nvPr>
        </p:nvSpPr>
        <p:spPr/>
        <p:txBody>
          <a:bodyPr>
            <a:noAutofit/>
          </a:bodyPr>
          <a:lstStyle/>
          <a:p>
            <a:pPr>
              <a:spcBef>
                <a:spcPts val="0"/>
              </a:spcBef>
            </a:pPr>
            <a:r>
              <a:rPr lang="en-GB" sz="1050" dirty="0"/>
              <a:t>By Group 3:</a:t>
            </a:r>
          </a:p>
          <a:p>
            <a:pPr>
              <a:spcBef>
                <a:spcPts val="0"/>
              </a:spcBef>
            </a:pPr>
            <a:r>
              <a:rPr lang="en-GB" sz="1050" dirty="0"/>
              <a:t>Elena Losavio</a:t>
            </a:r>
          </a:p>
          <a:p>
            <a:pPr>
              <a:spcBef>
                <a:spcPts val="0"/>
              </a:spcBef>
            </a:pPr>
            <a:r>
              <a:rPr lang="en-GB" sz="1050" dirty="0"/>
              <a:t>Tongai </a:t>
            </a:r>
            <a:r>
              <a:rPr lang="en-GB" sz="1050" dirty="0" err="1"/>
              <a:t>Zinaka</a:t>
            </a:r>
            <a:endParaRPr lang="en-GB" sz="1050" dirty="0"/>
          </a:p>
          <a:p>
            <a:pPr>
              <a:spcBef>
                <a:spcPts val="0"/>
              </a:spcBef>
            </a:pPr>
            <a:r>
              <a:rPr lang="en-GB" sz="1050" dirty="0" err="1"/>
              <a:t>Ciruthika</a:t>
            </a:r>
            <a:r>
              <a:rPr lang="en-GB" sz="1050" dirty="0"/>
              <a:t> Nithusyanthan</a:t>
            </a:r>
          </a:p>
          <a:p>
            <a:pPr>
              <a:spcBef>
                <a:spcPts val="0"/>
              </a:spcBef>
            </a:pPr>
            <a:r>
              <a:rPr lang="en-GB" sz="1050" dirty="0"/>
              <a:t>Aamina Patel</a:t>
            </a:r>
          </a:p>
        </p:txBody>
      </p:sp>
    </p:spTree>
    <p:extLst>
      <p:ext uri="{BB962C8B-B14F-4D97-AF65-F5344CB8AC3E}">
        <p14:creationId xmlns:p14="http://schemas.microsoft.com/office/powerpoint/2010/main" val="1086482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3AFF-F512-C925-94BC-61E297B38479}"/>
              </a:ext>
            </a:extLst>
          </p:cNvPr>
          <p:cNvSpPr>
            <a:spLocks noGrp="1"/>
          </p:cNvSpPr>
          <p:nvPr>
            <p:ph type="title"/>
          </p:nvPr>
        </p:nvSpPr>
        <p:spPr/>
        <p:txBody>
          <a:bodyPr/>
          <a:lstStyle/>
          <a:p>
            <a:r>
              <a:rPr lang="en-GB" dirty="0"/>
              <a:t>Challenges Faced and Resolutions</a:t>
            </a:r>
          </a:p>
        </p:txBody>
      </p:sp>
      <p:sp>
        <p:nvSpPr>
          <p:cNvPr id="3" name="Content Placeholder 2">
            <a:extLst>
              <a:ext uri="{FF2B5EF4-FFF2-40B4-BE49-F238E27FC236}">
                <a16:creationId xmlns:a16="http://schemas.microsoft.com/office/drawing/2014/main" id="{ECDF7DE4-2770-6EB7-7D4B-F3AF6224539E}"/>
              </a:ext>
            </a:extLst>
          </p:cNvPr>
          <p:cNvSpPr>
            <a:spLocks noGrp="1"/>
          </p:cNvSpPr>
          <p:nvPr>
            <p:ph idx="1"/>
          </p:nvPr>
        </p:nvSpPr>
        <p:spPr/>
        <p:txBody>
          <a:bodyPr/>
          <a:lstStyle/>
          <a:p>
            <a:endParaRPr lang="en-GB"/>
          </a:p>
        </p:txBody>
      </p:sp>
      <p:graphicFrame>
        <p:nvGraphicFramePr>
          <p:cNvPr id="7" name="Table 6">
            <a:extLst>
              <a:ext uri="{FF2B5EF4-FFF2-40B4-BE49-F238E27FC236}">
                <a16:creationId xmlns:a16="http://schemas.microsoft.com/office/drawing/2014/main" id="{32974852-F663-31F7-5C9F-DF6783A5DC54}"/>
              </a:ext>
            </a:extLst>
          </p:cNvPr>
          <p:cNvGraphicFramePr>
            <a:graphicFrameLocks noGrp="1"/>
          </p:cNvGraphicFramePr>
          <p:nvPr>
            <p:extLst>
              <p:ext uri="{D42A27DB-BD31-4B8C-83A1-F6EECF244321}">
                <p14:modId xmlns:p14="http://schemas.microsoft.com/office/powerpoint/2010/main" val="740866374"/>
              </p:ext>
            </p:extLst>
          </p:nvPr>
        </p:nvGraphicFramePr>
        <p:xfrm>
          <a:off x="838200" y="2438400"/>
          <a:ext cx="10515600" cy="3799568"/>
        </p:xfrm>
        <a:graphic>
          <a:graphicData uri="http://schemas.openxmlformats.org/drawingml/2006/table">
            <a:tbl>
              <a:tblPr firstRow="1" bandRow="1">
                <a:tableStyleId>{35758FB7-9AC5-4552-8A53-C91805E547FA}</a:tableStyleId>
              </a:tblPr>
              <a:tblGrid>
                <a:gridCol w="1767402">
                  <a:extLst>
                    <a:ext uri="{9D8B030D-6E8A-4147-A177-3AD203B41FA5}">
                      <a16:colId xmlns:a16="http://schemas.microsoft.com/office/drawing/2014/main" val="484710427"/>
                    </a:ext>
                  </a:extLst>
                </a:gridCol>
                <a:gridCol w="3844176">
                  <a:extLst>
                    <a:ext uri="{9D8B030D-6E8A-4147-A177-3AD203B41FA5}">
                      <a16:colId xmlns:a16="http://schemas.microsoft.com/office/drawing/2014/main" val="3910156400"/>
                    </a:ext>
                  </a:extLst>
                </a:gridCol>
                <a:gridCol w="4904022">
                  <a:extLst>
                    <a:ext uri="{9D8B030D-6E8A-4147-A177-3AD203B41FA5}">
                      <a16:colId xmlns:a16="http://schemas.microsoft.com/office/drawing/2014/main" val="304415215"/>
                    </a:ext>
                  </a:extLst>
                </a:gridCol>
              </a:tblGrid>
              <a:tr h="355790">
                <a:tc>
                  <a:txBody>
                    <a:bodyPr/>
                    <a:lstStyle/>
                    <a:p>
                      <a:r>
                        <a:rPr lang="en-GB" sz="1200" dirty="0"/>
                        <a:t>Team Member</a:t>
                      </a:r>
                    </a:p>
                  </a:txBody>
                  <a:tcPr/>
                </a:tc>
                <a:tc>
                  <a:txBody>
                    <a:bodyPr/>
                    <a:lstStyle/>
                    <a:p>
                      <a:r>
                        <a:rPr lang="en-GB" sz="1200" dirty="0"/>
                        <a:t>Challenge</a:t>
                      </a:r>
                    </a:p>
                  </a:txBody>
                  <a:tcPr/>
                </a:tc>
                <a:tc>
                  <a:txBody>
                    <a:bodyPr/>
                    <a:lstStyle/>
                    <a:p>
                      <a:r>
                        <a:rPr lang="en-GB" sz="1200" dirty="0"/>
                        <a:t>Resolution</a:t>
                      </a:r>
                    </a:p>
                  </a:txBody>
                  <a:tcPr/>
                </a:tc>
                <a:extLst>
                  <a:ext uri="{0D108BD9-81ED-4DB2-BD59-A6C34878D82A}">
                    <a16:rowId xmlns:a16="http://schemas.microsoft.com/office/drawing/2014/main" val="3172000875"/>
                  </a:ext>
                </a:extLst>
              </a:tr>
              <a:tr h="597461">
                <a:tc>
                  <a:txBody>
                    <a:bodyPr/>
                    <a:lstStyle/>
                    <a:p>
                      <a:r>
                        <a:rPr lang="en-GB" sz="1050" dirty="0">
                          <a:solidFill>
                            <a:schemeClr val="tx2"/>
                          </a:solidFill>
                        </a:rPr>
                        <a:t>Elena Losavio</a:t>
                      </a:r>
                    </a:p>
                  </a:txBody>
                  <a:tcPr/>
                </a:tc>
                <a:tc>
                  <a:txBody>
                    <a:bodyPr/>
                    <a:lstStyle/>
                    <a:p>
                      <a:r>
                        <a:rPr lang="en-GB" sz="1050" dirty="0">
                          <a:solidFill>
                            <a:schemeClr val="tx2"/>
                          </a:solidFill>
                        </a:rPr>
                        <a:t>Translating technical data into a compelling narrative for a non-specialist audience</a:t>
                      </a:r>
                    </a:p>
                  </a:txBody>
                  <a:tcPr/>
                </a:tc>
                <a:tc>
                  <a:txBody>
                    <a:bodyPr/>
                    <a:lstStyle/>
                    <a:p>
                      <a:r>
                        <a:rPr lang="en-GB" sz="1050" dirty="0">
                          <a:solidFill>
                            <a:schemeClr val="tx2"/>
                          </a:solidFill>
                        </a:rPr>
                        <a:t>Isolating key data points and building a clear strategic message, then returned to the team with follow up questions to deepen the analysis and incorporate feedback</a:t>
                      </a:r>
                    </a:p>
                  </a:txBody>
                  <a:tcPr/>
                </a:tc>
                <a:extLst>
                  <a:ext uri="{0D108BD9-81ED-4DB2-BD59-A6C34878D82A}">
                    <a16:rowId xmlns:a16="http://schemas.microsoft.com/office/drawing/2014/main" val="1018655071"/>
                  </a:ext>
                </a:extLst>
              </a:tr>
              <a:tr h="533684">
                <a:tc>
                  <a:txBody>
                    <a:bodyPr/>
                    <a:lstStyle/>
                    <a:p>
                      <a:r>
                        <a:rPr lang="en-GB" sz="1050" dirty="0">
                          <a:solidFill>
                            <a:schemeClr val="tx2"/>
                          </a:solidFill>
                        </a:rPr>
                        <a:t>Tongai </a:t>
                      </a:r>
                      <a:r>
                        <a:rPr lang="en-GB" sz="1050" dirty="0" err="1">
                          <a:solidFill>
                            <a:schemeClr val="tx2"/>
                          </a:solidFill>
                        </a:rPr>
                        <a:t>Zinaka</a:t>
                      </a:r>
                      <a:r>
                        <a:rPr lang="en-GB" sz="1050" dirty="0">
                          <a:solidFill>
                            <a:schemeClr val="tx2"/>
                          </a:solidFill>
                        </a:rPr>
                        <a:t> </a:t>
                      </a:r>
                    </a:p>
                  </a:txBody>
                  <a:tcPr/>
                </a:tc>
                <a:tc>
                  <a:txBody>
                    <a:bodyPr/>
                    <a:lstStyle/>
                    <a:p>
                      <a:r>
                        <a:rPr lang="en-GB" sz="1050" dirty="0">
                          <a:solidFill>
                            <a:schemeClr val="tx2"/>
                          </a:solidFill>
                        </a:rPr>
                        <a:t>Date dimension table, which appeared non-functional despite correct formatting and underlying data</a:t>
                      </a:r>
                    </a:p>
                  </a:txBody>
                  <a:tcPr/>
                </a:tc>
                <a:tc>
                  <a:txBody>
                    <a:bodyPr/>
                    <a:lstStyle/>
                    <a:p>
                      <a:r>
                        <a:rPr lang="en-GB" sz="1050" dirty="0">
                          <a:solidFill>
                            <a:schemeClr val="tx2"/>
                          </a:solidFill>
                        </a:rPr>
                        <a:t>Derived month and year categories manually</a:t>
                      </a:r>
                    </a:p>
                  </a:txBody>
                  <a:tcPr/>
                </a:tc>
                <a:extLst>
                  <a:ext uri="{0D108BD9-81ED-4DB2-BD59-A6C34878D82A}">
                    <a16:rowId xmlns:a16="http://schemas.microsoft.com/office/drawing/2014/main" val="1092624697"/>
                  </a:ext>
                </a:extLst>
              </a:tr>
              <a:tr h="1363861">
                <a:tc>
                  <a:txBody>
                    <a:bodyPr/>
                    <a:lstStyle/>
                    <a:p>
                      <a:r>
                        <a:rPr lang="en-GB" sz="1050" dirty="0" err="1">
                          <a:solidFill>
                            <a:schemeClr val="tx2"/>
                          </a:solidFill>
                        </a:rPr>
                        <a:t>Ciruthika</a:t>
                      </a:r>
                      <a:r>
                        <a:rPr lang="en-GB" sz="1050" dirty="0">
                          <a:solidFill>
                            <a:schemeClr val="tx2"/>
                          </a:solidFill>
                        </a:rPr>
                        <a:t> Nithusyanthan </a:t>
                      </a:r>
                    </a:p>
                  </a:txBody>
                  <a:tcPr/>
                </a:tc>
                <a:tc>
                  <a:txBody>
                    <a:bodyPr/>
                    <a:lstStyle/>
                    <a:p>
                      <a:r>
                        <a:rPr lang="en-GB" sz="1050" dirty="0">
                          <a:solidFill>
                            <a:schemeClr val="tx2"/>
                          </a:solidFill>
                        </a:rPr>
                        <a:t>Initial difficulties managing multiple date relationships (e.g. </a:t>
                      </a:r>
                      <a:r>
                        <a:rPr lang="en-GB" sz="1050" dirty="0" err="1">
                          <a:solidFill>
                            <a:schemeClr val="tx2"/>
                          </a:solidFill>
                        </a:rPr>
                        <a:t>EnrolmentDate</a:t>
                      </a:r>
                      <a:r>
                        <a:rPr lang="en-GB" sz="1050" dirty="0">
                          <a:solidFill>
                            <a:schemeClr val="tx2"/>
                          </a:solidFill>
                        </a:rPr>
                        <a:t>, </a:t>
                      </a:r>
                      <a:r>
                        <a:rPr lang="en-GB" sz="1050" dirty="0" err="1">
                          <a:solidFill>
                            <a:schemeClr val="tx2"/>
                          </a:solidFill>
                        </a:rPr>
                        <a:t>CompletionDate</a:t>
                      </a:r>
                      <a:r>
                        <a:rPr lang="en-GB" sz="1050" dirty="0">
                          <a:solidFill>
                            <a:schemeClr val="tx2"/>
                          </a:solidFill>
                        </a:rPr>
                        <a:t>, </a:t>
                      </a:r>
                      <a:r>
                        <a:rPr lang="en-GB" sz="1050" dirty="0" err="1">
                          <a:solidFill>
                            <a:schemeClr val="tx2"/>
                          </a:solidFill>
                        </a:rPr>
                        <a:t>LastAccessDate</a:t>
                      </a:r>
                      <a:r>
                        <a:rPr lang="en-GB" sz="1050" dirty="0">
                          <a:solidFill>
                            <a:schemeClr val="tx2"/>
                          </a:solidFill>
                        </a:rPr>
                        <a:t>)</a:t>
                      </a:r>
                    </a:p>
                    <a:p>
                      <a:endParaRPr lang="en-GB" sz="1050" dirty="0">
                        <a:solidFill>
                          <a:schemeClr val="tx2"/>
                        </a:solidFill>
                      </a:endParaRPr>
                    </a:p>
                    <a:p>
                      <a:endParaRPr lang="en-GB" sz="1050" dirty="0">
                        <a:solidFill>
                          <a:schemeClr val="tx2"/>
                        </a:solidFill>
                      </a:endParaRPr>
                    </a:p>
                    <a:p>
                      <a:r>
                        <a:rPr lang="en-GB" sz="1050" dirty="0">
                          <a:solidFill>
                            <a:schemeClr val="tx2"/>
                          </a:solidFill>
                        </a:rPr>
                        <a:t>Assigning </a:t>
                      </a:r>
                      <a:r>
                        <a:rPr lang="en-GB" sz="1050" dirty="0" err="1">
                          <a:solidFill>
                            <a:schemeClr val="tx2"/>
                          </a:solidFill>
                        </a:rPr>
                        <a:t>EmployeeHistoryID</a:t>
                      </a:r>
                      <a:r>
                        <a:rPr lang="en-GB" sz="1050" dirty="0">
                          <a:solidFill>
                            <a:schemeClr val="tx2"/>
                          </a:solidFill>
                        </a:rPr>
                        <a:t> to fact records also posed a challenge due to the absence of clear promotion and transfer dates</a:t>
                      </a:r>
                    </a:p>
                  </a:txBody>
                  <a:tcPr/>
                </a:tc>
                <a:tc>
                  <a:txBody>
                    <a:bodyPr/>
                    <a:lstStyle/>
                    <a:p>
                      <a:r>
                        <a:rPr lang="en-GB" sz="1050" dirty="0">
                          <a:solidFill>
                            <a:schemeClr val="tx2"/>
                          </a:solidFill>
                        </a:rPr>
                        <a:t>Implemented a single </a:t>
                      </a:r>
                      <a:r>
                        <a:rPr lang="en-GB" sz="1050" dirty="0" err="1">
                          <a:solidFill>
                            <a:schemeClr val="tx2"/>
                          </a:solidFill>
                        </a:rPr>
                        <a:t>DimDate</a:t>
                      </a:r>
                      <a:r>
                        <a:rPr lang="en-GB" sz="1050" dirty="0">
                          <a:solidFill>
                            <a:schemeClr val="tx2"/>
                          </a:solidFill>
                        </a:rPr>
                        <a:t> table with several inactive relationships, which were selectively activated in DAX using the USERELATIONSHIP()  function</a:t>
                      </a:r>
                    </a:p>
                    <a:p>
                      <a:endParaRPr lang="en-GB" sz="1050" dirty="0">
                        <a:solidFill>
                          <a:schemeClr val="tx2"/>
                        </a:solidFill>
                      </a:endParaRPr>
                    </a:p>
                    <a:p>
                      <a:r>
                        <a:rPr lang="en-GB" sz="1050" dirty="0">
                          <a:solidFill>
                            <a:schemeClr val="tx2"/>
                          </a:solidFill>
                        </a:rPr>
                        <a:t>Generated surrogate keys using a combination of employee attributes (</a:t>
                      </a:r>
                      <a:r>
                        <a:rPr lang="en-GB" sz="1050" dirty="0" err="1">
                          <a:solidFill>
                            <a:schemeClr val="tx2"/>
                          </a:solidFill>
                        </a:rPr>
                        <a:t>EmployeeID</a:t>
                      </a:r>
                      <a:r>
                        <a:rPr lang="en-GB" sz="1050" dirty="0">
                          <a:solidFill>
                            <a:schemeClr val="tx2"/>
                          </a:solidFill>
                        </a:rPr>
                        <a:t>, Role, Location, and Team) and performed mappings through Power Query merges</a:t>
                      </a:r>
                    </a:p>
                  </a:txBody>
                  <a:tcPr/>
                </a:tc>
                <a:extLst>
                  <a:ext uri="{0D108BD9-81ED-4DB2-BD59-A6C34878D82A}">
                    <a16:rowId xmlns:a16="http://schemas.microsoft.com/office/drawing/2014/main" val="749728116"/>
                  </a:ext>
                </a:extLst>
              </a:tr>
              <a:tr h="948772">
                <a:tc>
                  <a:txBody>
                    <a:bodyPr/>
                    <a:lstStyle/>
                    <a:p>
                      <a:r>
                        <a:rPr lang="en-GB" sz="1050" dirty="0">
                          <a:solidFill>
                            <a:schemeClr val="tx2"/>
                          </a:solidFill>
                        </a:rPr>
                        <a:t>Aamina Patel </a:t>
                      </a:r>
                    </a:p>
                  </a:txBody>
                  <a:tcPr/>
                </a:tc>
                <a:tc>
                  <a:txBody>
                    <a:bodyPr/>
                    <a:lstStyle/>
                    <a:p>
                      <a:r>
                        <a:rPr lang="en-GB" sz="1050" dirty="0">
                          <a:solidFill>
                            <a:schemeClr val="tx2"/>
                          </a:solidFill>
                        </a:rPr>
                        <a:t>Unfamiliar with ANOVA analysis</a:t>
                      </a:r>
                    </a:p>
                  </a:txBody>
                  <a:tcPr/>
                </a:tc>
                <a:tc>
                  <a:txBody>
                    <a:bodyPr/>
                    <a:lstStyle/>
                    <a:p>
                      <a:r>
                        <a:rPr lang="en-GB" sz="1050" dirty="0">
                          <a:solidFill>
                            <a:schemeClr val="tx2"/>
                          </a:solidFill>
                        </a:rPr>
                        <a:t>Learning the concept from scratch using AI tools and YouTube. Initially attempted the process in Power BI but ultimately optimized workflow by utilizing Excel’s built-in ANOVA functions for calculations, later exporting the results back into Power BI</a:t>
                      </a:r>
                    </a:p>
                  </a:txBody>
                  <a:tcPr/>
                </a:tc>
                <a:extLst>
                  <a:ext uri="{0D108BD9-81ED-4DB2-BD59-A6C34878D82A}">
                    <a16:rowId xmlns:a16="http://schemas.microsoft.com/office/drawing/2014/main" val="2728393629"/>
                  </a:ext>
                </a:extLst>
              </a:tr>
            </a:tbl>
          </a:graphicData>
        </a:graphic>
      </p:graphicFrame>
    </p:spTree>
    <p:extLst>
      <p:ext uri="{BB962C8B-B14F-4D97-AF65-F5344CB8AC3E}">
        <p14:creationId xmlns:p14="http://schemas.microsoft.com/office/powerpoint/2010/main" val="4107096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3BCA-1151-502E-0D52-8262DDA64784}"/>
              </a:ext>
            </a:extLst>
          </p:cNvPr>
          <p:cNvSpPr>
            <a:spLocks noGrp="1"/>
          </p:cNvSpPr>
          <p:nvPr>
            <p:ph type="title"/>
          </p:nvPr>
        </p:nvSpPr>
        <p:spPr/>
        <p:txBody>
          <a:bodyPr/>
          <a:lstStyle/>
          <a:p>
            <a:pPr algn="ctr"/>
            <a:r>
              <a:rPr lang="en-GB" dirty="0"/>
              <a:t>The Business Problem</a:t>
            </a:r>
          </a:p>
        </p:txBody>
      </p:sp>
      <p:sp>
        <p:nvSpPr>
          <p:cNvPr id="3" name="Content Placeholder 2">
            <a:extLst>
              <a:ext uri="{FF2B5EF4-FFF2-40B4-BE49-F238E27FC236}">
                <a16:creationId xmlns:a16="http://schemas.microsoft.com/office/drawing/2014/main" id="{372899EF-D370-6745-5595-920800CCD086}"/>
              </a:ext>
            </a:extLst>
          </p:cNvPr>
          <p:cNvSpPr>
            <a:spLocks noGrp="1"/>
          </p:cNvSpPr>
          <p:nvPr>
            <p:ph idx="1"/>
          </p:nvPr>
        </p:nvSpPr>
        <p:spPr/>
        <p:txBody>
          <a:bodyPr>
            <a:normAutofit fontScale="92500" lnSpcReduction="20000"/>
          </a:bodyPr>
          <a:lstStyle/>
          <a:p>
            <a:pPr marL="0" indent="0">
              <a:buNone/>
            </a:pPr>
            <a:r>
              <a:rPr lang="en-GB" sz="2400" dirty="0">
                <a:solidFill>
                  <a:schemeClr val="tx2"/>
                </a:solidFill>
              </a:rPr>
              <a:t>In line with their goal to develop their human capital, </a:t>
            </a:r>
            <a:r>
              <a:rPr lang="en-US" sz="2400" dirty="0" err="1">
                <a:solidFill>
                  <a:schemeClr val="tx2"/>
                </a:solidFill>
              </a:rPr>
              <a:t>Rychtenshane</a:t>
            </a:r>
            <a:r>
              <a:rPr lang="en-US" sz="2400" dirty="0">
                <a:solidFill>
                  <a:schemeClr val="tx2"/>
                </a:solidFill>
              </a:rPr>
              <a:t> Community Housing Group (RCHG) is preparing to launch its first Learning Management System (LMS) to centralize learning efforts and leverage data-driven insights to improve staff training, compliance, and performance outcomes.</a:t>
            </a:r>
          </a:p>
          <a:p>
            <a:pPr marL="0" indent="0">
              <a:buNone/>
            </a:pPr>
            <a:endParaRPr lang="en-GB" sz="2400" dirty="0">
              <a:solidFill>
                <a:schemeClr val="tx2"/>
              </a:solidFill>
            </a:endParaRPr>
          </a:p>
          <a:p>
            <a:pPr marL="0" indent="0">
              <a:buNone/>
            </a:pPr>
            <a:r>
              <a:rPr lang="en-US" sz="2400" dirty="0">
                <a:solidFill>
                  <a:schemeClr val="tx2"/>
                </a:solidFill>
              </a:rPr>
              <a:t>Our responsibility was to analyze LMS data, model it for enterprise reporting, derive insights, and apply predictive and inferential statistical techniques (including forecasting, regression analysis, and ANOVA) to inform strategic decisions.</a:t>
            </a:r>
          </a:p>
          <a:p>
            <a:pPr marL="0" indent="0">
              <a:buNone/>
            </a:pPr>
            <a:endParaRPr lang="en-US" sz="1800" dirty="0"/>
          </a:p>
        </p:txBody>
      </p:sp>
    </p:spTree>
    <p:extLst>
      <p:ext uri="{BB962C8B-B14F-4D97-AF65-F5344CB8AC3E}">
        <p14:creationId xmlns:p14="http://schemas.microsoft.com/office/powerpoint/2010/main" val="58040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ECD0-98CF-B43B-0307-859BB1F5D1B5}"/>
              </a:ext>
            </a:extLst>
          </p:cNvPr>
          <p:cNvSpPr>
            <a:spLocks noGrp="1"/>
          </p:cNvSpPr>
          <p:nvPr>
            <p:ph type="title"/>
          </p:nvPr>
        </p:nvSpPr>
        <p:spPr/>
        <p:txBody>
          <a:bodyPr/>
          <a:lstStyle/>
          <a:p>
            <a:pPr algn="ctr"/>
            <a:r>
              <a:rPr lang="en-GB" dirty="0"/>
              <a:t>Approach and Tools Used</a:t>
            </a:r>
          </a:p>
        </p:txBody>
      </p:sp>
      <p:sp>
        <p:nvSpPr>
          <p:cNvPr id="3" name="Content Placeholder 2">
            <a:extLst>
              <a:ext uri="{FF2B5EF4-FFF2-40B4-BE49-F238E27FC236}">
                <a16:creationId xmlns:a16="http://schemas.microsoft.com/office/drawing/2014/main" id="{E4E55457-8CEB-5D68-F100-8EE9A844560D}"/>
              </a:ext>
            </a:extLst>
          </p:cNvPr>
          <p:cNvSpPr>
            <a:spLocks noGrp="1"/>
          </p:cNvSpPr>
          <p:nvPr>
            <p:ph idx="1"/>
          </p:nvPr>
        </p:nvSpPr>
        <p:spPr>
          <a:xfrm>
            <a:off x="838199" y="2375338"/>
            <a:ext cx="10418379" cy="4193628"/>
          </a:xfrm>
        </p:spPr>
        <p:txBody>
          <a:bodyPr>
            <a:normAutofit fontScale="85000" lnSpcReduction="20000"/>
          </a:bodyPr>
          <a:lstStyle/>
          <a:p>
            <a:pPr marL="0" indent="0">
              <a:buNone/>
            </a:pPr>
            <a:r>
              <a:rPr lang="en-GB" sz="2400" dirty="0">
                <a:solidFill>
                  <a:schemeClr val="tx2"/>
                </a:solidFill>
              </a:rPr>
              <a:t>Responsibilities were distributed based on each team member’s expertise, previous commitments and time availability. The tools below were then used to help maintain visibility and open communication between the members.</a:t>
            </a:r>
          </a:p>
          <a:p>
            <a:r>
              <a:rPr lang="en-GB" sz="2400" dirty="0">
                <a:solidFill>
                  <a:schemeClr val="tx2"/>
                </a:solidFill>
              </a:rPr>
              <a:t>Jira – shared dashboard to manage tasks </a:t>
            </a:r>
          </a:p>
          <a:p>
            <a:r>
              <a:rPr lang="en-GB" sz="2400" dirty="0">
                <a:solidFill>
                  <a:schemeClr val="tx2"/>
                </a:solidFill>
              </a:rPr>
              <a:t>Zoom – daily stand-up meetings were held to update one another, raise concerns and support shared decision-making</a:t>
            </a:r>
          </a:p>
          <a:p>
            <a:r>
              <a:rPr lang="en-GB" sz="2400" dirty="0">
                <a:solidFill>
                  <a:schemeClr val="tx2"/>
                </a:solidFill>
              </a:rPr>
              <a:t>Slack – post recaps for any teammates who missed a zoom session, raise any concerns and provide feedback</a:t>
            </a:r>
          </a:p>
          <a:p>
            <a:r>
              <a:rPr lang="en-GB" sz="2400" dirty="0">
                <a:solidFill>
                  <a:schemeClr val="tx2"/>
                </a:solidFill>
              </a:rPr>
              <a:t>Power BI – clean, model and build the dashboard</a:t>
            </a:r>
          </a:p>
          <a:p>
            <a:r>
              <a:rPr lang="en-GB" sz="2400" dirty="0">
                <a:solidFill>
                  <a:schemeClr val="tx2"/>
                </a:solidFill>
              </a:rPr>
              <a:t>Excel – for ANOVA calculation</a:t>
            </a:r>
          </a:p>
          <a:p>
            <a:r>
              <a:rPr lang="en-GB" sz="2400" dirty="0">
                <a:solidFill>
                  <a:schemeClr val="tx2"/>
                </a:solidFill>
              </a:rPr>
              <a:t>Notion – write up business insight report</a:t>
            </a:r>
          </a:p>
          <a:p>
            <a:r>
              <a:rPr lang="en-GB" sz="2400" dirty="0">
                <a:solidFill>
                  <a:schemeClr val="tx2"/>
                </a:solidFill>
              </a:rPr>
              <a:t>GitHub – shared repository used to share our work</a:t>
            </a:r>
          </a:p>
        </p:txBody>
      </p:sp>
      <p:sp>
        <p:nvSpPr>
          <p:cNvPr id="5" name="TextBox 4">
            <a:extLst>
              <a:ext uri="{FF2B5EF4-FFF2-40B4-BE49-F238E27FC236}">
                <a16:creationId xmlns:a16="http://schemas.microsoft.com/office/drawing/2014/main" id="{60600788-E7B5-1C5F-40E8-1ABD047B29D8}"/>
              </a:ext>
            </a:extLst>
          </p:cNvPr>
          <p:cNvSpPr txBox="1"/>
          <p:nvPr/>
        </p:nvSpPr>
        <p:spPr>
          <a:xfrm>
            <a:off x="838200" y="3429000"/>
            <a:ext cx="10600944" cy="1325563"/>
          </a:xfrm>
          <a:prstGeom prst="rect">
            <a:avLst/>
          </a:prstGeom>
        </p:spPr>
        <p:txBody>
          <a:bodyPr vert="horz" lIns="91440" tIns="45720" rIns="91440" bIns="45720" rtlCol="0" anchor="ctr">
            <a:normAutofit/>
          </a:bodyPr>
          <a:lstStyle>
            <a:lvl1pPr>
              <a:lnSpc>
                <a:spcPct val="90000"/>
              </a:lnSpc>
              <a:spcBef>
                <a:spcPct val="0"/>
              </a:spcBef>
              <a:buNone/>
              <a:defRPr sz="4400">
                <a:latin typeface="+mj-lt"/>
                <a:ea typeface="+mj-ea"/>
                <a:cs typeface="+mj-cs"/>
              </a:defRPr>
            </a:lvl1pPr>
          </a:lstStyle>
          <a:p>
            <a:endParaRPr lang="en-GB" dirty="0"/>
          </a:p>
        </p:txBody>
      </p:sp>
      <p:pic>
        <p:nvPicPr>
          <p:cNvPr id="1072" name="Picture 48" descr="JIRA png images | PNGWing">
            <a:extLst>
              <a:ext uri="{FF2B5EF4-FFF2-40B4-BE49-F238E27FC236}">
                <a16:creationId xmlns:a16="http://schemas.microsoft.com/office/drawing/2014/main" id="{FE8A9497-501A-29BD-FF88-E8B8794680C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9143821" y="5061606"/>
            <a:ext cx="624650" cy="62465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Notion icon on transparent background 49116729 PNG">
            <a:extLst>
              <a:ext uri="{FF2B5EF4-FFF2-40B4-BE49-F238E27FC236}">
                <a16:creationId xmlns:a16="http://schemas.microsoft.com/office/drawing/2014/main" id="{3831751A-74AD-D826-6E89-56FFF40580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02" t="15724" r="11649" b="19120"/>
          <a:stretch>
            <a:fillRect/>
          </a:stretch>
        </p:blipFill>
        <p:spPr bwMode="auto">
          <a:xfrm>
            <a:off x="8769398" y="5688197"/>
            <a:ext cx="637796" cy="557433"/>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Zoom Logo PNG - Meeting Zoom Icon Download - Free Transparent PNG Logos">
            <a:extLst>
              <a:ext uri="{FF2B5EF4-FFF2-40B4-BE49-F238E27FC236}">
                <a16:creationId xmlns:a16="http://schemas.microsoft.com/office/drawing/2014/main" id="{22EB3F92-C2B6-8EFF-BE5B-26B4AEED37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730" t="9268" r="19541" b="31038"/>
          <a:stretch>
            <a:fillRect/>
          </a:stretch>
        </p:blipFill>
        <p:spPr bwMode="auto">
          <a:xfrm>
            <a:off x="9768471" y="5095214"/>
            <a:ext cx="577038" cy="557433"/>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Slack Logo PNGs for Free Download">
            <a:extLst>
              <a:ext uri="{FF2B5EF4-FFF2-40B4-BE49-F238E27FC236}">
                <a16:creationId xmlns:a16="http://schemas.microsoft.com/office/drawing/2014/main" id="{5C7C06F7-A5BE-D960-628D-3F0D281658D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621" t="18483" r="17724" b="17793"/>
          <a:stretch>
            <a:fillRect/>
          </a:stretch>
        </p:blipFill>
        <p:spPr bwMode="auto">
          <a:xfrm>
            <a:off x="10355321" y="5082413"/>
            <a:ext cx="580270" cy="5632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icrosoft excel icon transparent background 49116742 PNG">
            <a:extLst>
              <a:ext uri="{FF2B5EF4-FFF2-40B4-BE49-F238E27FC236}">
                <a16:creationId xmlns:a16="http://schemas.microsoft.com/office/drawing/2014/main" id="{A30F20F1-A644-A36E-2CE1-B0984E1C9D5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8582" t="18851" r="18346" b="18774"/>
          <a:stretch>
            <a:fillRect/>
          </a:stretch>
        </p:blipFill>
        <p:spPr bwMode="auto">
          <a:xfrm>
            <a:off x="10050832" y="5733533"/>
            <a:ext cx="525329" cy="51953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wer BI Introduction – Reports and Dashboards Wed, Aug 10 9am-4pm PST -  OJT.com">
            <a:extLst>
              <a:ext uri="{FF2B5EF4-FFF2-40B4-BE49-F238E27FC236}">
                <a16:creationId xmlns:a16="http://schemas.microsoft.com/office/drawing/2014/main" id="{C140E91F-05F2-CB72-7E30-2E51009D563A}"/>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rcRect l="29049" t="12757" r="28144" b="11322"/>
          <a:stretch>
            <a:fillRect/>
          </a:stretch>
        </p:blipFill>
        <p:spPr bwMode="auto">
          <a:xfrm>
            <a:off x="9407194" y="5686658"/>
            <a:ext cx="611122" cy="56640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the favicon's tail has dots while the rest of the website doesn't : r/github">
            <a:extLst>
              <a:ext uri="{FF2B5EF4-FFF2-40B4-BE49-F238E27FC236}">
                <a16:creationId xmlns:a16="http://schemas.microsoft.com/office/drawing/2014/main" id="{DF7F3A49-CAAA-C4EA-68EC-055C29B3825B}"/>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l="12477" t="9480" r="15757" b="29218"/>
          <a:stretch>
            <a:fillRect/>
          </a:stretch>
        </p:blipFill>
        <p:spPr bwMode="auto">
          <a:xfrm>
            <a:off x="10664986" y="5733533"/>
            <a:ext cx="502766" cy="494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641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AI-generated content may be incorrect.">
            <a:extLst>
              <a:ext uri="{FF2B5EF4-FFF2-40B4-BE49-F238E27FC236}">
                <a16:creationId xmlns:a16="http://schemas.microsoft.com/office/drawing/2014/main" id="{EF08B30D-5C66-2FBB-6BF1-8F35BA10AF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1326657"/>
            <a:ext cx="6172200" cy="3478281"/>
          </a:xfrm>
        </p:spPr>
      </p:pic>
      <p:sp>
        <p:nvSpPr>
          <p:cNvPr id="2" name="Title 1">
            <a:extLst>
              <a:ext uri="{FF2B5EF4-FFF2-40B4-BE49-F238E27FC236}">
                <a16:creationId xmlns:a16="http://schemas.microsoft.com/office/drawing/2014/main" id="{B1754984-6C01-9079-8F32-8AD62E430D7B}"/>
              </a:ext>
            </a:extLst>
          </p:cNvPr>
          <p:cNvSpPr>
            <a:spLocks noGrp="1"/>
          </p:cNvSpPr>
          <p:nvPr>
            <p:ph type="title"/>
          </p:nvPr>
        </p:nvSpPr>
        <p:spPr>
          <a:xfrm>
            <a:off x="639763" y="300385"/>
            <a:ext cx="3932237" cy="1746504"/>
          </a:xfrm>
        </p:spPr>
        <p:txBody>
          <a:bodyPr>
            <a:normAutofit/>
          </a:bodyPr>
          <a:lstStyle/>
          <a:p>
            <a:pPr algn="ctr"/>
            <a:r>
              <a:rPr lang="en-GB" dirty="0"/>
              <a:t>Key Insights and Results</a:t>
            </a:r>
            <a:br>
              <a:rPr lang="en-GB" dirty="0"/>
            </a:br>
            <a:r>
              <a:rPr lang="en-GB" i="1" dirty="0"/>
              <a:t>Compliance &amp; Training Summary</a:t>
            </a:r>
          </a:p>
        </p:txBody>
      </p:sp>
      <p:sp>
        <p:nvSpPr>
          <p:cNvPr id="5" name="Text Placeholder 4">
            <a:extLst>
              <a:ext uri="{FF2B5EF4-FFF2-40B4-BE49-F238E27FC236}">
                <a16:creationId xmlns:a16="http://schemas.microsoft.com/office/drawing/2014/main" id="{A4134E29-0BDB-9D55-9053-335DE9BDFA57}"/>
              </a:ext>
            </a:extLst>
          </p:cNvPr>
          <p:cNvSpPr>
            <a:spLocks noGrp="1"/>
          </p:cNvSpPr>
          <p:nvPr>
            <p:ph type="body" sz="half" idx="2"/>
          </p:nvPr>
        </p:nvSpPr>
        <p:spPr>
          <a:xfrm>
            <a:off x="546538" y="2390706"/>
            <a:ext cx="4025462" cy="3478281"/>
          </a:xfrm>
        </p:spPr>
        <p:txBody>
          <a:bodyPr anchor="ctr">
            <a:noAutofit/>
          </a:bodyPr>
          <a:lstStyle/>
          <a:p>
            <a:r>
              <a:rPr lang="en-GB" b="1" dirty="0"/>
              <a:t>Compliance risk is rising</a:t>
            </a:r>
            <a:r>
              <a:rPr lang="en-GB" dirty="0"/>
              <a:t> → 402 courses overdue, e.g. 102 in compliance training, with the Finance team trailing at just 78.8% completion rate</a:t>
            </a:r>
          </a:p>
          <a:p>
            <a:pPr marL="285750" indent="-285750">
              <a:buFont typeface="Arial" panose="020B0604020202020204" pitchFamily="34" charset="0"/>
              <a:buChar char="•"/>
            </a:pPr>
            <a:r>
              <a:rPr lang="en-GB" dirty="0"/>
              <a:t>For Finance, the lag in compliance training could result in regulatory fines if standards aren’t maintained</a:t>
            </a:r>
          </a:p>
          <a:p>
            <a:pPr marL="285750" indent="-285750">
              <a:buFont typeface="Arial" panose="020B0604020202020204" pitchFamily="34" charset="0"/>
              <a:buChar char="•"/>
            </a:pPr>
            <a:r>
              <a:rPr lang="en-GB" dirty="0"/>
              <a:t>For Housing Management and Repairs, the concern is more about safety. If properties aren't kept to proper standards or staff aren’t adequately trained, there could be real dangers to tenants; especially in areas connected to Health &amp; Safety, which currently has 75 outstanding courses.</a:t>
            </a:r>
          </a:p>
        </p:txBody>
      </p:sp>
      <p:sp>
        <p:nvSpPr>
          <p:cNvPr id="8" name="Text Placeholder 4">
            <a:extLst>
              <a:ext uri="{FF2B5EF4-FFF2-40B4-BE49-F238E27FC236}">
                <a16:creationId xmlns:a16="http://schemas.microsoft.com/office/drawing/2014/main" id="{F11802A2-A9DA-3C28-A121-9195DEFCC680}"/>
              </a:ext>
            </a:extLst>
          </p:cNvPr>
          <p:cNvSpPr txBox="1">
            <a:spLocks/>
          </p:cNvSpPr>
          <p:nvPr/>
        </p:nvSpPr>
        <p:spPr>
          <a:xfrm>
            <a:off x="5101733" y="4804938"/>
            <a:ext cx="6250479" cy="1580767"/>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GB" b="1" dirty="0">
                <a:solidFill>
                  <a:schemeClr val="tx2"/>
                </a:solidFill>
              </a:rPr>
              <a:t>Strengthen compliance training where risk is highest</a:t>
            </a:r>
          </a:p>
          <a:p>
            <a:pPr marL="285750" indent="-285750">
              <a:buFont typeface="Arial" panose="020B0604020202020204" pitchFamily="34" charset="0"/>
              <a:buChar char="•"/>
            </a:pPr>
            <a:r>
              <a:rPr lang="en-GB" dirty="0">
                <a:solidFill>
                  <a:schemeClr val="tx2"/>
                </a:solidFill>
              </a:rPr>
              <a:t>Prioritize overdue compliance and health &amp; safety courses for teams with operational or regulatory exposure, especially Finance, Housing Management and Repairs </a:t>
            </a:r>
          </a:p>
          <a:p>
            <a:pPr marL="285750" indent="-285750">
              <a:buFont typeface="Arial" panose="020B0604020202020204" pitchFamily="34" charset="0"/>
              <a:buChar char="•"/>
            </a:pPr>
            <a:r>
              <a:rPr lang="en-GB" dirty="0">
                <a:solidFill>
                  <a:schemeClr val="tx2"/>
                </a:solidFill>
              </a:rPr>
              <a:t>Introduce automated reminders and manager-led follow-ups to ensure completion</a:t>
            </a:r>
            <a:r>
              <a:rPr lang="en-GB" b="1" dirty="0">
                <a:solidFill>
                  <a:schemeClr val="tx2"/>
                </a:solidFill>
              </a:rPr>
              <a:t> </a:t>
            </a:r>
          </a:p>
        </p:txBody>
      </p:sp>
    </p:spTree>
    <p:extLst>
      <p:ext uri="{BB962C8B-B14F-4D97-AF65-F5344CB8AC3E}">
        <p14:creationId xmlns:p14="http://schemas.microsoft.com/office/powerpoint/2010/main" val="213269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83C0-BC0F-D96C-E15F-6511F4122A70}"/>
              </a:ext>
            </a:extLst>
          </p:cNvPr>
          <p:cNvSpPr>
            <a:spLocks noGrp="1"/>
          </p:cNvSpPr>
          <p:nvPr>
            <p:ph type="title"/>
          </p:nvPr>
        </p:nvSpPr>
        <p:spPr/>
        <p:txBody>
          <a:bodyPr>
            <a:normAutofit/>
          </a:bodyPr>
          <a:lstStyle/>
          <a:p>
            <a:pPr algn="ctr"/>
            <a:r>
              <a:rPr lang="en-GB" dirty="0"/>
              <a:t>Key Insights and Results</a:t>
            </a:r>
            <a:br>
              <a:rPr lang="en-GB" dirty="0"/>
            </a:br>
            <a:r>
              <a:rPr lang="en-GB" i="1" dirty="0"/>
              <a:t>Performance Analysis</a:t>
            </a:r>
          </a:p>
        </p:txBody>
      </p:sp>
      <p:pic>
        <p:nvPicPr>
          <p:cNvPr id="7" name="Content Placeholder 6" descr="A screenshot of a computer&#10;&#10;AI-generated content may be incorrect.">
            <a:extLst>
              <a:ext uri="{FF2B5EF4-FFF2-40B4-BE49-F238E27FC236}">
                <a16:creationId xmlns:a16="http://schemas.microsoft.com/office/drawing/2014/main" id="{EC261786-A3A0-B4AB-2688-70F1C2CF35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57790" y="1298448"/>
            <a:ext cx="6172200" cy="3478282"/>
          </a:xfrm>
        </p:spPr>
      </p:pic>
      <p:sp>
        <p:nvSpPr>
          <p:cNvPr id="5" name="Text Placeholder 4">
            <a:extLst>
              <a:ext uri="{FF2B5EF4-FFF2-40B4-BE49-F238E27FC236}">
                <a16:creationId xmlns:a16="http://schemas.microsoft.com/office/drawing/2014/main" id="{D8551EA1-5214-A9C6-708D-D10A7DE746E5}"/>
              </a:ext>
            </a:extLst>
          </p:cNvPr>
          <p:cNvSpPr>
            <a:spLocks noGrp="1"/>
          </p:cNvSpPr>
          <p:nvPr>
            <p:ph type="body" sz="half" idx="2"/>
          </p:nvPr>
        </p:nvSpPr>
        <p:spPr/>
        <p:txBody>
          <a:bodyPr anchor="ctr">
            <a:normAutofit/>
          </a:bodyPr>
          <a:lstStyle/>
          <a:p>
            <a:r>
              <a:rPr lang="en-GB" b="1" dirty="0"/>
              <a:t>Major skill gaps across the workforce </a:t>
            </a:r>
            <a:r>
              <a:rPr lang="en-GB" dirty="0"/>
              <a:t>→ 69% of employees show training gaps, opening doors for specialized upskilling by role and department </a:t>
            </a:r>
          </a:p>
          <a:p>
            <a:r>
              <a:rPr lang="en-GB" b="1" dirty="0"/>
              <a:t>Seasonal windows boost learning </a:t>
            </a:r>
            <a:r>
              <a:rPr lang="en-GB" dirty="0"/>
              <a:t>→ Feedback and engagement peak from May to August, ideal timing for new course rollouts </a:t>
            </a:r>
          </a:p>
          <a:p>
            <a:endParaRPr lang="en-GB" dirty="0"/>
          </a:p>
        </p:txBody>
      </p:sp>
      <p:sp>
        <p:nvSpPr>
          <p:cNvPr id="8" name="Text Placeholder 4">
            <a:extLst>
              <a:ext uri="{FF2B5EF4-FFF2-40B4-BE49-F238E27FC236}">
                <a16:creationId xmlns:a16="http://schemas.microsoft.com/office/drawing/2014/main" id="{050EDF18-5E5D-252B-8841-4C553470994F}"/>
              </a:ext>
            </a:extLst>
          </p:cNvPr>
          <p:cNvSpPr txBox="1">
            <a:spLocks/>
          </p:cNvSpPr>
          <p:nvPr/>
        </p:nvSpPr>
        <p:spPr>
          <a:xfrm>
            <a:off x="5157790" y="4888104"/>
            <a:ext cx="6172200" cy="1513490"/>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GB" b="1" dirty="0">
                <a:solidFill>
                  <a:schemeClr val="tx2"/>
                </a:solidFill>
              </a:rPr>
              <a:t>Launch targeted skills development</a:t>
            </a:r>
            <a:r>
              <a:rPr lang="en-GB" dirty="0">
                <a:solidFill>
                  <a:schemeClr val="tx2"/>
                </a:solidFill>
              </a:rPr>
              <a:t> </a:t>
            </a:r>
          </a:p>
          <a:p>
            <a:pPr marL="285750" indent="-285750">
              <a:buFont typeface="Arial" panose="020B0604020202020204" pitchFamily="34" charset="0"/>
              <a:buChar char="•"/>
            </a:pPr>
            <a:r>
              <a:rPr lang="en-GB" dirty="0">
                <a:solidFill>
                  <a:schemeClr val="tx2"/>
                </a:solidFill>
              </a:rPr>
              <a:t>Use the identified 69% skill gap to guide targeted training: align specialized content to team needs (e.g. technical modules for IT, communication for support teams) </a:t>
            </a:r>
          </a:p>
          <a:p>
            <a:pPr marL="285750" indent="-285750">
              <a:buFont typeface="Arial" panose="020B0604020202020204" pitchFamily="34" charset="0"/>
              <a:buChar char="•"/>
            </a:pPr>
            <a:r>
              <a:rPr lang="en-GB" dirty="0">
                <a:solidFill>
                  <a:schemeClr val="tx2"/>
                </a:solidFill>
              </a:rPr>
              <a:t>Run pulse surveys to gather employee input on desired development areas</a:t>
            </a:r>
          </a:p>
        </p:txBody>
      </p:sp>
    </p:spTree>
    <p:extLst>
      <p:ext uri="{BB962C8B-B14F-4D97-AF65-F5344CB8AC3E}">
        <p14:creationId xmlns:p14="http://schemas.microsoft.com/office/powerpoint/2010/main" val="156928624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157D-A3CD-6FE0-C178-8478C868255A}"/>
              </a:ext>
            </a:extLst>
          </p:cNvPr>
          <p:cNvSpPr>
            <a:spLocks noGrp="1"/>
          </p:cNvSpPr>
          <p:nvPr>
            <p:ph type="title"/>
          </p:nvPr>
        </p:nvSpPr>
        <p:spPr>
          <a:xfrm>
            <a:off x="1154954" y="833121"/>
            <a:ext cx="2793158" cy="1600200"/>
          </a:xfrm>
        </p:spPr>
        <p:txBody>
          <a:bodyPr/>
          <a:lstStyle/>
          <a:p>
            <a:pPr algn="ctr"/>
            <a:r>
              <a:rPr lang="en-GB" dirty="0"/>
              <a:t>Key Insights and Results</a:t>
            </a:r>
            <a:br>
              <a:rPr lang="en-GB" dirty="0"/>
            </a:br>
            <a:r>
              <a:rPr lang="en-GB" i="1" dirty="0"/>
              <a:t>Engagement Patterns</a:t>
            </a:r>
          </a:p>
        </p:txBody>
      </p:sp>
      <p:pic>
        <p:nvPicPr>
          <p:cNvPr id="7" name="Content Placeholder 6" descr="A screenshot of a computer&#10;&#10;AI-generated content may be incorrect.">
            <a:extLst>
              <a:ext uri="{FF2B5EF4-FFF2-40B4-BE49-F238E27FC236}">
                <a16:creationId xmlns:a16="http://schemas.microsoft.com/office/drawing/2014/main" id="{7FF27086-C9B8-9543-25C0-2E6E6FE4A4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56761" y="1287517"/>
            <a:ext cx="6172200" cy="3492288"/>
          </a:xfrm>
        </p:spPr>
      </p:pic>
      <p:sp>
        <p:nvSpPr>
          <p:cNvPr id="5" name="Text Placeholder 4">
            <a:extLst>
              <a:ext uri="{FF2B5EF4-FFF2-40B4-BE49-F238E27FC236}">
                <a16:creationId xmlns:a16="http://schemas.microsoft.com/office/drawing/2014/main" id="{8735BAAE-4DFC-448E-A950-0F81EF65D06F}"/>
              </a:ext>
            </a:extLst>
          </p:cNvPr>
          <p:cNvSpPr>
            <a:spLocks noGrp="1"/>
          </p:cNvSpPr>
          <p:nvPr>
            <p:ph type="body" sz="half" idx="2"/>
          </p:nvPr>
        </p:nvSpPr>
        <p:spPr>
          <a:xfrm>
            <a:off x="639947" y="2501688"/>
            <a:ext cx="3911032" cy="3762478"/>
          </a:xfrm>
        </p:spPr>
        <p:txBody>
          <a:bodyPr anchor="ctr">
            <a:normAutofit/>
          </a:bodyPr>
          <a:lstStyle/>
          <a:p>
            <a:r>
              <a:rPr lang="en-GB" b="1" dirty="0"/>
              <a:t>Course length impacts completion </a:t>
            </a:r>
            <a:r>
              <a:rPr lang="en-GB" dirty="0"/>
              <a:t>→ Modules over 75 minutes see fewer completions, especially in Housing roles; shorter formats prove more effective </a:t>
            </a:r>
          </a:p>
          <a:p>
            <a:r>
              <a:rPr lang="en-GB" b="1" dirty="0"/>
              <a:t>Focus is on completion not ongoing learning </a:t>
            </a:r>
            <a:r>
              <a:rPr lang="en-GB" dirty="0"/>
              <a:t>→ Enrolments volumes have remained stable over the past five years, however, a persistent gap between enrolments and actual access behaviour suggests many users interact with the LMS only briefly or as a one-time activity.</a:t>
            </a:r>
          </a:p>
          <a:p>
            <a:r>
              <a:rPr lang="en-GB" dirty="0"/>
              <a:t>Notably, the last quarter experienced a sharper-than-usual decline in engagement, signalling a possible shift in user behaviour or external factors that should be examined further. </a:t>
            </a:r>
          </a:p>
        </p:txBody>
      </p:sp>
      <p:sp>
        <p:nvSpPr>
          <p:cNvPr id="8" name="Text Placeholder 4">
            <a:extLst>
              <a:ext uri="{FF2B5EF4-FFF2-40B4-BE49-F238E27FC236}">
                <a16:creationId xmlns:a16="http://schemas.microsoft.com/office/drawing/2014/main" id="{21DDBDB3-77AF-051A-560B-AE474C8577CE}"/>
              </a:ext>
            </a:extLst>
          </p:cNvPr>
          <p:cNvSpPr txBox="1">
            <a:spLocks/>
          </p:cNvSpPr>
          <p:nvPr/>
        </p:nvSpPr>
        <p:spPr>
          <a:xfrm>
            <a:off x="5259937" y="4779805"/>
            <a:ext cx="6169024" cy="1580767"/>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GB" b="1" dirty="0">
                <a:solidFill>
                  <a:schemeClr val="tx2"/>
                </a:solidFill>
              </a:rPr>
              <a:t>Enhance engagement by reducing passive use </a:t>
            </a:r>
          </a:p>
          <a:p>
            <a:pPr marL="285750" indent="-285750">
              <a:buFont typeface="Arial" panose="020B0604020202020204" pitchFamily="34" charset="0"/>
              <a:buChar char="•"/>
            </a:pPr>
            <a:r>
              <a:rPr lang="en-GB" dirty="0">
                <a:solidFill>
                  <a:schemeClr val="tx2"/>
                </a:solidFill>
              </a:rPr>
              <a:t>Bridge the gap between enrolment and active participation by introducing lightweight onboarding flows, nudges, and microlearning incentives </a:t>
            </a:r>
          </a:p>
          <a:p>
            <a:pPr marL="285750" indent="-285750">
              <a:buFont typeface="Arial" panose="020B0604020202020204" pitchFamily="34" charset="0"/>
              <a:buChar char="•"/>
            </a:pPr>
            <a:r>
              <a:rPr lang="en-GB" dirty="0">
                <a:solidFill>
                  <a:schemeClr val="tx2"/>
                </a:solidFill>
              </a:rPr>
              <a:t>Investigate why users are disengaging (especially in recent quarters)and address barriers </a:t>
            </a:r>
          </a:p>
        </p:txBody>
      </p:sp>
    </p:spTree>
    <p:extLst>
      <p:ext uri="{BB962C8B-B14F-4D97-AF65-F5344CB8AC3E}">
        <p14:creationId xmlns:p14="http://schemas.microsoft.com/office/powerpoint/2010/main" val="149232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3F19-D319-72E1-4ADE-C9AA2D0CD7DA}"/>
              </a:ext>
            </a:extLst>
          </p:cNvPr>
          <p:cNvSpPr>
            <a:spLocks noGrp="1"/>
          </p:cNvSpPr>
          <p:nvPr>
            <p:ph type="title"/>
          </p:nvPr>
        </p:nvSpPr>
        <p:spPr>
          <a:xfrm>
            <a:off x="1154954" y="833121"/>
            <a:ext cx="2793158" cy="1600200"/>
          </a:xfrm>
        </p:spPr>
        <p:txBody>
          <a:bodyPr/>
          <a:lstStyle/>
          <a:p>
            <a:pPr algn="ctr"/>
            <a:r>
              <a:rPr lang="en-GB" dirty="0"/>
              <a:t>Key Insights and Results</a:t>
            </a:r>
            <a:br>
              <a:rPr lang="en-GB" dirty="0"/>
            </a:br>
            <a:r>
              <a:rPr lang="en-GB" i="1" dirty="0"/>
              <a:t>Statistical Insights</a:t>
            </a:r>
          </a:p>
        </p:txBody>
      </p:sp>
      <p:pic>
        <p:nvPicPr>
          <p:cNvPr id="7" name="Content Placeholder 6" descr="A screenshot of a computer&#10;&#10;AI-generated content may be incorrect.">
            <a:extLst>
              <a:ext uri="{FF2B5EF4-FFF2-40B4-BE49-F238E27FC236}">
                <a16:creationId xmlns:a16="http://schemas.microsoft.com/office/drawing/2014/main" id="{154E9507-B13D-518E-DB1B-7ADE3B246A7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0477" y="1276394"/>
            <a:ext cx="6172200" cy="3485587"/>
          </a:xfrm>
        </p:spPr>
      </p:pic>
      <p:sp>
        <p:nvSpPr>
          <p:cNvPr id="5" name="Text Placeholder 4">
            <a:extLst>
              <a:ext uri="{FF2B5EF4-FFF2-40B4-BE49-F238E27FC236}">
                <a16:creationId xmlns:a16="http://schemas.microsoft.com/office/drawing/2014/main" id="{6D726256-1613-F7E0-CCA6-9A436D4367C9}"/>
              </a:ext>
            </a:extLst>
          </p:cNvPr>
          <p:cNvSpPr>
            <a:spLocks noGrp="1"/>
          </p:cNvSpPr>
          <p:nvPr>
            <p:ph type="body" sz="half" idx="2"/>
          </p:nvPr>
        </p:nvSpPr>
        <p:spPr>
          <a:xfrm>
            <a:off x="692499" y="2515394"/>
            <a:ext cx="3837460" cy="3612137"/>
          </a:xfrm>
        </p:spPr>
        <p:txBody>
          <a:bodyPr anchor="ctr">
            <a:normAutofit lnSpcReduction="10000"/>
          </a:bodyPr>
          <a:lstStyle/>
          <a:p>
            <a:r>
              <a:rPr lang="en-GB" b="1" dirty="0"/>
              <a:t>Training completions forecasted to decline </a:t>
            </a:r>
            <a:r>
              <a:rPr lang="en-GB" dirty="0"/>
              <a:t>→ Q1 2025, 10 training courses were completed, followed by 7 in Q2, a downward trend suggests a projected participation of 4 courses in Q3</a:t>
            </a:r>
          </a:p>
          <a:p>
            <a:r>
              <a:rPr lang="en-GB" b="1" dirty="0"/>
              <a:t>Time and frequency positively impact scores </a:t>
            </a:r>
            <a:r>
              <a:rPr lang="en-GB" dirty="0"/>
              <a:t>→ about 40 accesses tends to yield the highest scores and top-performing individuals complete their courses in 70 to 80 minutes, matching the average course duration</a:t>
            </a:r>
          </a:p>
          <a:p>
            <a:r>
              <a:rPr lang="en-GB" b="1" dirty="0"/>
              <a:t>Performance disparities across departments not statistically significant </a:t>
            </a:r>
            <a:r>
              <a:rPr lang="en-GB" dirty="0"/>
              <a:t>→ ANOVA results show no statistically significant differences in skill scores across teams or roles</a:t>
            </a:r>
          </a:p>
        </p:txBody>
      </p:sp>
      <p:sp>
        <p:nvSpPr>
          <p:cNvPr id="8" name="Text Placeholder 4">
            <a:extLst>
              <a:ext uri="{FF2B5EF4-FFF2-40B4-BE49-F238E27FC236}">
                <a16:creationId xmlns:a16="http://schemas.microsoft.com/office/drawing/2014/main" id="{C96BF13A-5491-9CD7-5DDA-16713C7D2712}"/>
              </a:ext>
            </a:extLst>
          </p:cNvPr>
          <p:cNvSpPr txBox="1">
            <a:spLocks/>
          </p:cNvSpPr>
          <p:nvPr/>
        </p:nvSpPr>
        <p:spPr>
          <a:xfrm>
            <a:off x="5330477" y="4761981"/>
            <a:ext cx="6169024" cy="1612298"/>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GB" b="1" dirty="0">
                <a:solidFill>
                  <a:schemeClr val="tx2"/>
                </a:solidFill>
              </a:rPr>
              <a:t>Monitor learning impact without overload </a:t>
            </a:r>
          </a:p>
          <a:p>
            <a:pPr marL="285750" indent="-285750">
              <a:buFont typeface="Arial" panose="020B0604020202020204" pitchFamily="34" charset="0"/>
              <a:buChar char="•"/>
            </a:pPr>
            <a:r>
              <a:rPr lang="en-GB" dirty="0">
                <a:solidFill>
                  <a:schemeClr val="tx2"/>
                </a:solidFill>
              </a:rPr>
              <a:t>Encourage engagement frequency around the 40-access mark, as higher repetition doesn’t correlate with improved review scores </a:t>
            </a:r>
          </a:p>
          <a:p>
            <a:pPr marL="285750" indent="-285750">
              <a:buFont typeface="Arial" panose="020B0604020202020204" pitchFamily="34" charset="0"/>
              <a:buChar char="•"/>
            </a:pPr>
            <a:r>
              <a:rPr lang="en-GB" dirty="0">
                <a:solidFill>
                  <a:schemeClr val="tx2"/>
                </a:solidFill>
              </a:rPr>
              <a:t>Promote clarity and confidence in course content to reduce reliance on multiple revisits</a:t>
            </a:r>
          </a:p>
        </p:txBody>
      </p:sp>
    </p:spTree>
    <p:extLst>
      <p:ext uri="{BB962C8B-B14F-4D97-AF65-F5344CB8AC3E}">
        <p14:creationId xmlns:p14="http://schemas.microsoft.com/office/powerpoint/2010/main" val="2631123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7074-2397-C610-2028-216A58BCACD4}"/>
              </a:ext>
            </a:extLst>
          </p:cNvPr>
          <p:cNvSpPr>
            <a:spLocks noGrp="1"/>
          </p:cNvSpPr>
          <p:nvPr>
            <p:ph type="title"/>
          </p:nvPr>
        </p:nvSpPr>
        <p:spPr>
          <a:xfrm>
            <a:off x="1154954" y="833121"/>
            <a:ext cx="2793158" cy="1600200"/>
          </a:xfrm>
        </p:spPr>
        <p:txBody>
          <a:bodyPr/>
          <a:lstStyle/>
          <a:p>
            <a:pPr algn="ctr"/>
            <a:r>
              <a:rPr lang="en-GB" dirty="0"/>
              <a:t>Key Insights and Results</a:t>
            </a:r>
            <a:br>
              <a:rPr lang="en-GB" dirty="0"/>
            </a:br>
            <a:r>
              <a:rPr lang="en-GB" i="1" dirty="0"/>
              <a:t>Accessibility Overview</a:t>
            </a:r>
          </a:p>
        </p:txBody>
      </p:sp>
      <p:pic>
        <p:nvPicPr>
          <p:cNvPr id="7" name="Content Placeholder 6" descr="A screenshot of a computer&#10;&#10;AI-generated content may be incorrect.">
            <a:extLst>
              <a:ext uri="{FF2B5EF4-FFF2-40B4-BE49-F238E27FC236}">
                <a16:creationId xmlns:a16="http://schemas.microsoft.com/office/drawing/2014/main" id="{74E202F4-A97C-C61F-54E9-F1695CFACA7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88291" y="1270554"/>
            <a:ext cx="6172200" cy="3480915"/>
          </a:xfrm>
        </p:spPr>
      </p:pic>
      <p:sp>
        <p:nvSpPr>
          <p:cNvPr id="5" name="Text Placeholder 4">
            <a:extLst>
              <a:ext uri="{FF2B5EF4-FFF2-40B4-BE49-F238E27FC236}">
                <a16:creationId xmlns:a16="http://schemas.microsoft.com/office/drawing/2014/main" id="{179C2B7E-367F-CB7D-612B-48E31CFA82E4}"/>
              </a:ext>
            </a:extLst>
          </p:cNvPr>
          <p:cNvSpPr>
            <a:spLocks noGrp="1"/>
          </p:cNvSpPr>
          <p:nvPr>
            <p:ph type="body" sz="half" idx="2"/>
          </p:nvPr>
        </p:nvSpPr>
        <p:spPr>
          <a:xfrm>
            <a:off x="1154954" y="2693276"/>
            <a:ext cx="2996632" cy="3055883"/>
          </a:xfrm>
        </p:spPr>
        <p:txBody>
          <a:bodyPr anchor="ctr">
            <a:normAutofit/>
          </a:bodyPr>
          <a:lstStyle/>
          <a:p>
            <a:r>
              <a:rPr lang="en-GB" b="1" dirty="0"/>
              <a:t>Accessible but room to grow</a:t>
            </a:r>
            <a:r>
              <a:rPr lang="en-GB" dirty="0"/>
              <a:t> → 20% of users rely on screen readers and report similar satisfaction as nonusers, but average feedback scores suggest content tailoring and user support might need refinement</a:t>
            </a:r>
          </a:p>
          <a:p>
            <a:r>
              <a:rPr lang="en-GB" b="1" dirty="0"/>
              <a:t>Low feedback scores not due to accessibility </a:t>
            </a:r>
            <a:r>
              <a:rPr lang="en-GB" dirty="0"/>
              <a:t>→  lower ratings may stem from other factors: such as content relevance or support availability</a:t>
            </a:r>
          </a:p>
        </p:txBody>
      </p:sp>
      <p:sp>
        <p:nvSpPr>
          <p:cNvPr id="8" name="Text Placeholder 4">
            <a:extLst>
              <a:ext uri="{FF2B5EF4-FFF2-40B4-BE49-F238E27FC236}">
                <a16:creationId xmlns:a16="http://schemas.microsoft.com/office/drawing/2014/main" id="{353F43AD-5A7C-37FA-C465-78993199969E}"/>
              </a:ext>
            </a:extLst>
          </p:cNvPr>
          <p:cNvSpPr txBox="1">
            <a:spLocks/>
          </p:cNvSpPr>
          <p:nvPr/>
        </p:nvSpPr>
        <p:spPr>
          <a:xfrm>
            <a:off x="5291467" y="4751469"/>
            <a:ext cx="6169024" cy="1727912"/>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GB" b="1" dirty="0">
                <a:solidFill>
                  <a:schemeClr val="tx2"/>
                </a:solidFill>
              </a:rPr>
              <a:t>Ensure UI focus and accessibility continuity </a:t>
            </a:r>
          </a:p>
          <a:p>
            <a:pPr marL="285750" indent="-285750">
              <a:buFont typeface="Arial" panose="020B0604020202020204" pitchFamily="34" charset="0"/>
              <a:buChar char="•"/>
            </a:pPr>
            <a:r>
              <a:rPr lang="en-GB" dirty="0">
                <a:solidFill>
                  <a:schemeClr val="tx2"/>
                </a:solidFill>
              </a:rPr>
              <a:t>Continue optimizing the desktop interface, the most-used format, but maintain full support for tablet and mobile usage </a:t>
            </a:r>
          </a:p>
          <a:p>
            <a:pPr marL="285750" indent="-285750">
              <a:buFont typeface="Arial" panose="020B0604020202020204" pitchFamily="34" charset="0"/>
              <a:buChar char="•"/>
            </a:pPr>
            <a:r>
              <a:rPr lang="en-GB" dirty="0">
                <a:solidFill>
                  <a:schemeClr val="tx2"/>
                </a:solidFill>
              </a:rPr>
              <a:t>Preserve screen reader functionality, and explore opportunities to enhance inclusivity by engaging neurodiverse users in design feedback </a:t>
            </a:r>
          </a:p>
        </p:txBody>
      </p:sp>
    </p:spTree>
    <p:extLst>
      <p:ext uri="{BB962C8B-B14F-4D97-AF65-F5344CB8AC3E}">
        <p14:creationId xmlns:p14="http://schemas.microsoft.com/office/powerpoint/2010/main" val="181514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BE461-F6B1-160A-6C0D-6019A388F8B2}"/>
              </a:ext>
            </a:extLst>
          </p:cNvPr>
          <p:cNvSpPr>
            <a:spLocks noGrp="1"/>
          </p:cNvSpPr>
          <p:nvPr>
            <p:ph type="title"/>
          </p:nvPr>
        </p:nvSpPr>
        <p:spPr/>
        <p:txBody>
          <a:bodyPr/>
          <a:lstStyle/>
          <a:p>
            <a:r>
              <a:rPr lang="en-GB" dirty="0"/>
              <a:t>Individual Team Member Contributions</a:t>
            </a:r>
          </a:p>
        </p:txBody>
      </p:sp>
      <p:sp>
        <p:nvSpPr>
          <p:cNvPr id="3" name="Content Placeholder 2">
            <a:extLst>
              <a:ext uri="{FF2B5EF4-FFF2-40B4-BE49-F238E27FC236}">
                <a16:creationId xmlns:a16="http://schemas.microsoft.com/office/drawing/2014/main" id="{E6684800-D4CF-40DF-1F11-EF50C4773F86}"/>
              </a:ext>
            </a:extLst>
          </p:cNvPr>
          <p:cNvSpPr>
            <a:spLocks noGrp="1"/>
          </p:cNvSpPr>
          <p:nvPr>
            <p:ph idx="1"/>
          </p:nvPr>
        </p:nvSpPr>
        <p:spPr>
          <a:xfrm>
            <a:off x="838200" y="2490951"/>
            <a:ext cx="7202214" cy="3899339"/>
          </a:xfrm>
        </p:spPr>
        <p:txBody>
          <a:bodyPr>
            <a:normAutofit/>
          </a:bodyPr>
          <a:lstStyle/>
          <a:p>
            <a:r>
              <a:rPr lang="en-GB" dirty="0">
                <a:solidFill>
                  <a:schemeClr val="tx2"/>
                </a:solidFill>
              </a:rPr>
              <a:t>Elena Losavio compiled the business insight report, coordinated meetings and stand-ups, set up the Jira dashboard, and supported the team through planning and project alignment</a:t>
            </a:r>
          </a:p>
          <a:p>
            <a:r>
              <a:rPr lang="en-GB" dirty="0">
                <a:solidFill>
                  <a:schemeClr val="tx2"/>
                </a:solidFill>
              </a:rPr>
              <a:t>Tongai </a:t>
            </a:r>
            <a:r>
              <a:rPr lang="en-GB" dirty="0" err="1">
                <a:solidFill>
                  <a:schemeClr val="tx2"/>
                </a:solidFill>
              </a:rPr>
              <a:t>Zinaka</a:t>
            </a:r>
            <a:r>
              <a:rPr lang="en-GB" dirty="0">
                <a:solidFill>
                  <a:schemeClr val="tx2"/>
                </a:solidFill>
              </a:rPr>
              <a:t> built the Power BI dashboard, including compliance &amp; training, performance and engagement views</a:t>
            </a:r>
          </a:p>
          <a:p>
            <a:r>
              <a:rPr lang="en-GB" dirty="0" err="1">
                <a:solidFill>
                  <a:schemeClr val="tx2"/>
                </a:solidFill>
              </a:rPr>
              <a:t>Ciruthika</a:t>
            </a:r>
            <a:r>
              <a:rPr lang="en-GB" dirty="0">
                <a:solidFill>
                  <a:schemeClr val="tx2"/>
                </a:solidFill>
              </a:rPr>
              <a:t> Nithusyanthan built a comprehensive data model, by designing a snowflake schema to support flexible slicing and advanced analytics across multiple dimensions</a:t>
            </a:r>
          </a:p>
          <a:p>
            <a:r>
              <a:rPr lang="en-GB" dirty="0">
                <a:solidFill>
                  <a:schemeClr val="tx2"/>
                </a:solidFill>
              </a:rPr>
              <a:t>Aamina Patel contributed statistical insights (forecasting, regression, ANOVA) and an accessibility overview</a:t>
            </a:r>
          </a:p>
        </p:txBody>
      </p:sp>
      <p:pic>
        <p:nvPicPr>
          <p:cNvPr id="12" name="Picture 11">
            <a:extLst>
              <a:ext uri="{FF2B5EF4-FFF2-40B4-BE49-F238E27FC236}">
                <a16:creationId xmlns:a16="http://schemas.microsoft.com/office/drawing/2014/main" id="{5EBEB4D6-4AF1-E33F-D58A-39DF44314BEB}"/>
              </a:ext>
            </a:extLst>
          </p:cNvPr>
          <p:cNvPicPr>
            <a:picLocks noChangeAspect="1"/>
          </p:cNvPicPr>
          <p:nvPr/>
        </p:nvPicPr>
        <p:blipFill>
          <a:blip r:embed="rId2"/>
          <a:stretch>
            <a:fillRect/>
          </a:stretch>
        </p:blipFill>
        <p:spPr>
          <a:xfrm>
            <a:off x="8040414" y="2820565"/>
            <a:ext cx="3768199" cy="2885090"/>
          </a:xfrm>
          <a:prstGeom prst="rect">
            <a:avLst/>
          </a:prstGeom>
        </p:spPr>
      </p:pic>
    </p:spTree>
    <p:extLst>
      <p:ext uri="{BB962C8B-B14F-4D97-AF65-F5344CB8AC3E}">
        <p14:creationId xmlns:p14="http://schemas.microsoft.com/office/powerpoint/2010/main" val="2480986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356</TotalTime>
  <Words>1605</Words>
  <Application>Microsoft Office PowerPoint</Application>
  <PresentationFormat>Widescreen</PresentationFormat>
  <Paragraphs>90</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Century Gothic</vt:lpstr>
      <vt:lpstr>Wingdings 3</vt:lpstr>
      <vt:lpstr>Ion Boardroom</vt:lpstr>
      <vt:lpstr>RCHG: LMS Analytics Strategy and Predictive Performance Reporting</vt:lpstr>
      <vt:lpstr>The Business Problem</vt:lpstr>
      <vt:lpstr>Approach and Tools Used</vt:lpstr>
      <vt:lpstr>Key Insights and Results Compliance &amp; Training Summary</vt:lpstr>
      <vt:lpstr>Key Insights and Results Performance Analysis</vt:lpstr>
      <vt:lpstr>Key Insights and Results Engagement Patterns</vt:lpstr>
      <vt:lpstr>Key Insights and Results Statistical Insights</vt:lpstr>
      <vt:lpstr>Key Insights and Results Accessibility Overview</vt:lpstr>
      <vt:lpstr>Individual Team Member Contributions</vt:lpstr>
      <vt:lpstr>Challenges Faced and Resolutions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Aamina Patel</dc:creator>
  <cp:lastModifiedBy>Aamina Patel</cp:lastModifiedBy>
  <cp:revision>9</cp:revision>
  <dcterms:created xsi:type="dcterms:W3CDTF">2025-07-30T10:01:33Z</dcterms:created>
  <dcterms:modified xsi:type="dcterms:W3CDTF">2025-07-31T16:15:48Z</dcterms:modified>
</cp:coreProperties>
</file>