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8" r:id="rId5"/>
    <p:sldId id="270" r:id="rId6"/>
    <p:sldId id="272" r:id="rId7"/>
    <p:sldId id="262" r:id="rId8"/>
    <p:sldId id="259" r:id="rId9"/>
    <p:sldId id="269" r:id="rId10"/>
    <p:sldId id="271" r:id="rId11"/>
    <p:sldId id="263" r:id="rId12"/>
    <p:sldId id="264" r:id="rId13"/>
    <p:sldId id="260" r:id="rId14"/>
    <p:sldId id="261" r:id="rId15"/>
    <p:sldId id="265" r:id="rId16"/>
    <p:sldId id="266" r:id="rId17"/>
    <p:sldId id="267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8CE0B-636D-4BA0-98D8-C794857D7A64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2370E-5869-458C-A527-ADE95C3F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93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2370E-5869-458C-A527-ADE95C3F75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92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Webpage Aesthetics  Rating with Deep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17 Aug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79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regression (</a:t>
            </a:r>
            <a:r>
              <a:rPr lang="en-US" i="1" u="sng" dirty="0" smtClean="0"/>
              <a:t>baseline comparison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- hand-crafted complexity and colorfulness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60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- 398 webpages (languages of English and Foreign)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- 300 training (75.4%), 38 validation (9.5%),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60 testing(15%)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- Users rating from 40000 people, averagely each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webpage received 1000 ratings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9555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 smtClean="0"/>
              <a:t>Network Training</a:t>
            </a:r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  - fine-tune </a:t>
            </a:r>
            <a:r>
              <a:rPr lang="en-US" sz="3000" i="1" dirty="0" err="1" smtClean="0"/>
              <a:t>CaffeNet</a:t>
            </a:r>
            <a:r>
              <a:rPr lang="en-US" sz="3000" dirty="0" smtClean="0"/>
              <a:t> pre-trained on Flickr dataset for</a:t>
            </a:r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     image style recognition</a:t>
            </a:r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   - initialize the first two convolutional layers</a:t>
            </a:r>
          </a:p>
          <a:p>
            <a:r>
              <a:rPr lang="en-US" sz="3500" dirty="0" smtClean="0"/>
              <a:t>Sampling Strategy</a:t>
            </a:r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  - use average rating from users (overfitting)</a:t>
            </a:r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  - use all ratings from users (too much noise)</a:t>
            </a:r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  - remove rating outliers (bias)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randomly sample user ratings</a:t>
            </a:r>
          </a:p>
        </p:txBody>
      </p:sp>
    </p:spTree>
    <p:extLst>
      <p:ext uri="{BB962C8B-B14F-4D97-AF65-F5344CB8AC3E}">
        <p14:creationId xmlns:p14="http://schemas.microsoft.com/office/powerpoint/2010/main" val="2726107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Quantitative Evaluation metric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- </a:t>
            </a:r>
            <a:r>
              <a:rPr lang="en-US" sz="2800" dirty="0" smtClean="0"/>
              <a:t>Pearson correlation r: measurement of the linear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relationship between our prediction results and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users’ ratings.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" t="5938" r="69250" b="51772"/>
          <a:stretch/>
        </p:blipFill>
        <p:spPr>
          <a:xfrm>
            <a:off x="685800" y="3954778"/>
            <a:ext cx="2522220" cy="2545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" t="52406" r="65666" b="4165"/>
          <a:stretch/>
        </p:blipFill>
        <p:spPr>
          <a:xfrm>
            <a:off x="5890260" y="3886200"/>
            <a:ext cx="2872740" cy="26136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76" t="5938" r="36082" b="51772"/>
          <a:stretch/>
        </p:blipFill>
        <p:spPr>
          <a:xfrm>
            <a:off x="3211830" y="3954777"/>
            <a:ext cx="2655570" cy="254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33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05" y="2144786"/>
            <a:ext cx="6518895" cy="433221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Scatter plots of prediction results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733800" y="4114800"/>
            <a:ext cx="1600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Ground Truth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2831068"/>
            <a:ext cx="1600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73106" y="5257800"/>
            <a:ext cx="16002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43200" y="4415135"/>
            <a:ext cx="762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u="sng" dirty="0" smtClean="0"/>
              <a:t>r = 0.76</a:t>
            </a:r>
          </a:p>
          <a:p>
            <a:pPr algn="ctr"/>
            <a:r>
              <a:rPr lang="en-US" sz="1200" i="1" u="sng" dirty="0" smtClean="0"/>
              <a:t>p &lt; 0.001</a:t>
            </a:r>
            <a:endParaRPr lang="en-US" sz="1200" i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2705100" y="5710535"/>
            <a:ext cx="8382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u="sng" dirty="0" smtClean="0"/>
              <a:t>r = 0.57</a:t>
            </a:r>
          </a:p>
          <a:p>
            <a:pPr algn="ctr"/>
            <a:r>
              <a:rPr lang="en-US" sz="1200" i="1" u="sng" dirty="0" smtClean="0"/>
              <a:t> p &lt; 0.001</a:t>
            </a:r>
            <a:endParaRPr lang="en-US" sz="1200" i="1" u="sng" dirty="0"/>
          </a:p>
        </p:txBody>
      </p:sp>
    </p:spTree>
    <p:extLst>
      <p:ext uri="{BB962C8B-B14F-4D97-AF65-F5344CB8AC3E}">
        <p14:creationId xmlns:p14="http://schemas.microsoft.com/office/powerpoint/2010/main" val="3426271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09800"/>
            <a:ext cx="5689600" cy="42672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Examples of webpage rating prediction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324600" y="3321784"/>
            <a:ext cx="2743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Users’ rating: 4.44</a:t>
            </a:r>
          </a:p>
          <a:p>
            <a:endParaRPr lang="en-US" sz="2000" dirty="0"/>
          </a:p>
          <a:p>
            <a:r>
              <a:rPr lang="en-US" sz="2000" dirty="0" smtClean="0"/>
              <a:t>CNN prediction: 4.35</a:t>
            </a:r>
          </a:p>
          <a:p>
            <a:endParaRPr lang="en-US" sz="2000" dirty="0"/>
          </a:p>
          <a:p>
            <a:r>
              <a:rPr lang="en-US" sz="2000" dirty="0" smtClean="0"/>
              <a:t>Linear Regression: 4.13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0165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09800"/>
            <a:ext cx="5689600" cy="42672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Examples of webpage rating prediction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324600" y="3321784"/>
            <a:ext cx="2743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Users’ rating: 5.14</a:t>
            </a:r>
          </a:p>
          <a:p>
            <a:endParaRPr lang="en-US" sz="2000" dirty="0"/>
          </a:p>
          <a:p>
            <a:r>
              <a:rPr lang="en-US" sz="2000" dirty="0" smtClean="0"/>
              <a:t>CNN prediction: 4.43</a:t>
            </a:r>
          </a:p>
          <a:p>
            <a:endParaRPr lang="en-US" sz="2000" dirty="0"/>
          </a:p>
          <a:p>
            <a:r>
              <a:rPr lang="en-US" sz="2000" dirty="0" smtClean="0"/>
              <a:t>Linear Regression: 4.26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6037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62200"/>
            <a:ext cx="5689600" cy="3732119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Examples of webpage rating prediction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324600" y="3321784"/>
            <a:ext cx="2743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Users’ rating: 7.03</a:t>
            </a:r>
          </a:p>
          <a:p>
            <a:endParaRPr lang="en-US" sz="2000" dirty="0"/>
          </a:p>
          <a:p>
            <a:r>
              <a:rPr lang="en-US" sz="2000" dirty="0" smtClean="0"/>
              <a:t>CNN prediction: 5.43</a:t>
            </a:r>
          </a:p>
          <a:p>
            <a:endParaRPr lang="en-US" sz="2000" dirty="0"/>
          </a:p>
          <a:p>
            <a:r>
              <a:rPr lang="en-US" sz="2000" dirty="0" smtClean="0"/>
              <a:t>Linear Regression: 4.98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5580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2667000"/>
            <a:ext cx="4724400" cy="175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600" dirty="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4884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Webpage aesthetics are a decisive factor for engaging users online.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276600"/>
            <a:ext cx="4290822" cy="228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96378"/>
            <a:ext cx="4419601" cy="226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8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9372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 smtClean="0"/>
              <a:t>How to estimate a </a:t>
            </a:r>
            <a:r>
              <a:rPr lang="en-US" sz="3300" dirty="0" smtClean="0">
                <a:solidFill>
                  <a:srgbClr val="FF0000"/>
                </a:solidFill>
              </a:rPr>
              <a:t>good</a:t>
            </a:r>
            <a:r>
              <a:rPr lang="en-US" sz="3300" dirty="0" smtClean="0"/>
              <a:t> design of a webpage?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- complexity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- color scheme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- balancing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- texture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- …</a:t>
            </a:r>
          </a:p>
          <a:p>
            <a:r>
              <a:rPr lang="en-US" sz="3300" dirty="0" smtClean="0"/>
              <a:t>Implicitly, subjective, background dependent, …</a:t>
            </a:r>
          </a:p>
          <a:p>
            <a:r>
              <a:rPr lang="en-US" sz="3300" dirty="0" smtClean="0"/>
              <a:t>Let computer learn to automatically estimate</a:t>
            </a:r>
          </a:p>
          <a:p>
            <a:pPr marL="0" indent="0">
              <a:buNone/>
            </a:pPr>
            <a:r>
              <a:rPr lang="en-US" sz="3300" dirty="0"/>
              <a:t> </a:t>
            </a:r>
            <a:r>
              <a:rPr lang="en-US" sz="3300" dirty="0" smtClean="0"/>
              <a:t>   webpage aesthetics from big data</a:t>
            </a:r>
          </a:p>
          <a:p>
            <a:r>
              <a:rPr lang="en-US" sz="3300" dirty="0" smtClean="0"/>
              <a:t>Identify and quantify key image features that are</a:t>
            </a:r>
          </a:p>
          <a:p>
            <a:pPr marL="0" indent="0">
              <a:buNone/>
            </a:pPr>
            <a:r>
              <a:rPr lang="en-US" sz="3300" dirty="0"/>
              <a:t> </a:t>
            </a:r>
            <a:r>
              <a:rPr lang="en-US" sz="3300" dirty="0" smtClean="0"/>
              <a:t>   predictive of favorable aesthetic judgements by</a:t>
            </a:r>
          </a:p>
          <a:p>
            <a:pPr marL="0" indent="0">
              <a:buNone/>
            </a:pPr>
            <a:r>
              <a:rPr lang="en-US" sz="3300" dirty="0" smtClean="0"/>
              <a:t>    most individuals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9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Webpage aesthetics rating with </a:t>
            </a:r>
            <a:r>
              <a:rPr lang="en-US" dirty="0" smtClean="0">
                <a:solidFill>
                  <a:srgbClr val="FF0000"/>
                </a:solidFill>
              </a:rPr>
              <a:t>hand-crafted </a:t>
            </a:r>
            <a:r>
              <a:rPr lang="en-US" dirty="0" smtClean="0"/>
              <a:t>features from color, context, space layout</a:t>
            </a:r>
          </a:p>
          <a:p>
            <a:endParaRPr lang="en-US" sz="1000" dirty="0" smtClean="0"/>
          </a:p>
          <a:p>
            <a:pPr marL="0" indent="0">
              <a:lnSpc>
                <a:spcPts val="2500"/>
              </a:lnSpc>
              <a:buNone/>
            </a:pPr>
            <a:r>
              <a:rPr lang="en-US" dirty="0" smtClean="0"/>
              <a:t>    - </a:t>
            </a:r>
            <a:r>
              <a:rPr lang="en-US" sz="2800" dirty="0" smtClean="0"/>
              <a:t>Correlating low-level image statistics with</a:t>
            </a:r>
          </a:p>
          <a:p>
            <a:pPr marL="0" indent="0">
              <a:lnSpc>
                <a:spcPts val="2500"/>
              </a:lnSpc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users’ rapid aesthetics and affective judgments</a:t>
            </a:r>
          </a:p>
          <a:p>
            <a:pPr marL="0" indent="0">
              <a:lnSpc>
                <a:spcPts val="2500"/>
              </a:lnSpc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of webpages  (</a:t>
            </a:r>
            <a:r>
              <a:rPr lang="en-US" sz="2800" i="1" dirty="0" smtClean="0"/>
              <a:t>Zheng et al. CHI’09</a:t>
            </a:r>
            <a:r>
              <a:rPr lang="en-US" sz="2800" dirty="0" smtClean="0"/>
              <a:t>)</a:t>
            </a:r>
          </a:p>
          <a:p>
            <a:pPr marL="0" indent="0">
              <a:lnSpc>
                <a:spcPts val="2500"/>
              </a:lnSpc>
              <a:buNone/>
            </a:pPr>
            <a:endParaRPr lang="en-US" sz="1100" dirty="0" smtClean="0"/>
          </a:p>
          <a:p>
            <a:pPr marL="0" indent="0">
              <a:lnSpc>
                <a:spcPts val="2500"/>
              </a:lnSpc>
              <a:buNone/>
            </a:pPr>
            <a:r>
              <a:rPr lang="en-US" sz="2800" dirty="0"/>
              <a:t> </a:t>
            </a:r>
            <a:r>
              <a:rPr lang="en-US" sz="2800" dirty="0" smtClean="0"/>
              <a:t>    - Predicting users’ first impression of website </a:t>
            </a:r>
          </a:p>
          <a:p>
            <a:pPr marL="0" indent="0">
              <a:lnSpc>
                <a:spcPts val="2500"/>
              </a:lnSpc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aesthetics with a quantification of perceived visual </a:t>
            </a:r>
          </a:p>
          <a:p>
            <a:pPr marL="0" indent="0">
              <a:lnSpc>
                <a:spcPts val="2500"/>
              </a:lnSpc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complexity and colorfulness (</a:t>
            </a:r>
            <a:r>
              <a:rPr lang="en-US" sz="2800" i="1" dirty="0" err="1" smtClean="0"/>
              <a:t>Reinecke</a:t>
            </a:r>
            <a:r>
              <a:rPr lang="en-US" sz="2800" i="1" dirty="0" smtClean="0"/>
              <a:t> et al. CHI’13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613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Photo aesthetics rating with </a:t>
            </a:r>
            <a:r>
              <a:rPr lang="en-US" dirty="0" smtClean="0">
                <a:solidFill>
                  <a:srgbClr val="FF0000"/>
                </a:solidFill>
              </a:rPr>
              <a:t>deep learning  </a:t>
            </a:r>
            <a:r>
              <a:rPr lang="en-US" dirty="0" smtClean="0"/>
              <a:t>features from convolutional neural networks</a:t>
            </a:r>
          </a:p>
          <a:p>
            <a:endParaRPr lang="en-US" sz="1000" dirty="0" smtClean="0"/>
          </a:p>
          <a:p>
            <a:pPr marL="0" indent="0">
              <a:lnSpc>
                <a:spcPts val="2500"/>
              </a:lnSpc>
              <a:buNone/>
            </a:pPr>
            <a:r>
              <a:rPr lang="en-US" dirty="0" smtClean="0"/>
              <a:t>    - </a:t>
            </a:r>
            <a:r>
              <a:rPr lang="en-US" sz="2800" dirty="0" smtClean="0"/>
              <a:t>Deep multi-patch aggregation network for image </a:t>
            </a:r>
          </a:p>
          <a:p>
            <a:pPr marL="0" indent="0">
              <a:lnSpc>
                <a:spcPts val="2500"/>
              </a:lnSpc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style, aesthetics, and quality estimation</a:t>
            </a:r>
          </a:p>
          <a:p>
            <a:pPr marL="0" indent="0">
              <a:lnSpc>
                <a:spcPts val="2500"/>
              </a:lnSpc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(</a:t>
            </a:r>
            <a:r>
              <a:rPr lang="en-US" sz="2800" i="1" dirty="0" smtClean="0"/>
              <a:t>Lu et al. ICCV’15</a:t>
            </a:r>
            <a:r>
              <a:rPr lang="en-US" sz="2800" dirty="0" smtClean="0"/>
              <a:t>)</a:t>
            </a:r>
          </a:p>
          <a:p>
            <a:pPr marL="0" indent="0">
              <a:lnSpc>
                <a:spcPts val="2500"/>
              </a:lnSpc>
              <a:buNone/>
            </a:pPr>
            <a:endParaRPr lang="en-US" sz="1100" dirty="0" smtClean="0"/>
          </a:p>
          <a:p>
            <a:pPr marL="0" indent="0">
              <a:lnSpc>
                <a:spcPts val="2500"/>
              </a:lnSpc>
              <a:buNone/>
            </a:pPr>
            <a:r>
              <a:rPr lang="en-US" sz="2800" dirty="0"/>
              <a:t> </a:t>
            </a:r>
            <a:r>
              <a:rPr lang="en-US" sz="2800" dirty="0" smtClean="0"/>
              <a:t>    - Photo aesthetics ranking networks with attributes </a:t>
            </a:r>
          </a:p>
          <a:p>
            <a:pPr marL="0" indent="0">
              <a:lnSpc>
                <a:spcPts val="2500"/>
              </a:lnSpc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and content adaptation (</a:t>
            </a:r>
            <a:r>
              <a:rPr lang="en-US" sz="2800" i="1" dirty="0" smtClean="0"/>
              <a:t>Kong et al. ECCV’17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010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Photo aesthetics rating with </a:t>
            </a:r>
            <a:r>
              <a:rPr lang="en-US" dirty="0" smtClean="0">
                <a:solidFill>
                  <a:srgbClr val="FF0000"/>
                </a:solidFill>
              </a:rPr>
              <a:t>deep learning  </a:t>
            </a:r>
            <a:r>
              <a:rPr lang="en-US" dirty="0" smtClean="0"/>
              <a:t>features from convolutional neural networks</a:t>
            </a:r>
          </a:p>
          <a:p>
            <a:endParaRPr lang="en-US" sz="1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960" y="2779217"/>
            <a:ext cx="6781800" cy="346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62200" y="61838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quality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61838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quality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91400" y="64124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Lu et al. ICCV’15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2459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4"/>
          <a:stretch/>
        </p:blipFill>
        <p:spPr>
          <a:xfrm>
            <a:off x="304800" y="3733800"/>
            <a:ext cx="3900280" cy="20574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749052" y="4648199"/>
            <a:ext cx="685800" cy="339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 rot="5400000">
            <a:off x="5689916" y="3903646"/>
            <a:ext cx="1447800" cy="18288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1816" y="4525658"/>
            <a:ext cx="1602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CNN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404416" y="4818046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14016" y="458721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Rating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01" y="3886200"/>
            <a:ext cx="3861739" cy="2057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40" y="4038600"/>
            <a:ext cx="4090876" cy="205740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609600" y="1524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Deep Neural Networks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 smtClean="0"/>
              <a:t>    - learn webpage aesthetics from big data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 smtClean="0"/>
              <a:t>    - rate new webpages automatically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3638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Neural Networks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- 11-layer convolutional neural networks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60" y="0"/>
            <a:ext cx="20375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895600"/>
            <a:ext cx="4343400" cy="376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2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 Neural Networks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- 11-layer convolutional neural networks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- regression to an output rating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- minimize Euclidean distance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- stochastic gradient descent to update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weights in optimization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60" y="0"/>
            <a:ext cx="2037540" cy="6858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10000"/>
            <a:ext cx="2667000" cy="88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910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</Words>
  <Application>Microsoft Office PowerPoint</Application>
  <PresentationFormat>On-screen Show (4:3)</PresentationFormat>
  <Paragraphs>118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Webpage Aesthetics  Rating with Deep Learning</vt:lpstr>
      <vt:lpstr>Background</vt:lpstr>
      <vt:lpstr>Background</vt:lpstr>
      <vt:lpstr>Related Works</vt:lpstr>
      <vt:lpstr>Related Works</vt:lpstr>
      <vt:lpstr>Related Works</vt:lpstr>
      <vt:lpstr>Method</vt:lpstr>
      <vt:lpstr>Method</vt:lpstr>
      <vt:lpstr>Method</vt:lpstr>
      <vt:lpstr>Method</vt:lpstr>
      <vt:lpstr>Experiment</vt:lpstr>
      <vt:lpstr>Experiment</vt:lpstr>
      <vt:lpstr>Results</vt:lpstr>
      <vt:lpstr>Results</vt:lpstr>
      <vt:lpstr>Results</vt:lpstr>
      <vt:lpstr>Results</vt:lpstr>
      <vt:lpstr>Results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Webpage Aesthetic  Rating with Deep Learning</dc:title>
  <dc:creator>Dou, Qi (HC SI TC MIT)</dc:creator>
  <cp:lastModifiedBy>Dou, Qi (HC SI TC MIT)</cp:lastModifiedBy>
  <cp:revision>96</cp:revision>
  <dcterms:created xsi:type="dcterms:W3CDTF">2006-08-16T00:00:00Z</dcterms:created>
  <dcterms:modified xsi:type="dcterms:W3CDTF">2016-08-16T15:34:29Z</dcterms:modified>
</cp:coreProperties>
</file>