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070" y="1315720"/>
            <a:ext cx="9144000" cy="1615440"/>
          </a:xfrm>
        </p:spPr>
        <p:txBody>
          <a:bodyPr>
            <a:normAutofit/>
          </a:bodyPr>
          <a:p>
            <a:r>
              <a:rPr lang="en-US" altLang="zh-CN"/>
              <a:t> PING N'30</a:t>
            </a:r>
            <a:br>
              <a:rPr lang="en-US" altLang="zh-CN"/>
            </a:br>
            <a:r>
              <a:rPr lang="en-US" altLang="zh-CN" sz="4000"/>
              <a:t>--</a:t>
            </a:r>
            <a:r>
              <a:rPr lang="en-US" altLang="zh-CN" sz="2400"/>
              <a:t>Contrôle de l'assiduité des étudiants par reconnaissance faciale </a:t>
            </a:r>
            <a:endParaRPr lang="en-US" altLang="zh-CN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75345" y="3603625"/>
            <a:ext cx="2614295" cy="2025015"/>
          </a:xfrm>
        </p:spPr>
        <p:txBody>
          <a:bodyPr>
            <a:normAutofit fontScale="60000"/>
          </a:bodyPr>
          <a:p>
            <a:pPr algn="l"/>
            <a:r>
              <a:rPr lang="en-US" altLang="zh-CN"/>
              <a:t>YOURI MAHUT</a:t>
            </a:r>
            <a:endParaRPr lang="en-US" altLang="zh-CN"/>
          </a:p>
          <a:p>
            <a:pPr algn="l"/>
            <a:r>
              <a:rPr lang="en-US" altLang="zh-CN"/>
              <a:t>JEAN ARNAUD NEMI MAYIHA</a:t>
            </a:r>
            <a:endParaRPr lang="en-US" altLang="zh-CN"/>
          </a:p>
          <a:p>
            <a:pPr algn="l"/>
            <a:r>
              <a:rPr lang="en-US" altLang="zh-CN"/>
              <a:t>OULIMATOU THIAM</a:t>
            </a:r>
            <a:endParaRPr lang="en-US" altLang="zh-CN"/>
          </a:p>
          <a:p>
            <a:pPr algn="l"/>
            <a:r>
              <a:rPr lang="en-US" altLang="zh-CN"/>
              <a:t>KEVIN YANKAM</a:t>
            </a:r>
            <a:endParaRPr lang="en-US" altLang="zh-CN"/>
          </a:p>
          <a:p>
            <a:pPr algn="l"/>
            <a:r>
              <a:rPr lang="en-US" altLang="zh-CN"/>
              <a:t>SIQI XIE</a:t>
            </a:r>
            <a:endParaRPr lang="en-US" altLang="zh-CN"/>
          </a:p>
          <a:p>
            <a:pPr algn="l"/>
            <a:r>
              <a:rPr lang="en-US" altLang="zh-CN"/>
              <a:t>CONGYI SHI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6260"/>
            <a:ext cx="4153535" cy="4351655"/>
          </a:xfrm>
        </p:spPr>
        <p:txBody>
          <a:bodyPr>
            <a:normAutofit fontScale="85000"/>
          </a:bodyPr>
          <a:p>
            <a:r>
              <a:rPr lang="zh-CN" altLang="en-US"/>
              <a:t>MATERIELS :</a:t>
            </a:r>
            <a:endParaRPr lang="zh-CN" altLang="en-US"/>
          </a:p>
          <a:p>
            <a:r>
              <a:rPr lang="zh-CN" altLang="en-US"/>
              <a:t>Webcam + microprocesseur avec port Ethernet OU caméra intelligente</a:t>
            </a:r>
            <a:endParaRPr lang="zh-CN" altLang="en-US"/>
          </a:p>
          <a:p>
            <a:r>
              <a:rPr lang="zh-CN" altLang="en-US"/>
              <a:t>Ecran</a:t>
            </a:r>
            <a:endParaRPr lang="zh-CN" altLang="en-US"/>
          </a:p>
          <a:p>
            <a:r>
              <a:rPr lang="zh-CN" altLang="en-US"/>
              <a:t>Bouton poussoir</a:t>
            </a:r>
            <a:endParaRPr lang="zh-CN" altLang="en-US"/>
          </a:p>
          <a:p>
            <a:r>
              <a:rPr lang="zh-CN" altLang="en-US"/>
              <a:t>Spot lumineux</a:t>
            </a:r>
            <a:endParaRPr lang="zh-CN" altLang="en-US"/>
          </a:p>
          <a:p>
            <a:r>
              <a:rPr lang="zh-CN" altLang="en-US"/>
              <a:t>LED</a:t>
            </a:r>
            <a:endParaRPr lang="zh-CN" altLang="en-US"/>
          </a:p>
          <a:p>
            <a:r>
              <a:rPr lang="zh-CN" altLang="en-US"/>
              <a:t>Détecteur de luminosité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84290" y="1717040"/>
            <a:ext cx="4405630" cy="411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r>
              <a:rPr lang="zh-CN" altLang="en-US" sz="2400">
                <a:sym typeface="+mn-ea"/>
              </a:rPr>
              <a:t>RESSOURCES :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Ordinateurs école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Internet école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Les leds école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Spots école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Bouton poussoir CISE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2400">
              <a:sym typeface="+mn-ea"/>
            </a:endParaRPr>
          </a:p>
          <a:p>
            <a:pPr indent="0">
              <a:buFont typeface="Arial" charset="0"/>
              <a:buNone/>
            </a:pPr>
            <a:r>
              <a:rPr lang="zh-CN" altLang="en-US" sz="2400">
                <a:sym typeface="+mn-ea"/>
              </a:rPr>
              <a:t>LOGICIELS ET BIBLIOTHEQUES :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oLabview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oCode Blocks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oOpencv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SCHEMA SYNOPTIQUE :</a:t>
            </a:r>
            <a:endParaRPr lang="zh-CN" altLang="en-US"/>
          </a:p>
        </p:txBody>
      </p:sp>
      <p:pic>
        <p:nvPicPr>
          <p:cNvPr id="16" name="内容占位符 15"/>
          <p:cNvPicPr>
            <a:picLocks noChangeAspect="1"/>
          </p:cNvPicPr>
          <p:nvPr>
            <p:ph idx="1"/>
          </p:nvPr>
        </p:nvPicPr>
        <p:blipFill>
          <a:blip r:embed="rId1"/>
          <a:srcRect l="19537" t="16097" r="38808" b="34808"/>
          <a:stretch>
            <a:fillRect/>
          </a:stretch>
        </p:blipFill>
        <p:spPr>
          <a:xfrm>
            <a:off x="4756785" y="1451610"/>
            <a:ext cx="629475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UML: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010" y="718820"/>
            <a:ext cx="8148955" cy="5215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PROGRAM FLOW CHART</a:t>
            </a:r>
            <a:endParaRPr lang="en-US" altLang="zh-CN" sz="2800"/>
          </a:p>
        </p:txBody>
      </p:sp>
      <p:grpSp>
        <p:nvGrpSpPr>
          <p:cNvPr id="4" name="组合 4"/>
          <p:cNvGrpSpPr/>
          <p:nvPr/>
        </p:nvGrpSpPr>
        <p:grpSpPr>
          <a:xfrm>
            <a:off x="4765040" y="201295"/>
            <a:ext cx="5334000" cy="6663690"/>
            <a:chOff x="5772" y="964"/>
            <a:chExt cx="9967" cy="13954"/>
          </a:xfrm>
        </p:grpSpPr>
        <p:sp>
          <p:nvSpPr>
            <p:cNvPr id="5" name="矩形 1"/>
            <p:cNvSpPr/>
            <p:nvPr/>
          </p:nvSpPr>
          <p:spPr>
            <a:xfrm>
              <a:off x="8857" y="1888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GET PROF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6" name="矩形 2"/>
            <p:cNvSpPr/>
            <p:nvPr/>
          </p:nvSpPr>
          <p:spPr>
            <a:xfrm>
              <a:off x="8852" y="2658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GET COUR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8848" y="3427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GET TIME OF LATE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6542" y="12983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ARRIVE ON TIME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9" name="矩形 9"/>
            <p:cNvSpPr/>
            <p:nvPr/>
          </p:nvSpPr>
          <p:spPr>
            <a:xfrm>
              <a:off x="11346" y="13005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ARRIVE LATE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0" name="矩形 10"/>
            <p:cNvSpPr/>
            <p:nvPr/>
          </p:nvSpPr>
          <p:spPr>
            <a:xfrm>
              <a:off x="8843" y="4210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GET LISTE OF STUDENT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1" name="矩形 11"/>
            <p:cNvSpPr/>
            <p:nvPr/>
          </p:nvSpPr>
          <p:spPr>
            <a:xfrm>
              <a:off x="8825" y="5905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GET PHOTO OF STUDENT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2" name="矩形 12"/>
            <p:cNvSpPr/>
            <p:nvPr/>
          </p:nvSpPr>
          <p:spPr>
            <a:xfrm>
              <a:off x="8821" y="6647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PHOTO PROCESSING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3" name="矩形 13"/>
            <p:cNvSpPr/>
            <p:nvPr/>
          </p:nvSpPr>
          <p:spPr>
            <a:xfrm>
              <a:off x="8815" y="7472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GET DATA FROM BDD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4" name="矩形 14"/>
            <p:cNvSpPr/>
            <p:nvPr/>
          </p:nvSpPr>
          <p:spPr>
            <a:xfrm>
              <a:off x="8824" y="8228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COMPARE DATA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5" name="矩形 15"/>
            <p:cNvSpPr/>
            <p:nvPr/>
          </p:nvSpPr>
          <p:spPr>
            <a:xfrm>
              <a:off x="8847" y="10751"/>
              <a:ext cx="3002" cy="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GET TIME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6" name="椭圆 16"/>
            <p:cNvSpPr/>
            <p:nvPr/>
          </p:nvSpPr>
          <p:spPr>
            <a:xfrm>
              <a:off x="9115" y="964"/>
              <a:ext cx="2486" cy="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START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7" name="椭圆 17"/>
            <p:cNvSpPr/>
            <p:nvPr/>
          </p:nvSpPr>
          <p:spPr>
            <a:xfrm>
              <a:off x="9099" y="4942"/>
              <a:ext cx="2486" cy="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START SYSTEM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8" name="菱形 18"/>
            <p:cNvSpPr/>
            <p:nvPr/>
          </p:nvSpPr>
          <p:spPr>
            <a:xfrm>
              <a:off x="8693" y="9200"/>
              <a:ext cx="3274" cy="9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SAME PEOPLE?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19" name="菱形 19"/>
            <p:cNvSpPr/>
            <p:nvPr/>
          </p:nvSpPr>
          <p:spPr>
            <a:xfrm>
              <a:off x="8690" y="11600"/>
              <a:ext cx="3274" cy="9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LATE OR NOT?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cxnSp>
          <p:nvCxnSpPr>
            <p:cNvPr id="20" name="直接箭头连接符 20"/>
            <p:cNvCxnSpPr>
              <a:stCxn id="16" idx="4"/>
              <a:endCxn id="5" idx="0"/>
            </p:cNvCxnSpPr>
            <p:nvPr/>
          </p:nvCxnSpPr>
          <p:spPr>
            <a:xfrm>
              <a:off x="10358" y="1602"/>
              <a:ext cx="0" cy="2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1"/>
            <p:cNvCxnSpPr>
              <a:stCxn id="5" idx="2"/>
              <a:endCxn id="6" idx="0"/>
            </p:cNvCxnSpPr>
            <p:nvPr/>
          </p:nvCxnSpPr>
          <p:spPr>
            <a:xfrm flipH="1">
              <a:off x="10353" y="2363"/>
              <a:ext cx="5" cy="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2"/>
            <p:cNvCxnSpPr>
              <a:stCxn id="6" idx="2"/>
              <a:endCxn id="7" idx="0"/>
            </p:cNvCxnSpPr>
            <p:nvPr/>
          </p:nvCxnSpPr>
          <p:spPr>
            <a:xfrm flipH="1">
              <a:off x="10349" y="3133"/>
              <a:ext cx="4" cy="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3"/>
            <p:cNvCxnSpPr>
              <a:stCxn id="7" idx="2"/>
              <a:endCxn id="10" idx="0"/>
            </p:cNvCxnSpPr>
            <p:nvPr/>
          </p:nvCxnSpPr>
          <p:spPr>
            <a:xfrm flipH="1">
              <a:off x="10344" y="3902"/>
              <a:ext cx="5" cy="3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4"/>
            <p:cNvCxnSpPr>
              <a:stCxn id="10" idx="2"/>
              <a:endCxn id="17" idx="0"/>
            </p:cNvCxnSpPr>
            <p:nvPr/>
          </p:nvCxnSpPr>
          <p:spPr>
            <a:xfrm flipH="1">
              <a:off x="10342" y="4685"/>
              <a:ext cx="2" cy="2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5"/>
            <p:cNvCxnSpPr>
              <a:stCxn id="17" idx="4"/>
              <a:endCxn id="11" idx="0"/>
            </p:cNvCxnSpPr>
            <p:nvPr/>
          </p:nvCxnSpPr>
          <p:spPr>
            <a:xfrm flipH="1">
              <a:off x="10326" y="5580"/>
              <a:ext cx="16" cy="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6"/>
            <p:cNvCxnSpPr>
              <a:stCxn id="11" idx="2"/>
              <a:endCxn id="12" idx="0"/>
            </p:cNvCxnSpPr>
            <p:nvPr/>
          </p:nvCxnSpPr>
          <p:spPr>
            <a:xfrm flipH="1">
              <a:off x="10322" y="6380"/>
              <a:ext cx="4" cy="2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7"/>
            <p:cNvCxnSpPr>
              <a:stCxn id="12" idx="2"/>
              <a:endCxn id="13" idx="0"/>
            </p:cNvCxnSpPr>
            <p:nvPr/>
          </p:nvCxnSpPr>
          <p:spPr>
            <a:xfrm flipH="1">
              <a:off x="10316" y="7122"/>
              <a:ext cx="6" cy="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8"/>
            <p:cNvCxnSpPr>
              <a:stCxn id="13" idx="2"/>
              <a:endCxn id="14" idx="0"/>
            </p:cNvCxnSpPr>
            <p:nvPr/>
          </p:nvCxnSpPr>
          <p:spPr>
            <a:xfrm>
              <a:off x="10316" y="7947"/>
              <a:ext cx="9" cy="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9"/>
            <p:cNvCxnSpPr>
              <a:stCxn id="14" idx="2"/>
              <a:endCxn id="18" idx="0"/>
            </p:cNvCxnSpPr>
            <p:nvPr/>
          </p:nvCxnSpPr>
          <p:spPr>
            <a:xfrm>
              <a:off x="10325" y="8703"/>
              <a:ext cx="5" cy="4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30"/>
            <p:cNvCxnSpPr>
              <a:stCxn id="18" idx="2"/>
              <a:endCxn id="15" idx="0"/>
            </p:cNvCxnSpPr>
            <p:nvPr/>
          </p:nvCxnSpPr>
          <p:spPr>
            <a:xfrm>
              <a:off x="10330" y="10149"/>
              <a:ext cx="18" cy="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3"/>
            <p:cNvSpPr/>
            <p:nvPr/>
          </p:nvSpPr>
          <p:spPr>
            <a:xfrm>
              <a:off x="12465" y="9223"/>
              <a:ext cx="3274" cy="9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COMPARE ALL?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cxnSp>
          <p:nvCxnSpPr>
            <p:cNvPr id="34" name="直接箭头连接符 34"/>
            <p:cNvCxnSpPr>
              <a:stCxn id="18" idx="3"/>
              <a:endCxn id="33" idx="1"/>
            </p:cNvCxnSpPr>
            <p:nvPr/>
          </p:nvCxnSpPr>
          <p:spPr>
            <a:xfrm>
              <a:off x="11967" y="9675"/>
              <a:ext cx="498" cy="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6"/>
            <p:cNvCxnSpPr>
              <a:stCxn id="33" idx="0"/>
            </p:cNvCxnSpPr>
            <p:nvPr/>
          </p:nvCxnSpPr>
          <p:spPr>
            <a:xfrm rot="16200000" flipV="1">
              <a:off x="11222" y="6343"/>
              <a:ext cx="1982" cy="37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7"/>
            <p:cNvCxnSpPr>
              <a:stCxn id="15" idx="2"/>
              <a:endCxn id="19" idx="0"/>
            </p:cNvCxnSpPr>
            <p:nvPr/>
          </p:nvCxnSpPr>
          <p:spPr>
            <a:xfrm flipH="1">
              <a:off x="10327" y="11226"/>
              <a:ext cx="21" cy="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8"/>
            <p:cNvCxnSpPr>
              <a:stCxn id="19" idx="1"/>
              <a:endCxn id="8" idx="0"/>
            </p:cNvCxnSpPr>
            <p:nvPr/>
          </p:nvCxnSpPr>
          <p:spPr>
            <a:xfrm rot="10800000" flipV="1">
              <a:off x="8043" y="12075"/>
              <a:ext cx="647" cy="90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9"/>
            <p:cNvCxnSpPr>
              <a:stCxn id="19" idx="3"/>
              <a:endCxn id="9" idx="0"/>
            </p:cNvCxnSpPr>
            <p:nvPr/>
          </p:nvCxnSpPr>
          <p:spPr>
            <a:xfrm>
              <a:off x="11964" y="12075"/>
              <a:ext cx="883" cy="9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40"/>
            <p:cNvCxnSpPr>
              <a:stCxn id="8" idx="2"/>
              <a:endCxn id="9" idx="2"/>
            </p:cNvCxnSpPr>
            <p:nvPr/>
          </p:nvCxnSpPr>
          <p:spPr>
            <a:xfrm rot="5400000" flipV="1">
              <a:off x="10434" y="11067"/>
              <a:ext cx="22" cy="4804"/>
            </a:xfrm>
            <a:prstGeom prst="bentConnector3">
              <a:avLst>
                <a:gd name="adj1" fmla="val 18045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4"/>
            <p:cNvCxnSpPr/>
            <p:nvPr/>
          </p:nvCxnSpPr>
          <p:spPr>
            <a:xfrm flipV="1">
              <a:off x="5813" y="14008"/>
              <a:ext cx="0" cy="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5"/>
            <p:cNvGrpSpPr/>
            <p:nvPr/>
          </p:nvGrpSpPr>
          <p:grpSpPr>
            <a:xfrm>
              <a:off x="5772" y="5579"/>
              <a:ext cx="4849" cy="9257"/>
              <a:chOff x="8014" y="5579"/>
              <a:chExt cx="4849" cy="9257"/>
            </a:xfrm>
          </p:grpSpPr>
          <p:cxnSp>
            <p:nvCxnSpPr>
              <p:cNvPr id="42" name="肘形连接符 42"/>
              <p:cNvCxnSpPr>
                <a:stCxn id="17" idx="4"/>
              </p:cNvCxnSpPr>
              <p:nvPr/>
            </p:nvCxnSpPr>
            <p:spPr>
              <a:xfrm rot="5400000">
                <a:off x="5834" y="7800"/>
                <a:ext cx="8971" cy="4529"/>
              </a:xfrm>
              <a:prstGeom prst="bentConnector3">
                <a:avLst>
                  <a:gd name="adj1" fmla="val 132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肘形连接符 43"/>
              <p:cNvCxnSpPr/>
              <p:nvPr/>
            </p:nvCxnSpPr>
            <p:spPr>
              <a:xfrm rot="10800000" flipV="1">
                <a:off x="8014" y="13857"/>
                <a:ext cx="4849" cy="979"/>
              </a:xfrm>
              <a:prstGeom prst="bentConnector3">
                <a:avLst>
                  <a:gd name="adj1" fmla="val 41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6"/>
            <p:cNvSpPr txBox="1"/>
            <p:nvPr/>
          </p:nvSpPr>
          <p:spPr>
            <a:xfrm>
              <a:off x="11546" y="9196"/>
              <a:ext cx="856" cy="42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NO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47" name="文本框 47"/>
            <p:cNvSpPr txBox="1"/>
            <p:nvPr/>
          </p:nvSpPr>
          <p:spPr>
            <a:xfrm>
              <a:off x="7833" y="11664"/>
              <a:ext cx="856" cy="42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NO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48" name="文本框 48"/>
            <p:cNvSpPr txBox="1"/>
            <p:nvPr/>
          </p:nvSpPr>
          <p:spPr>
            <a:xfrm>
              <a:off x="14096" y="8784"/>
              <a:ext cx="856" cy="42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YES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  <p:sp>
          <p:nvSpPr>
            <p:cNvPr id="49" name="文本框 49"/>
            <p:cNvSpPr txBox="1"/>
            <p:nvPr/>
          </p:nvSpPr>
          <p:spPr>
            <a:xfrm>
              <a:off x="12299" y="11646"/>
              <a:ext cx="856" cy="42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/>
                  <a:sym typeface="Times New Roman"/>
                </a:rPr>
                <a:t>YES</a:t>
              </a:r>
              <a:endParaRPr lang="en-US" altLang="zh-CN" sz="1050" kern="100">
                <a:latin typeface="Calibri"/>
                <a:ea typeface="宋体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Kingsoft Office WPP</Application>
  <PresentationFormat>宽屏</PresentationFormat>
  <Paragraphs>77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hp01</dc:creator>
  <cp:lastModifiedBy>hp01</cp:lastModifiedBy>
  <cp:revision>1</cp:revision>
  <dcterms:created xsi:type="dcterms:W3CDTF">2016-03-17T13:36:40Z</dcterms:created>
  <dcterms:modified xsi:type="dcterms:W3CDTF">2016-03-17T14:33:02Z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