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3"/>
    <p:sldId id="263" r:id="rId4"/>
    <p:sldId id="280" r:id="rId5"/>
    <p:sldId id="269" r:id="rId6"/>
    <p:sldId id="270" r:id="rId7"/>
    <p:sldId id="271" r:id="rId8"/>
    <p:sldId id="262" r:id="rId9"/>
    <p:sldId id="264" r:id="rId10"/>
    <p:sldId id="277" r:id="rId11"/>
    <p:sldId id="278" r:id="rId12"/>
    <p:sldId id="279" r:id="rId13"/>
    <p:sldId id="274" r:id="rId14"/>
    <p:sldId id="268" r:id="rId15"/>
    <p:sldId id="273" r:id="rId16"/>
    <p:sldId id="272" r:id="rId17"/>
    <p:sldId id="26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3EA4-97F3-4396-84DB-934A59D8C21C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8637-9BD2-4DF6-8E7E-C3E5A459BEAB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24B1-F13E-48FD-9173-8088F61FB0D6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035D-892F-4B2A-B5E4-6D49FA45AB2C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035D-892F-4B2A-B5E4-6D49FA45AB2C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035D-892F-4B2A-B5E4-6D49FA45AB2C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035D-892F-4B2A-B5E4-6D49FA45AB2C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035D-892F-4B2A-B5E4-6D49FA45AB2C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3A1E-EDC7-4ED2-87A6-A1E9D7C8D2D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0290-500A-44BF-983A-AF7EC07DE51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EDD3-1A98-4EC6-92A3-5A499BC4404E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F1DF-CFDF-425B-9618-7BB265914727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C11-0E99-4298-993B-C19A63A9788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4764-68CC-40B6-AB3D-739307E23FED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F673-B6B8-4328-B60D-DC200A6AA62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E21-AEF5-4CB1-AD4C-F5CDB8693C98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D7D2-BE55-461E-BDAB-477F7D9E279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5C9-193B-4CFC-8759-806E4B6274FB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035D-892F-4B2A-B5E4-6D49FA45AB2C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androidauthority.com/odroid-c1-review-597468/" TargetMode="External"/><Relationship Id="rId8" Type="http://schemas.openxmlformats.org/officeDocument/2006/relationships/hyperlink" Target="https://www.adafruit.com/product/1876" TargetMode="External"/><Relationship Id="rId7" Type="http://schemas.openxmlformats.org/officeDocument/2006/relationships/hyperlink" Target="http://makezine.com/2014/02/25/how-to-choose-the-right-platform-raspberry-pi-or-beaglebone-black/" TargetMode="External"/><Relationship Id="rId6" Type="http://schemas.openxmlformats.org/officeDocument/2006/relationships/hyperlink" Target="http://chunqiu.blog.ustc.edu.cn/?p=48" TargetMode="External"/><Relationship Id="rId5" Type="http://schemas.openxmlformats.org/officeDocument/2006/relationships/hyperlink" Target="http://stephanie.buisine.free.fr/publis/WACA06-2.pdf" TargetMode="External"/><Relationship Id="rId4" Type="http://schemas.openxmlformats.org/officeDocument/2006/relationships/hyperlink" Target="http://www.math.univ-toulouse.fr/~besse/Wikistat/pdf/st-m-explo-acp.pdf" TargetMode="External"/><Relationship Id="rId3" Type="http://schemas.openxmlformats.org/officeDocument/2006/relationships/hyperlink" Target="http://www.math.univ-toulouse.fr/~besse/Wikistat/pdf/st-l-des-multi" TargetMode="External"/><Relationship Id="rId2" Type="http://schemas.openxmlformats.org/officeDocument/2006/relationships/hyperlink" Target="http://hmf.enseeiht.fr/travaux/CD1011/bei/beiere/groupe5/node/81" TargetMode="Externa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://images.google.fr/" TargetMode="External"/><Relationship Id="rId13" Type="http://schemas.openxmlformats.org/officeDocument/2006/relationships/hyperlink" Target="https://store.arduino.cc/product/GBX00066" TargetMode="External"/><Relationship Id="rId12" Type="http://schemas.openxmlformats.org/officeDocument/2006/relationships/hyperlink" Target="https://store.arduino.cc/product/A000008" TargetMode="External"/><Relationship Id="rId11" Type="http://schemas.openxmlformats.org/officeDocument/2006/relationships/hyperlink" Target="https://www.arduino.cc/en/Main/ArduinoBoardYun" TargetMode="External"/><Relationship Id="rId10" Type="http://schemas.openxmlformats.org/officeDocument/2006/relationships/hyperlink" Target="http://elinux.org/RPi_Hardware" TargetMode="External"/><Relationship Id="rId1" Type="http://schemas.openxmlformats.org/officeDocument/2006/relationships/hyperlink" Target="http://ec.europa.eu/justice/data-protection/index_fr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Logo_ESIGELE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81852" y="0"/>
            <a:ext cx="3814354" cy="8446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9088" y="2147625"/>
            <a:ext cx="7223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Système</a:t>
            </a:r>
            <a:r>
              <a:rPr lang="en-US" sz="3200" dirty="0" smtClean="0"/>
              <a:t> de reconnaissance </a:t>
            </a:r>
            <a:r>
              <a:rPr lang="en-US" sz="3200" dirty="0" err="1" smtClean="0"/>
              <a:t>faciale</a:t>
            </a:r>
            <a:r>
              <a:rPr lang="en-US" sz="3200" dirty="0" smtClean="0"/>
              <a:t> pour le </a:t>
            </a:r>
            <a:r>
              <a:rPr lang="en-US" sz="3200" dirty="0" err="1" smtClean="0"/>
              <a:t>contrôle</a:t>
            </a:r>
            <a:r>
              <a:rPr lang="en-US" sz="3200" dirty="0" smtClean="0"/>
              <a:t> de </a:t>
            </a:r>
            <a:r>
              <a:rPr lang="en-US" sz="3200" dirty="0" err="1" smtClean="0"/>
              <a:t>l’assiduité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7181456" y="4498016"/>
            <a:ext cx="4697656" cy="232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Ping N°30</a:t>
            </a:r>
            <a:endParaRPr lang="fr-FR" dirty="0" smtClean="0"/>
          </a:p>
          <a:p>
            <a:pPr lvl="0"/>
            <a:r>
              <a:rPr lang="fr-FR" dirty="0" smtClean="0"/>
              <a:t>ISN </a:t>
            </a:r>
            <a:r>
              <a:rPr lang="fr-FR" dirty="0"/>
              <a:t>: 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M. </a:t>
            </a:r>
            <a:r>
              <a:rPr lang="fr-FR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Congyi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SHI</a:t>
            </a:r>
            <a:r>
              <a:rPr lang="fr-FR" dirty="0" smtClean="0"/>
              <a:t>     </a:t>
            </a:r>
            <a:endParaRPr lang="fr-FR" dirty="0" smtClean="0"/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smtClean="0"/>
              <a:t>BIG DATA : 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M. Youri MAHUT </a:t>
            </a:r>
            <a:endParaRPr lang="fr-FR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lvl="0"/>
            <a:r>
              <a:rPr lang="fr-FR" dirty="0" smtClean="0"/>
              <a:t>ISE-VA : </a:t>
            </a:r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Mme </a:t>
            </a:r>
            <a:r>
              <a:rPr lang="fr-FR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Oulimatou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THIAM</a:t>
            </a:r>
            <a:endParaRPr lang="fr-FR" dirty="0" smtClean="0"/>
          </a:p>
          <a:p>
            <a:pPr lvl="0"/>
            <a:r>
              <a:rPr lang="fr-FR" dirty="0" smtClean="0"/>
              <a:t>ISE-OC : 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M. Hermann Kevin </a:t>
            </a:r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YANKAM</a:t>
            </a:r>
            <a:endParaRPr lang="fr-FR" dirty="0" smtClean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lvl="0"/>
            <a:r>
              <a:rPr lang="fr-FR" dirty="0" smtClean="0"/>
              <a:t>ARI </a:t>
            </a:r>
            <a:r>
              <a:rPr lang="fr-FR" dirty="0"/>
              <a:t>: 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M. Jean-Arnaud </a:t>
            </a:r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NEMI</a:t>
            </a:r>
            <a:endParaRPr lang="fr-FR" dirty="0" smtClean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lvl="0"/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          Mme </a:t>
            </a:r>
            <a:r>
              <a:rPr lang="fr-FR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Siqi</a:t>
            </a:r>
            <a:r>
              <a:rPr lang="fr-FR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XIE </a:t>
            </a:r>
            <a:r>
              <a:rPr lang="fr-FR" dirty="0" smtClean="0"/>
              <a:t>(Chef de </a:t>
            </a:r>
            <a:r>
              <a:rPr lang="fr-FR" dirty="0"/>
              <a:t>projet) 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10066" y="4528650"/>
            <a:ext cx="4710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Binôme d’encadrement: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Mme Delphine LECLERCQ-DELAPIERRE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M. Moncef </a:t>
            </a:r>
            <a:r>
              <a:rPr lang="fr-FR" dirty="0" smtClean="0"/>
              <a:t>KADI</a:t>
            </a:r>
            <a:endParaRPr lang="fr-FR" dirty="0" smtClean="0"/>
          </a:p>
          <a:p>
            <a:r>
              <a:rPr lang="fr-FR" dirty="0" smtClean="0"/>
              <a:t>Commanditaires : </a:t>
            </a:r>
            <a:endParaRPr lang="fr-FR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fr-FR" dirty="0" smtClean="0"/>
              <a:t>M. Karim HAMMOUDI </a:t>
            </a:r>
            <a:r>
              <a:rPr lang="fr-FR" dirty="0"/>
              <a:t>(et Instructeur</a:t>
            </a:r>
            <a:r>
              <a:rPr lang="fr-FR" dirty="0" smtClean="0"/>
              <a:t>)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M. Jonathan FILLON 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913915" y="6377413"/>
            <a:ext cx="2743200" cy="365125"/>
          </a:xfrm>
        </p:spPr>
        <p:txBody>
          <a:bodyPr/>
          <a:lstStyle/>
          <a:p>
            <a:fld id="{8F609738-23DE-4D9B-AF6B-A75166D1CDBD}" type="slidenum">
              <a:rPr lang="fr-FR" smtClean="0"/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7824" y="-12021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Critères de sélection de la technique de reconnaissance de visage</a:t>
            </a:r>
            <a:br>
              <a:rPr lang="fr-FR" sz="2800" dirty="0" smtClean="0">
                <a:latin typeface="+mn-lt"/>
              </a:rPr>
            </a:br>
            <a:endParaRPr lang="fr-FR" sz="2800" dirty="0">
              <a:latin typeface="+mn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pic>
        <p:nvPicPr>
          <p:cNvPr id="4" name="Image 3" descr="Capture_notre_SYST_RECo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7" y="1978405"/>
            <a:ext cx="3359678" cy="41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Capture_T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06" y="2292304"/>
            <a:ext cx="3935104" cy="38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apture_TE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2" y="2238234"/>
            <a:ext cx="4007214" cy="38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re 1"/>
          <p:cNvSpPr txBox="1"/>
          <p:nvPr/>
        </p:nvSpPr>
        <p:spPr>
          <a:xfrm>
            <a:off x="289502" y="1251816"/>
            <a:ext cx="10273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161309" y="6151656"/>
            <a:ext cx="8401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146225" y="922613"/>
            <a:ext cx="7045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------Le choix de la  méthode proposée: ACP+EFM+SVM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8854" y="365125"/>
            <a:ext cx="10273146" cy="132556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                                                          ------Du point de vue des calculs  en mémoire</a:t>
            </a:r>
            <a:endParaRPr lang="fr-FR" sz="24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246909" y="1537855"/>
          <a:ext cx="8908474" cy="390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6"/>
                <a:gridCol w="3033259"/>
                <a:gridCol w="3033259"/>
              </a:tblGrid>
              <a:tr h="1197955">
                <a:tc>
                  <a:txBody>
                    <a:bodyPr/>
                    <a:lstStyle/>
                    <a:p>
                      <a:r>
                        <a:rPr lang="fr-FR" dirty="0" smtClean="0"/>
                        <a:t>METHODES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CARACTERISTIQUES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DE CALCULS</a:t>
                      </a:r>
                      <a:endParaRPr lang="fr-FR" dirty="0"/>
                    </a:p>
                  </a:txBody>
                  <a:tcPr/>
                </a:tc>
              </a:tr>
              <a:tr h="655384">
                <a:tc>
                  <a:txBody>
                    <a:bodyPr/>
                    <a:lstStyle/>
                    <a:p>
                      <a:r>
                        <a:rPr lang="fr-FR" dirty="0" smtClean="0"/>
                        <a:t>ACP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0,89s</a:t>
                      </a:r>
                      <a:endParaRPr lang="fr-FR" dirty="0"/>
                    </a:p>
                  </a:txBody>
                  <a:tcPr/>
                </a:tc>
              </a:tr>
              <a:tr h="684547">
                <a:tc>
                  <a:txBody>
                    <a:bodyPr/>
                    <a:lstStyle/>
                    <a:p>
                      <a:r>
                        <a:rPr lang="fr-FR" dirty="0" smtClean="0"/>
                        <a:t>ACP+ADL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0,6s</a:t>
                      </a:r>
                      <a:endParaRPr lang="fr-FR" dirty="0"/>
                    </a:p>
                  </a:txBody>
                  <a:tcPr/>
                </a:tc>
              </a:tr>
              <a:tr h="684547">
                <a:tc>
                  <a:txBody>
                    <a:bodyPr/>
                    <a:lstStyle/>
                    <a:p>
                      <a:r>
                        <a:rPr lang="fr-FR" dirty="0" smtClean="0"/>
                        <a:t>ACP+EFM+SVM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0,32s</a:t>
                      </a:r>
                      <a:endParaRPr lang="fr-FR" dirty="0"/>
                    </a:p>
                  </a:txBody>
                  <a:tcPr/>
                </a:tc>
              </a:tr>
              <a:tr h="684547">
                <a:tc>
                  <a:txBody>
                    <a:bodyPr/>
                    <a:lstStyle/>
                    <a:p>
                      <a:r>
                        <a:rPr lang="fr-FR" dirty="0" smtClean="0"/>
                        <a:t>ACP+ADLD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0,75s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0459" y="265078"/>
            <a:ext cx="102858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Critères de sélection de la technique de reconnaissance de visage</a:t>
            </a:r>
            <a:br>
              <a:rPr lang="fr-FR" sz="2800" dirty="0"/>
            </a:b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31149" y="913816"/>
            <a:ext cx="10924674" cy="59441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0316" y="125295"/>
            <a:ext cx="1207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sz="2800" dirty="0"/>
              <a:t>La conception de </a:t>
            </a:r>
            <a:r>
              <a:rPr lang="fr-FR" sz="2800" dirty="0" smtClean="0"/>
              <a:t>l’application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92072" y="1050876"/>
            <a:ext cx="9223015" cy="5636233"/>
            <a:chOff x="4335" y="2521"/>
            <a:chExt cx="12190" cy="7099"/>
          </a:xfrm>
        </p:grpSpPr>
        <p:pic>
          <p:nvPicPr>
            <p:cNvPr id="5" name="图片 3" descr="IMG_2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78" y="2521"/>
              <a:ext cx="11147" cy="70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5" descr="C language.sh-600x6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9" y="3151"/>
              <a:ext cx="1129" cy="1129"/>
            </a:xfrm>
            <a:prstGeom prst="rect">
              <a:avLst/>
            </a:prstGeom>
          </p:spPr>
        </p:pic>
        <p:pic>
          <p:nvPicPr>
            <p:cNvPr id="7" name="图片 6" descr="categorielogo-5713d627ccab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" y="4334"/>
              <a:ext cx="788" cy="788"/>
            </a:xfrm>
            <a:prstGeom prst="rect">
              <a:avLst/>
            </a:prstGeom>
          </p:spPr>
        </p:pic>
        <p:pic>
          <p:nvPicPr>
            <p:cNvPr id="8" name="图片 7" descr="CPlusPlu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3" y="5251"/>
              <a:ext cx="674" cy="709"/>
            </a:xfrm>
            <a:prstGeom prst="rect">
              <a:avLst/>
            </a:prstGeom>
          </p:spPr>
        </p:pic>
        <p:pic>
          <p:nvPicPr>
            <p:cNvPr id="9" name="图片 8" descr="javascript_log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8" y="8039"/>
              <a:ext cx="962" cy="962"/>
            </a:xfrm>
            <a:prstGeom prst="rect">
              <a:avLst/>
            </a:prstGeom>
          </p:spPr>
        </p:pic>
        <p:pic>
          <p:nvPicPr>
            <p:cNvPr id="10" name="图片 9" descr="php_fesh_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5" y="8836"/>
              <a:ext cx="848" cy="784"/>
            </a:xfrm>
            <a:prstGeom prst="rect">
              <a:avLst/>
            </a:prstGeom>
          </p:spPr>
        </p:pic>
        <p:pic>
          <p:nvPicPr>
            <p:cNvPr id="11" name="图片 10" descr="pythonlog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4" y="7299"/>
              <a:ext cx="944" cy="638"/>
            </a:xfrm>
            <a:prstGeom prst="rect">
              <a:avLst/>
            </a:prstGeom>
          </p:spPr>
        </p:pic>
        <p:pic>
          <p:nvPicPr>
            <p:cNvPr id="12" name="图片 11" descr="200882922299781_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4" y="6098"/>
              <a:ext cx="974" cy="974"/>
            </a:xfrm>
            <a:prstGeom prst="rect">
              <a:avLst/>
            </a:prstGeom>
          </p:spPr>
        </p:pic>
      </p:grpSp>
      <p:sp>
        <p:nvSpPr>
          <p:cNvPr id="202" name=" 202"/>
          <p:cNvSpPr/>
          <p:nvPr/>
        </p:nvSpPr>
        <p:spPr>
          <a:xfrm rot="18600000">
            <a:off x="10090150" y="4107180"/>
            <a:ext cx="440690" cy="42545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0316" y="125295"/>
            <a:ext cx="1207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sz="2800" dirty="0"/>
              <a:t>La conception de </a:t>
            </a:r>
            <a:r>
              <a:rPr lang="fr-FR" sz="2800" dirty="0" smtClean="0"/>
              <a:t>l’application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DPRQ%KQV}WMCQC1YLYQZW`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429" y="85725"/>
            <a:ext cx="3978910" cy="6386195"/>
          </a:xfrm>
          <a:prstGeom prst="rect">
            <a:avLst/>
          </a:prstGeom>
        </p:spPr>
      </p:pic>
      <p:pic>
        <p:nvPicPr>
          <p:cNvPr id="24" name="图片 23" descr="55J@DN$2DZB`5F%HTX)}MV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39" y="85725"/>
            <a:ext cx="4454525" cy="6515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20316" y="125295"/>
            <a:ext cx="1207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sz="2800" dirty="0"/>
              <a:t>La conception de </a:t>
            </a:r>
            <a:r>
              <a:rPr lang="fr-FR" sz="2800" dirty="0" smtClean="0"/>
              <a:t>l’application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92" y="1080381"/>
            <a:ext cx="8388309" cy="577761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0316" y="125295"/>
            <a:ext cx="1207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sz="2800" dirty="0"/>
              <a:t>La conception de </a:t>
            </a:r>
            <a:r>
              <a:rPr lang="fr-FR" sz="2800" dirty="0" smtClean="0"/>
              <a:t>l’application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17418" y="1061237"/>
            <a:ext cx="11374582" cy="509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sz="1600" u="sng" dirty="0" smtClean="0">
              <a:ea typeface="Calibri" pitchFamily="34" charset="0"/>
              <a:cs typeface="Arial" pitchFamily="34" charset="0"/>
              <a:hlinkClick r:id="rId1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u="sng" dirty="0" smtClean="0">
                <a:ea typeface="Calibri" pitchFamily="34" charset="0"/>
                <a:cs typeface="Arial" pitchFamily="34" charset="0"/>
                <a:hlinkClick r:id="rId1"/>
              </a:rPr>
              <a:t>http</a:t>
            </a:r>
            <a:r>
              <a:rPr lang="fr-FR" sz="1600" u="sng" dirty="0">
                <a:ea typeface="Calibri" pitchFamily="34" charset="0"/>
                <a:cs typeface="Arial" pitchFamily="34" charset="0"/>
                <a:hlinkClick r:id="rId1"/>
              </a:rPr>
              <a:t>://ec.europa.eu/justice/data-protection/index_fr.htm</a:t>
            </a:r>
            <a:r>
              <a:rPr lang="fr-FR" sz="1600" dirty="0">
                <a:ea typeface="Calibri" pitchFamily="34" charset="0"/>
                <a:cs typeface="Arial" pitchFamily="34" charset="0"/>
              </a:rPr>
              <a:t> </a:t>
            </a:r>
            <a:r>
              <a:rPr lang="fr-FR" sz="1600" dirty="0" smtClean="0">
                <a:ea typeface="Calibri" pitchFamily="34" charset="0"/>
                <a:cs typeface="Arial" pitchFamily="34" charset="0"/>
              </a:rPr>
              <a:t> </a:t>
            </a:r>
            <a:endParaRPr lang="fr-FR" sz="1600" dirty="0" smtClean="0">
              <a:ea typeface="Calibri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u="sng" dirty="0" smtClean="0">
                <a:ea typeface="Calibri" pitchFamily="34" charset="0"/>
                <a:cs typeface="Times New Roman" pitchFamily="18" charset="0"/>
                <a:hlinkClick r:id="rId2"/>
              </a:rPr>
              <a:t>http</a:t>
            </a:r>
            <a:r>
              <a:rPr lang="fr-FR" sz="1600" u="sng" dirty="0">
                <a:ea typeface="Calibri" pitchFamily="34" charset="0"/>
                <a:cs typeface="Times New Roman" pitchFamily="18" charset="0"/>
                <a:hlinkClick r:id="rId2"/>
              </a:rPr>
              <a:t>://hmf.enseeiht.fr/travaux/CD1011/bei/beiere/groupe5/node/81</a:t>
            </a:r>
            <a:endParaRPr lang="fr-FR" sz="1600" dirty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u="sng" dirty="0">
                <a:ea typeface="Calibri" pitchFamily="34" charset="0"/>
                <a:cs typeface="Times New Roman" pitchFamily="18" charset="0"/>
                <a:hlinkClick r:id="rId3"/>
              </a:rPr>
              <a:t>http://www.math.univ-toulouse.fr/~</a:t>
            </a:r>
            <a:r>
              <a:rPr lang="fr-FR" sz="1600" u="sng" dirty="0" smtClean="0">
                <a:ea typeface="Calibri" pitchFamily="34" charset="0"/>
                <a:cs typeface="Times New Roman" pitchFamily="18" charset="0"/>
                <a:hlinkClick r:id="rId3"/>
              </a:rPr>
              <a:t>besse/Wikistat/pdf/st-l-des multi</a:t>
            </a:r>
            <a:r>
              <a:rPr lang="fr-FR" sz="1600" dirty="0" smtClean="0">
                <a:ea typeface="Calibri" pitchFamily="34" charset="0"/>
                <a:cs typeface="Times New Roman" pitchFamily="18" charset="0"/>
              </a:rPr>
              <a:t> </a:t>
            </a:r>
            <a:endParaRPr lang="fr-FR" sz="1600" dirty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u="sng" dirty="0">
                <a:ea typeface="Calibri" pitchFamily="34" charset="0"/>
                <a:cs typeface="Times New Roman" pitchFamily="18" charset="0"/>
                <a:hlinkClick r:id="rId4"/>
              </a:rPr>
              <a:t>http://www.math.univ-toulouse.fr/~besse/Wikistat/pdf/st-m-explo-acp.pdf</a:t>
            </a:r>
            <a:r>
              <a:rPr lang="fr-FR" sz="1600" dirty="0">
                <a:ea typeface="Calibri" pitchFamily="34" charset="0"/>
                <a:cs typeface="Times New Roman" pitchFamily="18" charset="0"/>
              </a:rPr>
              <a:t> </a:t>
            </a:r>
            <a:endParaRPr lang="fr-FR" sz="1600" dirty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u="sng" dirty="0">
                <a:ea typeface="Calibri" pitchFamily="34" charset="0"/>
                <a:cs typeface="Times New Roman" pitchFamily="18" charset="0"/>
                <a:hlinkClick r:id="rId5"/>
              </a:rPr>
              <a:t>http://</a:t>
            </a:r>
            <a:r>
              <a:rPr lang="fr-FR" sz="1600" u="sng" dirty="0" smtClean="0">
                <a:ea typeface="Calibri" pitchFamily="34" charset="0"/>
                <a:cs typeface="Times New Roman" pitchFamily="18" charset="0"/>
                <a:hlinkClick r:id="rId5"/>
              </a:rPr>
              <a:t>stephanie.buisine.free.fr/publis/WACA06-2.pdf</a:t>
            </a:r>
            <a:endParaRPr lang="fr-FR" sz="1600" u="sng" dirty="0" smtClean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en-US" sz="1600" u="sng" dirty="0">
                <a:hlinkClick r:id="rId6"/>
              </a:rPr>
              <a:t>http://chunqiu.blog.ustc.edu.cn/?</a:t>
            </a:r>
            <a:r>
              <a:rPr lang="en-US" sz="1600" u="sng" dirty="0" smtClean="0">
                <a:hlinkClick r:id="rId6"/>
              </a:rPr>
              <a:t>p=48</a:t>
            </a:r>
            <a:endParaRPr lang="en-US" sz="1600" u="sng" dirty="0" smtClean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u="sng" dirty="0">
                <a:hlinkClick r:id="rId7"/>
              </a:rPr>
              <a:t>http://makezine.com/2014/02/25/how-to-choose-the-right-platform-raspberry-pi-or-beaglebone-black</a:t>
            </a:r>
            <a:r>
              <a:rPr lang="fr-FR" sz="1600" u="sng" dirty="0" smtClean="0">
                <a:hlinkClick r:id="rId7"/>
              </a:rPr>
              <a:t>/</a:t>
            </a:r>
            <a:endParaRPr lang="fr-FR" sz="1600" u="sng" dirty="0" smtClean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u="sng" dirty="0">
                <a:hlinkClick r:id="rId8"/>
              </a:rPr>
              <a:t>https://</a:t>
            </a:r>
            <a:r>
              <a:rPr lang="fr-FR" sz="1600" u="sng" dirty="0" smtClean="0">
                <a:hlinkClick r:id="rId8"/>
              </a:rPr>
              <a:t>www.adafruit.com/product/1876</a:t>
            </a:r>
            <a:endParaRPr lang="fr-FR" sz="1600" u="sng" dirty="0" smtClean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u="sng" dirty="0">
                <a:hlinkClick r:id="rId9"/>
              </a:rPr>
              <a:t>http://www.androidauthority.com/odroid-c1-review-597468/</a:t>
            </a:r>
            <a:endParaRPr lang="fr-FR" sz="1600" dirty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dirty="0" smtClean="0"/>
              <a:t> </a:t>
            </a:r>
            <a:r>
              <a:rPr lang="fr-FR" sz="1600" u="sng" dirty="0">
                <a:hlinkClick r:id="rId10"/>
              </a:rPr>
              <a:t>http://</a:t>
            </a:r>
            <a:r>
              <a:rPr lang="fr-FR" sz="1600" u="sng" dirty="0" smtClean="0">
                <a:hlinkClick r:id="rId10"/>
              </a:rPr>
              <a:t>elinux.org/RPi_Hardware</a:t>
            </a:r>
            <a:endParaRPr lang="fr-FR" sz="1600" u="sng" dirty="0" smtClean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dirty="0"/>
              <a:t> </a:t>
            </a:r>
            <a:r>
              <a:rPr lang="fr-FR" sz="1600" u="sng" dirty="0">
                <a:hlinkClick r:id="rId11"/>
              </a:rPr>
              <a:t>https://</a:t>
            </a:r>
            <a:r>
              <a:rPr lang="fr-FR" sz="1600" u="sng" dirty="0" smtClean="0">
                <a:hlinkClick r:id="rId11"/>
              </a:rPr>
              <a:t>www.arduino.cc/en/Main/ArduinoBoardYun</a:t>
            </a:r>
            <a:endParaRPr lang="fr-FR" sz="1600" u="sng" dirty="0" smtClean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u="sng" dirty="0">
                <a:hlinkClick r:id="rId12"/>
              </a:rPr>
              <a:t>https://store.arduino.cc/product/A000008</a:t>
            </a:r>
            <a:endParaRPr lang="fr-FR" sz="1600" dirty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u="sng" dirty="0">
                <a:hlinkClick r:id="rId13"/>
              </a:rPr>
              <a:t>https://</a:t>
            </a:r>
            <a:r>
              <a:rPr lang="fr-FR" sz="1600" u="sng" dirty="0" smtClean="0">
                <a:hlinkClick r:id="rId13"/>
              </a:rPr>
              <a:t>store.arduino.cc/product/GBX00066</a:t>
            </a:r>
            <a:endParaRPr lang="fr-FR" sz="1600" u="sng" dirty="0" smtClean="0"/>
          </a:p>
          <a:p>
            <a:pPr marL="342900" indent="-342900" algn="just">
              <a:lnSpc>
                <a:spcPct val="107000"/>
              </a:lnSpc>
              <a:buFont typeface="Symbol" pitchFamily="18" charset="2"/>
              <a:buChar char=""/>
            </a:pPr>
            <a:r>
              <a:rPr lang="fr-FR" sz="1600" dirty="0">
                <a:ea typeface="Calibri" pitchFamily="34" charset="0"/>
                <a:cs typeface="Times New Roman" pitchFamily="18" charset="0"/>
                <a:hlinkClick r:id="rId14"/>
              </a:rPr>
              <a:t>http://images.google.fr</a:t>
            </a:r>
            <a:r>
              <a:rPr lang="fr-FR" sz="1600" dirty="0" smtClean="0">
                <a:ea typeface="Calibri" pitchFamily="34" charset="0"/>
                <a:cs typeface="Times New Roman" pitchFamily="18" charset="0"/>
                <a:hlinkClick r:id="rId14"/>
              </a:rPr>
              <a:t>/</a:t>
            </a:r>
            <a:endParaRPr lang="fr-FR" sz="1600" dirty="0" smtClean="0">
              <a:ea typeface="Calibri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fr-FR" dirty="0" smtClean="0">
                <a:ea typeface="Calibri" pitchFamily="34" charset="0"/>
                <a:cs typeface="Times New Roman" pitchFamily="18" charset="0"/>
              </a:rPr>
              <a:t>Documents</a:t>
            </a:r>
            <a:r>
              <a:rPr lang="fr-FR" dirty="0">
                <a:ea typeface="Calibri" pitchFamily="34" charset="0"/>
                <a:cs typeface="Times New Roman" pitchFamily="18" charset="0"/>
              </a:rPr>
              <a:t> :</a:t>
            </a:r>
            <a:endParaRPr lang="fr-FR" dirty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dirty="0">
                <a:ea typeface="Calibri" pitchFamily="34" charset="0"/>
                <a:cs typeface="Times New Roman" pitchFamily="18" charset="0"/>
              </a:rPr>
              <a:t>Cours de traitement d’images</a:t>
            </a:r>
            <a:endParaRPr lang="fr-FR" sz="1600" dirty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itchFamily="18" charset="2"/>
              <a:buChar char=""/>
            </a:pPr>
            <a:r>
              <a:rPr lang="fr-FR" sz="1600" dirty="0">
                <a:ea typeface="Calibri" pitchFamily="34" charset="0"/>
                <a:cs typeface="Times New Roman" pitchFamily="18" charset="0"/>
              </a:rPr>
              <a:t>GROUPE DE TRAVAIL «ARTICLE 29» SUR LA PROTECTION DES</a:t>
            </a:r>
            <a:endParaRPr lang="fr-FR" sz="1600" dirty="0">
              <a:ea typeface="Calibri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itchFamily="18" charset="2"/>
              <a:buChar char=""/>
            </a:pPr>
            <a:r>
              <a:rPr lang="fr-FR" sz="1600" dirty="0">
                <a:ea typeface="Calibri" pitchFamily="34" charset="0"/>
                <a:cs typeface="Times New Roman" pitchFamily="18" charset="0"/>
              </a:rPr>
              <a:t>DONNÉES</a:t>
            </a:r>
            <a:endParaRPr lang="fr-FR" sz="1600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316" y="125295"/>
            <a:ext cx="1207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Conclusion et sources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082407" y="656462"/>
            <a:ext cx="3739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Plan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1988112" y="1589846"/>
            <a:ext cx="89517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Gestion de projet</a:t>
            </a: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Reconnaissance </a:t>
            </a:r>
            <a:r>
              <a:rPr lang="fr-FR" sz="2800" dirty="0"/>
              <a:t>de </a:t>
            </a:r>
            <a:r>
              <a:rPr lang="fr-FR" sz="2800" dirty="0" smtClean="0"/>
              <a:t>formes</a:t>
            </a: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Critères de sélection de la technique de reconnaissance de </a:t>
            </a:r>
            <a:r>
              <a:rPr lang="fr-FR" sz="2800" dirty="0" smtClean="0"/>
              <a:t>visage</a:t>
            </a: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Différentes </a:t>
            </a:r>
            <a:r>
              <a:rPr lang="fr-FR" sz="2800" dirty="0"/>
              <a:t>méthodes d’extraction de caractéristiques </a:t>
            </a: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La conception de l’application</a:t>
            </a:r>
            <a:endParaRPr lang="fr-FR" sz="28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1" y="1012884"/>
            <a:ext cx="9127876" cy="546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07">
            <a:off x="899758" y="1330729"/>
            <a:ext cx="1591338" cy="14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3513354941/24aaffa670e634a7da9a087bfa83abe6_200x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0899">
            <a:off x="1067352" y="5108000"/>
            <a:ext cx="1387362" cy="13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mberminds.com/blog/wp-content/uploads/2015/01/microsoft_project_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2" y="3011889"/>
            <a:ext cx="1468509" cy="146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2"/>
          <p:cNvSpPr txBox="1"/>
          <p:nvPr/>
        </p:nvSpPr>
        <p:spPr>
          <a:xfrm>
            <a:off x="21428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n-lt"/>
              </a:rPr>
              <a:t>Gestion de projet</a:t>
            </a:r>
            <a:endParaRPr lang="fr-FR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14280" y="0"/>
            <a:ext cx="10515600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800" dirty="0" smtClean="0">
                <a:latin typeface="+mn-lt"/>
              </a:rPr>
              <a:t>Reconnaissance de formes</a:t>
            </a:r>
            <a:endParaRPr lang="fr-FR" sz="2800" dirty="0">
              <a:latin typeface="+mn-lt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Acquisition d’images</a:t>
            </a:r>
            <a:endParaRPr lang="fr-FR" sz="2400" dirty="0" smtClean="0"/>
          </a:p>
          <a:p>
            <a:pPr lvl="1"/>
            <a:r>
              <a:rPr lang="fr-FR" sz="2000" dirty="0" err="1" smtClean="0"/>
              <a:t>Raspberry</a:t>
            </a:r>
            <a:r>
              <a:rPr lang="fr-FR" sz="2000" dirty="0" smtClean="0"/>
              <a:t> Pi 1B sous </a:t>
            </a:r>
            <a:r>
              <a:rPr lang="fr-FR" sz="2000" dirty="0" err="1" smtClean="0"/>
              <a:t>Raspbian</a:t>
            </a:r>
            <a:r>
              <a:rPr lang="fr-FR" sz="2000" dirty="0" smtClean="0"/>
              <a:t> : </a:t>
            </a:r>
            <a:endParaRPr lang="fr-FR" sz="2000" dirty="0" smtClean="0"/>
          </a:p>
          <a:p>
            <a:endParaRPr lang="fr-FR" sz="2000" dirty="0" smtClean="0"/>
          </a:p>
          <a:p>
            <a:pPr lvl="1"/>
            <a:r>
              <a:rPr lang="fr-FR" sz="2000" dirty="0" smtClean="0"/>
              <a:t>Module caméra : </a:t>
            </a:r>
            <a:endParaRPr lang="fr-FR" sz="2000" dirty="0" smtClean="0"/>
          </a:p>
          <a:p>
            <a:endParaRPr lang="fr-FR" dirty="0" smtClean="0"/>
          </a:p>
          <a:p>
            <a:r>
              <a:rPr lang="fr-FR" sz="2400" dirty="0" smtClean="0"/>
              <a:t>Renvoyer les résultats obtenus</a:t>
            </a:r>
            <a:endParaRPr lang="fr-FR" sz="2400" dirty="0" smtClean="0"/>
          </a:p>
          <a:p>
            <a:pPr lvl="1"/>
            <a:r>
              <a:rPr lang="fr-FR" sz="2000" dirty="0" smtClean="0"/>
              <a:t>Open CV</a:t>
            </a:r>
            <a:endParaRPr lang="fr-FR" sz="2000" dirty="0" smtClean="0"/>
          </a:p>
          <a:p>
            <a:pPr lvl="1"/>
            <a:r>
              <a:rPr lang="fr-FR" sz="2000" dirty="0" smtClean="0"/>
              <a:t>Méthode de Viola et Jones</a:t>
            </a:r>
            <a:endParaRPr lang="fr-FR" sz="2000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pic>
        <p:nvPicPr>
          <p:cNvPr id="5" name="Image 4" descr="RP-1-B-800x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96283" y="818866"/>
            <a:ext cx="3329466" cy="1712295"/>
          </a:xfrm>
          <a:prstGeom prst="rect">
            <a:avLst/>
          </a:prstGeom>
        </p:spPr>
      </p:pic>
      <p:pic>
        <p:nvPicPr>
          <p:cNvPr id="6" name="Image 5" descr="11868-00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054" y="2209493"/>
            <a:ext cx="2553178" cy="1213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pic>
        <p:nvPicPr>
          <p:cNvPr id="4" name="Image 3" descr="raspb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95115" y="1220894"/>
            <a:ext cx="6351420" cy="5336855"/>
          </a:xfrm>
          <a:prstGeom prst="rect">
            <a:avLst/>
          </a:prstGeom>
        </p:spPr>
      </p:pic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214280" y="0"/>
            <a:ext cx="10515600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dirty="0"/>
              <a:t>Pourquoi le </a:t>
            </a:r>
            <a:r>
              <a:rPr lang="fr-FR" sz="2800" dirty="0" err="1"/>
              <a:t>Raspberry</a:t>
            </a:r>
            <a:r>
              <a:rPr lang="fr-FR" sz="2800" dirty="0"/>
              <a:t> Pi 1B?</a:t>
            </a:r>
            <a:br>
              <a:rPr lang="fr-FR" sz="2800" dirty="0"/>
            </a:b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syst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26955" y="245659"/>
            <a:ext cx="10268757" cy="6120111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54747" y="2695258"/>
            <a:ext cx="4983800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2000" dirty="0">
                <a:ea typeface="SimSun" pitchFamily="2" charset="-122"/>
                <a:cs typeface="Times New Roman" pitchFamily="18" charset="0"/>
              </a:rPr>
              <a:t>Analyse en composantes principales (ACP) </a:t>
            </a:r>
            <a:endParaRPr lang="fr-FR" sz="20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196" y="4142358"/>
            <a:ext cx="441050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2000" dirty="0">
                <a:ea typeface="SimSun" pitchFamily="2" charset="-122"/>
                <a:cs typeface="Times New Roman" pitchFamily="18" charset="0"/>
              </a:rPr>
              <a:t>Analyse Discriminante Linéaire (ADL) </a:t>
            </a:r>
            <a:endParaRPr lang="fr-FR" sz="20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20873" y="981621"/>
            <a:ext cx="897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Avec </a:t>
            </a:r>
            <a:r>
              <a:rPr lang="fr-FR" sz="2400" dirty="0"/>
              <a:t>l</a:t>
            </a:r>
            <a:r>
              <a:rPr lang="fr-FR" sz="2400" dirty="0" smtClean="0"/>
              <a:t>es avantages et les inconvénients des différentes méthode</a:t>
            </a:r>
            <a:endParaRPr lang="fr-FR" sz="2400" dirty="0" smtClean="0"/>
          </a:p>
          <a:p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781" y="2156731"/>
            <a:ext cx="5905637" cy="3971253"/>
          </a:xfrm>
          <a:prstGeom prst="rect">
            <a:avLst/>
          </a:prstGeom>
        </p:spPr>
      </p:pic>
      <p:sp>
        <p:nvSpPr>
          <p:cNvPr id="8" name="Titre 2"/>
          <p:cNvSpPr txBox="1"/>
          <p:nvPr/>
        </p:nvSpPr>
        <p:spPr>
          <a:xfrm>
            <a:off x="21428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fr-FR" sz="2800" dirty="0"/>
              <a:t>Différentes méthodes d’extraction de </a:t>
            </a:r>
            <a:r>
              <a:rPr lang="fr-FR" sz="2800" dirty="0" smtClean="0"/>
              <a:t>caractéristiques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0941" y="1246481"/>
            <a:ext cx="4924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dirty="0">
                <a:ea typeface="SimSun" pitchFamily="2" charset="-122"/>
                <a:cs typeface="Times New Roman" pitchFamily="18" charset="0"/>
              </a:rPr>
              <a:t>Modèle discriminant amélioré de Fisher (EFM) </a:t>
            </a:r>
            <a:endParaRPr lang="fr-FR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0941" y="3851444"/>
            <a:ext cx="21483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dirty="0" smtClean="0">
                <a:ea typeface="SimSun" pitchFamily="2" charset="-122"/>
                <a:cs typeface="Times New Roman" pitchFamily="18" charset="0"/>
              </a:rPr>
              <a:t>Le classifier SVM </a:t>
            </a:r>
            <a:endParaRPr lang="fr-FR" dirty="0"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562725" y="3314700"/>
            <a:ext cx="4791075" cy="354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0941" y="2540891"/>
            <a:ext cx="549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ea typeface="SimSun" pitchFamily="2" charset="-122"/>
                <a:cs typeface="Times New Roman" pitchFamily="18" charset="0"/>
              </a:rPr>
              <a:t>Analyse en composantes principales à  noyaux (KACP)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34353" y="645759"/>
            <a:ext cx="10072255" cy="1039091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------Critères </a:t>
            </a:r>
            <a:r>
              <a:rPr lang="fr-FR" sz="2400" dirty="0">
                <a:latin typeface="+mn-lt"/>
              </a:rPr>
              <a:t>de performances d’un système biométrique</a:t>
            </a:r>
            <a:br>
              <a:rPr lang="fr-FR" sz="2400" dirty="0">
                <a:latin typeface="+mn-lt"/>
              </a:rPr>
            </a:br>
            <a:endParaRPr lang="fr-FR" sz="2400" dirty="0">
              <a:latin typeface="+mn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738-23DE-4D9B-AF6B-A75166D1CDBD}" type="slidenum">
              <a:rPr lang="fr-FR" smtClean="0"/>
            </a:fld>
            <a:endParaRPr lang="fr-FR"/>
          </a:p>
        </p:txBody>
      </p:sp>
      <p:pic>
        <p:nvPicPr>
          <p:cNvPr id="4" name="Image 3" descr="Capture_Comparaison_ADL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81" y="1773280"/>
            <a:ext cx="7647708" cy="45918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23330" y="384149"/>
            <a:ext cx="1045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Critères de sélection de la technique de reconnaissance de visage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2584</Words>
  <Application>WPS 演示</Application>
  <PresentationFormat>Grand écran</PresentationFormat>
  <Paragraphs>161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Brin</vt:lpstr>
      <vt:lpstr>PowerPoint 演示文稿</vt:lpstr>
      <vt:lpstr>PowerPoint 演示文稿</vt:lpstr>
      <vt:lpstr>PowerPoint 演示文稿</vt:lpstr>
      <vt:lpstr>Reconnaissance de formes</vt:lpstr>
      <vt:lpstr>Pourquoi le Raspberry Pi 1B? </vt:lpstr>
      <vt:lpstr>PowerPoint 演示文稿</vt:lpstr>
      <vt:lpstr>PowerPoint 演示文稿</vt:lpstr>
      <vt:lpstr>PowerPoint 演示文稿</vt:lpstr>
      <vt:lpstr>------Critères de performances d’un système biométrique </vt:lpstr>
      <vt:lpstr> Critères de sélection de la technique de reconnaissance de visage </vt:lpstr>
      <vt:lpstr>                                                          ------Du point de vue des calculs  en mémoire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Cherish me</dc:creator>
  <cp:lastModifiedBy>hp01</cp:lastModifiedBy>
  <cp:revision>47</cp:revision>
  <dcterms:created xsi:type="dcterms:W3CDTF">2016-05-18T20:10:00Z</dcterms:created>
  <dcterms:modified xsi:type="dcterms:W3CDTF">2016-05-25T07:47:27Z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