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3" r:id="rId2"/>
    <p:sldId id="3115" r:id="rId3"/>
    <p:sldId id="260" r:id="rId4"/>
    <p:sldId id="311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172"/>
      </p:cViewPr>
      <p:guideLst>
        <p:guide orient="horz" pos="27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5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63434C-3952-4AF9-B8A5-FAF59321A8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_答辩小姐姐作品_6"/>
          <p:cNvSpPr/>
          <p:nvPr/>
        </p:nvSpPr>
        <p:spPr>
          <a:xfrm>
            <a:off x="884653" y="2947055"/>
            <a:ext cx="4506653" cy="2541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AmbientLight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 color : Integer, intensity : Float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color - 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参数可选）颜色的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rgb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数值。缺省值为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0xffffff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intensity - 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参数可选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光照的强度。缺省值为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稻壳儿_答辩小姐姐作品_7"/>
          <p:cNvSpPr/>
          <p:nvPr/>
        </p:nvSpPr>
        <p:spPr>
          <a:xfrm>
            <a:off x="884653" y="1346571"/>
            <a:ext cx="4533147" cy="14288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AmbientLight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环境光会均匀地照亮场景中的所有物体，不能用来投射阴影，因为没有方向。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稻壳儿_答辩小姐姐作品_11"/>
          <p:cNvSpPr/>
          <p:nvPr/>
        </p:nvSpPr>
        <p:spPr>
          <a:xfrm>
            <a:off x="6381693" y="2947055"/>
            <a:ext cx="4714397" cy="33775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PointLight( color : Integer, intensity : Float, distance : Number, decay : Float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color -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可选参数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十六进制光照颜色。 缺省值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0xffffff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白色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intensity -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可选参数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光照强度。 缺省值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distance 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这个距离表示从光源到光照强度为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的位置。 当设置为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时，光永远不会消失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距离无穷大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。缺省值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decay 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沿着光照距离的衰退量。缺省值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灯光部分</a:t>
              </a:r>
            </a:p>
          </p:txBody>
        </p:sp>
      </p:grpSp>
      <p:sp>
        <p:nvSpPr>
          <p:cNvPr id="12" name="稻壳儿_答辩小姐姐作品_7">
            <a:extLst>
              <a:ext uri="{FF2B5EF4-FFF2-40B4-BE49-F238E27FC236}">
                <a16:creationId xmlns:a16="http://schemas.microsoft.com/office/drawing/2014/main" id="{F49BAB02-480D-4CA3-62A0-E9C094228882}"/>
              </a:ext>
            </a:extLst>
          </p:cNvPr>
          <p:cNvSpPr/>
          <p:nvPr/>
        </p:nvSpPr>
        <p:spPr>
          <a:xfrm>
            <a:off x="6381693" y="1359902"/>
            <a:ext cx="4533147" cy="14288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PointLight</a:t>
            </a:r>
          </a:p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点光源为从一个点向各个方向发射的光源，类似灯泡发出的光，可以投射阴影。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_答辩小姐姐作品_6"/>
          <p:cNvSpPr/>
          <p:nvPr/>
        </p:nvSpPr>
        <p:spPr>
          <a:xfrm>
            <a:off x="871947" y="3835254"/>
            <a:ext cx="4859938" cy="21268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b="0" i="0" dirty="0" err="1">
                <a:solidFill>
                  <a:srgbClr val="444444"/>
                </a:solidFill>
                <a:effectLst/>
                <a:latin typeface="Inter"/>
              </a:rPr>
              <a:t>DirectionalLight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( color :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Inter"/>
              </a:rPr>
              <a:t>Integer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, intensity :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Inter"/>
              </a:rPr>
              <a:t>Float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 )</a:t>
            </a: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444444"/>
                </a:solidFill>
                <a:effectLst/>
                <a:latin typeface="Inter"/>
              </a:rPr>
              <a:t>color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 - (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可选参数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) 16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进制表示光的颜色。 缺省值为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0xffffff (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白色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b="0" i="0" u="none" strike="noStrike" dirty="0">
                <a:solidFill>
                  <a:srgbClr val="444444"/>
                </a:solidFill>
                <a:effectLst/>
                <a:latin typeface="Inter"/>
              </a:rPr>
              <a:t>intensity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 - (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可选参数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光照的强度。缺省值为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ter"/>
              </a:rPr>
              <a:t>1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b="0" i="0" dirty="0">
                <a:solidFill>
                  <a:srgbClr val="444444"/>
                </a:solidFill>
                <a:effectLst/>
                <a:latin typeface="Inter"/>
              </a:rPr>
            </a:br>
            <a:endParaRPr lang="zh-CN" altLang="en-US" b="0" i="0" dirty="0">
              <a:solidFill>
                <a:srgbClr val="444444"/>
              </a:solidFill>
              <a:effectLst/>
              <a:latin typeface="Inter"/>
            </a:endParaRPr>
          </a:p>
        </p:txBody>
      </p:sp>
      <p:sp>
        <p:nvSpPr>
          <p:cNvPr id="5" name="稻壳儿_答辩小姐姐作品_7"/>
          <p:cNvSpPr/>
          <p:nvPr/>
        </p:nvSpPr>
        <p:spPr>
          <a:xfrm>
            <a:off x="871947" y="1174940"/>
            <a:ext cx="4533147" cy="23521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DirectionalLight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平行光是沿着特定方向发射的光。这种光的表现像是无限远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从它发出的光线都是平行的。常常用平行光来模拟太阳光的效果。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稻壳儿_答辩小姐姐作品_11"/>
          <p:cNvSpPr/>
          <p:nvPr/>
        </p:nvSpPr>
        <p:spPr>
          <a:xfrm>
            <a:off x="5963774" y="2947055"/>
            <a:ext cx="6021380" cy="3376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Inter"/>
              </a:rPr>
              <a:t>SpotLight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( color :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Inter"/>
              </a:rPr>
              <a:t>Integer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, intensity :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Inter"/>
              </a:rPr>
              <a:t>Float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, distance :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Inter"/>
              </a:rPr>
              <a:t>Float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, angle : </a:t>
            </a:r>
            <a:r>
              <a:rPr lang="en-US" altLang="zh-CN" sz="1600" b="0" i="0" u="none" strike="noStrike" dirty="0">
                <a:solidFill>
                  <a:srgbClr val="999999"/>
                </a:solidFill>
                <a:effectLst/>
                <a:latin typeface="Inter"/>
              </a:rPr>
              <a:t>Radians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, penumbra :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Inter"/>
              </a:rPr>
              <a:t>Float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, decay : 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Inter"/>
              </a:rPr>
              <a:t>Float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)</a:t>
            </a:r>
          </a:p>
          <a:p>
            <a:pPr algn="l">
              <a:lnSpc>
                <a:spcPct val="150000"/>
              </a:lnSpc>
            </a:pP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color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可选参数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十六进制光照颜色。 缺省值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0xffffff 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白色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)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intensity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可选参数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光照强度。 缺省值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1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distance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从光源发出光的最大距离，其强度根据光源的距离线性衰减。</a:t>
            </a:r>
            <a:b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angle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光线散射角度，最大为</a:t>
            </a:r>
            <a:r>
              <a:rPr lang="en-US" altLang="zh-CN" sz="1600" b="0" i="0" dirty="0" err="1">
                <a:solidFill>
                  <a:srgbClr val="444444"/>
                </a:solidFill>
                <a:effectLst/>
                <a:latin typeface="Inter"/>
              </a:rPr>
              <a:t>Math.PI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/2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penumbra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聚光锥的半影衰减百分比。在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0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和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1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之间的值。默认为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0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。</a:t>
            </a:r>
            <a:b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</a:br>
            <a:r>
              <a:rPr lang="en-US" altLang="zh-CN" sz="1600" b="0" i="0" u="none" strike="noStrike" dirty="0">
                <a:solidFill>
                  <a:srgbClr val="444444"/>
                </a:solidFill>
                <a:effectLst/>
                <a:latin typeface="Inter"/>
              </a:rPr>
              <a:t>decay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Inter"/>
              </a:rPr>
              <a:t> -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Inter"/>
              </a:rPr>
              <a:t>沿着光照距离的衰减量。</a:t>
            </a: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32" y="3366084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灯光部分</a:t>
              </a:r>
            </a:p>
          </p:txBody>
        </p:sp>
      </p:grpSp>
      <p:sp>
        <p:nvSpPr>
          <p:cNvPr id="12" name="稻壳儿_答辩小姐姐作品_7">
            <a:extLst>
              <a:ext uri="{FF2B5EF4-FFF2-40B4-BE49-F238E27FC236}">
                <a16:creationId xmlns:a16="http://schemas.microsoft.com/office/drawing/2014/main" id="{F49BAB02-480D-4CA3-62A0-E9C094228882}"/>
              </a:ext>
            </a:extLst>
          </p:cNvPr>
          <p:cNvSpPr/>
          <p:nvPr/>
        </p:nvSpPr>
        <p:spPr>
          <a:xfrm>
            <a:off x="5963775" y="1115739"/>
            <a:ext cx="5471138" cy="18905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SpotLight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lvl="0" indent="0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光线从一个点沿一个方向射出，随着光线照射的变远，光线圆锥体的尺寸也逐渐增大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该光源可以投射阴影。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3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2A5588-A56F-6EA8-1B94-42137D3F0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5" r="6893" b="14017"/>
          <a:stretch/>
        </p:blipFill>
        <p:spPr>
          <a:xfrm>
            <a:off x="1685944" y="1150607"/>
            <a:ext cx="3429000" cy="2375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24BBA9-F9F8-E105-83DA-57A333EFA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46" y="3891185"/>
            <a:ext cx="3843198" cy="22772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3B6DBA-8169-DEFB-4CFB-267B6FB303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56" r="-486"/>
          <a:stretch/>
        </p:blipFill>
        <p:spPr>
          <a:xfrm>
            <a:off x="6691297" y="1249478"/>
            <a:ext cx="3690688" cy="23543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497D802-B0B1-13BE-AE87-F31EA28A23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32" r="3977"/>
          <a:stretch/>
        </p:blipFill>
        <p:spPr>
          <a:xfrm>
            <a:off x="6691297" y="3990256"/>
            <a:ext cx="3875692" cy="2079112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46DB2A-B1AF-5843-01BB-F93322592831}"/>
              </a:ext>
            </a:extLst>
          </p:cNvPr>
          <p:cNvCxnSpPr/>
          <p:nvPr/>
        </p:nvCxnSpPr>
        <p:spPr>
          <a:xfrm>
            <a:off x="4058860" y="689560"/>
            <a:ext cx="648182" cy="0"/>
          </a:xfrm>
          <a:prstGeom prst="line">
            <a:avLst/>
          </a:prstGeom>
          <a:ln w="12700">
            <a:solidFill>
              <a:srgbClr val="4D7F8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244DAE-5093-E24E-7A2B-B185F424B508}"/>
              </a:ext>
            </a:extLst>
          </p:cNvPr>
          <p:cNvCxnSpPr/>
          <p:nvPr/>
        </p:nvCxnSpPr>
        <p:spPr>
          <a:xfrm>
            <a:off x="7484959" y="689560"/>
            <a:ext cx="648182" cy="0"/>
          </a:xfrm>
          <a:prstGeom prst="line">
            <a:avLst/>
          </a:prstGeom>
          <a:ln w="12700">
            <a:solidFill>
              <a:srgbClr val="4D7F8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D07FDD6-E6F2-8BBC-500F-FE15DF6897AA}"/>
              </a:ext>
            </a:extLst>
          </p:cNvPr>
          <p:cNvSpPr txBox="1"/>
          <p:nvPr/>
        </p:nvSpPr>
        <p:spPr>
          <a:xfrm>
            <a:off x="4747484" y="458728"/>
            <a:ext cx="269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400" spc="300" dirty="0">
                <a:latin typeface="+mn-lt"/>
                <a:ea typeface="+mn-ea"/>
                <a:cs typeface="+mn-ea"/>
                <a:sym typeface="+mn-lt"/>
              </a:rPr>
              <a:t>实现与效果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稻壳儿_答辩小姐姐作品_2"/>
          <p:cNvSpPr txBox="1"/>
          <p:nvPr/>
        </p:nvSpPr>
        <p:spPr>
          <a:xfrm>
            <a:off x="3090087" y="1453392"/>
            <a:ext cx="1813126" cy="29604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强度为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0.1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的白光</a:t>
            </a:r>
          </a:p>
        </p:txBody>
      </p:sp>
      <p:sp>
        <p:nvSpPr>
          <p:cNvPr id="23" name="稻壳儿_答辩小姐姐作品_3"/>
          <p:cNvSpPr/>
          <p:nvPr/>
        </p:nvSpPr>
        <p:spPr>
          <a:xfrm flipV="1">
            <a:off x="6114739" y="3752604"/>
            <a:ext cx="4009411" cy="838979"/>
          </a:xfrm>
          <a:prstGeom prst="line">
            <a:avLst/>
          </a:prstGeom>
          <a:ln w="3175">
            <a:solidFill>
              <a:srgbClr val="A2633C">
                <a:alpha val="40000"/>
              </a:srgbClr>
            </a:solidFill>
            <a:miter lim="4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稻壳儿_答辩小姐姐作品_4"/>
          <p:cNvSpPr/>
          <p:nvPr/>
        </p:nvSpPr>
        <p:spPr>
          <a:xfrm flipV="1">
            <a:off x="6114040" y="3752604"/>
            <a:ext cx="2005405" cy="838980"/>
          </a:xfrm>
          <a:prstGeom prst="line">
            <a:avLst/>
          </a:prstGeom>
          <a:ln w="3175">
            <a:solidFill>
              <a:srgbClr val="A2633C">
                <a:alpha val="40000"/>
              </a:srgbClr>
            </a:solidFill>
            <a:miter lim="4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稻壳儿_答辩小姐姐作品_5"/>
          <p:cNvSpPr/>
          <p:nvPr/>
        </p:nvSpPr>
        <p:spPr>
          <a:xfrm flipH="1" flipV="1">
            <a:off x="4110033" y="3752604"/>
            <a:ext cx="1999256" cy="838979"/>
          </a:xfrm>
          <a:prstGeom prst="line">
            <a:avLst/>
          </a:prstGeom>
          <a:ln w="3175">
            <a:solidFill>
              <a:srgbClr val="A2633C">
                <a:alpha val="40000"/>
              </a:srgbClr>
            </a:solidFill>
            <a:miter lim="4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稻壳儿_答辩小姐姐作品_6"/>
          <p:cNvSpPr/>
          <p:nvPr/>
        </p:nvSpPr>
        <p:spPr>
          <a:xfrm flipH="1" flipV="1">
            <a:off x="2105328" y="3752604"/>
            <a:ext cx="4009412" cy="838979"/>
          </a:xfrm>
          <a:prstGeom prst="line">
            <a:avLst/>
          </a:prstGeom>
          <a:ln w="3175">
            <a:solidFill>
              <a:srgbClr val="A2633C">
                <a:alpha val="40000"/>
              </a:srgbClr>
            </a:solidFill>
            <a:miter lim="4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稻壳儿_答辩小姐姐作品_7"/>
          <p:cNvSpPr/>
          <p:nvPr/>
        </p:nvSpPr>
        <p:spPr>
          <a:xfrm flipV="1">
            <a:off x="6114739" y="3752604"/>
            <a:ext cx="1" cy="838980"/>
          </a:xfrm>
          <a:prstGeom prst="line">
            <a:avLst/>
          </a:prstGeom>
          <a:ln w="3175">
            <a:solidFill>
              <a:srgbClr val="A2633C">
                <a:alpha val="40000"/>
              </a:srgbClr>
            </a:solidFill>
            <a:miter lim="4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稻壳儿_答辩小姐姐作品_8"/>
          <p:cNvSpPr/>
          <p:nvPr/>
        </p:nvSpPr>
        <p:spPr>
          <a:xfrm>
            <a:off x="1310090" y="1283915"/>
            <a:ext cx="1590476" cy="635001"/>
          </a:xfrm>
          <a:prstGeom prst="roundRect">
            <a:avLst>
              <a:gd name="adj" fmla="val 5284"/>
            </a:avLst>
          </a:prstGeom>
          <a:solidFill>
            <a:srgbClr val="4D7F89"/>
          </a:solidFill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环境光</a:t>
            </a:r>
          </a:p>
        </p:txBody>
      </p:sp>
      <p:sp>
        <p:nvSpPr>
          <p:cNvPr id="19" name="稻壳儿_答辩小姐姐作品_9"/>
          <p:cNvSpPr/>
          <p:nvPr/>
        </p:nvSpPr>
        <p:spPr>
          <a:xfrm>
            <a:off x="1299910" y="2292035"/>
            <a:ext cx="1590476" cy="635001"/>
          </a:xfrm>
          <a:prstGeom prst="roundRect">
            <a:avLst>
              <a:gd name="adj" fmla="val 5284"/>
            </a:avLst>
          </a:prstGeom>
          <a:solidFill>
            <a:srgbClr val="4D7F89"/>
          </a:solidFill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点光源</a:t>
            </a:r>
          </a:p>
        </p:txBody>
      </p:sp>
      <p:sp>
        <p:nvSpPr>
          <p:cNvPr id="20" name="稻壳儿_答辩小姐姐作品_10"/>
          <p:cNvSpPr/>
          <p:nvPr/>
        </p:nvSpPr>
        <p:spPr>
          <a:xfrm>
            <a:off x="1310090" y="3300155"/>
            <a:ext cx="1590477" cy="635001"/>
          </a:xfrm>
          <a:prstGeom prst="roundRect">
            <a:avLst>
              <a:gd name="adj" fmla="val 5284"/>
            </a:avLst>
          </a:prstGeom>
          <a:solidFill>
            <a:srgbClr val="4D7F89"/>
          </a:solidFill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平行光</a:t>
            </a:r>
          </a:p>
        </p:txBody>
      </p:sp>
      <p:sp>
        <p:nvSpPr>
          <p:cNvPr id="21" name="稻壳儿_答辩小姐姐作品_11"/>
          <p:cNvSpPr/>
          <p:nvPr/>
        </p:nvSpPr>
        <p:spPr>
          <a:xfrm>
            <a:off x="1290074" y="4308275"/>
            <a:ext cx="1590477" cy="635001"/>
          </a:xfrm>
          <a:prstGeom prst="roundRect">
            <a:avLst>
              <a:gd name="adj" fmla="val 5284"/>
            </a:avLst>
          </a:prstGeom>
          <a:solidFill>
            <a:srgbClr val="4D7F89"/>
          </a:solidFill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聚光灯</a:t>
            </a:r>
          </a:p>
        </p:txBody>
      </p:sp>
      <p:sp>
        <p:nvSpPr>
          <p:cNvPr id="11" name="稻壳儿_答辩小姐姐作品_13"/>
          <p:cNvSpPr/>
          <p:nvPr/>
        </p:nvSpPr>
        <p:spPr>
          <a:xfrm>
            <a:off x="3070535" y="2456087"/>
            <a:ext cx="1778034" cy="72201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强度为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的红光</a:t>
            </a:r>
          </a:p>
        </p:txBody>
      </p:sp>
      <p:sp>
        <p:nvSpPr>
          <p:cNvPr id="12" name="稻壳儿_答辩小姐姐作品_14"/>
          <p:cNvSpPr/>
          <p:nvPr/>
        </p:nvSpPr>
        <p:spPr>
          <a:xfrm>
            <a:off x="3090087" y="3450665"/>
            <a:ext cx="1778034" cy="72201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强度为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的绿光</a:t>
            </a:r>
          </a:p>
        </p:txBody>
      </p:sp>
      <p:sp>
        <p:nvSpPr>
          <p:cNvPr id="13" name="稻壳儿_答辩小姐姐作品_15"/>
          <p:cNvSpPr/>
          <p:nvPr/>
        </p:nvSpPr>
        <p:spPr>
          <a:xfrm>
            <a:off x="3070535" y="4459933"/>
            <a:ext cx="1778034" cy="72201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强度为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的蓝光</a:t>
            </a:r>
          </a:p>
        </p:txBody>
      </p:sp>
      <p:sp>
        <p:nvSpPr>
          <p:cNvPr id="38" name="稻壳儿_答辩小姐姐作品_17"/>
          <p:cNvSpPr/>
          <p:nvPr/>
        </p:nvSpPr>
        <p:spPr>
          <a:xfrm>
            <a:off x="949634" y="5333104"/>
            <a:ext cx="4156621" cy="635001"/>
          </a:xfrm>
          <a:prstGeom prst="roundRect">
            <a:avLst>
              <a:gd name="adj" fmla="val 5284"/>
            </a:avLst>
          </a:prstGeom>
          <a:solidFill>
            <a:srgbClr val="A2633C"/>
          </a:solidFill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同色小球模拟光源位置，进行旋转观看变化</a:t>
            </a:r>
          </a:p>
        </p:txBody>
      </p:sp>
      <p:grpSp>
        <p:nvGrpSpPr>
          <p:cNvPr id="33" name="稻壳儿_答辩小姐姐作品_18"/>
          <p:cNvGrpSpPr/>
          <p:nvPr/>
        </p:nvGrpSpPr>
        <p:grpSpPr>
          <a:xfrm>
            <a:off x="4058860" y="588198"/>
            <a:ext cx="4074281" cy="461665"/>
            <a:chOff x="3866082" y="588198"/>
            <a:chExt cx="4074281" cy="461665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3866082" y="819030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292181" y="819030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4554706" y="588198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实现与效果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2A479F-40A4-E0C1-B2F2-F3AFBECD4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99" y="1343971"/>
            <a:ext cx="4234948" cy="3856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F91D96-9518-8ECE-82AA-0746038529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166" r="-1680"/>
          <a:stretch/>
        </p:blipFill>
        <p:spPr>
          <a:xfrm>
            <a:off x="5248099" y="1856156"/>
            <a:ext cx="4087285" cy="1276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6685A-F005-11B1-D8B4-4518D93391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32" t="-1" b="-3559"/>
          <a:stretch/>
        </p:blipFill>
        <p:spPr>
          <a:xfrm>
            <a:off x="5226826" y="3290912"/>
            <a:ext cx="3843921" cy="12692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FC221B-CA71-3582-7874-C67FF5B24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26" y="4694140"/>
            <a:ext cx="4559534" cy="12383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a5ab87-1abb-4ca0-a07e-53f9e32ed86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462</Words>
  <Application>Microsoft Office PowerPoint</Application>
  <PresentationFormat>宽屏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Inter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思涵</cp:lastModifiedBy>
  <cp:revision>28</cp:revision>
  <dcterms:created xsi:type="dcterms:W3CDTF">2019-09-03T15:35:00Z</dcterms:created>
  <dcterms:modified xsi:type="dcterms:W3CDTF">2022-12-18T15:36:09Z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CDAD179DA0DD4DAB9A3DA85465950D57</vt:lpwstr>
  </property>
</Properties>
</file>