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18"/>
  </p:handoutMasterIdLst>
  <p:sldIdLst>
    <p:sldId id="256" r:id="rId2"/>
    <p:sldId id="258" r:id="rId3"/>
    <p:sldId id="259" r:id="rId4"/>
    <p:sldId id="257" r:id="rId5"/>
    <p:sldId id="284" r:id="rId6"/>
    <p:sldId id="260" r:id="rId7"/>
    <p:sldId id="268" r:id="rId8"/>
    <p:sldId id="286" r:id="rId9"/>
    <p:sldId id="285" r:id="rId10"/>
    <p:sldId id="266" r:id="rId11"/>
    <p:sldId id="261" r:id="rId12"/>
    <p:sldId id="265" r:id="rId13"/>
    <p:sldId id="290" r:id="rId14"/>
    <p:sldId id="291" r:id="rId15"/>
    <p:sldId id="271" r:id="rId16"/>
  </p:sldIdLst>
  <p:sldSz cx="12192000" cy="6858000"/>
  <p:notesSz cx="6858000" cy="9144000"/>
  <p:embeddedFontLst>
    <p:embeddedFont>
      <p:font typeface="宋体" panose="02010600030101010101" pitchFamily="2" charset="-122"/>
      <p:regular r:id="rId19"/>
    </p:embeddedFont>
    <p:embeddedFont>
      <p:font typeface="等线" panose="02010600030101010101" pitchFamily="2" charset="-122"/>
      <p:regular r:id="rId20"/>
      <p:bold r:id="rId21"/>
    </p:embeddedFont>
    <p:embeddedFont>
      <p:font typeface="等线 Light" panose="02010600030101010101" pitchFamily="2" charset="-122"/>
      <p:regular r:id="rId22"/>
    </p:embeddedFont>
    <p:embeddedFont>
      <p:font typeface="仿宋" panose="02010609060101010101" pitchFamily="49" charset="-122"/>
      <p:regular r:id="rId23"/>
    </p:embeddedFont>
    <p:embeddedFont>
      <p:font typeface="华文细黑" panose="02010600040101010101" pitchFamily="2" charset="-122"/>
      <p:regular r:id="rId24"/>
    </p:embeddedFont>
    <p:embeddedFont>
      <p:font typeface="楷体" panose="02010609060101010101" pitchFamily="49" charset="-122"/>
      <p:regular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7" userDrawn="1">
          <p15:clr>
            <a:srgbClr val="A4A3A4"/>
          </p15:clr>
        </p15:guide>
        <p15:guide id="2" pos="3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75"/>
    <a:srgbClr val="F8B33A"/>
    <a:srgbClr val="FDFEFE"/>
    <a:srgbClr val="00519A"/>
    <a:srgbClr val="003F76"/>
    <a:srgbClr val="F3FAFA"/>
    <a:srgbClr val="FAFDFD"/>
    <a:srgbClr val="F8FCFC"/>
    <a:srgbClr val="002A50"/>
    <a:srgbClr val="003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94660"/>
  </p:normalViewPr>
  <p:slideViewPr>
    <p:cSldViewPr snapToGrid="0" showGuides="1">
      <p:cViewPr varScale="1">
        <p:scale>
          <a:sx n="77" d="100"/>
          <a:sy n="77" d="100"/>
        </p:scale>
        <p:origin x="72" y="138"/>
      </p:cViewPr>
      <p:guideLst>
        <p:guide orient="horz" pos="257"/>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1A5E81-22CF-43D7-8A0E-84FB8D719EEA}" type="datetimeFigureOut">
              <a:rPr lang="zh-CN" altLang="en-US" smtClean="0"/>
              <a:t>2024/4/21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9C6CE3-6663-4C82-ADF5-21000C2CFB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A5E81-22CF-43D7-8A0E-84FB8D719EEA}" type="datetimeFigureOut">
              <a:rPr lang="zh-CN" altLang="en-US" smtClean="0"/>
              <a:t>2024/4/21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C6CE3-6663-4C82-ADF5-21000C2CF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news.cn"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5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6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6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6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1.xml"/><Relationship Id="rId18" Type="http://schemas.openxmlformats.org/officeDocument/2006/relationships/image" Target="../media/image5.png"/><Relationship Id="rId3" Type="http://schemas.openxmlformats.org/officeDocument/2006/relationships/tags" Target="../tags/tag6.xml"/><Relationship Id="rId21" Type="http://schemas.openxmlformats.org/officeDocument/2006/relationships/image" Target="../media/image8.sv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4.svg"/><Relationship Id="rId2" Type="http://schemas.openxmlformats.org/officeDocument/2006/relationships/tags" Target="../tags/tag5.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2.svg"/><Relationship Id="rId10" Type="http://schemas.openxmlformats.org/officeDocument/2006/relationships/tags" Target="../tags/tag13.xml"/><Relationship Id="rId19" Type="http://schemas.openxmlformats.org/officeDocument/2006/relationships/image" Target="../media/image6.sv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1.png"/><Relationship Id="rId7" Type="http://schemas.openxmlformats.org/officeDocument/2006/relationships/tags" Target="../tags/tag2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image" Target="../media/image10.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 Id="rId8" Type="http://schemas.openxmlformats.org/officeDocument/2006/relationships/tags" Target="../tags/tag23.xml"/><Relationship Id="rId3" Type="http://schemas.openxmlformats.org/officeDocument/2006/relationships/tags" Target="../tags/tag18.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7.xml"/><Relationship Id="rId7" Type="http://schemas.openxmlformats.org/officeDocument/2006/relationships/image" Target="../media/image2.sv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58.xml"/><Relationship Id="rId9"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 y="-1050"/>
            <a:ext cx="4065083" cy="4224707"/>
          </a:xfrm>
          <a:prstGeom prst="rect">
            <a:avLst/>
          </a:prstGeom>
        </p:spPr>
      </p:pic>
      <p:sp>
        <p:nvSpPr>
          <p:cNvPr id="45" name="文本框 44"/>
          <p:cNvSpPr txBox="1"/>
          <p:nvPr/>
        </p:nvSpPr>
        <p:spPr>
          <a:xfrm>
            <a:off x="1941286" y="2457159"/>
            <a:ext cx="8280400" cy="1568450"/>
          </a:xfrm>
          <a:prstGeom prst="rect">
            <a:avLst/>
          </a:prstGeom>
          <a:noFill/>
        </p:spPr>
        <p:txBody>
          <a:bodyPr wrap="square" rtlCol="0">
            <a:spAutoFit/>
          </a:bodyPr>
          <a:lstStyle/>
          <a:p>
            <a:pPr algn="ctr"/>
            <a:r>
              <a:rPr lang="zh-CN" altLang="en-US" sz="4800" dirty="0">
                <a:solidFill>
                  <a:srgbClr val="003F76"/>
                </a:solidFill>
                <a:latin typeface="楷体" panose="02010609060101010101" charset="-122"/>
                <a:ea typeface="楷体" panose="02010609060101010101" charset="-122"/>
                <a:cs typeface="楷体" panose="02010609060101010101" charset="-122"/>
                <a:sym typeface="汉仪颜楷简" panose="00020600040101010101" charset="-122"/>
              </a:rPr>
              <a:t>基于HanLP的新闻文本自动化知识图谱构建</a:t>
            </a:r>
          </a:p>
        </p:txBody>
      </p:sp>
      <p:sp>
        <p:nvSpPr>
          <p:cNvPr id="46" name="文本框 45"/>
          <p:cNvSpPr txBox="1"/>
          <p:nvPr/>
        </p:nvSpPr>
        <p:spPr>
          <a:xfrm>
            <a:off x="1941195" y="3956050"/>
            <a:ext cx="8281035" cy="368300"/>
          </a:xfrm>
          <a:prstGeom prst="rect">
            <a:avLst/>
          </a:prstGeom>
          <a:noFill/>
        </p:spPr>
        <p:txBody>
          <a:bodyPr wrap="square">
            <a:spAutoFit/>
          </a:bodyPr>
          <a:lstStyle/>
          <a:p>
            <a:pPr algn="ctr"/>
            <a:r>
              <a:rPr lang="zh-CN" altLang="en-US" dirty="0">
                <a:latin typeface="Times New Roman" panose="02020603050405020304" charset="0"/>
                <a:ea typeface="Kozuka Gothic Pr6N R" panose="020B0400000000000000" pitchFamily="34" charset="-128"/>
                <a:cs typeface="Times New Roman" panose="02020603050405020304" charset="0"/>
              </a:rPr>
              <a:t>Automated Knowledge Graph Construction for News Text Based on HanLP</a:t>
            </a:r>
          </a:p>
        </p:txBody>
      </p:sp>
      <p:cxnSp>
        <p:nvCxnSpPr>
          <p:cNvPr id="3" name="直接连接符 2"/>
          <p:cNvCxnSpPr/>
          <p:nvPr/>
        </p:nvCxnSpPr>
        <p:spPr>
          <a:xfrm>
            <a:off x="5544514" y="4567464"/>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777839" y="78128"/>
            <a:ext cx="431800" cy="1035200"/>
            <a:chOff x="-777839" y="78128"/>
            <a:chExt cx="431800" cy="1035200"/>
          </a:xfrm>
        </p:grpSpPr>
        <p:sp>
          <p:nvSpPr>
            <p:cNvPr id="2" name="矩形 1"/>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5644811" y="1190329"/>
            <a:ext cx="974952" cy="974952"/>
          </a:xfrm>
          <a:prstGeom prst="rect">
            <a:avLst/>
          </a:prstGeom>
        </p:spPr>
      </p:pic>
      <p:graphicFrame>
        <p:nvGraphicFramePr>
          <p:cNvPr id="9" name="表格 8"/>
          <p:cNvGraphicFramePr/>
          <p:nvPr>
            <p:custDataLst>
              <p:tags r:id="rId2"/>
            </p:custDataLst>
          </p:nvPr>
        </p:nvGraphicFramePr>
        <p:xfrm>
          <a:off x="4667885" y="4661535"/>
          <a:ext cx="5667375" cy="762000"/>
        </p:xfrm>
        <a:graphic>
          <a:graphicData uri="http://schemas.openxmlformats.org/drawingml/2006/table">
            <a:tbl>
              <a:tblPr firstRow="1" bandRow="1">
                <a:tableStyleId>{2D5ABB26-0587-4C30-8999-92F81FD0307C}</a:tableStyleId>
              </a:tblPr>
              <a:tblGrid>
                <a:gridCol w="1555750">
                  <a:extLst>
                    <a:ext uri="{9D8B030D-6E8A-4147-A177-3AD203B41FA5}">
                      <a16:colId xmlns:a16="http://schemas.microsoft.com/office/drawing/2014/main" val="20000"/>
                    </a:ext>
                  </a:extLst>
                </a:gridCol>
                <a:gridCol w="1797685">
                  <a:extLst>
                    <a:ext uri="{9D8B030D-6E8A-4147-A177-3AD203B41FA5}">
                      <a16:colId xmlns:a16="http://schemas.microsoft.com/office/drawing/2014/main" val="20001"/>
                    </a:ext>
                  </a:extLst>
                </a:gridCol>
                <a:gridCol w="2313940">
                  <a:extLst>
                    <a:ext uri="{9D8B030D-6E8A-4147-A177-3AD203B41FA5}">
                      <a16:colId xmlns:a16="http://schemas.microsoft.com/office/drawing/2014/main" val="20002"/>
                    </a:ext>
                  </a:extLst>
                </a:gridCol>
              </a:tblGrid>
              <a:tr h="381000">
                <a:tc>
                  <a:txBody>
                    <a:bodyPr/>
                    <a:lstStyle/>
                    <a:p>
                      <a:pPr algn="r">
                        <a:buNone/>
                      </a:pPr>
                      <a:r>
                        <a:rPr lang="zh-CN" altLang="en-US">
                          <a:latin typeface="楷体" panose="02010609060101010101" charset="-122"/>
                          <a:ea typeface="楷体" panose="02010609060101010101" charset="-122"/>
                        </a:rPr>
                        <a:t>团队成员：</a:t>
                      </a:r>
                    </a:p>
                  </a:txBody>
                  <a:tcPr/>
                </a:tc>
                <a:tc>
                  <a:txBody>
                    <a:bodyPr/>
                    <a:lstStyle/>
                    <a:p>
                      <a:pPr algn="l">
                        <a:buNone/>
                      </a:pPr>
                      <a:r>
                        <a:rPr lang="zh-CN" altLang="en-US">
                          <a:latin typeface="楷体" panose="02010609060101010101" charset="-122"/>
                          <a:ea typeface="楷体" panose="02010609060101010101" charset="-122"/>
                          <a:cs typeface="楷体" panose="02010609060101010101" charset="-122"/>
                        </a:rPr>
                        <a:t>2151417</a:t>
                      </a:r>
                      <a:r>
                        <a:rPr lang="en-US" altLang="zh-CN">
                          <a:latin typeface="楷体" panose="02010609060101010101" charset="-122"/>
                          <a:ea typeface="楷体" panose="02010609060101010101" charset="-122"/>
                          <a:cs typeface="楷体" panose="02010609060101010101" charset="-122"/>
                        </a:rPr>
                        <a:t> </a:t>
                      </a:r>
                      <a:r>
                        <a:rPr lang="zh-CN" altLang="en-US" sz="1800">
                          <a:latin typeface="楷体" panose="02010609060101010101" charset="-122"/>
                          <a:ea typeface="楷体" panose="02010609060101010101" charset="-122"/>
                          <a:cs typeface="楷体" panose="02010609060101010101" charset="-122"/>
                          <a:sym typeface="+mn-ea"/>
                        </a:rPr>
                        <a:t>段瑞源</a:t>
                      </a:r>
                      <a:endParaRPr lang="zh-CN" altLang="en-US" sz="1800">
                        <a:latin typeface="楷体" panose="02010609060101010101" charset="-122"/>
                        <a:ea typeface="楷体" panose="02010609060101010101" charset="-122"/>
                        <a:cs typeface="楷体" panose="02010609060101010101" charset="-122"/>
                      </a:endParaRPr>
                    </a:p>
                  </a:txBody>
                  <a:tcPr/>
                </a:tc>
                <a:tc>
                  <a:txBody>
                    <a:bodyPr/>
                    <a:lstStyle/>
                    <a:p>
                      <a:pPr algn="l">
                        <a:buNone/>
                      </a:pPr>
                      <a:r>
                        <a:rPr lang="en-US" altLang="zh-CN" sz="1800">
                          <a:latin typeface="楷体" panose="02010609060101010101" charset="-122"/>
                          <a:ea typeface="楷体" panose="02010609060101010101" charset="-122"/>
                          <a:cs typeface="楷体" panose="02010609060101010101" charset="-122"/>
                          <a:sym typeface="+mn-ea"/>
                        </a:rPr>
                        <a:t>2152057 杨瑞华</a:t>
                      </a:r>
                    </a:p>
                  </a:txBody>
                  <a:tcPr/>
                </a:tc>
                <a:extLst>
                  <a:ext uri="{0D108BD9-81ED-4DB2-BD59-A6C34878D82A}">
                    <a16:rowId xmlns:a16="http://schemas.microsoft.com/office/drawing/2014/main" val="10000"/>
                  </a:ext>
                </a:extLst>
              </a:tr>
              <a:tr h="381000">
                <a:tc>
                  <a:txBody>
                    <a:bodyPr/>
                    <a:lstStyle/>
                    <a:p>
                      <a:pPr>
                        <a:buNone/>
                      </a:pPr>
                      <a:endParaRPr lang="zh-CN" altLang="en-US">
                        <a:latin typeface="楷体" panose="02010609060101010101" charset="-122"/>
                        <a:ea typeface="楷体" panose="02010609060101010101" charset="-122"/>
                      </a:endParaRPr>
                    </a:p>
                  </a:txBody>
                  <a:tcPr/>
                </a:tc>
                <a:tc>
                  <a:txBody>
                    <a:bodyPr/>
                    <a:lstStyle/>
                    <a:p>
                      <a:pPr algn="l">
                        <a:buNone/>
                      </a:pPr>
                      <a:r>
                        <a:rPr lang="zh-CN" altLang="en-US">
                          <a:latin typeface="楷体" panose="02010609060101010101" charset="-122"/>
                          <a:ea typeface="楷体" panose="02010609060101010101" charset="-122"/>
                          <a:cs typeface="楷体" panose="02010609060101010101" charset="-122"/>
                        </a:rPr>
                        <a:t>2152955</a:t>
                      </a:r>
                      <a:r>
                        <a:rPr lang="en-US" altLang="zh-CN">
                          <a:latin typeface="楷体" panose="02010609060101010101" charset="-122"/>
                          <a:ea typeface="楷体" panose="02010609060101010101" charset="-122"/>
                          <a:cs typeface="楷体" panose="02010609060101010101" charset="-122"/>
                        </a:rPr>
                        <a:t> </a:t>
                      </a:r>
                      <a:r>
                        <a:rPr lang="zh-CN" altLang="en-US" sz="1800">
                          <a:latin typeface="楷体" panose="02010609060101010101" charset="-122"/>
                          <a:ea typeface="楷体" panose="02010609060101010101" charset="-122"/>
                          <a:cs typeface="楷体" panose="02010609060101010101" charset="-122"/>
                          <a:sym typeface="+mn-ea"/>
                        </a:rPr>
                        <a:t>张尧</a:t>
                      </a:r>
                      <a:endParaRPr lang="zh-CN" altLang="en-US" sz="1800">
                        <a:latin typeface="楷体" panose="02010609060101010101" charset="-122"/>
                        <a:ea typeface="楷体" panose="02010609060101010101" charset="-122"/>
                        <a:cs typeface="楷体" panose="02010609060101010101" charset="-122"/>
                      </a:endParaRPr>
                    </a:p>
                  </a:txBody>
                  <a:tcPr/>
                </a:tc>
                <a:tc>
                  <a:txBody>
                    <a:bodyPr/>
                    <a:lstStyle/>
                    <a:p>
                      <a:pPr algn="l">
                        <a:buNone/>
                      </a:pPr>
                      <a:r>
                        <a:rPr lang="en-US" altLang="zh-CN" sz="1800">
                          <a:latin typeface="楷体" panose="02010609060101010101" charset="-122"/>
                          <a:ea typeface="楷体" panose="02010609060101010101" charset="-122"/>
                          <a:cs typeface="楷体" panose="02010609060101010101" charset="-122"/>
                          <a:sym typeface="+mn-ea"/>
                        </a:rPr>
                        <a:t>2153393 </a:t>
                      </a:r>
                      <a:r>
                        <a:rPr lang="zh-CN" altLang="en-US" sz="1800">
                          <a:latin typeface="楷体" panose="02010609060101010101" charset="-122"/>
                          <a:ea typeface="楷体" panose="02010609060101010101" charset="-122"/>
                          <a:cs typeface="楷体" panose="02010609060101010101" charset="-122"/>
                          <a:sym typeface="+mn-ea"/>
                        </a:rPr>
                        <a:t>胡峻玮</a:t>
                      </a:r>
                      <a:endParaRPr lang="en-US" altLang="zh-CN" sz="1800">
                        <a:latin typeface="楷体" panose="02010609060101010101" charset="-122"/>
                        <a:ea typeface="楷体" panose="02010609060101010101" charset="-122"/>
                        <a:cs typeface="楷体" panose="02010609060101010101" charset="-122"/>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 y="330200"/>
            <a:ext cx="11518900" cy="6197600"/>
          </a:xfrm>
          <a:prstGeom prst="rect">
            <a:avLst/>
          </a:prstGeom>
        </p:spPr>
      </p:pic>
      <p:cxnSp>
        <p:nvCxnSpPr>
          <p:cNvPr id="5" name="直接连接符 4"/>
          <p:cNvCxnSpPr>
            <a:stCxn id="9" idx="2"/>
            <a:endCxn id="6" idx="6"/>
          </p:cNvCxnSpPr>
          <p:nvPr/>
        </p:nvCxnSpPr>
        <p:spPr>
          <a:xfrm>
            <a:off x="1717555" y="4465405"/>
            <a:ext cx="87915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1040842" y="3259988"/>
            <a:ext cx="9468260" cy="2385644"/>
            <a:chOff x="799542" y="3259988"/>
            <a:chExt cx="9468260" cy="2385644"/>
          </a:xfrm>
        </p:grpSpPr>
        <p:grpSp>
          <p:nvGrpSpPr>
            <p:cNvPr id="2" name="组合 1"/>
            <p:cNvGrpSpPr/>
            <p:nvPr/>
          </p:nvGrpSpPr>
          <p:grpSpPr>
            <a:xfrm>
              <a:off x="799542" y="3259988"/>
              <a:ext cx="1677426" cy="1367417"/>
              <a:chOff x="583642" y="3259988"/>
              <a:chExt cx="1677426" cy="1367417"/>
            </a:xfrm>
          </p:grpSpPr>
          <p:sp>
            <p:nvSpPr>
              <p:cNvPr id="9" name="椭圆 8"/>
              <p:cNvSpPr/>
              <p:nvPr/>
            </p:nvSpPr>
            <p:spPr>
              <a:xfrm>
                <a:off x="1260355"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51844" y="4387171"/>
                <a:ext cx="144000" cy="144000"/>
              </a:xfrm>
              <a:prstGeom prst="ellipse">
                <a:avLst/>
              </a:prstGeom>
              <a:solidFill>
                <a:srgbClr val="003F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583642" y="3259988"/>
                <a:ext cx="1677426" cy="736503"/>
                <a:chOff x="536600" y="3429000"/>
                <a:chExt cx="1677426" cy="736503"/>
              </a:xfrm>
              <a:effectLst/>
            </p:grpSpPr>
            <p:sp>
              <p:nvSpPr>
                <p:cNvPr id="15" name="矩形 14"/>
                <p:cNvSpPr/>
                <p:nvPr/>
              </p:nvSpPr>
              <p:spPr>
                <a:xfrm>
                  <a:off x="536600" y="3429000"/>
                  <a:ext cx="1677426" cy="534263"/>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a:off x="1146713" y="3771365"/>
                  <a:ext cx="457200" cy="394138"/>
                </a:xfrm>
                <a:prstGeom prst="triangle">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文本框 26"/>
              <p:cNvSpPr txBox="1"/>
              <p:nvPr/>
            </p:nvSpPr>
            <p:spPr>
              <a:xfrm>
                <a:off x="600126" y="3336417"/>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数据收集处理</a:t>
                </a:r>
              </a:p>
            </p:txBody>
          </p:sp>
        </p:grpSp>
        <p:grpSp>
          <p:nvGrpSpPr>
            <p:cNvPr id="4" name="组合 3"/>
            <p:cNvGrpSpPr/>
            <p:nvPr/>
          </p:nvGrpSpPr>
          <p:grpSpPr>
            <a:xfrm>
              <a:off x="6434407" y="3259988"/>
              <a:ext cx="1677426" cy="1367417"/>
              <a:chOff x="6893093" y="3259988"/>
              <a:chExt cx="1677426" cy="1367417"/>
            </a:xfrm>
          </p:grpSpPr>
          <p:sp>
            <p:nvSpPr>
              <p:cNvPr id="8" name="椭圆 7"/>
              <p:cNvSpPr/>
              <p:nvPr/>
            </p:nvSpPr>
            <p:spPr>
              <a:xfrm>
                <a:off x="7569806"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660400" y="4387171"/>
                <a:ext cx="144000" cy="144000"/>
              </a:xfrm>
              <a:prstGeom prst="ellipse">
                <a:avLst/>
              </a:prstGeom>
              <a:solidFill>
                <a:srgbClr val="003F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6893093" y="3259988"/>
                <a:ext cx="1677426" cy="736503"/>
                <a:chOff x="6846051" y="3429000"/>
                <a:chExt cx="1677426" cy="736503"/>
              </a:xfrm>
              <a:solidFill>
                <a:srgbClr val="003F76"/>
              </a:solidFill>
              <a:effectLst/>
            </p:grpSpPr>
            <p:sp>
              <p:nvSpPr>
                <p:cNvPr id="19" name="矩形 18"/>
                <p:cNvSpPr/>
                <p:nvPr/>
              </p:nvSpPr>
              <p:spPr>
                <a:xfrm>
                  <a:off x="6846051" y="3429000"/>
                  <a:ext cx="1677426" cy="5342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7456164" y="3771365"/>
                  <a:ext cx="457200" cy="3941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6931891" y="3336417"/>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语义校验</a:t>
                </a:r>
              </a:p>
            </p:txBody>
          </p:sp>
        </p:grpSp>
        <p:grpSp>
          <p:nvGrpSpPr>
            <p:cNvPr id="52" name="组合 51"/>
            <p:cNvGrpSpPr/>
            <p:nvPr/>
          </p:nvGrpSpPr>
          <p:grpSpPr>
            <a:xfrm>
              <a:off x="9943802" y="4303405"/>
              <a:ext cx="324000" cy="324000"/>
              <a:chOff x="10528002" y="4303405"/>
              <a:chExt cx="324000" cy="324000"/>
            </a:xfrm>
          </p:grpSpPr>
          <p:sp>
            <p:nvSpPr>
              <p:cNvPr id="6" name="椭圆 5"/>
              <p:cNvSpPr/>
              <p:nvPr/>
            </p:nvSpPr>
            <p:spPr>
              <a:xfrm>
                <a:off x="10528002"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618002" y="4387171"/>
                <a:ext cx="144000" cy="144000"/>
              </a:xfrm>
              <a:prstGeom prst="ellipse">
                <a:avLst/>
              </a:prstGeom>
              <a:solidFill>
                <a:srgbClr val="003F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3622725" y="4303405"/>
              <a:ext cx="1677426" cy="1342227"/>
              <a:chOff x="3756342" y="4303405"/>
              <a:chExt cx="1677426" cy="1342227"/>
            </a:xfrm>
          </p:grpSpPr>
          <p:sp>
            <p:nvSpPr>
              <p:cNvPr id="7" name="椭圆 6"/>
              <p:cNvSpPr/>
              <p:nvPr/>
            </p:nvSpPr>
            <p:spPr>
              <a:xfrm>
                <a:off x="4433532" y="4303405"/>
                <a:ext cx="324000" cy="324000"/>
              </a:xfrm>
              <a:prstGeom prst="ellipse">
                <a:avLst/>
              </a:prstGeom>
              <a:solidFill>
                <a:srgbClr val="F9FAFE"/>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23055" y="4387171"/>
                <a:ext cx="144000" cy="144000"/>
              </a:xfrm>
              <a:prstGeom prst="ellipse">
                <a:avLst/>
              </a:prstGeom>
              <a:solidFill>
                <a:srgbClr val="003F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756342" y="4940573"/>
                <a:ext cx="1677426" cy="705059"/>
                <a:chOff x="3709300" y="5109585"/>
                <a:chExt cx="1677426" cy="705059"/>
              </a:xfrm>
              <a:effectLst/>
            </p:grpSpPr>
            <p:sp>
              <p:nvSpPr>
                <p:cNvPr id="25" name="矩形 24"/>
                <p:cNvSpPr/>
                <p:nvPr/>
              </p:nvSpPr>
              <p:spPr>
                <a:xfrm>
                  <a:off x="3709300" y="5280381"/>
                  <a:ext cx="1677426" cy="534263"/>
                </a:xfrm>
                <a:prstGeom prst="rect">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4319413" y="5109585"/>
                  <a:ext cx="457200" cy="394138"/>
                </a:xfrm>
                <a:prstGeom prst="triangl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3809268" y="5202866"/>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文本分析</a:t>
                </a:r>
              </a:p>
            </p:txBody>
          </p:sp>
        </p:grpSp>
      </p:grpSp>
      <p:sp>
        <p:nvSpPr>
          <p:cNvPr id="57" name="文本框 56"/>
          <p:cNvSpPr txBox="1"/>
          <p:nvPr/>
        </p:nvSpPr>
        <p:spPr>
          <a:xfrm>
            <a:off x="527050" y="4781550"/>
            <a:ext cx="2663825" cy="143404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访问新华网：</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hlinkClick r:id="rId6"/>
              </a:rPr>
              <a:t>http://www.news.cn</a:t>
            </a:r>
          </a:p>
          <a:p>
            <a:pPr algn="l">
              <a:lnSpc>
                <a:spcPct val="150000"/>
              </a:lnSpc>
            </a:pP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收集近千条新闻标题与新闻正文，并利用</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HanLP</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进行新闻主体事件的摘要提取，使得既要紧扣要点，又要避免赘语，方便后续处理</a:t>
            </a:r>
          </a:p>
        </p:txBody>
      </p:sp>
      <p:sp>
        <p:nvSpPr>
          <p:cNvPr id="58" name="文本框 57"/>
          <p:cNvSpPr txBox="1"/>
          <p:nvPr/>
        </p:nvSpPr>
        <p:spPr>
          <a:xfrm>
            <a:off x="6214110" y="4781550"/>
            <a:ext cx="2583180" cy="922020"/>
          </a:xfrm>
          <a:prstGeom prst="rect">
            <a:avLst/>
          </a:prstGeom>
          <a:noFill/>
        </p:spPr>
        <p:txBody>
          <a:bodyPr wrap="square" rtlCol="0">
            <a:spAutoFit/>
          </a:bodyPr>
          <a:lstStyle>
            <a:defPPr>
              <a:defRPr lang="zh-CN"/>
            </a:defPPr>
            <a:lvl1pPr algn="ctr">
              <a:lnSpc>
                <a:spcPct val="150000"/>
              </a:lnSpc>
              <a:defRPr sz="1200">
                <a:solidFill>
                  <a:schemeClr val="tx1">
                    <a:lumMod val="85000"/>
                    <a:lumOff val="15000"/>
                  </a:schemeClr>
                </a:solidFill>
                <a:latin typeface="Noto Sans S Chinese Regular" panose="020B0500000000000000" pitchFamily="34" charset="-122"/>
                <a:ea typeface="Noto Sans S Chinese Regular" panose="020B0500000000000000" pitchFamily="34" charset="-122"/>
                <a:cs typeface="文泉驿等宽微米黑" panose="020B0606030804020204" pitchFamily="34" charset="-122"/>
              </a:defRPr>
            </a:lvl1pPr>
          </a:lstStyle>
          <a:p>
            <a:pPr algn="l"/>
            <a:r>
              <a:rPr lang="zh-CN" altLang="en-US" dirty="0">
                <a:latin typeface="仿宋" panose="02010609060101010101" charset="-122"/>
                <a:ea typeface="仿宋" panose="02010609060101010101" charset="-122"/>
                <a:cs typeface="仿宋" panose="02010609060101010101" charset="-122"/>
              </a:rPr>
              <a:t>利用OpenAI的大语言模型对提取的三元组进行语义上的校验，验证语义角色是否正确提取</a:t>
            </a:r>
          </a:p>
        </p:txBody>
      </p:sp>
      <p:sp>
        <p:nvSpPr>
          <p:cNvPr id="60" name="文本框 59"/>
          <p:cNvSpPr txBox="1"/>
          <p:nvPr/>
        </p:nvSpPr>
        <p:spPr>
          <a:xfrm>
            <a:off x="3336290" y="2952115"/>
            <a:ext cx="2760345" cy="147637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利用HanLP进行深入的文本分析，包括：分词、词性标注、命名实体识别、依存句法分析和语义角色标注，提取出关键信息形成</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实体</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关系</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实体</a:t>
            </a:r>
            <a:r>
              <a:rPr lang="en-US" altLang="zh-CN"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a:t>
            </a:r>
            <a:r>
              <a:rPr lang="zh-CN" altLang="en-US"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的三元组</a:t>
            </a:r>
          </a:p>
        </p:txBody>
      </p:sp>
      <p:sp>
        <p:nvSpPr>
          <p:cNvPr id="61" name="文本框 60"/>
          <p:cNvSpPr txBox="1"/>
          <p:nvPr/>
        </p:nvSpPr>
        <p:spPr>
          <a:xfrm>
            <a:off x="853027" y="1137048"/>
            <a:ext cx="10639981" cy="156845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200000"/>
              </a:lnSpc>
            </a:pPr>
            <a:r>
              <a:rPr lang="zh-CN" altLang="en-US" sz="16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该项目采用HanLP进行新闻文本的自然语言处理，包括分词、词性标注、命名实体识别和语义角色标注，从而提取文本中的关键信息形成实体和关系的三元组。</a:t>
            </a:r>
            <a:r>
              <a:rPr lang="zh-CN" altLang="en-US" sz="16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ea"/>
              </a:rPr>
              <a:t>通过集成OpenAI的大语言模型，进一步验证和优化这些三元组的准确性和完整性，随后</a:t>
            </a:r>
            <a:r>
              <a:rPr lang="zh-CN" altLang="en-US" sz="16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这些三元组被存储和管理在Neo4j图数据库中，构建成一个知识图谱。</a:t>
            </a:r>
          </a:p>
        </p:txBody>
      </p:sp>
      <p:sp>
        <p:nvSpPr>
          <p:cNvPr id="28" name="文本框 27"/>
          <p:cNvSpPr txBox="1"/>
          <p:nvPr/>
        </p:nvSpPr>
        <p:spPr>
          <a:xfrm>
            <a:off x="4726305" y="442595"/>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技术路线</a:t>
            </a:r>
          </a:p>
        </p:txBody>
      </p:sp>
      <p:sp>
        <p:nvSpPr>
          <p:cNvPr id="29" name="矩形 28"/>
          <p:cNvSpPr/>
          <p:nvPr/>
        </p:nvSpPr>
        <p:spPr>
          <a:xfrm>
            <a:off x="9524415" y="5111369"/>
            <a:ext cx="1677426" cy="534263"/>
          </a:xfrm>
          <a:prstGeom prst="rect">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a:off x="10134528" y="4934223"/>
            <a:ext cx="457200" cy="394138"/>
          </a:xfrm>
          <a:prstGeom prst="triangl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577341" y="5202866"/>
            <a:ext cx="1571574" cy="368300"/>
          </a:xfrm>
          <a:prstGeom prst="rect">
            <a:avLst/>
          </a:prstGeom>
          <a:noFill/>
        </p:spPr>
        <p:txBody>
          <a:bodyPr wrap="square" rtlCol="0">
            <a:spAutoFit/>
          </a:bodyPr>
          <a:lstStyle/>
          <a:p>
            <a:pPr algn="ctr"/>
            <a:r>
              <a:rPr lang="zh-CN" altLang="en-US" dirty="0">
                <a:solidFill>
                  <a:schemeClr val="bg1"/>
                </a:solidFill>
                <a:latin typeface="Noto Sans S Chinese Medium" panose="020B0600000000000000" pitchFamily="34" charset="-122"/>
                <a:ea typeface="Noto Sans S Chinese Medium" panose="020B0600000000000000" pitchFamily="34" charset="-122"/>
              </a:rPr>
              <a:t>构建图数据库</a:t>
            </a:r>
          </a:p>
        </p:txBody>
      </p:sp>
      <p:sp>
        <p:nvSpPr>
          <p:cNvPr id="34" name="文本框 33"/>
          <p:cNvSpPr txBox="1"/>
          <p:nvPr/>
        </p:nvSpPr>
        <p:spPr>
          <a:xfrm>
            <a:off x="8983345" y="2952115"/>
            <a:ext cx="2760345" cy="11988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sz="1200" dirty="0">
                <a:solidFill>
                  <a:schemeClr val="tx1">
                    <a:lumMod val="85000"/>
                    <a:lumOff val="15000"/>
                  </a:schemeClr>
                </a:solidFill>
                <a:latin typeface="仿宋" panose="02010609060101010101" charset="-122"/>
                <a:ea typeface="仿宋" panose="02010609060101010101" charset="-122"/>
                <a:cs typeface="仿宋" panose="02010609060101010101" charset="-122"/>
              </a:rPr>
              <a:t>使用Neo4j图数据库存储这些三元组，利用其强大的图处理能力来管理和查询数据。对提取的实体关系进行过滤和校验，确保数据的正确性和完整性。</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 y="-1050"/>
            <a:ext cx="4065083" cy="4224707"/>
          </a:xfrm>
          <a:prstGeom prst="rect">
            <a:avLst/>
          </a:prstGeom>
        </p:spPr>
      </p:pic>
      <p:grpSp>
        <p:nvGrpSpPr>
          <p:cNvPr id="9" name="组合 8"/>
          <p:cNvGrpSpPr/>
          <p:nvPr/>
        </p:nvGrpSpPr>
        <p:grpSpPr>
          <a:xfrm>
            <a:off x="5445634" y="1296857"/>
            <a:ext cx="1271704" cy="1558715"/>
            <a:chOff x="5445634" y="1296857"/>
            <a:chExt cx="1271704" cy="1558715"/>
          </a:xfrm>
        </p:grpSpPr>
        <p:grpSp>
          <p:nvGrpSpPr>
            <p:cNvPr id="2" name="图形 41"/>
            <p:cNvGrpSpPr/>
            <p:nvPr/>
          </p:nvGrpSpPr>
          <p:grpSpPr>
            <a:xfrm>
              <a:off x="5445634" y="1296857"/>
              <a:ext cx="1271704" cy="1558715"/>
              <a:chOff x="5217029" y="727752"/>
              <a:chExt cx="1749919" cy="2144858"/>
            </a:xfrm>
          </p:grpSpPr>
          <p:sp>
            <p:nvSpPr>
              <p:cNvPr id="4" name="任意多边形: 形状 3"/>
              <p:cNvSpPr/>
              <p:nvPr/>
            </p:nvSpPr>
            <p:spPr>
              <a:xfrm>
                <a:off x="5753287" y="1810508"/>
                <a:ext cx="677404" cy="966525"/>
              </a:xfrm>
              <a:custGeom>
                <a:avLst/>
                <a:gdLst>
                  <a:gd name="connsiteX0" fmla="*/ 677405 w 677404"/>
                  <a:gd name="connsiteY0" fmla="*/ 966526 h 966526"/>
                  <a:gd name="connsiteX1" fmla="*/ 338788 w 677404"/>
                  <a:gd name="connsiteY1" fmla="*/ 850639 h 966526"/>
                  <a:gd name="connsiteX2" fmla="*/ 0 w 677404"/>
                  <a:gd name="connsiteY2" fmla="*/ 966526 h 966526"/>
                  <a:gd name="connsiteX3" fmla="*/ 0 w 677404"/>
                  <a:gd name="connsiteY3" fmla="*/ 0 h 966526"/>
                  <a:gd name="connsiteX4" fmla="*/ 677405 w 677404"/>
                  <a:gd name="connsiteY4" fmla="*/ 0 h 966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404" h="966526">
                    <a:moveTo>
                      <a:pt x="677405" y="966526"/>
                    </a:moveTo>
                    <a:lnTo>
                      <a:pt x="338788" y="850639"/>
                    </a:lnTo>
                    <a:lnTo>
                      <a:pt x="0" y="966526"/>
                    </a:lnTo>
                    <a:lnTo>
                      <a:pt x="0" y="0"/>
                    </a:lnTo>
                    <a:lnTo>
                      <a:pt x="677405" y="0"/>
                    </a:lnTo>
                    <a:close/>
                  </a:path>
                </a:pathLst>
              </a:custGeom>
              <a:solidFill>
                <a:srgbClr val="00437D"/>
              </a:solidFill>
              <a:ln w="17016" cap="flat">
                <a:noFill/>
                <a:prstDash val="solid"/>
                <a:miter/>
              </a:ln>
            </p:spPr>
            <p:txBody>
              <a:bodyPr rtlCol="0" anchor="ctr"/>
              <a:lstStyle/>
              <a:p>
                <a:endParaRPr lang="zh-CN" altLang="en-US" dirty="0"/>
              </a:p>
            </p:txBody>
          </p:sp>
          <p:sp>
            <p:nvSpPr>
              <p:cNvPr id="5" name="任意多边形: 形状 4"/>
              <p:cNvSpPr/>
              <p:nvPr/>
            </p:nvSpPr>
            <p:spPr>
              <a:xfrm>
                <a:off x="5285298" y="796021"/>
                <a:ext cx="1613380" cy="1613550"/>
              </a:xfrm>
              <a:custGeom>
                <a:avLst/>
                <a:gdLst>
                  <a:gd name="connsiteX0" fmla="*/ 1613380 w 1613380"/>
                  <a:gd name="connsiteY0" fmla="*/ 806776 h 1613550"/>
                  <a:gd name="connsiteX1" fmla="*/ 1449875 w 1613380"/>
                  <a:gd name="connsiteY1" fmla="*/ 1073197 h 1613550"/>
                  <a:gd name="connsiteX2" fmla="*/ 1376997 w 1613380"/>
                  <a:gd name="connsiteY2" fmla="*/ 1377168 h 1613550"/>
                  <a:gd name="connsiteX3" fmla="*/ 1073027 w 1613380"/>
                  <a:gd name="connsiteY3" fmla="*/ 1450045 h 1613550"/>
                  <a:gd name="connsiteX4" fmla="*/ 806605 w 1613380"/>
                  <a:gd name="connsiteY4" fmla="*/ 1613551 h 1613550"/>
                  <a:gd name="connsiteX5" fmla="*/ 540183 w 1613380"/>
                  <a:gd name="connsiteY5" fmla="*/ 1450045 h 1613550"/>
                  <a:gd name="connsiteX6" fmla="*/ 236213 w 1613380"/>
                  <a:gd name="connsiteY6" fmla="*/ 1377168 h 1613550"/>
                  <a:gd name="connsiteX7" fmla="*/ 163335 w 1613380"/>
                  <a:gd name="connsiteY7" fmla="*/ 1073197 h 1613550"/>
                  <a:gd name="connsiteX8" fmla="*/ 0 w 1613380"/>
                  <a:gd name="connsiteY8" fmla="*/ 806776 h 1613550"/>
                  <a:gd name="connsiteX9" fmla="*/ 163506 w 1613380"/>
                  <a:gd name="connsiteY9" fmla="*/ 540354 h 1613550"/>
                  <a:gd name="connsiteX10" fmla="*/ 236383 w 1613380"/>
                  <a:gd name="connsiteY10" fmla="*/ 236383 h 1613550"/>
                  <a:gd name="connsiteX11" fmla="*/ 540354 w 1613380"/>
                  <a:gd name="connsiteY11" fmla="*/ 163506 h 1613550"/>
                  <a:gd name="connsiteX12" fmla="*/ 806775 w 1613380"/>
                  <a:gd name="connsiteY12" fmla="*/ 0 h 1613550"/>
                  <a:gd name="connsiteX13" fmla="*/ 1073197 w 1613380"/>
                  <a:gd name="connsiteY13" fmla="*/ 163506 h 1613550"/>
                  <a:gd name="connsiteX14" fmla="*/ 1377168 w 1613380"/>
                  <a:gd name="connsiteY14" fmla="*/ 236383 h 1613550"/>
                  <a:gd name="connsiteX15" fmla="*/ 1450045 w 1613380"/>
                  <a:gd name="connsiteY15" fmla="*/ 540354 h 1613550"/>
                  <a:gd name="connsiteX16" fmla="*/ 1613380 w 1613380"/>
                  <a:gd name="connsiteY16" fmla="*/ 806776 h 161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3380" h="1613550">
                    <a:moveTo>
                      <a:pt x="1613380" y="806776"/>
                    </a:moveTo>
                    <a:cubicBezTo>
                      <a:pt x="1613380" y="908668"/>
                      <a:pt x="1486740" y="984618"/>
                      <a:pt x="1449875" y="1073197"/>
                    </a:cubicBezTo>
                    <a:cubicBezTo>
                      <a:pt x="1411814" y="1165020"/>
                      <a:pt x="1446291" y="1308045"/>
                      <a:pt x="1376997" y="1377168"/>
                    </a:cubicBezTo>
                    <a:cubicBezTo>
                      <a:pt x="1307874" y="1446461"/>
                      <a:pt x="1164849" y="1411985"/>
                      <a:pt x="1073027" y="1450045"/>
                    </a:cubicBezTo>
                    <a:cubicBezTo>
                      <a:pt x="984447" y="1486740"/>
                      <a:pt x="908497" y="1613551"/>
                      <a:pt x="806605" y="1613551"/>
                    </a:cubicBezTo>
                    <a:cubicBezTo>
                      <a:pt x="704713" y="1613551"/>
                      <a:pt x="628763" y="1486911"/>
                      <a:pt x="540183" y="1450045"/>
                    </a:cubicBezTo>
                    <a:cubicBezTo>
                      <a:pt x="448360" y="1411985"/>
                      <a:pt x="305336" y="1446461"/>
                      <a:pt x="236213" y="1377168"/>
                    </a:cubicBezTo>
                    <a:cubicBezTo>
                      <a:pt x="166919" y="1307874"/>
                      <a:pt x="201395" y="1165020"/>
                      <a:pt x="163335" y="1073197"/>
                    </a:cubicBezTo>
                    <a:cubicBezTo>
                      <a:pt x="126640" y="984618"/>
                      <a:pt x="0" y="908497"/>
                      <a:pt x="0" y="806776"/>
                    </a:cubicBezTo>
                    <a:cubicBezTo>
                      <a:pt x="0" y="705054"/>
                      <a:pt x="126640" y="628933"/>
                      <a:pt x="163506" y="540354"/>
                    </a:cubicBezTo>
                    <a:cubicBezTo>
                      <a:pt x="201566" y="448531"/>
                      <a:pt x="167090" y="305506"/>
                      <a:pt x="236383" y="236383"/>
                    </a:cubicBezTo>
                    <a:cubicBezTo>
                      <a:pt x="305506" y="167090"/>
                      <a:pt x="448531" y="201566"/>
                      <a:pt x="540354" y="163506"/>
                    </a:cubicBezTo>
                    <a:cubicBezTo>
                      <a:pt x="628933" y="126640"/>
                      <a:pt x="704883" y="0"/>
                      <a:pt x="806775" y="0"/>
                    </a:cubicBezTo>
                    <a:cubicBezTo>
                      <a:pt x="908668" y="0"/>
                      <a:pt x="984618" y="126640"/>
                      <a:pt x="1073197" y="163506"/>
                    </a:cubicBezTo>
                    <a:cubicBezTo>
                      <a:pt x="1165020" y="201566"/>
                      <a:pt x="1308045" y="167090"/>
                      <a:pt x="1377168" y="236383"/>
                    </a:cubicBezTo>
                    <a:cubicBezTo>
                      <a:pt x="1446291" y="305677"/>
                      <a:pt x="1411985" y="448531"/>
                      <a:pt x="1450045" y="540354"/>
                    </a:cubicBezTo>
                    <a:cubicBezTo>
                      <a:pt x="1486740" y="628933"/>
                      <a:pt x="1613380" y="704883"/>
                      <a:pt x="1613380" y="806776"/>
                    </a:cubicBezTo>
                    <a:close/>
                  </a:path>
                </a:pathLst>
              </a:custGeom>
              <a:solidFill>
                <a:srgbClr val="F8B53A"/>
              </a:solidFill>
              <a:ln w="17016" cap="flat">
                <a:noFill/>
                <a:prstDash val="solid"/>
                <a:miter/>
              </a:ln>
            </p:spPr>
            <p:txBody>
              <a:bodyPr rtlCol="0" anchor="ctr"/>
              <a:lstStyle/>
              <a:p>
                <a:endParaRPr lang="zh-CN" altLang="en-US"/>
              </a:p>
            </p:txBody>
          </p:sp>
          <p:sp>
            <p:nvSpPr>
              <p:cNvPr id="6" name="任意多边形: 形状 5"/>
              <p:cNvSpPr/>
              <p:nvPr/>
            </p:nvSpPr>
            <p:spPr>
              <a:xfrm>
                <a:off x="5401796" y="912519"/>
                <a:ext cx="1380553" cy="1380553"/>
              </a:xfrm>
              <a:custGeom>
                <a:avLst/>
                <a:gdLst>
                  <a:gd name="connsiteX0" fmla="*/ 1300876 w 1300876"/>
                  <a:gd name="connsiteY0" fmla="*/ 650438 h 1300876"/>
                  <a:gd name="connsiteX1" fmla="*/ 1169116 w 1300876"/>
                  <a:gd name="connsiteY1" fmla="*/ 865317 h 1300876"/>
                  <a:gd name="connsiteX2" fmla="*/ 1110404 w 1300876"/>
                  <a:gd name="connsiteY2" fmla="*/ 1110404 h 1300876"/>
                  <a:gd name="connsiteX3" fmla="*/ 865317 w 1300876"/>
                  <a:gd name="connsiteY3" fmla="*/ 1169116 h 1300876"/>
                  <a:gd name="connsiteX4" fmla="*/ 650438 w 1300876"/>
                  <a:gd name="connsiteY4" fmla="*/ 1300876 h 1300876"/>
                  <a:gd name="connsiteX5" fmla="*/ 435560 w 1300876"/>
                  <a:gd name="connsiteY5" fmla="*/ 1169116 h 1300876"/>
                  <a:gd name="connsiteX6" fmla="*/ 190472 w 1300876"/>
                  <a:gd name="connsiteY6" fmla="*/ 1110404 h 1300876"/>
                  <a:gd name="connsiteX7" fmla="*/ 131760 w 1300876"/>
                  <a:gd name="connsiteY7" fmla="*/ 865317 h 1300876"/>
                  <a:gd name="connsiteX8" fmla="*/ 0 w 1300876"/>
                  <a:gd name="connsiteY8" fmla="*/ 650438 h 1300876"/>
                  <a:gd name="connsiteX9" fmla="*/ 131760 w 1300876"/>
                  <a:gd name="connsiteY9" fmla="*/ 435560 h 1300876"/>
                  <a:gd name="connsiteX10" fmla="*/ 190472 w 1300876"/>
                  <a:gd name="connsiteY10" fmla="*/ 190472 h 1300876"/>
                  <a:gd name="connsiteX11" fmla="*/ 435560 w 1300876"/>
                  <a:gd name="connsiteY11" fmla="*/ 131760 h 1300876"/>
                  <a:gd name="connsiteX12" fmla="*/ 650438 w 1300876"/>
                  <a:gd name="connsiteY12" fmla="*/ 0 h 1300876"/>
                  <a:gd name="connsiteX13" fmla="*/ 865317 w 1300876"/>
                  <a:gd name="connsiteY13" fmla="*/ 131760 h 1300876"/>
                  <a:gd name="connsiteX14" fmla="*/ 1110404 w 1300876"/>
                  <a:gd name="connsiteY14" fmla="*/ 190472 h 1300876"/>
                  <a:gd name="connsiteX15" fmla="*/ 1169116 w 1300876"/>
                  <a:gd name="connsiteY15" fmla="*/ 435560 h 1300876"/>
                  <a:gd name="connsiteX16" fmla="*/ 1300876 w 1300876"/>
                  <a:gd name="connsiteY16" fmla="*/ 650438 h 13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0876" h="1300876">
                    <a:moveTo>
                      <a:pt x="1300876" y="650438"/>
                    </a:moveTo>
                    <a:cubicBezTo>
                      <a:pt x="1300876" y="732532"/>
                      <a:pt x="1198643" y="793804"/>
                      <a:pt x="1169116" y="865317"/>
                    </a:cubicBezTo>
                    <a:cubicBezTo>
                      <a:pt x="1138395" y="939389"/>
                      <a:pt x="1166215" y="1054594"/>
                      <a:pt x="1110404" y="1110404"/>
                    </a:cubicBezTo>
                    <a:cubicBezTo>
                      <a:pt x="1054594" y="1166215"/>
                      <a:pt x="939218" y="1138395"/>
                      <a:pt x="865317" y="1169116"/>
                    </a:cubicBezTo>
                    <a:cubicBezTo>
                      <a:pt x="793804" y="1198813"/>
                      <a:pt x="732532" y="1300876"/>
                      <a:pt x="650438" y="1300876"/>
                    </a:cubicBezTo>
                    <a:cubicBezTo>
                      <a:pt x="568344" y="1300876"/>
                      <a:pt x="507072" y="1198643"/>
                      <a:pt x="435560" y="1169116"/>
                    </a:cubicBezTo>
                    <a:cubicBezTo>
                      <a:pt x="361487" y="1138395"/>
                      <a:pt x="246282" y="1166215"/>
                      <a:pt x="190472" y="1110404"/>
                    </a:cubicBezTo>
                    <a:cubicBezTo>
                      <a:pt x="134662" y="1054594"/>
                      <a:pt x="162482" y="939389"/>
                      <a:pt x="131760" y="865317"/>
                    </a:cubicBezTo>
                    <a:cubicBezTo>
                      <a:pt x="102063" y="793804"/>
                      <a:pt x="0" y="732532"/>
                      <a:pt x="0" y="650438"/>
                    </a:cubicBezTo>
                    <a:cubicBezTo>
                      <a:pt x="0" y="568344"/>
                      <a:pt x="102234" y="507072"/>
                      <a:pt x="131760" y="435560"/>
                    </a:cubicBezTo>
                    <a:cubicBezTo>
                      <a:pt x="162482" y="361487"/>
                      <a:pt x="134662" y="246282"/>
                      <a:pt x="190472" y="190472"/>
                    </a:cubicBezTo>
                    <a:cubicBezTo>
                      <a:pt x="246282" y="134662"/>
                      <a:pt x="361658" y="162482"/>
                      <a:pt x="435560" y="131760"/>
                    </a:cubicBezTo>
                    <a:cubicBezTo>
                      <a:pt x="507072" y="102063"/>
                      <a:pt x="568344" y="0"/>
                      <a:pt x="650438" y="0"/>
                    </a:cubicBezTo>
                    <a:cubicBezTo>
                      <a:pt x="732532" y="0"/>
                      <a:pt x="793804" y="102234"/>
                      <a:pt x="865317" y="131760"/>
                    </a:cubicBezTo>
                    <a:cubicBezTo>
                      <a:pt x="939389" y="162482"/>
                      <a:pt x="1054594" y="134662"/>
                      <a:pt x="1110404" y="190472"/>
                    </a:cubicBezTo>
                    <a:cubicBezTo>
                      <a:pt x="1166215" y="246282"/>
                      <a:pt x="1138395" y="361487"/>
                      <a:pt x="1169116" y="435560"/>
                    </a:cubicBezTo>
                    <a:cubicBezTo>
                      <a:pt x="1198813" y="506901"/>
                      <a:pt x="1300876" y="568173"/>
                      <a:pt x="1300876" y="650438"/>
                    </a:cubicBezTo>
                    <a:close/>
                  </a:path>
                </a:pathLst>
              </a:custGeom>
              <a:solidFill>
                <a:srgbClr val="00437D"/>
              </a:solidFill>
              <a:ln w="17016" cap="flat">
                <a:noFill/>
                <a:prstDash val="solid"/>
                <a:miter/>
              </a:ln>
            </p:spPr>
            <p:txBody>
              <a:bodyPr rtlCol="0" anchor="ctr"/>
              <a:lstStyle/>
              <a:p>
                <a:endParaRPr lang="zh-CN" altLang="en-US"/>
              </a:p>
            </p:txBody>
          </p:sp>
          <p:sp>
            <p:nvSpPr>
              <p:cNvPr id="7" name="任意多边形: 形状 6"/>
              <p:cNvSpPr/>
              <p:nvPr/>
            </p:nvSpPr>
            <p:spPr>
              <a:xfrm>
                <a:off x="5565632" y="1076354"/>
                <a:ext cx="1052882" cy="1052882"/>
              </a:xfrm>
              <a:custGeom>
                <a:avLst/>
                <a:gdLst>
                  <a:gd name="connsiteX0" fmla="*/ 760864 w 760864"/>
                  <a:gd name="connsiteY0" fmla="*/ 380432 h 760864"/>
                  <a:gd name="connsiteX1" fmla="*/ 683720 w 760864"/>
                  <a:gd name="connsiteY1" fmla="*/ 506048 h 760864"/>
                  <a:gd name="connsiteX2" fmla="*/ 649414 w 760864"/>
                  <a:gd name="connsiteY2" fmla="*/ 649414 h 760864"/>
                  <a:gd name="connsiteX3" fmla="*/ 506048 w 760864"/>
                  <a:gd name="connsiteY3" fmla="*/ 683720 h 760864"/>
                  <a:gd name="connsiteX4" fmla="*/ 380432 w 760864"/>
                  <a:gd name="connsiteY4" fmla="*/ 760864 h 760864"/>
                  <a:gd name="connsiteX5" fmla="*/ 254816 w 760864"/>
                  <a:gd name="connsiteY5" fmla="*/ 683720 h 760864"/>
                  <a:gd name="connsiteX6" fmla="*/ 111450 w 760864"/>
                  <a:gd name="connsiteY6" fmla="*/ 649414 h 760864"/>
                  <a:gd name="connsiteX7" fmla="*/ 77145 w 760864"/>
                  <a:gd name="connsiteY7" fmla="*/ 506048 h 760864"/>
                  <a:gd name="connsiteX8" fmla="*/ 0 w 760864"/>
                  <a:gd name="connsiteY8" fmla="*/ 380432 h 760864"/>
                  <a:gd name="connsiteX9" fmla="*/ 77145 w 760864"/>
                  <a:gd name="connsiteY9" fmla="*/ 254816 h 760864"/>
                  <a:gd name="connsiteX10" fmla="*/ 111450 w 760864"/>
                  <a:gd name="connsiteY10" fmla="*/ 111450 h 760864"/>
                  <a:gd name="connsiteX11" fmla="*/ 254816 w 760864"/>
                  <a:gd name="connsiteY11" fmla="*/ 77145 h 760864"/>
                  <a:gd name="connsiteX12" fmla="*/ 380432 w 760864"/>
                  <a:gd name="connsiteY12" fmla="*/ 0 h 760864"/>
                  <a:gd name="connsiteX13" fmla="*/ 506048 w 760864"/>
                  <a:gd name="connsiteY13" fmla="*/ 77145 h 760864"/>
                  <a:gd name="connsiteX14" fmla="*/ 649414 w 760864"/>
                  <a:gd name="connsiteY14" fmla="*/ 111450 h 760864"/>
                  <a:gd name="connsiteX15" fmla="*/ 683720 w 760864"/>
                  <a:gd name="connsiteY15" fmla="*/ 254816 h 760864"/>
                  <a:gd name="connsiteX16" fmla="*/ 760864 w 760864"/>
                  <a:gd name="connsiteY16" fmla="*/ 380432 h 76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864" h="760864">
                    <a:moveTo>
                      <a:pt x="760864" y="380432"/>
                    </a:moveTo>
                    <a:cubicBezTo>
                      <a:pt x="760864" y="428562"/>
                      <a:pt x="701128" y="464404"/>
                      <a:pt x="683720" y="506048"/>
                    </a:cubicBezTo>
                    <a:cubicBezTo>
                      <a:pt x="665799" y="549399"/>
                      <a:pt x="682013" y="616816"/>
                      <a:pt x="649414" y="649414"/>
                    </a:cubicBezTo>
                    <a:cubicBezTo>
                      <a:pt x="616816" y="682013"/>
                      <a:pt x="549229" y="665799"/>
                      <a:pt x="506048" y="683720"/>
                    </a:cubicBezTo>
                    <a:cubicBezTo>
                      <a:pt x="464233" y="701128"/>
                      <a:pt x="428392" y="760864"/>
                      <a:pt x="380432" y="760864"/>
                    </a:cubicBezTo>
                    <a:cubicBezTo>
                      <a:pt x="332302" y="760864"/>
                      <a:pt x="296461" y="701128"/>
                      <a:pt x="254816" y="683720"/>
                    </a:cubicBezTo>
                    <a:cubicBezTo>
                      <a:pt x="211465" y="665799"/>
                      <a:pt x="144049" y="682013"/>
                      <a:pt x="111450" y="649414"/>
                    </a:cubicBezTo>
                    <a:cubicBezTo>
                      <a:pt x="78851" y="616816"/>
                      <a:pt x="95065" y="549399"/>
                      <a:pt x="77145" y="506048"/>
                    </a:cubicBezTo>
                    <a:cubicBezTo>
                      <a:pt x="59736" y="464233"/>
                      <a:pt x="0" y="428392"/>
                      <a:pt x="0" y="380432"/>
                    </a:cubicBezTo>
                    <a:cubicBezTo>
                      <a:pt x="0" y="332473"/>
                      <a:pt x="59736" y="296461"/>
                      <a:pt x="77145" y="254816"/>
                    </a:cubicBezTo>
                    <a:cubicBezTo>
                      <a:pt x="95065" y="211465"/>
                      <a:pt x="78851" y="144049"/>
                      <a:pt x="111450" y="111450"/>
                    </a:cubicBezTo>
                    <a:cubicBezTo>
                      <a:pt x="144049" y="78851"/>
                      <a:pt x="211636" y="95065"/>
                      <a:pt x="254816" y="77145"/>
                    </a:cubicBezTo>
                    <a:cubicBezTo>
                      <a:pt x="296631" y="59736"/>
                      <a:pt x="332473" y="0"/>
                      <a:pt x="380432" y="0"/>
                    </a:cubicBezTo>
                    <a:cubicBezTo>
                      <a:pt x="428562" y="0"/>
                      <a:pt x="464233" y="59736"/>
                      <a:pt x="506048" y="77145"/>
                    </a:cubicBezTo>
                    <a:cubicBezTo>
                      <a:pt x="549399" y="95065"/>
                      <a:pt x="616816" y="78851"/>
                      <a:pt x="649414" y="111450"/>
                    </a:cubicBezTo>
                    <a:cubicBezTo>
                      <a:pt x="682013" y="144049"/>
                      <a:pt x="665799" y="211465"/>
                      <a:pt x="683720" y="254816"/>
                    </a:cubicBezTo>
                    <a:cubicBezTo>
                      <a:pt x="701128" y="296461"/>
                      <a:pt x="760864" y="332302"/>
                      <a:pt x="760864" y="380432"/>
                    </a:cubicBezTo>
                    <a:close/>
                  </a:path>
                </a:pathLst>
              </a:custGeom>
              <a:solidFill>
                <a:srgbClr val="FFFFFF"/>
              </a:solidFill>
              <a:ln w="17016" cap="flat">
                <a:noFill/>
                <a:prstDash val="solid"/>
                <a:miter/>
              </a:ln>
            </p:spPr>
            <p:txBody>
              <a:bodyPr rtlCol="0" anchor="ctr"/>
              <a:lstStyle/>
              <a:p>
                <a:endParaRPr lang="zh-CN" altLang="en-US"/>
              </a:p>
            </p:txBody>
          </p:sp>
          <p:sp>
            <p:nvSpPr>
              <p:cNvPr id="8" name="任意多边形: 形状 7"/>
              <p:cNvSpPr/>
              <p:nvPr/>
            </p:nvSpPr>
            <p:spPr>
              <a:xfrm>
                <a:off x="5217029" y="727752"/>
                <a:ext cx="1749919" cy="2144858"/>
              </a:xfrm>
              <a:custGeom>
                <a:avLst/>
                <a:gdLst>
                  <a:gd name="connsiteX0" fmla="*/ 875045 w 1749919"/>
                  <a:gd name="connsiteY0" fmla="*/ 68270 h 2144858"/>
                  <a:gd name="connsiteX1" fmla="*/ 1141467 w 1749919"/>
                  <a:gd name="connsiteY1" fmla="*/ 231775 h 2144858"/>
                  <a:gd name="connsiteX2" fmla="*/ 1445437 w 1749919"/>
                  <a:gd name="connsiteY2" fmla="*/ 304653 h 2144858"/>
                  <a:gd name="connsiteX3" fmla="*/ 1518315 w 1749919"/>
                  <a:gd name="connsiteY3" fmla="*/ 608623 h 2144858"/>
                  <a:gd name="connsiteX4" fmla="*/ 1681821 w 1749919"/>
                  <a:gd name="connsiteY4" fmla="*/ 875045 h 2144858"/>
                  <a:gd name="connsiteX5" fmla="*/ 1518315 w 1749919"/>
                  <a:gd name="connsiteY5" fmla="*/ 1141467 h 2144858"/>
                  <a:gd name="connsiteX6" fmla="*/ 1445437 w 1749919"/>
                  <a:gd name="connsiteY6" fmla="*/ 1445437 h 2144858"/>
                  <a:gd name="connsiteX7" fmla="*/ 1213662 w 1749919"/>
                  <a:gd name="connsiteY7" fmla="*/ 1501077 h 2144858"/>
                  <a:gd name="connsiteX8" fmla="*/ 1213662 w 1749919"/>
                  <a:gd name="connsiteY8" fmla="*/ 2049281 h 2144858"/>
                  <a:gd name="connsiteX9" fmla="*/ 874874 w 1749919"/>
                  <a:gd name="connsiteY9" fmla="*/ 1933394 h 2144858"/>
                  <a:gd name="connsiteX10" fmla="*/ 536087 w 1749919"/>
                  <a:gd name="connsiteY10" fmla="*/ 2049281 h 2144858"/>
                  <a:gd name="connsiteX11" fmla="*/ 536087 w 1749919"/>
                  <a:gd name="connsiteY11" fmla="*/ 1501077 h 2144858"/>
                  <a:gd name="connsiteX12" fmla="*/ 304482 w 1749919"/>
                  <a:gd name="connsiteY12" fmla="*/ 1445437 h 2144858"/>
                  <a:gd name="connsiteX13" fmla="*/ 231604 w 1749919"/>
                  <a:gd name="connsiteY13" fmla="*/ 1141467 h 2144858"/>
                  <a:gd name="connsiteX14" fmla="*/ 68270 w 1749919"/>
                  <a:gd name="connsiteY14" fmla="*/ 875045 h 2144858"/>
                  <a:gd name="connsiteX15" fmla="*/ 231775 w 1749919"/>
                  <a:gd name="connsiteY15" fmla="*/ 608623 h 2144858"/>
                  <a:gd name="connsiteX16" fmla="*/ 304653 w 1749919"/>
                  <a:gd name="connsiteY16" fmla="*/ 304653 h 2144858"/>
                  <a:gd name="connsiteX17" fmla="*/ 608623 w 1749919"/>
                  <a:gd name="connsiteY17" fmla="*/ 231775 h 2144858"/>
                  <a:gd name="connsiteX18" fmla="*/ 875045 w 1749919"/>
                  <a:gd name="connsiteY18" fmla="*/ 68270 h 2144858"/>
                  <a:gd name="connsiteX19" fmla="*/ 875045 w 1749919"/>
                  <a:gd name="connsiteY19" fmla="*/ 0 h 2144858"/>
                  <a:gd name="connsiteX20" fmla="*/ 667335 w 1749919"/>
                  <a:gd name="connsiteY20" fmla="*/ 106159 h 2144858"/>
                  <a:gd name="connsiteX21" fmla="*/ 582510 w 1749919"/>
                  <a:gd name="connsiteY21" fmla="*/ 168626 h 2144858"/>
                  <a:gd name="connsiteX22" fmla="*/ 473108 w 1749919"/>
                  <a:gd name="connsiteY22" fmla="*/ 186035 h 2144858"/>
                  <a:gd name="connsiteX23" fmla="*/ 256523 w 1749919"/>
                  <a:gd name="connsiteY23" fmla="*/ 256182 h 2144858"/>
                  <a:gd name="connsiteX24" fmla="*/ 186376 w 1749919"/>
                  <a:gd name="connsiteY24" fmla="*/ 472767 h 2144858"/>
                  <a:gd name="connsiteX25" fmla="*/ 168967 w 1749919"/>
                  <a:gd name="connsiteY25" fmla="*/ 582169 h 2144858"/>
                  <a:gd name="connsiteX26" fmla="*/ 106501 w 1749919"/>
                  <a:gd name="connsiteY26" fmla="*/ 666994 h 2144858"/>
                  <a:gd name="connsiteX27" fmla="*/ 0 w 1749919"/>
                  <a:gd name="connsiteY27" fmla="*/ 875045 h 2144858"/>
                  <a:gd name="connsiteX28" fmla="*/ 106159 w 1749919"/>
                  <a:gd name="connsiteY28" fmla="*/ 1082755 h 2144858"/>
                  <a:gd name="connsiteX29" fmla="*/ 168626 w 1749919"/>
                  <a:gd name="connsiteY29" fmla="*/ 1167580 h 2144858"/>
                  <a:gd name="connsiteX30" fmla="*/ 186035 w 1749919"/>
                  <a:gd name="connsiteY30" fmla="*/ 1276982 h 2144858"/>
                  <a:gd name="connsiteX31" fmla="*/ 256352 w 1749919"/>
                  <a:gd name="connsiteY31" fmla="*/ 1493567 h 2144858"/>
                  <a:gd name="connsiteX32" fmla="*/ 467988 w 1749919"/>
                  <a:gd name="connsiteY32" fmla="*/ 1563544 h 2144858"/>
                  <a:gd name="connsiteX33" fmla="*/ 467988 w 1749919"/>
                  <a:gd name="connsiteY33" fmla="*/ 2049281 h 2144858"/>
                  <a:gd name="connsiteX34" fmla="*/ 467988 w 1749919"/>
                  <a:gd name="connsiteY34" fmla="*/ 2144859 h 2144858"/>
                  <a:gd name="connsiteX35" fmla="*/ 558445 w 1749919"/>
                  <a:gd name="connsiteY35" fmla="*/ 2113967 h 2144858"/>
                  <a:gd name="connsiteX36" fmla="*/ 875045 w 1749919"/>
                  <a:gd name="connsiteY36" fmla="*/ 2005589 h 2144858"/>
                  <a:gd name="connsiteX37" fmla="*/ 1191645 w 1749919"/>
                  <a:gd name="connsiteY37" fmla="*/ 2113967 h 2144858"/>
                  <a:gd name="connsiteX38" fmla="*/ 1282102 w 1749919"/>
                  <a:gd name="connsiteY38" fmla="*/ 2144859 h 2144858"/>
                  <a:gd name="connsiteX39" fmla="*/ 1282102 w 1749919"/>
                  <a:gd name="connsiteY39" fmla="*/ 2049281 h 2144858"/>
                  <a:gd name="connsiteX40" fmla="*/ 1282102 w 1749919"/>
                  <a:gd name="connsiteY40" fmla="*/ 1563544 h 2144858"/>
                  <a:gd name="connsiteX41" fmla="*/ 1493738 w 1749919"/>
                  <a:gd name="connsiteY41" fmla="*/ 1493567 h 2144858"/>
                  <a:gd name="connsiteX42" fmla="*/ 1563885 w 1749919"/>
                  <a:gd name="connsiteY42" fmla="*/ 1276982 h 2144858"/>
                  <a:gd name="connsiteX43" fmla="*/ 1581294 w 1749919"/>
                  <a:gd name="connsiteY43" fmla="*/ 1167580 h 2144858"/>
                  <a:gd name="connsiteX44" fmla="*/ 1643760 w 1749919"/>
                  <a:gd name="connsiteY44" fmla="*/ 1082755 h 2144858"/>
                  <a:gd name="connsiteX45" fmla="*/ 1749919 w 1749919"/>
                  <a:gd name="connsiteY45" fmla="*/ 875045 h 2144858"/>
                  <a:gd name="connsiteX46" fmla="*/ 1643760 w 1749919"/>
                  <a:gd name="connsiteY46" fmla="*/ 667335 h 2144858"/>
                  <a:gd name="connsiteX47" fmla="*/ 1581294 w 1749919"/>
                  <a:gd name="connsiteY47" fmla="*/ 582510 h 2144858"/>
                  <a:gd name="connsiteX48" fmla="*/ 1563885 w 1749919"/>
                  <a:gd name="connsiteY48" fmla="*/ 472937 h 2144858"/>
                  <a:gd name="connsiteX49" fmla="*/ 1493738 w 1749919"/>
                  <a:gd name="connsiteY49" fmla="*/ 256352 h 2144858"/>
                  <a:gd name="connsiteX50" fmla="*/ 1277153 w 1749919"/>
                  <a:gd name="connsiteY50" fmla="*/ 186205 h 2144858"/>
                  <a:gd name="connsiteX51" fmla="*/ 1167751 w 1749919"/>
                  <a:gd name="connsiteY51" fmla="*/ 168796 h 2144858"/>
                  <a:gd name="connsiteX52" fmla="*/ 1082926 w 1749919"/>
                  <a:gd name="connsiteY52" fmla="*/ 106330 h 2144858"/>
                  <a:gd name="connsiteX53" fmla="*/ 875045 w 1749919"/>
                  <a:gd name="connsiteY53" fmla="*/ 0 h 2144858"/>
                  <a:gd name="connsiteX54" fmla="*/ 875045 w 1749919"/>
                  <a:gd name="connsiteY54" fmla="*/ 0 h 21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49919" h="2144858">
                    <a:moveTo>
                      <a:pt x="875045" y="68270"/>
                    </a:moveTo>
                    <a:cubicBezTo>
                      <a:pt x="976937" y="68270"/>
                      <a:pt x="1052887" y="194910"/>
                      <a:pt x="1141467" y="231775"/>
                    </a:cubicBezTo>
                    <a:cubicBezTo>
                      <a:pt x="1233290" y="269835"/>
                      <a:pt x="1376314" y="235359"/>
                      <a:pt x="1445437" y="304653"/>
                    </a:cubicBezTo>
                    <a:cubicBezTo>
                      <a:pt x="1514560" y="373947"/>
                      <a:pt x="1480255" y="516801"/>
                      <a:pt x="1518315" y="608623"/>
                    </a:cubicBezTo>
                    <a:cubicBezTo>
                      <a:pt x="1555010" y="697203"/>
                      <a:pt x="1681821" y="773153"/>
                      <a:pt x="1681821" y="875045"/>
                    </a:cubicBezTo>
                    <a:cubicBezTo>
                      <a:pt x="1681821" y="976937"/>
                      <a:pt x="1555181" y="1052887"/>
                      <a:pt x="1518315" y="1141467"/>
                    </a:cubicBezTo>
                    <a:cubicBezTo>
                      <a:pt x="1480255" y="1233290"/>
                      <a:pt x="1514731" y="1376314"/>
                      <a:pt x="1445437" y="1445437"/>
                    </a:cubicBezTo>
                    <a:cubicBezTo>
                      <a:pt x="1392699" y="1498175"/>
                      <a:pt x="1296951" y="1490836"/>
                      <a:pt x="1213662" y="1501077"/>
                    </a:cubicBezTo>
                    <a:lnTo>
                      <a:pt x="1213662" y="2049281"/>
                    </a:lnTo>
                    <a:lnTo>
                      <a:pt x="874874" y="1933394"/>
                    </a:lnTo>
                    <a:lnTo>
                      <a:pt x="536087" y="2049281"/>
                    </a:lnTo>
                    <a:lnTo>
                      <a:pt x="536087" y="1501077"/>
                    </a:lnTo>
                    <a:cubicBezTo>
                      <a:pt x="452798" y="1490666"/>
                      <a:pt x="357220" y="1498175"/>
                      <a:pt x="304482" y="1445437"/>
                    </a:cubicBezTo>
                    <a:cubicBezTo>
                      <a:pt x="235189" y="1376144"/>
                      <a:pt x="269665" y="1233290"/>
                      <a:pt x="231604" y="1141467"/>
                    </a:cubicBezTo>
                    <a:cubicBezTo>
                      <a:pt x="194910" y="1052887"/>
                      <a:pt x="68270" y="976767"/>
                      <a:pt x="68270" y="875045"/>
                    </a:cubicBezTo>
                    <a:cubicBezTo>
                      <a:pt x="68270" y="773323"/>
                      <a:pt x="194910" y="697203"/>
                      <a:pt x="231775" y="608623"/>
                    </a:cubicBezTo>
                    <a:cubicBezTo>
                      <a:pt x="269835" y="516801"/>
                      <a:pt x="235359" y="373776"/>
                      <a:pt x="304653" y="304653"/>
                    </a:cubicBezTo>
                    <a:cubicBezTo>
                      <a:pt x="373776" y="235359"/>
                      <a:pt x="516801" y="269835"/>
                      <a:pt x="608623" y="231775"/>
                    </a:cubicBezTo>
                    <a:cubicBezTo>
                      <a:pt x="697203" y="194910"/>
                      <a:pt x="773153" y="68270"/>
                      <a:pt x="875045" y="68270"/>
                    </a:cubicBezTo>
                    <a:moveTo>
                      <a:pt x="875045" y="0"/>
                    </a:moveTo>
                    <a:cubicBezTo>
                      <a:pt x="788684" y="0"/>
                      <a:pt x="724169" y="56322"/>
                      <a:pt x="667335" y="106159"/>
                    </a:cubicBezTo>
                    <a:cubicBezTo>
                      <a:pt x="636784" y="132955"/>
                      <a:pt x="607940" y="158044"/>
                      <a:pt x="582510" y="168626"/>
                    </a:cubicBezTo>
                    <a:cubicBezTo>
                      <a:pt x="554861" y="180061"/>
                      <a:pt x="515094" y="182962"/>
                      <a:pt x="473108" y="186035"/>
                    </a:cubicBezTo>
                    <a:cubicBezTo>
                      <a:pt x="399036" y="191496"/>
                      <a:pt x="315064" y="197470"/>
                      <a:pt x="256523" y="256182"/>
                    </a:cubicBezTo>
                    <a:cubicBezTo>
                      <a:pt x="197811" y="314893"/>
                      <a:pt x="191667" y="398865"/>
                      <a:pt x="186376" y="472767"/>
                    </a:cubicBezTo>
                    <a:cubicBezTo>
                      <a:pt x="183304" y="514923"/>
                      <a:pt x="180402" y="554690"/>
                      <a:pt x="168967" y="582169"/>
                    </a:cubicBezTo>
                    <a:cubicBezTo>
                      <a:pt x="158385" y="607599"/>
                      <a:pt x="133126" y="636443"/>
                      <a:pt x="106501" y="666994"/>
                    </a:cubicBezTo>
                    <a:cubicBezTo>
                      <a:pt x="56322" y="723999"/>
                      <a:pt x="0" y="788513"/>
                      <a:pt x="0" y="875045"/>
                    </a:cubicBezTo>
                    <a:cubicBezTo>
                      <a:pt x="0" y="961406"/>
                      <a:pt x="56322" y="1025921"/>
                      <a:pt x="106159" y="1082755"/>
                    </a:cubicBezTo>
                    <a:cubicBezTo>
                      <a:pt x="132955" y="1113306"/>
                      <a:pt x="158044" y="1142150"/>
                      <a:pt x="168626" y="1167580"/>
                    </a:cubicBezTo>
                    <a:cubicBezTo>
                      <a:pt x="180061" y="1195229"/>
                      <a:pt x="182962" y="1234996"/>
                      <a:pt x="186035" y="1276982"/>
                    </a:cubicBezTo>
                    <a:cubicBezTo>
                      <a:pt x="191496" y="1351055"/>
                      <a:pt x="197640" y="1434855"/>
                      <a:pt x="256352" y="1493567"/>
                    </a:cubicBezTo>
                    <a:cubicBezTo>
                      <a:pt x="313699" y="1550914"/>
                      <a:pt x="395281" y="1558082"/>
                      <a:pt x="467988" y="1563544"/>
                    </a:cubicBezTo>
                    <a:lnTo>
                      <a:pt x="467988" y="2049281"/>
                    </a:lnTo>
                    <a:lnTo>
                      <a:pt x="467988" y="2144859"/>
                    </a:lnTo>
                    <a:lnTo>
                      <a:pt x="558445" y="2113967"/>
                    </a:lnTo>
                    <a:lnTo>
                      <a:pt x="875045" y="2005589"/>
                    </a:lnTo>
                    <a:lnTo>
                      <a:pt x="1191645" y="2113967"/>
                    </a:lnTo>
                    <a:lnTo>
                      <a:pt x="1282102" y="2144859"/>
                    </a:lnTo>
                    <a:lnTo>
                      <a:pt x="1282102" y="2049281"/>
                    </a:lnTo>
                    <a:lnTo>
                      <a:pt x="1282102" y="1563544"/>
                    </a:lnTo>
                    <a:cubicBezTo>
                      <a:pt x="1354980" y="1558253"/>
                      <a:pt x="1436392" y="1551084"/>
                      <a:pt x="1493738" y="1493567"/>
                    </a:cubicBezTo>
                    <a:cubicBezTo>
                      <a:pt x="1552450" y="1434855"/>
                      <a:pt x="1558594" y="1350884"/>
                      <a:pt x="1563885" y="1276982"/>
                    </a:cubicBezTo>
                    <a:cubicBezTo>
                      <a:pt x="1566957" y="1234826"/>
                      <a:pt x="1569859" y="1195059"/>
                      <a:pt x="1581294" y="1167580"/>
                    </a:cubicBezTo>
                    <a:cubicBezTo>
                      <a:pt x="1591875" y="1142150"/>
                      <a:pt x="1616964" y="1113306"/>
                      <a:pt x="1643760" y="1082755"/>
                    </a:cubicBezTo>
                    <a:cubicBezTo>
                      <a:pt x="1693597" y="1025921"/>
                      <a:pt x="1749919" y="961406"/>
                      <a:pt x="1749919" y="875045"/>
                    </a:cubicBezTo>
                    <a:cubicBezTo>
                      <a:pt x="1749919" y="788684"/>
                      <a:pt x="1693597" y="724169"/>
                      <a:pt x="1643760" y="667335"/>
                    </a:cubicBezTo>
                    <a:cubicBezTo>
                      <a:pt x="1616964" y="636784"/>
                      <a:pt x="1591705" y="607940"/>
                      <a:pt x="1581294" y="582510"/>
                    </a:cubicBezTo>
                    <a:cubicBezTo>
                      <a:pt x="1569859" y="554861"/>
                      <a:pt x="1566957" y="515094"/>
                      <a:pt x="1563885" y="472937"/>
                    </a:cubicBezTo>
                    <a:cubicBezTo>
                      <a:pt x="1558423" y="398865"/>
                      <a:pt x="1552279" y="315064"/>
                      <a:pt x="1493738" y="256352"/>
                    </a:cubicBezTo>
                    <a:cubicBezTo>
                      <a:pt x="1435026" y="197640"/>
                      <a:pt x="1351055" y="191496"/>
                      <a:pt x="1277153" y="186205"/>
                    </a:cubicBezTo>
                    <a:cubicBezTo>
                      <a:pt x="1234996" y="183133"/>
                      <a:pt x="1195229" y="180232"/>
                      <a:pt x="1167751" y="168796"/>
                    </a:cubicBezTo>
                    <a:cubicBezTo>
                      <a:pt x="1142320" y="158215"/>
                      <a:pt x="1113476" y="132955"/>
                      <a:pt x="1082926" y="106330"/>
                    </a:cubicBezTo>
                    <a:cubicBezTo>
                      <a:pt x="1025921" y="56322"/>
                      <a:pt x="961406" y="0"/>
                      <a:pt x="875045" y="0"/>
                    </a:cubicBezTo>
                    <a:lnTo>
                      <a:pt x="875045" y="0"/>
                    </a:lnTo>
                    <a:close/>
                  </a:path>
                </a:pathLst>
              </a:custGeom>
              <a:solidFill>
                <a:srgbClr val="E2F2F3"/>
              </a:solidFill>
              <a:ln w="17016" cap="flat">
                <a:noFill/>
                <a:prstDash val="solid"/>
                <a:miter/>
              </a:ln>
            </p:spPr>
            <p:txBody>
              <a:bodyPr rtlCol="0" anchor="ctr"/>
              <a:lstStyle/>
              <a:p>
                <a:endParaRPr lang="zh-CN" altLang="en-US" dirty="0"/>
              </a:p>
            </p:txBody>
          </p:sp>
        </p:grpSp>
        <p:sp>
          <p:nvSpPr>
            <p:cNvPr id="18" name="文本框 17"/>
            <p:cNvSpPr txBox="1"/>
            <p:nvPr/>
          </p:nvSpPr>
          <p:spPr>
            <a:xfrm>
              <a:off x="5732516" y="1672397"/>
              <a:ext cx="715818" cy="492443"/>
            </a:xfrm>
            <a:prstGeom prst="rect">
              <a:avLst/>
            </a:prstGeom>
            <a:noFill/>
          </p:spPr>
          <p:txBody>
            <a:bodyPr wrap="square" rtlCol="0">
              <a:spAutoFit/>
            </a:bodyPr>
            <a:lstStyle/>
            <a:p>
              <a:pPr algn="ctr"/>
              <a:r>
                <a:rPr lang="en-US" altLang="zh-CN" sz="2600" b="1" dirty="0">
                  <a:solidFill>
                    <a:srgbClr val="003F76"/>
                  </a:solidFill>
                  <a:latin typeface="+mn-ea"/>
                </a:rPr>
                <a:t>03</a:t>
              </a:r>
              <a:endParaRPr lang="zh-CN" altLang="en-US" sz="2600" b="1" dirty="0">
                <a:solidFill>
                  <a:srgbClr val="003F76"/>
                </a:solidFill>
                <a:latin typeface="+mn-ea"/>
              </a:endParaRPr>
            </a:p>
          </p:txBody>
        </p:sp>
      </p:grpSp>
      <p:sp>
        <p:nvSpPr>
          <p:cNvPr id="20" name="文本框 19"/>
          <p:cNvSpPr txBox="1"/>
          <p:nvPr/>
        </p:nvSpPr>
        <p:spPr>
          <a:xfrm>
            <a:off x="1946861" y="3224964"/>
            <a:ext cx="8280400" cy="922020"/>
          </a:xfrm>
          <a:prstGeom prst="rect">
            <a:avLst/>
          </a:prstGeom>
          <a:noFill/>
        </p:spPr>
        <p:txBody>
          <a:bodyPr wrap="square" rtlCol="0">
            <a:spAutoFit/>
          </a:bodyPr>
          <a:lstStyle/>
          <a:p>
            <a:pPr algn="ctr"/>
            <a:r>
              <a:rPr lang="zh-CN" altLang="en-US" sz="5400" b="1" dirty="0">
                <a:latin typeface="楷体" panose="02010609060101010101" charset="-122"/>
                <a:ea typeface="楷体" panose="02010609060101010101" charset="-122"/>
              </a:rPr>
              <a:t>结果展示</a:t>
            </a:r>
          </a:p>
        </p:txBody>
      </p:sp>
      <p:sp>
        <p:nvSpPr>
          <p:cNvPr id="21" name="文本框 20"/>
          <p:cNvSpPr txBox="1"/>
          <p:nvPr/>
        </p:nvSpPr>
        <p:spPr>
          <a:xfrm>
            <a:off x="3048000" y="4279116"/>
            <a:ext cx="6096000" cy="368300"/>
          </a:xfrm>
          <a:prstGeom prst="rect">
            <a:avLst/>
          </a:prstGeom>
          <a:noFill/>
        </p:spPr>
        <p:txBody>
          <a:bodyPr wrap="square">
            <a:spAutoFit/>
          </a:bodyPr>
          <a:lstStyle>
            <a:defPPr>
              <a:defRPr lang="zh-CN"/>
            </a:defPPr>
            <a:lvl1pPr algn="dist">
              <a:defRPr>
                <a:latin typeface="Kozuka Gothic Pr6N R" panose="020B0400000000000000" pitchFamily="34" charset="-128"/>
                <a:ea typeface="Kozuka Gothic Pr6N R" panose="020B0400000000000000" pitchFamily="34" charset="-128"/>
              </a:defRPr>
            </a:lvl1pPr>
          </a:lstStyle>
          <a:p>
            <a:pPr algn="ctr"/>
            <a:r>
              <a:rPr lang="en-US" altLang="zh-CN" sz="1800" b="1" dirty="0">
                <a:latin typeface="Times New Roman" panose="02020603050405020304" charset="0"/>
                <a:cs typeface="Times New Roman" panose="02020603050405020304" charset="0"/>
              </a:rPr>
              <a:t>Result display</a:t>
            </a:r>
          </a:p>
        </p:txBody>
      </p:sp>
      <p:cxnSp>
        <p:nvCxnSpPr>
          <p:cNvPr id="22" name="直接连接符 21"/>
          <p:cNvCxnSpPr/>
          <p:nvPr/>
        </p:nvCxnSpPr>
        <p:spPr>
          <a:xfrm>
            <a:off x="5559028" y="5046436"/>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2900" y="330200"/>
            <a:ext cx="11518900" cy="6197600"/>
          </a:xfrm>
          <a:prstGeom prst="rect">
            <a:avLst/>
          </a:prstGeom>
        </p:spPr>
      </p:pic>
      <p:sp>
        <p:nvSpPr>
          <p:cNvPr id="28" name="文本框 27"/>
          <p:cNvSpPr txBox="1"/>
          <p:nvPr/>
        </p:nvSpPr>
        <p:spPr>
          <a:xfrm>
            <a:off x="4080510" y="569595"/>
            <a:ext cx="404812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数据收集处理</a:t>
            </a:r>
          </a:p>
        </p:txBody>
      </p:sp>
      <p:pic>
        <p:nvPicPr>
          <p:cNvPr id="3" name="图片 2"/>
          <p:cNvPicPr>
            <a:picLocks noChangeAspect="1"/>
          </p:cNvPicPr>
          <p:nvPr/>
        </p:nvPicPr>
        <p:blipFill>
          <a:blip r:embed="rId7"/>
          <a:stretch>
            <a:fillRect/>
          </a:stretch>
        </p:blipFill>
        <p:spPr>
          <a:xfrm>
            <a:off x="477520" y="1809750"/>
            <a:ext cx="4536440" cy="3737610"/>
          </a:xfrm>
          <a:prstGeom prst="rect">
            <a:avLst/>
          </a:prstGeom>
        </p:spPr>
      </p:pic>
      <p:sp>
        <p:nvSpPr>
          <p:cNvPr id="4" name="文本框 3"/>
          <p:cNvSpPr txBox="1"/>
          <p:nvPr/>
        </p:nvSpPr>
        <p:spPr>
          <a:xfrm>
            <a:off x="689610" y="1249680"/>
            <a:ext cx="2608580" cy="368300"/>
          </a:xfrm>
          <a:prstGeom prst="rect">
            <a:avLst/>
          </a:prstGeom>
          <a:noFill/>
        </p:spPr>
        <p:txBody>
          <a:bodyPr wrap="square" rtlCol="0">
            <a:spAutoFit/>
          </a:bodyPr>
          <a:lstStyle/>
          <a:p>
            <a:r>
              <a:rPr lang="en-US" altLang="zh-CN"/>
              <a:t>1000+ </a:t>
            </a:r>
            <a:r>
              <a:rPr lang="zh-CN" altLang="en-US"/>
              <a:t>条新闻数据</a:t>
            </a:r>
          </a:p>
        </p:txBody>
      </p:sp>
      <p:sp>
        <p:nvSpPr>
          <p:cNvPr id="74" name="燕尾形 73"/>
          <p:cNvSpPr/>
          <p:nvPr>
            <p:custDataLst>
              <p:tags r:id="rId1"/>
            </p:custDataLst>
          </p:nvPr>
        </p:nvSpPr>
        <p:spPr>
          <a:xfrm>
            <a:off x="5080635" y="3154363"/>
            <a:ext cx="1704340" cy="605155"/>
          </a:xfrm>
          <a:prstGeom prst="chevron">
            <a:avLst/>
          </a:prstGeom>
          <a:gradFill>
            <a:gsLst>
              <a:gs pos="0">
                <a:schemeClr val="accent1">
                  <a:lumMod val="20000"/>
                  <a:lumOff val="80000"/>
                </a:schemeClr>
              </a:gs>
              <a:gs pos="44000">
                <a:schemeClr val="accent1"/>
              </a:gs>
            </a:gsLst>
            <a:path path="circle">
              <a:fillToRect r="100000" b="100000"/>
            </a:path>
            <a:tileRect l="-100000" t="-100000"/>
          </a:gradFill>
          <a:ln>
            <a:gradFill>
              <a:gsLst>
                <a:gs pos="0">
                  <a:srgbClr val="AFC5FF">
                    <a:lumMod val="45000"/>
                    <a:lumOff val="55000"/>
                  </a:srgbClr>
                </a:gs>
                <a:gs pos="37000">
                  <a:srgbClr val="D7E2FF">
                    <a:lumMod val="5000"/>
                    <a:lumOff val="95000"/>
                  </a:srgbClr>
                </a:gs>
                <a:gs pos="71000">
                  <a:srgbClr val="AFC5FF">
                    <a:lumMod val="30000"/>
                    <a:lumOff val="70000"/>
                  </a:srgbClr>
                </a:gs>
                <a:gs pos="100000">
                  <a:srgbClr val="FFFFFF"/>
                </a:gs>
              </a:gsLst>
              <a:lin ang="16200000" scaled="0"/>
            </a:gradFill>
          </a:ln>
          <a:effectLst>
            <a:outerShdw blurRad="177800" dir="5400000" sx="90000" sy="-19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ct val="0"/>
              </a:spcBef>
              <a:spcAft>
                <a:spcPct val="0"/>
              </a:spcAft>
              <a:buClrTx/>
              <a:buSzTx/>
              <a:buFontTx/>
            </a:pPr>
            <a:r>
              <a:rPr lang="zh-CN" altLang="en-US" sz="1600" b="1">
                <a:solidFill>
                  <a:srgbClr val="FFFFFF"/>
                </a:solidFill>
                <a:effectLst/>
                <a:uFillTx/>
                <a:latin typeface="+mn-ea"/>
                <a:cs typeface="+mn-ea"/>
                <a:sym typeface="+mn-ea"/>
              </a:rPr>
              <a:t>摘要提取</a:t>
            </a:r>
          </a:p>
          <a:p>
            <a:pPr lvl="0" algn="ctr">
              <a:spcBef>
                <a:spcPct val="0"/>
              </a:spcBef>
              <a:spcAft>
                <a:spcPct val="0"/>
              </a:spcAft>
              <a:buClrTx/>
              <a:buSzTx/>
              <a:buFontTx/>
            </a:pPr>
            <a:r>
              <a:rPr lang="zh-CN" altLang="en-US" sz="1600" b="1">
                <a:solidFill>
                  <a:srgbClr val="FFFFFF"/>
                </a:solidFill>
                <a:effectLst/>
                <a:uFillTx/>
                <a:latin typeface="+mn-ea"/>
                <a:cs typeface="+mn-ea"/>
                <a:sym typeface="+mn-ea"/>
              </a:rPr>
              <a:t>合并文本</a:t>
            </a:r>
          </a:p>
        </p:txBody>
      </p:sp>
      <p:pic>
        <p:nvPicPr>
          <p:cNvPr id="75" name="图片 74"/>
          <p:cNvPicPr>
            <a:picLocks noChangeAspect="1"/>
          </p:cNvPicPr>
          <p:nvPr/>
        </p:nvPicPr>
        <p:blipFill>
          <a:blip r:embed="rId8"/>
          <a:stretch>
            <a:fillRect/>
          </a:stretch>
        </p:blipFill>
        <p:spPr>
          <a:xfrm>
            <a:off x="6851650" y="1583690"/>
            <a:ext cx="4970145" cy="418973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2900" y="330200"/>
            <a:ext cx="11518900" cy="6197600"/>
          </a:xfrm>
          <a:prstGeom prst="rect">
            <a:avLst/>
          </a:prstGeom>
        </p:spPr>
      </p:pic>
      <p:sp>
        <p:nvSpPr>
          <p:cNvPr id="28" name="文本框 27"/>
          <p:cNvSpPr txBox="1"/>
          <p:nvPr/>
        </p:nvSpPr>
        <p:spPr>
          <a:xfrm>
            <a:off x="2289175" y="569595"/>
            <a:ext cx="747331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ctr"/>
            <a:r>
              <a:rPr lang="zh-CN" altLang="en-US" sz="4800" dirty="0">
                <a:solidFill>
                  <a:srgbClr val="003462"/>
                </a:solidFill>
                <a:latin typeface="楷体" panose="02010609060101010101" charset="-122"/>
                <a:ea typeface="楷体" panose="02010609060101010101" charset="-122"/>
              </a:rPr>
              <a:t>关系提取并存入数据库</a:t>
            </a:r>
          </a:p>
        </p:txBody>
      </p:sp>
      <p:pic>
        <p:nvPicPr>
          <p:cNvPr id="4" name="图片 3">
            <a:extLst>
              <a:ext uri="{FF2B5EF4-FFF2-40B4-BE49-F238E27FC236}">
                <a16:creationId xmlns:a16="http://schemas.microsoft.com/office/drawing/2014/main" id="{8CE9AB17-82DB-DA8B-F119-F53482F65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470" y="1729741"/>
            <a:ext cx="5613106" cy="4024137"/>
          </a:xfrm>
          <a:prstGeom prst="rect">
            <a:avLst/>
          </a:prstGeom>
        </p:spPr>
      </p:pic>
      <p:sp>
        <p:nvSpPr>
          <p:cNvPr id="74" name="燕尾形 73"/>
          <p:cNvSpPr/>
          <p:nvPr>
            <p:custDataLst>
              <p:tags r:id="rId1"/>
            </p:custDataLst>
          </p:nvPr>
        </p:nvSpPr>
        <p:spPr>
          <a:xfrm>
            <a:off x="5107305" y="3154680"/>
            <a:ext cx="1837055" cy="605155"/>
          </a:xfrm>
          <a:prstGeom prst="chevron">
            <a:avLst/>
          </a:prstGeom>
          <a:gradFill>
            <a:gsLst>
              <a:gs pos="0">
                <a:schemeClr val="accent1">
                  <a:lumMod val="20000"/>
                  <a:lumOff val="80000"/>
                </a:schemeClr>
              </a:gs>
              <a:gs pos="44000">
                <a:schemeClr val="accent1"/>
              </a:gs>
            </a:gsLst>
            <a:path path="circle">
              <a:fillToRect r="100000" b="100000"/>
            </a:path>
            <a:tileRect l="-100000" t="-100000"/>
          </a:gradFill>
          <a:ln>
            <a:gradFill>
              <a:gsLst>
                <a:gs pos="0">
                  <a:srgbClr val="AFC5FF">
                    <a:lumMod val="45000"/>
                    <a:lumOff val="55000"/>
                  </a:srgbClr>
                </a:gs>
                <a:gs pos="37000">
                  <a:srgbClr val="D7E2FF">
                    <a:lumMod val="5000"/>
                    <a:lumOff val="95000"/>
                  </a:srgbClr>
                </a:gs>
                <a:gs pos="71000">
                  <a:srgbClr val="AFC5FF">
                    <a:lumMod val="30000"/>
                    <a:lumOff val="70000"/>
                  </a:srgbClr>
                </a:gs>
                <a:gs pos="100000">
                  <a:srgbClr val="FFFFFF"/>
                </a:gs>
              </a:gsLst>
              <a:lin ang="16200000" scaled="0"/>
            </a:gradFill>
          </a:ln>
          <a:effectLst>
            <a:outerShdw blurRad="177800" dir="5400000" sx="90000" sy="-19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ct val="0"/>
              </a:spcBef>
              <a:spcAft>
                <a:spcPct val="0"/>
              </a:spcAft>
              <a:buClrTx/>
              <a:buSzTx/>
              <a:buFontTx/>
            </a:pPr>
            <a:r>
              <a:rPr lang="zh-CN" altLang="en-US" sz="1600" b="1">
                <a:solidFill>
                  <a:srgbClr val="FFFFFF"/>
                </a:solidFill>
                <a:effectLst/>
                <a:uFillTx/>
                <a:latin typeface="+mn-ea"/>
                <a:cs typeface="+mn-ea"/>
                <a:sym typeface="+mn-ea"/>
              </a:rPr>
              <a:t>关系提取</a:t>
            </a:r>
          </a:p>
          <a:p>
            <a:pPr lvl="0" algn="ctr">
              <a:spcBef>
                <a:spcPct val="0"/>
              </a:spcBef>
              <a:spcAft>
                <a:spcPct val="0"/>
              </a:spcAft>
              <a:buClrTx/>
              <a:buSzTx/>
              <a:buFontTx/>
            </a:pPr>
            <a:r>
              <a:rPr lang="zh-CN" altLang="en-US" sz="1600" b="1">
                <a:solidFill>
                  <a:srgbClr val="FFFFFF"/>
                </a:solidFill>
                <a:effectLst/>
                <a:uFillTx/>
                <a:latin typeface="+mn-ea"/>
                <a:cs typeface="+mn-ea"/>
                <a:sym typeface="+mn-ea"/>
              </a:rPr>
              <a:t>存入数据库</a:t>
            </a:r>
          </a:p>
        </p:txBody>
      </p:sp>
      <p:pic>
        <p:nvPicPr>
          <p:cNvPr id="5" name="图片 4"/>
          <p:cNvPicPr>
            <a:picLocks noChangeAspect="1"/>
          </p:cNvPicPr>
          <p:nvPr/>
        </p:nvPicPr>
        <p:blipFill>
          <a:blip r:embed="rId8"/>
          <a:srcRect l="9175" r="8300"/>
          <a:stretch>
            <a:fillRect/>
          </a:stretch>
        </p:blipFill>
        <p:spPr>
          <a:xfrm>
            <a:off x="7104380" y="1696720"/>
            <a:ext cx="4192270" cy="4184015"/>
          </a:xfrm>
          <a:prstGeom prst="rect">
            <a:avLst/>
          </a:prstGeom>
        </p:spPr>
      </p:pic>
      <p:sp>
        <p:nvSpPr>
          <p:cNvPr id="6" name="文本框 5"/>
          <p:cNvSpPr txBox="1"/>
          <p:nvPr/>
        </p:nvSpPr>
        <p:spPr>
          <a:xfrm>
            <a:off x="6501765" y="5923915"/>
            <a:ext cx="4897755" cy="275590"/>
          </a:xfrm>
          <a:prstGeom prst="rect">
            <a:avLst/>
          </a:prstGeom>
          <a:noFill/>
        </p:spPr>
        <p:txBody>
          <a:bodyPr wrap="square" rtlCol="0">
            <a:spAutoFit/>
          </a:bodyPr>
          <a:lstStyle/>
          <a:p>
            <a:pPr algn="r"/>
            <a:r>
              <a:rPr lang="zh-CN" altLang="en-US" sz="1200">
                <a:solidFill>
                  <a:srgbClr val="FF0000"/>
                </a:solidFill>
              </a:rPr>
              <a:t>篇幅限制，仅展示</a:t>
            </a:r>
            <a:r>
              <a:rPr lang="en-US" altLang="zh-CN" sz="1200">
                <a:solidFill>
                  <a:srgbClr val="FF0000"/>
                </a:solidFill>
              </a:rPr>
              <a:t>200</a:t>
            </a:r>
            <a:r>
              <a:rPr lang="zh-CN" altLang="en-US" sz="1200">
                <a:solidFill>
                  <a:srgbClr val="FF0000"/>
                </a:solidFill>
              </a:rPr>
              <a:t>个实体</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2900" y="330200"/>
            <a:ext cx="11518900" cy="6197600"/>
          </a:xfrm>
          <a:prstGeom prst="rect">
            <a:avLst/>
          </a:prstGeom>
        </p:spPr>
      </p:pic>
      <p:sp>
        <p:nvSpPr>
          <p:cNvPr id="28" name="文本框 27"/>
          <p:cNvSpPr txBox="1"/>
          <p:nvPr/>
        </p:nvSpPr>
        <p:spPr>
          <a:xfrm>
            <a:off x="2289175" y="569595"/>
            <a:ext cx="747331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ctr"/>
            <a:r>
              <a:rPr lang="zh-CN" altLang="en-US" sz="4800" dirty="0">
                <a:solidFill>
                  <a:srgbClr val="003462"/>
                </a:solidFill>
                <a:latin typeface="楷体" panose="02010609060101010101" charset="-122"/>
                <a:ea typeface="楷体" panose="02010609060101010101" charset="-122"/>
              </a:rPr>
              <a:t>实体</a:t>
            </a:r>
            <a:r>
              <a:rPr lang="en-US" altLang="zh-CN" sz="4800" dirty="0">
                <a:solidFill>
                  <a:srgbClr val="003462"/>
                </a:solidFill>
                <a:latin typeface="楷体" panose="02010609060101010101" charset="-122"/>
                <a:ea typeface="楷体" panose="02010609060101010101" charset="-122"/>
              </a:rPr>
              <a:t>+</a:t>
            </a:r>
            <a:r>
              <a:rPr lang="zh-CN" altLang="en-US" sz="4800" dirty="0">
                <a:solidFill>
                  <a:srgbClr val="003462"/>
                </a:solidFill>
                <a:latin typeface="楷体" panose="02010609060101010101" charset="-122"/>
                <a:ea typeface="楷体" panose="02010609060101010101" charset="-122"/>
              </a:rPr>
              <a:t>关系</a:t>
            </a:r>
            <a:r>
              <a:rPr lang="en-US" altLang="zh-CN" sz="4800" dirty="0">
                <a:solidFill>
                  <a:srgbClr val="003462"/>
                </a:solidFill>
                <a:latin typeface="楷体" panose="02010609060101010101" charset="-122"/>
                <a:ea typeface="楷体" panose="02010609060101010101" charset="-122"/>
              </a:rPr>
              <a:t>+</a:t>
            </a:r>
            <a:r>
              <a:rPr lang="zh-CN" altLang="en-US" sz="4800" dirty="0">
                <a:solidFill>
                  <a:srgbClr val="003462"/>
                </a:solidFill>
                <a:latin typeface="楷体" panose="02010609060101010101" charset="-122"/>
                <a:ea typeface="楷体" panose="02010609060101010101" charset="-122"/>
              </a:rPr>
              <a:t>实体</a:t>
            </a:r>
          </a:p>
        </p:txBody>
      </p:sp>
      <p:pic>
        <p:nvPicPr>
          <p:cNvPr id="5" name="图片 4"/>
          <p:cNvPicPr>
            <a:picLocks noChangeAspect="1"/>
          </p:cNvPicPr>
          <p:nvPr/>
        </p:nvPicPr>
        <p:blipFill>
          <a:blip r:embed="rId7"/>
          <a:srcRect l="9175" r="8300"/>
          <a:stretch>
            <a:fillRect/>
          </a:stretch>
        </p:blipFill>
        <p:spPr>
          <a:xfrm>
            <a:off x="7104380" y="1696720"/>
            <a:ext cx="4192270" cy="4184015"/>
          </a:xfrm>
          <a:prstGeom prst="rect">
            <a:avLst/>
          </a:prstGeom>
        </p:spPr>
      </p:pic>
      <p:sp>
        <p:nvSpPr>
          <p:cNvPr id="6" name="文本框 5"/>
          <p:cNvSpPr txBox="1"/>
          <p:nvPr/>
        </p:nvSpPr>
        <p:spPr>
          <a:xfrm>
            <a:off x="6501765" y="5923915"/>
            <a:ext cx="4897755" cy="275590"/>
          </a:xfrm>
          <a:prstGeom prst="rect">
            <a:avLst/>
          </a:prstGeom>
          <a:noFill/>
        </p:spPr>
        <p:txBody>
          <a:bodyPr wrap="square" rtlCol="0">
            <a:spAutoFit/>
          </a:bodyPr>
          <a:lstStyle/>
          <a:p>
            <a:pPr algn="r"/>
            <a:r>
              <a:rPr lang="zh-CN" altLang="en-US" sz="1200">
                <a:solidFill>
                  <a:srgbClr val="FF0000"/>
                </a:solidFill>
              </a:rPr>
              <a:t>篇幅限制，仅展示</a:t>
            </a:r>
            <a:r>
              <a:rPr lang="en-US" altLang="zh-CN" sz="1200">
                <a:solidFill>
                  <a:srgbClr val="FF0000"/>
                </a:solidFill>
              </a:rPr>
              <a:t>200</a:t>
            </a:r>
            <a:r>
              <a:rPr lang="zh-CN" altLang="en-US" sz="1200">
                <a:solidFill>
                  <a:srgbClr val="FF0000"/>
                </a:solidFill>
              </a:rPr>
              <a:t>个实体</a:t>
            </a:r>
          </a:p>
        </p:txBody>
      </p:sp>
      <p:sp>
        <p:nvSpPr>
          <p:cNvPr id="3" name="矩形 2"/>
          <p:cNvSpPr/>
          <p:nvPr/>
        </p:nvSpPr>
        <p:spPr>
          <a:xfrm>
            <a:off x="6975475" y="3722370"/>
            <a:ext cx="853440" cy="65849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任意多边形 6"/>
          <p:cNvSpPr/>
          <p:nvPr>
            <p:custDataLst>
              <p:tags r:id="rId1"/>
            </p:custDataLst>
          </p:nvPr>
        </p:nvSpPr>
        <p:spPr>
          <a:xfrm rot="10800000">
            <a:off x="4838700" y="3019425"/>
            <a:ext cx="2373630" cy="594995"/>
          </a:xfrm>
          <a:custGeom>
            <a:avLst/>
            <a:gdLst>
              <a:gd name="connsiteX0" fmla="*/ 16538 w 16538"/>
              <a:gd name="connsiteY0" fmla="*/ 0 h 2858"/>
              <a:gd name="connsiteX1" fmla="*/ 16500 w 16538"/>
              <a:gd name="connsiteY1" fmla="*/ 33 h 2858"/>
              <a:gd name="connsiteX2" fmla="*/ 8269 w 16538"/>
              <a:gd name="connsiteY2" fmla="*/ 2858 h 2858"/>
              <a:gd name="connsiteX3" fmla="*/ 39 w 16538"/>
              <a:gd name="connsiteY3" fmla="*/ 33 h 2858"/>
              <a:gd name="connsiteX4" fmla="*/ 0 w 16538"/>
              <a:gd name="connsiteY4" fmla="*/ 0 h 2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8" h="2858">
                <a:moveTo>
                  <a:pt x="16538" y="0"/>
                </a:moveTo>
                <a:lnTo>
                  <a:pt x="16500" y="33"/>
                </a:lnTo>
                <a:cubicBezTo>
                  <a:pt x="14393" y="1778"/>
                  <a:pt x="11483" y="2858"/>
                  <a:pt x="8269" y="2858"/>
                </a:cubicBezTo>
                <a:cubicBezTo>
                  <a:pt x="5055" y="2858"/>
                  <a:pt x="2145" y="1778"/>
                  <a:pt x="39" y="33"/>
                </a:cubicBezTo>
                <a:lnTo>
                  <a:pt x="0" y="0"/>
                </a:lnTo>
              </a:path>
            </a:pathLst>
          </a:custGeom>
          <a:ln w="123825">
            <a:gradFill>
              <a:gsLst>
                <a:gs pos="88000">
                  <a:srgbClr val="FF0000"/>
                </a:gs>
                <a:gs pos="0">
                  <a:schemeClr val="accent1">
                    <a:lumMod val="5000"/>
                    <a:lumOff val="95000"/>
                    <a:alpha val="0"/>
                  </a:schemeClr>
                </a:gs>
                <a:gs pos="0">
                  <a:srgbClr val="FFC000"/>
                </a:gs>
              </a:gsLst>
              <a:lin ang="0" scaled="1"/>
            </a:gradFill>
            <a:headEnd type="triangle"/>
          </a:ln>
        </p:spPr>
        <p:style>
          <a:lnRef idx="1">
            <a:schemeClr val="accent1"/>
          </a:lnRef>
          <a:fillRef idx="0">
            <a:schemeClr val="accent1"/>
          </a:fillRef>
          <a:effectRef idx="0">
            <a:schemeClr val="accent1"/>
          </a:effectRef>
          <a:fontRef idx="minor">
            <a:schemeClr val="tx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ym typeface="+mn-ea"/>
            </a:endParaRPr>
          </a:p>
        </p:txBody>
      </p:sp>
      <p:pic>
        <p:nvPicPr>
          <p:cNvPr id="17" name="图片 16"/>
          <p:cNvPicPr>
            <a:picLocks noChangeAspect="1"/>
          </p:cNvPicPr>
          <p:nvPr/>
        </p:nvPicPr>
        <p:blipFill>
          <a:blip r:embed="rId8"/>
          <a:stretch>
            <a:fillRect/>
          </a:stretch>
        </p:blipFill>
        <p:spPr>
          <a:xfrm>
            <a:off x="790575" y="2241550"/>
            <a:ext cx="3914140" cy="309499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3"/>
          <a:stretch>
            <a:fillRect/>
          </a:stretch>
        </p:blipFill>
        <p:spPr>
          <a:xfrm>
            <a:off x="0" y="-1"/>
            <a:ext cx="12192000" cy="6859051"/>
          </a:xfrm>
          <a:prstGeom prst="rect">
            <a:avLst/>
          </a:prstGeom>
        </p:spPr>
      </p:pic>
      <p:pic>
        <p:nvPicPr>
          <p:cNvPr id="32" name="图形 31"/>
          <p:cNvPicPr>
            <a:picLocks noChangeAspect="1"/>
          </p:cNvPicPr>
          <p:nvPr/>
        </p:nvPicPr>
        <p:blipFill>
          <a:blip r:embed="rId4"/>
          <a:stretch>
            <a:fillRect/>
          </a:stretch>
        </p:blipFill>
        <p:spPr>
          <a:xfrm>
            <a:off x="342900" y="330200"/>
            <a:ext cx="11518900" cy="6197600"/>
          </a:xfrm>
          <a:prstGeom prst="rect">
            <a:avLst/>
          </a:prstGeom>
        </p:spPr>
      </p:pic>
      <p:pic>
        <p:nvPicPr>
          <p:cNvPr id="34" name="图形 33"/>
          <p:cNvPicPr>
            <a:picLocks noChangeAspect="1"/>
          </p:cNvPicPr>
          <p:nvPr/>
        </p:nvPicPr>
        <p:blipFill>
          <a:blip r:embed="rId5"/>
          <a:stretch>
            <a:fillRect/>
          </a:stretch>
        </p:blipFill>
        <p:spPr>
          <a:xfrm>
            <a:off x="8288534" y="2801257"/>
            <a:ext cx="3903466" cy="4056743"/>
          </a:xfrm>
          <a:prstGeom prst="rect">
            <a:avLst/>
          </a:prstGeom>
        </p:spPr>
      </p:pic>
      <p:pic>
        <p:nvPicPr>
          <p:cNvPr id="36" name="图形 35"/>
          <p:cNvPicPr>
            <a:picLocks noChangeAspect="1"/>
          </p:cNvPicPr>
          <p:nvPr/>
        </p:nvPicPr>
        <p:blipFill>
          <a:blip r:embed="rId6"/>
          <a:stretch>
            <a:fillRect/>
          </a:stretch>
        </p:blipFill>
        <p:spPr>
          <a:xfrm>
            <a:off x="-1" y="-1050"/>
            <a:ext cx="4065083" cy="4224707"/>
          </a:xfrm>
          <a:prstGeom prst="rect">
            <a:avLst/>
          </a:prstGeom>
        </p:spPr>
      </p:pic>
      <p:cxnSp>
        <p:nvCxnSpPr>
          <p:cNvPr id="3" name="直接连接符 2"/>
          <p:cNvCxnSpPr/>
          <p:nvPr/>
        </p:nvCxnSpPr>
        <p:spPr>
          <a:xfrm>
            <a:off x="5539580" y="4656241"/>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689100" y="2916535"/>
            <a:ext cx="8813800" cy="891540"/>
          </a:xfrm>
          <a:prstGeom prst="rect">
            <a:avLst/>
          </a:prstGeom>
          <a:noFill/>
        </p:spPr>
        <p:txBody>
          <a:bodyPr wrap="square" rtlCol="0">
            <a:spAutoFit/>
          </a:bodyPr>
          <a:lstStyle/>
          <a:p>
            <a:pPr algn="ctr"/>
            <a:r>
              <a:rPr lang="zh-CN" altLang="en-US" sz="5200" b="1" dirty="0">
                <a:solidFill>
                  <a:srgbClr val="003462"/>
                </a:solidFill>
                <a:latin typeface="楷体" panose="02010609060101010101" charset="-122"/>
                <a:ea typeface="楷体" panose="02010609060101010101" charset="-122"/>
                <a:cs typeface="楷体" panose="02010609060101010101" charset="-122"/>
              </a:rPr>
              <a:t>谢谢老师 期待您的指正</a:t>
            </a:r>
          </a:p>
        </p:txBody>
      </p:sp>
      <p:sp>
        <p:nvSpPr>
          <p:cNvPr id="13" name="文本框 12"/>
          <p:cNvSpPr txBox="1"/>
          <p:nvPr/>
        </p:nvSpPr>
        <p:spPr>
          <a:xfrm>
            <a:off x="3056939" y="3970687"/>
            <a:ext cx="6096000" cy="369332"/>
          </a:xfrm>
          <a:prstGeom prst="rect">
            <a:avLst/>
          </a:prstGeom>
          <a:noFill/>
        </p:spPr>
        <p:txBody>
          <a:bodyPr wrap="square">
            <a:spAutoFit/>
          </a:bodyPr>
          <a:lstStyle/>
          <a:p>
            <a:pPr algn="dist"/>
            <a:r>
              <a:rPr lang="en-US" altLang="zh-CN" dirty="0">
                <a:latin typeface="Kozuka Gothic Pr6N R" panose="020B0400000000000000" pitchFamily="34" charset="-128"/>
                <a:ea typeface="Kozuka Gothic Pr6N R" panose="020B0400000000000000" pitchFamily="34" charset="-128"/>
              </a:rPr>
              <a:t>Thank you and look forward to your correction</a:t>
            </a:r>
            <a:endParaRPr lang="zh-CN" altLang="en-US" dirty="0">
              <a:latin typeface="Kozuka Gothic Pr6N R" panose="020B0400000000000000" pitchFamily="34" charset="-128"/>
              <a:ea typeface="Kozuka Gothic Pr6N R" panose="020B0400000000000000" pitchFamily="34" charset="-128"/>
            </a:endParaRPr>
          </a:p>
        </p:txBody>
      </p:sp>
      <p:pic>
        <p:nvPicPr>
          <p:cNvPr id="5" name="图片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644811" y="1380194"/>
            <a:ext cx="974952" cy="974952"/>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 y="-1050"/>
            <a:ext cx="4065083" cy="4224707"/>
          </a:xfrm>
          <a:prstGeom prst="rect">
            <a:avLst/>
          </a:prstGeom>
        </p:spPr>
      </p:pic>
      <p:grpSp>
        <p:nvGrpSpPr>
          <p:cNvPr id="18" name="组合 17"/>
          <p:cNvGrpSpPr/>
          <p:nvPr/>
        </p:nvGrpSpPr>
        <p:grpSpPr>
          <a:xfrm>
            <a:off x="1440551" y="2867273"/>
            <a:ext cx="2466696" cy="1103267"/>
            <a:chOff x="1941286" y="2801257"/>
            <a:chExt cx="2466696" cy="1103267"/>
          </a:xfrm>
        </p:grpSpPr>
        <p:sp>
          <p:nvSpPr>
            <p:cNvPr id="10" name="文本框 9"/>
            <p:cNvSpPr txBox="1"/>
            <p:nvPr/>
          </p:nvSpPr>
          <p:spPr>
            <a:xfrm>
              <a:off x="1941286" y="2801257"/>
              <a:ext cx="2466696" cy="1014730"/>
            </a:xfrm>
            <a:prstGeom prst="rect">
              <a:avLst/>
            </a:prstGeom>
            <a:noFill/>
          </p:spPr>
          <p:txBody>
            <a:bodyPr wrap="square" rtlCol="0">
              <a:spAutoFit/>
            </a:bodyPr>
            <a:lstStyle/>
            <a:p>
              <a:pPr algn="ctr"/>
              <a:r>
                <a:rPr lang="zh-CN" altLang="en-US" sz="6000" b="1" dirty="0">
                  <a:solidFill>
                    <a:srgbClr val="003F76"/>
                  </a:solidFill>
                  <a:latin typeface="宋体" panose="02010600030101010101" pitchFamily="2" charset="-122"/>
                  <a:ea typeface="宋体" panose="02010600030101010101" pitchFamily="2" charset="-122"/>
                </a:rPr>
                <a:t>目录</a:t>
              </a:r>
            </a:p>
          </p:txBody>
        </p:sp>
        <p:cxnSp>
          <p:nvCxnSpPr>
            <p:cNvPr id="19" name="直接连接符 18"/>
            <p:cNvCxnSpPr/>
            <p:nvPr/>
          </p:nvCxnSpPr>
          <p:spPr>
            <a:xfrm>
              <a:off x="2935934" y="3904524"/>
              <a:ext cx="551486"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sp>
        <p:nvSpPr>
          <p:cNvPr id="20" name="椭圆 19"/>
          <p:cNvSpPr/>
          <p:nvPr>
            <p:custDataLst>
              <p:tags r:id="rId1"/>
            </p:custDataLst>
          </p:nvPr>
        </p:nvSpPr>
        <p:spPr>
          <a:xfrm>
            <a:off x="5083429" y="1812944"/>
            <a:ext cx="725714" cy="725714"/>
          </a:xfrm>
          <a:prstGeom prst="ellipse">
            <a:avLst/>
          </a:prstGeom>
          <a:solidFill>
            <a:srgbClr val="0034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Times New Roman" panose="02020603050405020304" charset="0"/>
              <a:ea typeface="宋体" panose="02010600030101010101" pitchFamily="2" charset="-122"/>
              <a:cs typeface="Times New Roman" panose="02020603050405020304" charset="0"/>
            </a:endParaRPr>
          </a:p>
        </p:txBody>
      </p:sp>
      <p:sp>
        <p:nvSpPr>
          <p:cNvPr id="31" name="文本框 30"/>
          <p:cNvSpPr txBox="1"/>
          <p:nvPr>
            <p:custDataLst>
              <p:tags r:id="rId2"/>
            </p:custDataLst>
          </p:nvPr>
        </p:nvSpPr>
        <p:spPr>
          <a:xfrm>
            <a:off x="5083429" y="1909481"/>
            <a:ext cx="715818" cy="491490"/>
          </a:xfrm>
          <a:prstGeom prst="rect">
            <a:avLst/>
          </a:prstGeom>
          <a:noFill/>
        </p:spPr>
        <p:txBody>
          <a:bodyPr wrap="square" rtlCol="0">
            <a:spAutoFit/>
          </a:bodyPr>
          <a:lstStyle/>
          <a:p>
            <a:pPr algn="ctr"/>
            <a:r>
              <a:rPr lang="en-US" altLang="zh-CN" sz="2600" b="1" dirty="0">
                <a:solidFill>
                  <a:schemeClr val="bg1"/>
                </a:solidFill>
                <a:latin typeface="Times New Roman" panose="02020603050405020304" charset="0"/>
                <a:ea typeface="宋体" panose="02010600030101010101" pitchFamily="2" charset="-122"/>
                <a:cs typeface="Times New Roman" panose="02020603050405020304" charset="0"/>
              </a:rPr>
              <a:t>01</a:t>
            </a:r>
          </a:p>
        </p:txBody>
      </p:sp>
      <p:sp>
        <p:nvSpPr>
          <p:cNvPr id="33" name="文本框 32"/>
          <p:cNvSpPr txBox="1"/>
          <p:nvPr>
            <p:custDataLst>
              <p:tags r:id="rId3"/>
            </p:custDataLst>
          </p:nvPr>
        </p:nvSpPr>
        <p:spPr>
          <a:xfrm>
            <a:off x="6129486" y="1768862"/>
            <a:ext cx="3553064" cy="521970"/>
          </a:xfrm>
          <a:prstGeom prst="rect">
            <a:avLst/>
          </a:prstGeom>
          <a:noFill/>
        </p:spPr>
        <p:txBody>
          <a:bodyPr wrap="square" rtlCol="0">
            <a:spAutoFit/>
          </a:bodyPr>
          <a:lstStyle/>
          <a:p>
            <a:r>
              <a:rPr lang="zh-CN" altLang="en-US" sz="2800" b="1" dirty="0">
                <a:latin typeface="Times New Roman" panose="02020603050405020304" charset="0"/>
                <a:ea typeface="宋体" panose="02010600030101010101" pitchFamily="2" charset="-122"/>
              </a:rPr>
              <a:t>选题的背景与意义</a:t>
            </a:r>
          </a:p>
        </p:txBody>
      </p:sp>
      <p:sp>
        <p:nvSpPr>
          <p:cNvPr id="35" name="文本框 34"/>
          <p:cNvSpPr txBox="1"/>
          <p:nvPr>
            <p:custDataLst>
              <p:tags r:id="rId4"/>
            </p:custDataLst>
          </p:nvPr>
        </p:nvSpPr>
        <p:spPr>
          <a:xfrm>
            <a:off x="6158514" y="2238002"/>
            <a:ext cx="4775199" cy="337185"/>
          </a:xfrm>
          <a:prstGeom prst="rect">
            <a:avLst/>
          </a:prstGeom>
          <a:noFill/>
        </p:spPr>
        <p:txBody>
          <a:bodyPr wrap="square">
            <a:spAutoFit/>
          </a:bodyPr>
          <a:lstStyle/>
          <a:p>
            <a:r>
              <a:rPr lang="zh-CN" altLang="en-US" sz="1600" b="1" dirty="0">
                <a:latin typeface="Times New Roman" panose="02020603050405020304" charset="0"/>
                <a:ea typeface="宋体" panose="02010600030101010101" pitchFamily="2" charset="-122"/>
                <a:cs typeface="Times New Roman" panose="02020603050405020304" charset="0"/>
              </a:rPr>
              <a:t>Background and significance of </a:t>
            </a:r>
            <a:r>
              <a:rPr lang="en-US" altLang="zh-CN" sz="1600" b="1" dirty="0">
                <a:latin typeface="Times New Roman" panose="02020603050405020304" charset="0"/>
                <a:ea typeface="宋体" panose="02010600030101010101" pitchFamily="2" charset="-122"/>
                <a:cs typeface="Times New Roman" panose="02020603050405020304" charset="0"/>
              </a:rPr>
              <a:t>the project</a:t>
            </a:r>
          </a:p>
        </p:txBody>
      </p:sp>
      <p:sp>
        <p:nvSpPr>
          <p:cNvPr id="38" name="椭圆 37"/>
          <p:cNvSpPr/>
          <p:nvPr>
            <p:custDataLst>
              <p:tags r:id="rId5"/>
            </p:custDataLst>
          </p:nvPr>
        </p:nvSpPr>
        <p:spPr>
          <a:xfrm>
            <a:off x="5083429" y="3004700"/>
            <a:ext cx="725714" cy="725714"/>
          </a:xfrm>
          <a:prstGeom prst="ellipse">
            <a:avLst/>
          </a:prstGeom>
          <a:solidFill>
            <a:srgbClr val="0034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Times New Roman" panose="02020603050405020304" charset="0"/>
              <a:ea typeface="宋体" panose="02010600030101010101" pitchFamily="2" charset="-122"/>
              <a:cs typeface="Times New Roman" panose="02020603050405020304" charset="0"/>
            </a:endParaRPr>
          </a:p>
        </p:txBody>
      </p:sp>
      <p:sp>
        <p:nvSpPr>
          <p:cNvPr id="39" name="文本框 38"/>
          <p:cNvSpPr txBox="1"/>
          <p:nvPr>
            <p:custDataLst>
              <p:tags r:id="rId6"/>
            </p:custDataLst>
          </p:nvPr>
        </p:nvSpPr>
        <p:spPr>
          <a:xfrm>
            <a:off x="5083429" y="3121335"/>
            <a:ext cx="715818" cy="491490"/>
          </a:xfrm>
          <a:prstGeom prst="rect">
            <a:avLst/>
          </a:prstGeom>
          <a:noFill/>
        </p:spPr>
        <p:txBody>
          <a:bodyPr wrap="square" rtlCol="0">
            <a:spAutoFit/>
          </a:bodyPr>
          <a:lstStyle>
            <a:defPPr>
              <a:defRPr lang="zh-CN"/>
            </a:defPPr>
            <a:lvl1pPr algn="ctr">
              <a:defRPr sz="2600" b="1">
                <a:solidFill>
                  <a:schemeClr val="bg1"/>
                </a:solidFill>
                <a:latin typeface="+mn-ea"/>
              </a:defRPr>
            </a:lvl1pPr>
          </a:lstStyle>
          <a:p>
            <a:r>
              <a:rPr lang="en-US" altLang="zh-CN" dirty="0">
                <a:latin typeface="Times New Roman" panose="02020603050405020304" charset="0"/>
                <a:ea typeface="宋体" panose="02010600030101010101" pitchFamily="2" charset="-122"/>
                <a:cs typeface="Times New Roman" panose="02020603050405020304" charset="0"/>
              </a:rPr>
              <a:t>02</a:t>
            </a:r>
          </a:p>
        </p:txBody>
      </p:sp>
      <p:sp>
        <p:nvSpPr>
          <p:cNvPr id="40" name="文本框 39"/>
          <p:cNvSpPr txBox="1"/>
          <p:nvPr>
            <p:custDataLst>
              <p:tags r:id="rId7"/>
            </p:custDataLst>
          </p:nvPr>
        </p:nvSpPr>
        <p:spPr>
          <a:xfrm>
            <a:off x="6129486" y="2960618"/>
            <a:ext cx="3553064" cy="521970"/>
          </a:xfrm>
          <a:prstGeom prst="rect">
            <a:avLst/>
          </a:prstGeom>
          <a:noFill/>
        </p:spPr>
        <p:txBody>
          <a:bodyPr wrap="square" rtlCol="0">
            <a:spAutoFit/>
          </a:bodyPr>
          <a:lstStyle/>
          <a:p>
            <a:r>
              <a:rPr lang="zh-CN" altLang="en-US" sz="2800" b="1" dirty="0">
                <a:latin typeface="Times New Roman" panose="02020603050405020304" charset="0"/>
                <a:ea typeface="宋体" panose="02010600030101010101" pitchFamily="2" charset="-122"/>
              </a:rPr>
              <a:t>技术路线</a:t>
            </a:r>
          </a:p>
        </p:txBody>
      </p:sp>
      <p:sp>
        <p:nvSpPr>
          <p:cNvPr id="41" name="文本框 40"/>
          <p:cNvSpPr txBox="1"/>
          <p:nvPr>
            <p:custDataLst>
              <p:tags r:id="rId8"/>
            </p:custDataLst>
          </p:nvPr>
        </p:nvSpPr>
        <p:spPr>
          <a:xfrm>
            <a:off x="6158514" y="3429758"/>
            <a:ext cx="4775199" cy="337185"/>
          </a:xfrm>
          <a:prstGeom prst="rect">
            <a:avLst/>
          </a:prstGeom>
          <a:noFill/>
        </p:spPr>
        <p:txBody>
          <a:bodyPr wrap="square">
            <a:spAutoFit/>
          </a:bodyPr>
          <a:lstStyle/>
          <a:p>
            <a:r>
              <a:rPr lang="en-US" altLang="zh-CN" sz="1600" b="1" dirty="0">
                <a:latin typeface="Times New Roman" panose="02020603050405020304" charset="0"/>
                <a:ea typeface="宋体" panose="02010600030101010101" pitchFamily="2" charset="-122"/>
                <a:cs typeface="Times New Roman" panose="02020603050405020304" charset="0"/>
              </a:rPr>
              <a:t>Technology roadmap</a:t>
            </a:r>
          </a:p>
        </p:txBody>
      </p:sp>
      <p:sp>
        <p:nvSpPr>
          <p:cNvPr id="43" name="椭圆 42"/>
          <p:cNvSpPr/>
          <p:nvPr>
            <p:custDataLst>
              <p:tags r:id="rId9"/>
            </p:custDataLst>
          </p:nvPr>
        </p:nvSpPr>
        <p:spPr>
          <a:xfrm>
            <a:off x="5083429" y="4196456"/>
            <a:ext cx="725714" cy="725714"/>
          </a:xfrm>
          <a:prstGeom prst="ellipse">
            <a:avLst/>
          </a:prstGeom>
          <a:solidFill>
            <a:srgbClr val="0034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Times New Roman" panose="02020603050405020304" charset="0"/>
              <a:ea typeface="宋体" panose="02010600030101010101" pitchFamily="2" charset="-122"/>
              <a:cs typeface="Times New Roman" panose="02020603050405020304" charset="0"/>
            </a:endParaRPr>
          </a:p>
        </p:txBody>
      </p:sp>
      <p:sp>
        <p:nvSpPr>
          <p:cNvPr id="44" name="文本框 43"/>
          <p:cNvSpPr txBox="1"/>
          <p:nvPr>
            <p:custDataLst>
              <p:tags r:id="rId10"/>
            </p:custDataLst>
          </p:nvPr>
        </p:nvSpPr>
        <p:spPr>
          <a:xfrm>
            <a:off x="5080384" y="4313091"/>
            <a:ext cx="715818" cy="491490"/>
          </a:xfrm>
          <a:prstGeom prst="rect">
            <a:avLst/>
          </a:prstGeom>
          <a:noFill/>
        </p:spPr>
        <p:txBody>
          <a:bodyPr wrap="square" rtlCol="0">
            <a:spAutoFit/>
          </a:bodyPr>
          <a:lstStyle>
            <a:defPPr>
              <a:defRPr lang="zh-CN"/>
            </a:defPPr>
            <a:lvl1pPr algn="ctr">
              <a:defRPr sz="2600" b="1">
                <a:solidFill>
                  <a:schemeClr val="bg1"/>
                </a:solidFill>
                <a:latin typeface="+mn-ea"/>
              </a:defRPr>
            </a:lvl1pPr>
          </a:lstStyle>
          <a:p>
            <a:r>
              <a:rPr lang="en-US" altLang="zh-CN" dirty="0">
                <a:latin typeface="Times New Roman" panose="02020603050405020304" charset="0"/>
                <a:ea typeface="宋体" panose="02010600030101010101" pitchFamily="2" charset="-122"/>
                <a:cs typeface="Times New Roman" panose="02020603050405020304" charset="0"/>
              </a:rPr>
              <a:t>03</a:t>
            </a:r>
          </a:p>
        </p:txBody>
      </p:sp>
      <p:sp>
        <p:nvSpPr>
          <p:cNvPr id="45" name="文本框 44"/>
          <p:cNvSpPr txBox="1"/>
          <p:nvPr>
            <p:custDataLst>
              <p:tags r:id="rId11"/>
            </p:custDataLst>
          </p:nvPr>
        </p:nvSpPr>
        <p:spPr>
          <a:xfrm>
            <a:off x="6129486" y="4152374"/>
            <a:ext cx="3553064" cy="521970"/>
          </a:xfrm>
          <a:prstGeom prst="rect">
            <a:avLst/>
          </a:prstGeom>
          <a:noFill/>
        </p:spPr>
        <p:txBody>
          <a:bodyPr wrap="square" rtlCol="0">
            <a:spAutoFit/>
          </a:bodyPr>
          <a:lstStyle/>
          <a:p>
            <a:r>
              <a:rPr lang="zh-CN" altLang="en-US" sz="2800" b="1" dirty="0">
                <a:latin typeface="Times New Roman" panose="02020603050405020304" charset="0"/>
                <a:ea typeface="宋体" panose="02010600030101010101" pitchFamily="2" charset="-122"/>
              </a:rPr>
              <a:t>结果展示</a:t>
            </a:r>
          </a:p>
        </p:txBody>
      </p:sp>
      <p:sp>
        <p:nvSpPr>
          <p:cNvPr id="46" name="文本框 45"/>
          <p:cNvSpPr txBox="1"/>
          <p:nvPr>
            <p:custDataLst>
              <p:tags r:id="rId12"/>
            </p:custDataLst>
          </p:nvPr>
        </p:nvSpPr>
        <p:spPr>
          <a:xfrm>
            <a:off x="6158514" y="4621514"/>
            <a:ext cx="4775199" cy="337185"/>
          </a:xfrm>
          <a:prstGeom prst="rect">
            <a:avLst/>
          </a:prstGeom>
          <a:noFill/>
        </p:spPr>
        <p:txBody>
          <a:bodyPr wrap="square">
            <a:spAutoFit/>
          </a:bodyPr>
          <a:lstStyle/>
          <a:p>
            <a:r>
              <a:rPr lang="en-US" altLang="zh-CN" sz="1600" b="1" dirty="0">
                <a:latin typeface="Times New Roman" panose="02020603050405020304" charset="0"/>
                <a:ea typeface="宋体" panose="02010600030101010101" pitchFamily="2" charset="-122"/>
                <a:cs typeface="Times New Roman" panose="02020603050405020304" charset="0"/>
              </a:rPr>
              <a:t>Result display</a:t>
            </a:r>
          </a:p>
        </p:txBody>
      </p:sp>
      <p:grpSp>
        <p:nvGrpSpPr>
          <p:cNvPr id="52" name="组合 51"/>
          <p:cNvGrpSpPr/>
          <p:nvPr/>
        </p:nvGrpSpPr>
        <p:grpSpPr>
          <a:xfrm>
            <a:off x="-777839" y="78128"/>
            <a:ext cx="431800" cy="1035200"/>
            <a:chOff x="-777839" y="78128"/>
            <a:chExt cx="431800" cy="1035200"/>
          </a:xfrm>
        </p:grpSpPr>
        <p:sp>
          <p:nvSpPr>
            <p:cNvPr id="53" name="矩形 52"/>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 y="-1050"/>
            <a:ext cx="4065083" cy="4224707"/>
          </a:xfrm>
          <a:prstGeom prst="rect">
            <a:avLst/>
          </a:prstGeom>
        </p:spPr>
      </p:pic>
      <p:grpSp>
        <p:nvGrpSpPr>
          <p:cNvPr id="9" name="组合 8"/>
          <p:cNvGrpSpPr/>
          <p:nvPr/>
        </p:nvGrpSpPr>
        <p:grpSpPr>
          <a:xfrm>
            <a:off x="5445634" y="1296857"/>
            <a:ext cx="1271704" cy="1558715"/>
            <a:chOff x="5445634" y="1296857"/>
            <a:chExt cx="1271704" cy="1558715"/>
          </a:xfrm>
        </p:grpSpPr>
        <p:grpSp>
          <p:nvGrpSpPr>
            <p:cNvPr id="2" name="图形 41"/>
            <p:cNvGrpSpPr/>
            <p:nvPr/>
          </p:nvGrpSpPr>
          <p:grpSpPr>
            <a:xfrm>
              <a:off x="5445634" y="1296857"/>
              <a:ext cx="1271704" cy="1558715"/>
              <a:chOff x="5217029" y="727752"/>
              <a:chExt cx="1749919" cy="2144858"/>
            </a:xfrm>
          </p:grpSpPr>
          <p:sp>
            <p:nvSpPr>
              <p:cNvPr id="4" name="任意多边形: 形状 3"/>
              <p:cNvSpPr/>
              <p:nvPr/>
            </p:nvSpPr>
            <p:spPr>
              <a:xfrm>
                <a:off x="5753287" y="1810508"/>
                <a:ext cx="677404" cy="966525"/>
              </a:xfrm>
              <a:custGeom>
                <a:avLst/>
                <a:gdLst>
                  <a:gd name="connsiteX0" fmla="*/ 677405 w 677404"/>
                  <a:gd name="connsiteY0" fmla="*/ 966526 h 966526"/>
                  <a:gd name="connsiteX1" fmla="*/ 338788 w 677404"/>
                  <a:gd name="connsiteY1" fmla="*/ 850639 h 966526"/>
                  <a:gd name="connsiteX2" fmla="*/ 0 w 677404"/>
                  <a:gd name="connsiteY2" fmla="*/ 966526 h 966526"/>
                  <a:gd name="connsiteX3" fmla="*/ 0 w 677404"/>
                  <a:gd name="connsiteY3" fmla="*/ 0 h 966526"/>
                  <a:gd name="connsiteX4" fmla="*/ 677405 w 677404"/>
                  <a:gd name="connsiteY4" fmla="*/ 0 h 966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404" h="966526">
                    <a:moveTo>
                      <a:pt x="677405" y="966526"/>
                    </a:moveTo>
                    <a:lnTo>
                      <a:pt x="338788" y="850639"/>
                    </a:lnTo>
                    <a:lnTo>
                      <a:pt x="0" y="966526"/>
                    </a:lnTo>
                    <a:lnTo>
                      <a:pt x="0" y="0"/>
                    </a:lnTo>
                    <a:lnTo>
                      <a:pt x="677405" y="0"/>
                    </a:lnTo>
                    <a:close/>
                  </a:path>
                </a:pathLst>
              </a:custGeom>
              <a:solidFill>
                <a:srgbClr val="00437D"/>
              </a:solidFill>
              <a:ln w="17016" cap="flat">
                <a:noFill/>
                <a:prstDash val="solid"/>
                <a:miter/>
              </a:ln>
            </p:spPr>
            <p:txBody>
              <a:bodyPr rtlCol="0" anchor="ctr"/>
              <a:lstStyle/>
              <a:p>
                <a:endParaRPr lang="zh-CN" altLang="en-US" dirty="0"/>
              </a:p>
            </p:txBody>
          </p:sp>
          <p:sp>
            <p:nvSpPr>
              <p:cNvPr id="5" name="任意多边形: 形状 4"/>
              <p:cNvSpPr/>
              <p:nvPr/>
            </p:nvSpPr>
            <p:spPr>
              <a:xfrm>
                <a:off x="5285298" y="796021"/>
                <a:ext cx="1613380" cy="1613550"/>
              </a:xfrm>
              <a:custGeom>
                <a:avLst/>
                <a:gdLst>
                  <a:gd name="connsiteX0" fmla="*/ 1613380 w 1613380"/>
                  <a:gd name="connsiteY0" fmla="*/ 806776 h 1613550"/>
                  <a:gd name="connsiteX1" fmla="*/ 1449875 w 1613380"/>
                  <a:gd name="connsiteY1" fmla="*/ 1073197 h 1613550"/>
                  <a:gd name="connsiteX2" fmla="*/ 1376997 w 1613380"/>
                  <a:gd name="connsiteY2" fmla="*/ 1377168 h 1613550"/>
                  <a:gd name="connsiteX3" fmla="*/ 1073027 w 1613380"/>
                  <a:gd name="connsiteY3" fmla="*/ 1450045 h 1613550"/>
                  <a:gd name="connsiteX4" fmla="*/ 806605 w 1613380"/>
                  <a:gd name="connsiteY4" fmla="*/ 1613551 h 1613550"/>
                  <a:gd name="connsiteX5" fmla="*/ 540183 w 1613380"/>
                  <a:gd name="connsiteY5" fmla="*/ 1450045 h 1613550"/>
                  <a:gd name="connsiteX6" fmla="*/ 236213 w 1613380"/>
                  <a:gd name="connsiteY6" fmla="*/ 1377168 h 1613550"/>
                  <a:gd name="connsiteX7" fmla="*/ 163335 w 1613380"/>
                  <a:gd name="connsiteY7" fmla="*/ 1073197 h 1613550"/>
                  <a:gd name="connsiteX8" fmla="*/ 0 w 1613380"/>
                  <a:gd name="connsiteY8" fmla="*/ 806776 h 1613550"/>
                  <a:gd name="connsiteX9" fmla="*/ 163506 w 1613380"/>
                  <a:gd name="connsiteY9" fmla="*/ 540354 h 1613550"/>
                  <a:gd name="connsiteX10" fmla="*/ 236383 w 1613380"/>
                  <a:gd name="connsiteY10" fmla="*/ 236383 h 1613550"/>
                  <a:gd name="connsiteX11" fmla="*/ 540354 w 1613380"/>
                  <a:gd name="connsiteY11" fmla="*/ 163506 h 1613550"/>
                  <a:gd name="connsiteX12" fmla="*/ 806775 w 1613380"/>
                  <a:gd name="connsiteY12" fmla="*/ 0 h 1613550"/>
                  <a:gd name="connsiteX13" fmla="*/ 1073197 w 1613380"/>
                  <a:gd name="connsiteY13" fmla="*/ 163506 h 1613550"/>
                  <a:gd name="connsiteX14" fmla="*/ 1377168 w 1613380"/>
                  <a:gd name="connsiteY14" fmla="*/ 236383 h 1613550"/>
                  <a:gd name="connsiteX15" fmla="*/ 1450045 w 1613380"/>
                  <a:gd name="connsiteY15" fmla="*/ 540354 h 1613550"/>
                  <a:gd name="connsiteX16" fmla="*/ 1613380 w 1613380"/>
                  <a:gd name="connsiteY16" fmla="*/ 806776 h 161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3380" h="1613550">
                    <a:moveTo>
                      <a:pt x="1613380" y="806776"/>
                    </a:moveTo>
                    <a:cubicBezTo>
                      <a:pt x="1613380" y="908668"/>
                      <a:pt x="1486740" y="984618"/>
                      <a:pt x="1449875" y="1073197"/>
                    </a:cubicBezTo>
                    <a:cubicBezTo>
                      <a:pt x="1411814" y="1165020"/>
                      <a:pt x="1446291" y="1308045"/>
                      <a:pt x="1376997" y="1377168"/>
                    </a:cubicBezTo>
                    <a:cubicBezTo>
                      <a:pt x="1307874" y="1446461"/>
                      <a:pt x="1164849" y="1411985"/>
                      <a:pt x="1073027" y="1450045"/>
                    </a:cubicBezTo>
                    <a:cubicBezTo>
                      <a:pt x="984447" y="1486740"/>
                      <a:pt x="908497" y="1613551"/>
                      <a:pt x="806605" y="1613551"/>
                    </a:cubicBezTo>
                    <a:cubicBezTo>
                      <a:pt x="704713" y="1613551"/>
                      <a:pt x="628763" y="1486911"/>
                      <a:pt x="540183" y="1450045"/>
                    </a:cubicBezTo>
                    <a:cubicBezTo>
                      <a:pt x="448360" y="1411985"/>
                      <a:pt x="305336" y="1446461"/>
                      <a:pt x="236213" y="1377168"/>
                    </a:cubicBezTo>
                    <a:cubicBezTo>
                      <a:pt x="166919" y="1307874"/>
                      <a:pt x="201395" y="1165020"/>
                      <a:pt x="163335" y="1073197"/>
                    </a:cubicBezTo>
                    <a:cubicBezTo>
                      <a:pt x="126640" y="984618"/>
                      <a:pt x="0" y="908497"/>
                      <a:pt x="0" y="806776"/>
                    </a:cubicBezTo>
                    <a:cubicBezTo>
                      <a:pt x="0" y="705054"/>
                      <a:pt x="126640" y="628933"/>
                      <a:pt x="163506" y="540354"/>
                    </a:cubicBezTo>
                    <a:cubicBezTo>
                      <a:pt x="201566" y="448531"/>
                      <a:pt x="167090" y="305506"/>
                      <a:pt x="236383" y="236383"/>
                    </a:cubicBezTo>
                    <a:cubicBezTo>
                      <a:pt x="305506" y="167090"/>
                      <a:pt x="448531" y="201566"/>
                      <a:pt x="540354" y="163506"/>
                    </a:cubicBezTo>
                    <a:cubicBezTo>
                      <a:pt x="628933" y="126640"/>
                      <a:pt x="704883" y="0"/>
                      <a:pt x="806775" y="0"/>
                    </a:cubicBezTo>
                    <a:cubicBezTo>
                      <a:pt x="908668" y="0"/>
                      <a:pt x="984618" y="126640"/>
                      <a:pt x="1073197" y="163506"/>
                    </a:cubicBezTo>
                    <a:cubicBezTo>
                      <a:pt x="1165020" y="201566"/>
                      <a:pt x="1308045" y="167090"/>
                      <a:pt x="1377168" y="236383"/>
                    </a:cubicBezTo>
                    <a:cubicBezTo>
                      <a:pt x="1446291" y="305677"/>
                      <a:pt x="1411985" y="448531"/>
                      <a:pt x="1450045" y="540354"/>
                    </a:cubicBezTo>
                    <a:cubicBezTo>
                      <a:pt x="1486740" y="628933"/>
                      <a:pt x="1613380" y="704883"/>
                      <a:pt x="1613380" y="806776"/>
                    </a:cubicBezTo>
                    <a:close/>
                  </a:path>
                </a:pathLst>
              </a:custGeom>
              <a:solidFill>
                <a:srgbClr val="F8B53A"/>
              </a:solidFill>
              <a:ln w="17016" cap="flat">
                <a:noFill/>
                <a:prstDash val="solid"/>
                <a:miter/>
              </a:ln>
            </p:spPr>
            <p:txBody>
              <a:bodyPr rtlCol="0" anchor="ctr"/>
              <a:lstStyle/>
              <a:p>
                <a:endParaRPr lang="zh-CN" altLang="en-US"/>
              </a:p>
            </p:txBody>
          </p:sp>
          <p:sp>
            <p:nvSpPr>
              <p:cNvPr id="6" name="任意多边形: 形状 5"/>
              <p:cNvSpPr/>
              <p:nvPr/>
            </p:nvSpPr>
            <p:spPr>
              <a:xfrm>
                <a:off x="5401796" y="912519"/>
                <a:ext cx="1380553" cy="1380553"/>
              </a:xfrm>
              <a:custGeom>
                <a:avLst/>
                <a:gdLst>
                  <a:gd name="connsiteX0" fmla="*/ 1300876 w 1300876"/>
                  <a:gd name="connsiteY0" fmla="*/ 650438 h 1300876"/>
                  <a:gd name="connsiteX1" fmla="*/ 1169116 w 1300876"/>
                  <a:gd name="connsiteY1" fmla="*/ 865317 h 1300876"/>
                  <a:gd name="connsiteX2" fmla="*/ 1110404 w 1300876"/>
                  <a:gd name="connsiteY2" fmla="*/ 1110404 h 1300876"/>
                  <a:gd name="connsiteX3" fmla="*/ 865317 w 1300876"/>
                  <a:gd name="connsiteY3" fmla="*/ 1169116 h 1300876"/>
                  <a:gd name="connsiteX4" fmla="*/ 650438 w 1300876"/>
                  <a:gd name="connsiteY4" fmla="*/ 1300876 h 1300876"/>
                  <a:gd name="connsiteX5" fmla="*/ 435560 w 1300876"/>
                  <a:gd name="connsiteY5" fmla="*/ 1169116 h 1300876"/>
                  <a:gd name="connsiteX6" fmla="*/ 190472 w 1300876"/>
                  <a:gd name="connsiteY6" fmla="*/ 1110404 h 1300876"/>
                  <a:gd name="connsiteX7" fmla="*/ 131760 w 1300876"/>
                  <a:gd name="connsiteY7" fmla="*/ 865317 h 1300876"/>
                  <a:gd name="connsiteX8" fmla="*/ 0 w 1300876"/>
                  <a:gd name="connsiteY8" fmla="*/ 650438 h 1300876"/>
                  <a:gd name="connsiteX9" fmla="*/ 131760 w 1300876"/>
                  <a:gd name="connsiteY9" fmla="*/ 435560 h 1300876"/>
                  <a:gd name="connsiteX10" fmla="*/ 190472 w 1300876"/>
                  <a:gd name="connsiteY10" fmla="*/ 190472 h 1300876"/>
                  <a:gd name="connsiteX11" fmla="*/ 435560 w 1300876"/>
                  <a:gd name="connsiteY11" fmla="*/ 131760 h 1300876"/>
                  <a:gd name="connsiteX12" fmla="*/ 650438 w 1300876"/>
                  <a:gd name="connsiteY12" fmla="*/ 0 h 1300876"/>
                  <a:gd name="connsiteX13" fmla="*/ 865317 w 1300876"/>
                  <a:gd name="connsiteY13" fmla="*/ 131760 h 1300876"/>
                  <a:gd name="connsiteX14" fmla="*/ 1110404 w 1300876"/>
                  <a:gd name="connsiteY14" fmla="*/ 190472 h 1300876"/>
                  <a:gd name="connsiteX15" fmla="*/ 1169116 w 1300876"/>
                  <a:gd name="connsiteY15" fmla="*/ 435560 h 1300876"/>
                  <a:gd name="connsiteX16" fmla="*/ 1300876 w 1300876"/>
                  <a:gd name="connsiteY16" fmla="*/ 650438 h 13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0876" h="1300876">
                    <a:moveTo>
                      <a:pt x="1300876" y="650438"/>
                    </a:moveTo>
                    <a:cubicBezTo>
                      <a:pt x="1300876" y="732532"/>
                      <a:pt x="1198643" y="793804"/>
                      <a:pt x="1169116" y="865317"/>
                    </a:cubicBezTo>
                    <a:cubicBezTo>
                      <a:pt x="1138395" y="939389"/>
                      <a:pt x="1166215" y="1054594"/>
                      <a:pt x="1110404" y="1110404"/>
                    </a:cubicBezTo>
                    <a:cubicBezTo>
                      <a:pt x="1054594" y="1166215"/>
                      <a:pt x="939218" y="1138395"/>
                      <a:pt x="865317" y="1169116"/>
                    </a:cubicBezTo>
                    <a:cubicBezTo>
                      <a:pt x="793804" y="1198813"/>
                      <a:pt x="732532" y="1300876"/>
                      <a:pt x="650438" y="1300876"/>
                    </a:cubicBezTo>
                    <a:cubicBezTo>
                      <a:pt x="568344" y="1300876"/>
                      <a:pt x="507072" y="1198643"/>
                      <a:pt x="435560" y="1169116"/>
                    </a:cubicBezTo>
                    <a:cubicBezTo>
                      <a:pt x="361487" y="1138395"/>
                      <a:pt x="246282" y="1166215"/>
                      <a:pt x="190472" y="1110404"/>
                    </a:cubicBezTo>
                    <a:cubicBezTo>
                      <a:pt x="134662" y="1054594"/>
                      <a:pt x="162482" y="939389"/>
                      <a:pt x="131760" y="865317"/>
                    </a:cubicBezTo>
                    <a:cubicBezTo>
                      <a:pt x="102063" y="793804"/>
                      <a:pt x="0" y="732532"/>
                      <a:pt x="0" y="650438"/>
                    </a:cubicBezTo>
                    <a:cubicBezTo>
                      <a:pt x="0" y="568344"/>
                      <a:pt x="102234" y="507072"/>
                      <a:pt x="131760" y="435560"/>
                    </a:cubicBezTo>
                    <a:cubicBezTo>
                      <a:pt x="162482" y="361487"/>
                      <a:pt x="134662" y="246282"/>
                      <a:pt x="190472" y="190472"/>
                    </a:cubicBezTo>
                    <a:cubicBezTo>
                      <a:pt x="246282" y="134662"/>
                      <a:pt x="361658" y="162482"/>
                      <a:pt x="435560" y="131760"/>
                    </a:cubicBezTo>
                    <a:cubicBezTo>
                      <a:pt x="507072" y="102063"/>
                      <a:pt x="568344" y="0"/>
                      <a:pt x="650438" y="0"/>
                    </a:cubicBezTo>
                    <a:cubicBezTo>
                      <a:pt x="732532" y="0"/>
                      <a:pt x="793804" y="102234"/>
                      <a:pt x="865317" y="131760"/>
                    </a:cubicBezTo>
                    <a:cubicBezTo>
                      <a:pt x="939389" y="162482"/>
                      <a:pt x="1054594" y="134662"/>
                      <a:pt x="1110404" y="190472"/>
                    </a:cubicBezTo>
                    <a:cubicBezTo>
                      <a:pt x="1166215" y="246282"/>
                      <a:pt x="1138395" y="361487"/>
                      <a:pt x="1169116" y="435560"/>
                    </a:cubicBezTo>
                    <a:cubicBezTo>
                      <a:pt x="1198813" y="506901"/>
                      <a:pt x="1300876" y="568173"/>
                      <a:pt x="1300876" y="650438"/>
                    </a:cubicBezTo>
                    <a:close/>
                  </a:path>
                </a:pathLst>
              </a:custGeom>
              <a:solidFill>
                <a:srgbClr val="00437D"/>
              </a:solidFill>
              <a:ln w="17016" cap="flat">
                <a:noFill/>
                <a:prstDash val="solid"/>
                <a:miter/>
              </a:ln>
            </p:spPr>
            <p:txBody>
              <a:bodyPr rtlCol="0" anchor="ctr"/>
              <a:lstStyle/>
              <a:p>
                <a:endParaRPr lang="zh-CN" altLang="en-US"/>
              </a:p>
            </p:txBody>
          </p:sp>
          <p:sp>
            <p:nvSpPr>
              <p:cNvPr id="7" name="任意多边形: 形状 6"/>
              <p:cNvSpPr/>
              <p:nvPr/>
            </p:nvSpPr>
            <p:spPr>
              <a:xfrm>
                <a:off x="5565632" y="1076354"/>
                <a:ext cx="1052882" cy="1052882"/>
              </a:xfrm>
              <a:custGeom>
                <a:avLst/>
                <a:gdLst>
                  <a:gd name="connsiteX0" fmla="*/ 760864 w 760864"/>
                  <a:gd name="connsiteY0" fmla="*/ 380432 h 760864"/>
                  <a:gd name="connsiteX1" fmla="*/ 683720 w 760864"/>
                  <a:gd name="connsiteY1" fmla="*/ 506048 h 760864"/>
                  <a:gd name="connsiteX2" fmla="*/ 649414 w 760864"/>
                  <a:gd name="connsiteY2" fmla="*/ 649414 h 760864"/>
                  <a:gd name="connsiteX3" fmla="*/ 506048 w 760864"/>
                  <a:gd name="connsiteY3" fmla="*/ 683720 h 760864"/>
                  <a:gd name="connsiteX4" fmla="*/ 380432 w 760864"/>
                  <a:gd name="connsiteY4" fmla="*/ 760864 h 760864"/>
                  <a:gd name="connsiteX5" fmla="*/ 254816 w 760864"/>
                  <a:gd name="connsiteY5" fmla="*/ 683720 h 760864"/>
                  <a:gd name="connsiteX6" fmla="*/ 111450 w 760864"/>
                  <a:gd name="connsiteY6" fmla="*/ 649414 h 760864"/>
                  <a:gd name="connsiteX7" fmla="*/ 77145 w 760864"/>
                  <a:gd name="connsiteY7" fmla="*/ 506048 h 760864"/>
                  <a:gd name="connsiteX8" fmla="*/ 0 w 760864"/>
                  <a:gd name="connsiteY8" fmla="*/ 380432 h 760864"/>
                  <a:gd name="connsiteX9" fmla="*/ 77145 w 760864"/>
                  <a:gd name="connsiteY9" fmla="*/ 254816 h 760864"/>
                  <a:gd name="connsiteX10" fmla="*/ 111450 w 760864"/>
                  <a:gd name="connsiteY10" fmla="*/ 111450 h 760864"/>
                  <a:gd name="connsiteX11" fmla="*/ 254816 w 760864"/>
                  <a:gd name="connsiteY11" fmla="*/ 77145 h 760864"/>
                  <a:gd name="connsiteX12" fmla="*/ 380432 w 760864"/>
                  <a:gd name="connsiteY12" fmla="*/ 0 h 760864"/>
                  <a:gd name="connsiteX13" fmla="*/ 506048 w 760864"/>
                  <a:gd name="connsiteY13" fmla="*/ 77145 h 760864"/>
                  <a:gd name="connsiteX14" fmla="*/ 649414 w 760864"/>
                  <a:gd name="connsiteY14" fmla="*/ 111450 h 760864"/>
                  <a:gd name="connsiteX15" fmla="*/ 683720 w 760864"/>
                  <a:gd name="connsiteY15" fmla="*/ 254816 h 760864"/>
                  <a:gd name="connsiteX16" fmla="*/ 760864 w 760864"/>
                  <a:gd name="connsiteY16" fmla="*/ 380432 h 76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864" h="760864">
                    <a:moveTo>
                      <a:pt x="760864" y="380432"/>
                    </a:moveTo>
                    <a:cubicBezTo>
                      <a:pt x="760864" y="428562"/>
                      <a:pt x="701128" y="464404"/>
                      <a:pt x="683720" y="506048"/>
                    </a:cubicBezTo>
                    <a:cubicBezTo>
                      <a:pt x="665799" y="549399"/>
                      <a:pt x="682013" y="616816"/>
                      <a:pt x="649414" y="649414"/>
                    </a:cubicBezTo>
                    <a:cubicBezTo>
                      <a:pt x="616816" y="682013"/>
                      <a:pt x="549229" y="665799"/>
                      <a:pt x="506048" y="683720"/>
                    </a:cubicBezTo>
                    <a:cubicBezTo>
                      <a:pt x="464233" y="701128"/>
                      <a:pt x="428392" y="760864"/>
                      <a:pt x="380432" y="760864"/>
                    </a:cubicBezTo>
                    <a:cubicBezTo>
                      <a:pt x="332302" y="760864"/>
                      <a:pt x="296461" y="701128"/>
                      <a:pt x="254816" y="683720"/>
                    </a:cubicBezTo>
                    <a:cubicBezTo>
                      <a:pt x="211465" y="665799"/>
                      <a:pt x="144049" y="682013"/>
                      <a:pt x="111450" y="649414"/>
                    </a:cubicBezTo>
                    <a:cubicBezTo>
                      <a:pt x="78851" y="616816"/>
                      <a:pt x="95065" y="549399"/>
                      <a:pt x="77145" y="506048"/>
                    </a:cubicBezTo>
                    <a:cubicBezTo>
                      <a:pt x="59736" y="464233"/>
                      <a:pt x="0" y="428392"/>
                      <a:pt x="0" y="380432"/>
                    </a:cubicBezTo>
                    <a:cubicBezTo>
                      <a:pt x="0" y="332473"/>
                      <a:pt x="59736" y="296461"/>
                      <a:pt x="77145" y="254816"/>
                    </a:cubicBezTo>
                    <a:cubicBezTo>
                      <a:pt x="95065" y="211465"/>
                      <a:pt x="78851" y="144049"/>
                      <a:pt x="111450" y="111450"/>
                    </a:cubicBezTo>
                    <a:cubicBezTo>
                      <a:pt x="144049" y="78851"/>
                      <a:pt x="211636" y="95065"/>
                      <a:pt x="254816" y="77145"/>
                    </a:cubicBezTo>
                    <a:cubicBezTo>
                      <a:pt x="296631" y="59736"/>
                      <a:pt x="332473" y="0"/>
                      <a:pt x="380432" y="0"/>
                    </a:cubicBezTo>
                    <a:cubicBezTo>
                      <a:pt x="428562" y="0"/>
                      <a:pt x="464233" y="59736"/>
                      <a:pt x="506048" y="77145"/>
                    </a:cubicBezTo>
                    <a:cubicBezTo>
                      <a:pt x="549399" y="95065"/>
                      <a:pt x="616816" y="78851"/>
                      <a:pt x="649414" y="111450"/>
                    </a:cubicBezTo>
                    <a:cubicBezTo>
                      <a:pt x="682013" y="144049"/>
                      <a:pt x="665799" y="211465"/>
                      <a:pt x="683720" y="254816"/>
                    </a:cubicBezTo>
                    <a:cubicBezTo>
                      <a:pt x="701128" y="296461"/>
                      <a:pt x="760864" y="332302"/>
                      <a:pt x="760864" y="380432"/>
                    </a:cubicBezTo>
                    <a:close/>
                  </a:path>
                </a:pathLst>
              </a:custGeom>
              <a:solidFill>
                <a:srgbClr val="FFFFFF"/>
              </a:solidFill>
              <a:ln w="17016" cap="flat">
                <a:noFill/>
                <a:prstDash val="solid"/>
                <a:miter/>
              </a:ln>
            </p:spPr>
            <p:txBody>
              <a:bodyPr rtlCol="0" anchor="ctr"/>
              <a:lstStyle/>
              <a:p>
                <a:endParaRPr lang="zh-CN" altLang="en-US"/>
              </a:p>
            </p:txBody>
          </p:sp>
          <p:sp>
            <p:nvSpPr>
              <p:cNvPr id="8" name="任意多边形: 形状 7"/>
              <p:cNvSpPr/>
              <p:nvPr/>
            </p:nvSpPr>
            <p:spPr>
              <a:xfrm>
                <a:off x="5217029" y="727752"/>
                <a:ext cx="1749919" cy="2144858"/>
              </a:xfrm>
              <a:custGeom>
                <a:avLst/>
                <a:gdLst>
                  <a:gd name="connsiteX0" fmla="*/ 875045 w 1749919"/>
                  <a:gd name="connsiteY0" fmla="*/ 68270 h 2144858"/>
                  <a:gd name="connsiteX1" fmla="*/ 1141467 w 1749919"/>
                  <a:gd name="connsiteY1" fmla="*/ 231775 h 2144858"/>
                  <a:gd name="connsiteX2" fmla="*/ 1445437 w 1749919"/>
                  <a:gd name="connsiteY2" fmla="*/ 304653 h 2144858"/>
                  <a:gd name="connsiteX3" fmla="*/ 1518315 w 1749919"/>
                  <a:gd name="connsiteY3" fmla="*/ 608623 h 2144858"/>
                  <a:gd name="connsiteX4" fmla="*/ 1681821 w 1749919"/>
                  <a:gd name="connsiteY4" fmla="*/ 875045 h 2144858"/>
                  <a:gd name="connsiteX5" fmla="*/ 1518315 w 1749919"/>
                  <a:gd name="connsiteY5" fmla="*/ 1141467 h 2144858"/>
                  <a:gd name="connsiteX6" fmla="*/ 1445437 w 1749919"/>
                  <a:gd name="connsiteY6" fmla="*/ 1445437 h 2144858"/>
                  <a:gd name="connsiteX7" fmla="*/ 1213662 w 1749919"/>
                  <a:gd name="connsiteY7" fmla="*/ 1501077 h 2144858"/>
                  <a:gd name="connsiteX8" fmla="*/ 1213662 w 1749919"/>
                  <a:gd name="connsiteY8" fmla="*/ 2049281 h 2144858"/>
                  <a:gd name="connsiteX9" fmla="*/ 874874 w 1749919"/>
                  <a:gd name="connsiteY9" fmla="*/ 1933394 h 2144858"/>
                  <a:gd name="connsiteX10" fmla="*/ 536087 w 1749919"/>
                  <a:gd name="connsiteY10" fmla="*/ 2049281 h 2144858"/>
                  <a:gd name="connsiteX11" fmla="*/ 536087 w 1749919"/>
                  <a:gd name="connsiteY11" fmla="*/ 1501077 h 2144858"/>
                  <a:gd name="connsiteX12" fmla="*/ 304482 w 1749919"/>
                  <a:gd name="connsiteY12" fmla="*/ 1445437 h 2144858"/>
                  <a:gd name="connsiteX13" fmla="*/ 231604 w 1749919"/>
                  <a:gd name="connsiteY13" fmla="*/ 1141467 h 2144858"/>
                  <a:gd name="connsiteX14" fmla="*/ 68270 w 1749919"/>
                  <a:gd name="connsiteY14" fmla="*/ 875045 h 2144858"/>
                  <a:gd name="connsiteX15" fmla="*/ 231775 w 1749919"/>
                  <a:gd name="connsiteY15" fmla="*/ 608623 h 2144858"/>
                  <a:gd name="connsiteX16" fmla="*/ 304653 w 1749919"/>
                  <a:gd name="connsiteY16" fmla="*/ 304653 h 2144858"/>
                  <a:gd name="connsiteX17" fmla="*/ 608623 w 1749919"/>
                  <a:gd name="connsiteY17" fmla="*/ 231775 h 2144858"/>
                  <a:gd name="connsiteX18" fmla="*/ 875045 w 1749919"/>
                  <a:gd name="connsiteY18" fmla="*/ 68270 h 2144858"/>
                  <a:gd name="connsiteX19" fmla="*/ 875045 w 1749919"/>
                  <a:gd name="connsiteY19" fmla="*/ 0 h 2144858"/>
                  <a:gd name="connsiteX20" fmla="*/ 667335 w 1749919"/>
                  <a:gd name="connsiteY20" fmla="*/ 106159 h 2144858"/>
                  <a:gd name="connsiteX21" fmla="*/ 582510 w 1749919"/>
                  <a:gd name="connsiteY21" fmla="*/ 168626 h 2144858"/>
                  <a:gd name="connsiteX22" fmla="*/ 473108 w 1749919"/>
                  <a:gd name="connsiteY22" fmla="*/ 186035 h 2144858"/>
                  <a:gd name="connsiteX23" fmla="*/ 256523 w 1749919"/>
                  <a:gd name="connsiteY23" fmla="*/ 256182 h 2144858"/>
                  <a:gd name="connsiteX24" fmla="*/ 186376 w 1749919"/>
                  <a:gd name="connsiteY24" fmla="*/ 472767 h 2144858"/>
                  <a:gd name="connsiteX25" fmla="*/ 168967 w 1749919"/>
                  <a:gd name="connsiteY25" fmla="*/ 582169 h 2144858"/>
                  <a:gd name="connsiteX26" fmla="*/ 106501 w 1749919"/>
                  <a:gd name="connsiteY26" fmla="*/ 666994 h 2144858"/>
                  <a:gd name="connsiteX27" fmla="*/ 0 w 1749919"/>
                  <a:gd name="connsiteY27" fmla="*/ 875045 h 2144858"/>
                  <a:gd name="connsiteX28" fmla="*/ 106159 w 1749919"/>
                  <a:gd name="connsiteY28" fmla="*/ 1082755 h 2144858"/>
                  <a:gd name="connsiteX29" fmla="*/ 168626 w 1749919"/>
                  <a:gd name="connsiteY29" fmla="*/ 1167580 h 2144858"/>
                  <a:gd name="connsiteX30" fmla="*/ 186035 w 1749919"/>
                  <a:gd name="connsiteY30" fmla="*/ 1276982 h 2144858"/>
                  <a:gd name="connsiteX31" fmla="*/ 256352 w 1749919"/>
                  <a:gd name="connsiteY31" fmla="*/ 1493567 h 2144858"/>
                  <a:gd name="connsiteX32" fmla="*/ 467988 w 1749919"/>
                  <a:gd name="connsiteY32" fmla="*/ 1563544 h 2144858"/>
                  <a:gd name="connsiteX33" fmla="*/ 467988 w 1749919"/>
                  <a:gd name="connsiteY33" fmla="*/ 2049281 h 2144858"/>
                  <a:gd name="connsiteX34" fmla="*/ 467988 w 1749919"/>
                  <a:gd name="connsiteY34" fmla="*/ 2144859 h 2144858"/>
                  <a:gd name="connsiteX35" fmla="*/ 558445 w 1749919"/>
                  <a:gd name="connsiteY35" fmla="*/ 2113967 h 2144858"/>
                  <a:gd name="connsiteX36" fmla="*/ 875045 w 1749919"/>
                  <a:gd name="connsiteY36" fmla="*/ 2005589 h 2144858"/>
                  <a:gd name="connsiteX37" fmla="*/ 1191645 w 1749919"/>
                  <a:gd name="connsiteY37" fmla="*/ 2113967 h 2144858"/>
                  <a:gd name="connsiteX38" fmla="*/ 1282102 w 1749919"/>
                  <a:gd name="connsiteY38" fmla="*/ 2144859 h 2144858"/>
                  <a:gd name="connsiteX39" fmla="*/ 1282102 w 1749919"/>
                  <a:gd name="connsiteY39" fmla="*/ 2049281 h 2144858"/>
                  <a:gd name="connsiteX40" fmla="*/ 1282102 w 1749919"/>
                  <a:gd name="connsiteY40" fmla="*/ 1563544 h 2144858"/>
                  <a:gd name="connsiteX41" fmla="*/ 1493738 w 1749919"/>
                  <a:gd name="connsiteY41" fmla="*/ 1493567 h 2144858"/>
                  <a:gd name="connsiteX42" fmla="*/ 1563885 w 1749919"/>
                  <a:gd name="connsiteY42" fmla="*/ 1276982 h 2144858"/>
                  <a:gd name="connsiteX43" fmla="*/ 1581294 w 1749919"/>
                  <a:gd name="connsiteY43" fmla="*/ 1167580 h 2144858"/>
                  <a:gd name="connsiteX44" fmla="*/ 1643760 w 1749919"/>
                  <a:gd name="connsiteY44" fmla="*/ 1082755 h 2144858"/>
                  <a:gd name="connsiteX45" fmla="*/ 1749919 w 1749919"/>
                  <a:gd name="connsiteY45" fmla="*/ 875045 h 2144858"/>
                  <a:gd name="connsiteX46" fmla="*/ 1643760 w 1749919"/>
                  <a:gd name="connsiteY46" fmla="*/ 667335 h 2144858"/>
                  <a:gd name="connsiteX47" fmla="*/ 1581294 w 1749919"/>
                  <a:gd name="connsiteY47" fmla="*/ 582510 h 2144858"/>
                  <a:gd name="connsiteX48" fmla="*/ 1563885 w 1749919"/>
                  <a:gd name="connsiteY48" fmla="*/ 472937 h 2144858"/>
                  <a:gd name="connsiteX49" fmla="*/ 1493738 w 1749919"/>
                  <a:gd name="connsiteY49" fmla="*/ 256352 h 2144858"/>
                  <a:gd name="connsiteX50" fmla="*/ 1277153 w 1749919"/>
                  <a:gd name="connsiteY50" fmla="*/ 186205 h 2144858"/>
                  <a:gd name="connsiteX51" fmla="*/ 1167751 w 1749919"/>
                  <a:gd name="connsiteY51" fmla="*/ 168796 h 2144858"/>
                  <a:gd name="connsiteX52" fmla="*/ 1082926 w 1749919"/>
                  <a:gd name="connsiteY52" fmla="*/ 106330 h 2144858"/>
                  <a:gd name="connsiteX53" fmla="*/ 875045 w 1749919"/>
                  <a:gd name="connsiteY53" fmla="*/ 0 h 2144858"/>
                  <a:gd name="connsiteX54" fmla="*/ 875045 w 1749919"/>
                  <a:gd name="connsiteY54" fmla="*/ 0 h 21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49919" h="2144858">
                    <a:moveTo>
                      <a:pt x="875045" y="68270"/>
                    </a:moveTo>
                    <a:cubicBezTo>
                      <a:pt x="976937" y="68270"/>
                      <a:pt x="1052887" y="194910"/>
                      <a:pt x="1141467" y="231775"/>
                    </a:cubicBezTo>
                    <a:cubicBezTo>
                      <a:pt x="1233290" y="269835"/>
                      <a:pt x="1376314" y="235359"/>
                      <a:pt x="1445437" y="304653"/>
                    </a:cubicBezTo>
                    <a:cubicBezTo>
                      <a:pt x="1514560" y="373947"/>
                      <a:pt x="1480255" y="516801"/>
                      <a:pt x="1518315" y="608623"/>
                    </a:cubicBezTo>
                    <a:cubicBezTo>
                      <a:pt x="1555010" y="697203"/>
                      <a:pt x="1681821" y="773153"/>
                      <a:pt x="1681821" y="875045"/>
                    </a:cubicBezTo>
                    <a:cubicBezTo>
                      <a:pt x="1681821" y="976937"/>
                      <a:pt x="1555181" y="1052887"/>
                      <a:pt x="1518315" y="1141467"/>
                    </a:cubicBezTo>
                    <a:cubicBezTo>
                      <a:pt x="1480255" y="1233290"/>
                      <a:pt x="1514731" y="1376314"/>
                      <a:pt x="1445437" y="1445437"/>
                    </a:cubicBezTo>
                    <a:cubicBezTo>
                      <a:pt x="1392699" y="1498175"/>
                      <a:pt x="1296951" y="1490836"/>
                      <a:pt x="1213662" y="1501077"/>
                    </a:cubicBezTo>
                    <a:lnTo>
                      <a:pt x="1213662" y="2049281"/>
                    </a:lnTo>
                    <a:lnTo>
                      <a:pt x="874874" y="1933394"/>
                    </a:lnTo>
                    <a:lnTo>
                      <a:pt x="536087" y="2049281"/>
                    </a:lnTo>
                    <a:lnTo>
                      <a:pt x="536087" y="1501077"/>
                    </a:lnTo>
                    <a:cubicBezTo>
                      <a:pt x="452798" y="1490666"/>
                      <a:pt x="357220" y="1498175"/>
                      <a:pt x="304482" y="1445437"/>
                    </a:cubicBezTo>
                    <a:cubicBezTo>
                      <a:pt x="235189" y="1376144"/>
                      <a:pt x="269665" y="1233290"/>
                      <a:pt x="231604" y="1141467"/>
                    </a:cubicBezTo>
                    <a:cubicBezTo>
                      <a:pt x="194910" y="1052887"/>
                      <a:pt x="68270" y="976767"/>
                      <a:pt x="68270" y="875045"/>
                    </a:cubicBezTo>
                    <a:cubicBezTo>
                      <a:pt x="68270" y="773323"/>
                      <a:pt x="194910" y="697203"/>
                      <a:pt x="231775" y="608623"/>
                    </a:cubicBezTo>
                    <a:cubicBezTo>
                      <a:pt x="269835" y="516801"/>
                      <a:pt x="235359" y="373776"/>
                      <a:pt x="304653" y="304653"/>
                    </a:cubicBezTo>
                    <a:cubicBezTo>
                      <a:pt x="373776" y="235359"/>
                      <a:pt x="516801" y="269835"/>
                      <a:pt x="608623" y="231775"/>
                    </a:cubicBezTo>
                    <a:cubicBezTo>
                      <a:pt x="697203" y="194910"/>
                      <a:pt x="773153" y="68270"/>
                      <a:pt x="875045" y="68270"/>
                    </a:cubicBezTo>
                    <a:moveTo>
                      <a:pt x="875045" y="0"/>
                    </a:moveTo>
                    <a:cubicBezTo>
                      <a:pt x="788684" y="0"/>
                      <a:pt x="724169" y="56322"/>
                      <a:pt x="667335" y="106159"/>
                    </a:cubicBezTo>
                    <a:cubicBezTo>
                      <a:pt x="636784" y="132955"/>
                      <a:pt x="607940" y="158044"/>
                      <a:pt x="582510" y="168626"/>
                    </a:cubicBezTo>
                    <a:cubicBezTo>
                      <a:pt x="554861" y="180061"/>
                      <a:pt x="515094" y="182962"/>
                      <a:pt x="473108" y="186035"/>
                    </a:cubicBezTo>
                    <a:cubicBezTo>
                      <a:pt x="399036" y="191496"/>
                      <a:pt x="315064" y="197470"/>
                      <a:pt x="256523" y="256182"/>
                    </a:cubicBezTo>
                    <a:cubicBezTo>
                      <a:pt x="197811" y="314893"/>
                      <a:pt x="191667" y="398865"/>
                      <a:pt x="186376" y="472767"/>
                    </a:cubicBezTo>
                    <a:cubicBezTo>
                      <a:pt x="183304" y="514923"/>
                      <a:pt x="180402" y="554690"/>
                      <a:pt x="168967" y="582169"/>
                    </a:cubicBezTo>
                    <a:cubicBezTo>
                      <a:pt x="158385" y="607599"/>
                      <a:pt x="133126" y="636443"/>
                      <a:pt x="106501" y="666994"/>
                    </a:cubicBezTo>
                    <a:cubicBezTo>
                      <a:pt x="56322" y="723999"/>
                      <a:pt x="0" y="788513"/>
                      <a:pt x="0" y="875045"/>
                    </a:cubicBezTo>
                    <a:cubicBezTo>
                      <a:pt x="0" y="961406"/>
                      <a:pt x="56322" y="1025921"/>
                      <a:pt x="106159" y="1082755"/>
                    </a:cubicBezTo>
                    <a:cubicBezTo>
                      <a:pt x="132955" y="1113306"/>
                      <a:pt x="158044" y="1142150"/>
                      <a:pt x="168626" y="1167580"/>
                    </a:cubicBezTo>
                    <a:cubicBezTo>
                      <a:pt x="180061" y="1195229"/>
                      <a:pt x="182962" y="1234996"/>
                      <a:pt x="186035" y="1276982"/>
                    </a:cubicBezTo>
                    <a:cubicBezTo>
                      <a:pt x="191496" y="1351055"/>
                      <a:pt x="197640" y="1434855"/>
                      <a:pt x="256352" y="1493567"/>
                    </a:cubicBezTo>
                    <a:cubicBezTo>
                      <a:pt x="313699" y="1550914"/>
                      <a:pt x="395281" y="1558082"/>
                      <a:pt x="467988" y="1563544"/>
                    </a:cubicBezTo>
                    <a:lnTo>
                      <a:pt x="467988" y="2049281"/>
                    </a:lnTo>
                    <a:lnTo>
                      <a:pt x="467988" y="2144859"/>
                    </a:lnTo>
                    <a:lnTo>
                      <a:pt x="558445" y="2113967"/>
                    </a:lnTo>
                    <a:lnTo>
                      <a:pt x="875045" y="2005589"/>
                    </a:lnTo>
                    <a:lnTo>
                      <a:pt x="1191645" y="2113967"/>
                    </a:lnTo>
                    <a:lnTo>
                      <a:pt x="1282102" y="2144859"/>
                    </a:lnTo>
                    <a:lnTo>
                      <a:pt x="1282102" y="2049281"/>
                    </a:lnTo>
                    <a:lnTo>
                      <a:pt x="1282102" y="1563544"/>
                    </a:lnTo>
                    <a:cubicBezTo>
                      <a:pt x="1354980" y="1558253"/>
                      <a:pt x="1436392" y="1551084"/>
                      <a:pt x="1493738" y="1493567"/>
                    </a:cubicBezTo>
                    <a:cubicBezTo>
                      <a:pt x="1552450" y="1434855"/>
                      <a:pt x="1558594" y="1350884"/>
                      <a:pt x="1563885" y="1276982"/>
                    </a:cubicBezTo>
                    <a:cubicBezTo>
                      <a:pt x="1566957" y="1234826"/>
                      <a:pt x="1569859" y="1195059"/>
                      <a:pt x="1581294" y="1167580"/>
                    </a:cubicBezTo>
                    <a:cubicBezTo>
                      <a:pt x="1591875" y="1142150"/>
                      <a:pt x="1616964" y="1113306"/>
                      <a:pt x="1643760" y="1082755"/>
                    </a:cubicBezTo>
                    <a:cubicBezTo>
                      <a:pt x="1693597" y="1025921"/>
                      <a:pt x="1749919" y="961406"/>
                      <a:pt x="1749919" y="875045"/>
                    </a:cubicBezTo>
                    <a:cubicBezTo>
                      <a:pt x="1749919" y="788684"/>
                      <a:pt x="1693597" y="724169"/>
                      <a:pt x="1643760" y="667335"/>
                    </a:cubicBezTo>
                    <a:cubicBezTo>
                      <a:pt x="1616964" y="636784"/>
                      <a:pt x="1591705" y="607940"/>
                      <a:pt x="1581294" y="582510"/>
                    </a:cubicBezTo>
                    <a:cubicBezTo>
                      <a:pt x="1569859" y="554861"/>
                      <a:pt x="1566957" y="515094"/>
                      <a:pt x="1563885" y="472937"/>
                    </a:cubicBezTo>
                    <a:cubicBezTo>
                      <a:pt x="1558423" y="398865"/>
                      <a:pt x="1552279" y="315064"/>
                      <a:pt x="1493738" y="256352"/>
                    </a:cubicBezTo>
                    <a:cubicBezTo>
                      <a:pt x="1435026" y="197640"/>
                      <a:pt x="1351055" y="191496"/>
                      <a:pt x="1277153" y="186205"/>
                    </a:cubicBezTo>
                    <a:cubicBezTo>
                      <a:pt x="1234996" y="183133"/>
                      <a:pt x="1195229" y="180232"/>
                      <a:pt x="1167751" y="168796"/>
                    </a:cubicBezTo>
                    <a:cubicBezTo>
                      <a:pt x="1142320" y="158215"/>
                      <a:pt x="1113476" y="132955"/>
                      <a:pt x="1082926" y="106330"/>
                    </a:cubicBezTo>
                    <a:cubicBezTo>
                      <a:pt x="1025921" y="56322"/>
                      <a:pt x="961406" y="0"/>
                      <a:pt x="875045" y="0"/>
                    </a:cubicBezTo>
                    <a:lnTo>
                      <a:pt x="875045" y="0"/>
                    </a:lnTo>
                    <a:close/>
                  </a:path>
                </a:pathLst>
              </a:custGeom>
              <a:solidFill>
                <a:srgbClr val="E2F2F3"/>
              </a:solidFill>
              <a:ln w="17016" cap="flat">
                <a:noFill/>
                <a:prstDash val="solid"/>
                <a:miter/>
              </a:ln>
            </p:spPr>
            <p:txBody>
              <a:bodyPr rtlCol="0" anchor="ctr"/>
              <a:lstStyle/>
              <a:p>
                <a:endParaRPr lang="zh-CN" altLang="en-US" dirty="0"/>
              </a:p>
            </p:txBody>
          </p:sp>
        </p:grpSp>
        <p:sp>
          <p:nvSpPr>
            <p:cNvPr id="18" name="文本框 17"/>
            <p:cNvSpPr txBox="1"/>
            <p:nvPr/>
          </p:nvSpPr>
          <p:spPr>
            <a:xfrm>
              <a:off x="5732516" y="1672397"/>
              <a:ext cx="715818" cy="492443"/>
            </a:xfrm>
            <a:prstGeom prst="rect">
              <a:avLst/>
            </a:prstGeom>
            <a:noFill/>
          </p:spPr>
          <p:txBody>
            <a:bodyPr wrap="square" rtlCol="0">
              <a:spAutoFit/>
            </a:bodyPr>
            <a:lstStyle/>
            <a:p>
              <a:pPr algn="ctr"/>
              <a:r>
                <a:rPr lang="en-US" altLang="zh-CN" sz="2600" b="1" dirty="0">
                  <a:solidFill>
                    <a:srgbClr val="003F76"/>
                  </a:solidFill>
                  <a:latin typeface="+mn-ea"/>
                </a:rPr>
                <a:t>01</a:t>
              </a:r>
              <a:endParaRPr lang="zh-CN" altLang="en-US" sz="2600" b="1" dirty="0">
                <a:solidFill>
                  <a:srgbClr val="003F76"/>
                </a:solidFill>
                <a:latin typeface="+mn-ea"/>
              </a:endParaRPr>
            </a:p>
          </p:txBody>
        </p:sp>
      </p:grpSp>
      <p:sp>
        <p:nvSpPr>
          <p:cNvPr id="20" name="文本框 19"/>
          <p:cNvSpPr txBox="1"/>
          <p:nvPr/>
        </p:nvSpPr>
        <p:spPr>
          <a:xfrm>
            <a:off x="1946861" y="3224964"/>
            <a:ext cx="8280400" cy="922020"/>
          </a:xfrm>
          <a:prstGeom prst="rect">
            <a:avLst/>
          </a:prstGeom>
          <a:noFill/>
        </p:spPr>
        <p:txBody>
          <a:bodyPr wrap="square" rtlCol="0">
            <a:spAutoFit/>
          </a:bodyPr>
          <a:lstStyle/>
          <a:p>
            <a:pPr algn="ctr"/>
            <a:r>
              <a:rPr lang="zh-CN" altLang="en-US" sz="5400" b="1" dirty="0">
                <a:latin typeface="楷体" panose="02010609060101010101" charset="-122"/>
                <a:ea typeface="楷体" panose="02010609060101010101" charset="-122"/>
              </a:rPr>
              <a:t>项目背景和意义</a:t>
            </a:r>
          </a:p>
        </p:txBody>
      </p:sp>
      <p:sp>
        <p:nvSpPr>
          <p:cNvPr id="21" name="文本框 20"/>
          <p:cNvSpPr txBox="1"/>
          <p:nvPr/>
        </p:nvSpPr>
        <p:spPr>
          <a:xfrm>
            <a:off x="3048000" y="4279116"/>
            <a:ext cx="6096000" cy="368300"/>
          </a:xfrm>
          <a:prstGeom prst="rect">
            <a:avLst/>
          </a:prstGeom>
          <a:noFill/>
        </p:spPr>
        <p:txBody>
          <a:bodyPr wrap="square">
            <a:spAutoFit/>
          </a:bodyPr>
          <a:lstStyle>
            <a:defPPr>
              <a:defRPr lang="zh-CN"/>
            </a:defPPr>
            <a:lvl1pPr algn="dist">
              <a:defRPr>
                <a:latin typeface="Kozuka Gothic Pr6N R" panose="020B0400000000000000" pitchFamily="34" charset="-128"/>
                <a:ea typeface="Kozuka Gothic Pr6N R" panose="020B0400000000000000" pitchFamily="34" charset="-128"/>
              </a:defRPr>
            </a:lvl1pPr>
          </a:lstStyle>
          <a:p>
            <a:pPr algn="ctr"/>
            <a:r>
              <a:rPr lang="zh-CN" altLang="en-US" sz="1800" b="1" dirty="0">
                <a:latin typeface="Times New Roman" panose="02020603050405020304" charset="0"/>
                <a:cs typeface="Times New Roman" panose="02020603050405020304" charset="0"/>
              </a:rPr>
              <a:t>Background and significance of </a:t>
            </a:r>
            <a:r>
              <a:rPr lang="en-US" altLang="zh-CN" sz="1800" b="1" dirty="0">
                <a:latin typeface="Times New Roman" panose="02020603050405020304" charset="0"/>
                <a:cs typeface="Times New Roman" panose="02020603050405020304" charset="0"/>
              </a:rPr>
              <a:t>project</a:t>
            </a:r>
          </a:p>
        </p:txBody>
      </p:sp>
      <p:cxnSp>
        <p:nvCxnSpPr>
          <p:cNvPr id="22" name="直接连接符 21"/>
          <p:cNvCxnSpPr/>
          <p:nvPr/>
        </p:nvCxnSpPr>
        <p:spPr>
          <a:xfrm>
            <a:off x="5559028" y="5046436"/>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77839" y="78128"/>
            <a:ext cx="431800" cy="1035200"/>
            <a:chOff x="-777839" y="78128"/>
            <a:chExt cx="431800" cy="1035200"/>
          </a:xfrm>
        </p:grpSpPr>
        <p:sp>
          <p:nvSpPr>
            <p:cNvPr id="19" name="矩形 18"/>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 y="-1050"/>
            <a:ext cx="4065083" cy="4224707"/>
          </a:xfrm>
          <a:prstGeom prst="rect">
            <a:avLst/>
          </a:prstGeom>
        </p:spPr>
      </p:pic>
      <p:sp>
        <p:nvSpPr>
          <p:cNvPr id="12" name="文本框 11"/>
          <p:cNvSpPr txBox="1"/>
          <p:nvPr/>
        </p:nvSpPr>
        <p:spPr>
          <a:xfrm>
            <a:off x="4726305" y="45466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项目背景</a:t>
            </a:r>
          </a:p>
        </p:txBody>
      </p:sp>
      <p:sp>
        <p:nvSpPr>
          <p:cNvPr id="13" name="矩形 12"/>
          <p:cNvSpPr/>
          <p:nvPr/>
        </p:nvSpPr>
        <p:spPr>
          <a:xfrm>
            <a:off x="1608858" y="1284734"/>
            <a:ext cx="8991120" cy="5077460"/>
          </a:xfrm>
          <a:prstGeom prst="rect">
            <a:avLst/>
          </a:prstGeom>
        </p:spPr>
        <p:txBody>
          <a:bodyPr wrap="square">
            <a:spAutoFit/>
          </a:bodyPr>
          <a:lstStyle/>
          <a:p>
            <a:pPr>
              <a:lnSpc>
                <a:spcPct val="200000"/>
              </a:lnSpc>
            </a:pPr>
            <a:r>
              <a:rPr dirty="0">
                <a:solidFill>
                  <a:srgbClr val="003462"/>
                </a:solidFill>
                <a:latin typeface="楷体" panose="02010609060101010101" charset="-122"/>
                <a:ea typeface="楷体" panose="02010609060101010101" charset="-122"/>
                <a:cs typeface="楷体" panose="02010609060101010101" charset="-122"/>
              </a:rPr>
              <a:t>1. 数据量激增：随着数据量的指数级增长，特别是在新闻行业，对有效管理和利用这些信息的需求日益增加。知识图谱作为一种组织复杂数据关系的方法，可以帮助更好地理解和利用这些数据。</a:t>
            </a:r>
          </a:p>
          <a:p>
            <a:pPr>
              <a:lnSpc>
                <a:spcPct val="200000"/>
              </a:lnSpc>
            </a:pPr>
            <a:r>
              <a:rPr dirty="0">
                <a:solidFill>
                  <a:srgbClr val="003462"/>
                </a:solidFill>
                <a:latin typeface="楷体" panose="02010609060101010101" charset="-122"/>
                <a:ea typeface="楷体" panose="02010609060101010101" charset="-122"/>
                <a:cs typeface="楷体" panose="02010609060101010101" charset="-122"/>
              </a:rPr>
              <a:t>2. 信息提取与组织需求：新闻文本包含丰富的信息，如事件、人物、地点和时间等。通过自动化技术提取这些信息并有效组织成图谱，可以加速信息检索和分析过程，支持更深入的数据洞察。</a:t>
            </a:r>
          </a:p>
          <a:p>
            <a:pPr>
              <a:lnSpc>
                <a:spcPct val="200000"/>
              </a:lnSpc>
            </a:pPr>
            <a:r>
              <a:rPr dirty="0">
                <a:solidFill>
                  <a:srgbClr val="003462"/>
                </a:solidFill>
                <a:latin typeface="楷体" panose="02010609060101010101" charset="-122"/>
                <a:ea typeface="楷体" panose="02010609060101010101" charset="-122"/>
                <a:cs typeface="楷体" panose="02010609060101010101" charset="-122"/>
              </a:rPr>
              <a:t>3. HanL</a:t>
            </a:r>
            <a:r>
              <a:rPr lang="en-US" dirty="0">
                <a:solidFill>
                  <a:srgbClr val="003462"/>
                </a:solidFill>
                <a:latin typeface="楷体" panose="02010609060101010101" charset="-122"/>
                <a:ea typeface="楷体" panose="02010609060101010101" charset="-122"/>
                <a:cs typeface="楷体" panose="02010609060101010101" charset="-122"/>
              </a:rPr>
              <a:t>P</a:t>
            </a:r>
            <a:r>
              <a:rPr dirty="0">
                <a:solidFill>
                  <a:srgbClr val="003462"/>
                </a:solidFill>
                <a:latin typeface="楷体" panose="02010609060101010101" charset="-122"/>
                <a:ea typeface="楷体" panose="02010609060101010101" charset="-122"/>
                <a:cs typeface="楷体" panose="02010609060101010101" charset="-122"/>
              </a:rPr>
              <a:t>的应用：HanLP是一个高效的中文自然语言处理库，提供了包括词法分析、句法分析、命名实体识别等多种功能。利用HanLP处理新闻文本可以高效准确地抽取关键信息，为知识图谱的构建提供基础</a:t>
            </a:r>
            <a:r>
              <a:rPr sz="1600" dirty="0">
                <a:solidFill>
                  <a:srgbClr val="003462"/>
                </a:solidFill>
                <a:latin typeface="楷体" panose="02010609060101010101" charset="-122"/>
                <a:ea typeface="楷体" panose="02010609060101010101" charset="-122"/>
                <a:cs typeface="楷体" panose="02010609060101010101" charset="-122"/>
              </a:rPr>
              <a:t>。</a:t>
            </a:r>
          </a:p>
        </p:txBody>
      </p:sp>
      <p:grpSp>
        <p:nvGrpSpPr>
          <p:cNvPr id="8" name="组合 7"/>
          <p:cNvGrpSpPr/>
          <p:nvPr/>
        </p:nvGrpSpPr>
        <p:grpSpPr>
          <a:xfrm>
            <a:off x="-777839" y="78128"/>
            <a:ext cx="431800" cy="1035200"/>
            <a:chOff x="-777839" y="78128"/>
            <a:chExt cx="431800" cy="1035200"/>
          </a:xfrm>
        </p:grpSpPr>
        <p:sp>
          <p:nvSpPr>
            <p:cNvPr id="9" name="矩形 8"/>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41"/>
          <a:stretch>
            <a:fillRect/>
          </a:stretch>
        </p:blipFill>
        <p:spPr>
          <a:xfrm>
            <a:off x="0" y="-1"/>
            <a:ext cx="12192000" cy="6859051"/>
          </a:xfrm>
          <a:prstGeom prst="rect">
            <a:avLst/>
          </a:prstGeom>
        </p:spPr>
      </p:pic>
      <p:pic>
        <p:nvPicPr>
          <p:cNvPr id="32" name="图形 31"/>
          <p:cNvPicPr>
            <a:picLocks noChangeAspect="1"/>
          </p:cNvPicPr>
          <p:nvPr/>
        </p:nvPicPr>
        <p:blipFill>
          <a:blip r:embed="rId42"/>
          <a:stretch>
            <a:fillRect/>
          </a:stretch>
        </p:blipFill>
        <p:spPr>
          <a:xfrm>
            <a:off x="342900" y="330200"/>
            <a:ext cx="11518900" cy="6197600"/>
          </a:xfrm>
          <a:prstGeom prst="rect">
            <a:avLst/>
          </a:prstGeom>
        </p:spPr>
      </p:pic>
      <p:sp>
        <p:nvSpPr>
          <p:cNvPr id="44" name="Freeform 144"/>
          <p:cNvSpPr/>
          <p:nvPr>
            <p:custDataLst>
              <p:tags r:id="rId1"/>
            </p:custDataLst>
          </p:nvPr>
        </p:nvSpPr>
        <p:spPr>
          <a:xfrm>
            <a:off x="7443728" y="3325596"/>
            <a:ext cx="426154" cy="299574"/>
          </a:xfrm>
          <a:custGeom>
            <a:avLst/>
            <a:gdLst/>
            <a:ahLst/>
            <a:cxnLst>
              <a:cxn ang="0">
                <a:pos x="wd2" y="hd2"/>
              </a:cxn>
              <a:cxn ang="5400000">
                <a:pos x="wd2" y="hd2"/>
              </a:cxn>
              <a:cxn ang="10800000">
                <a:pos x="wd2" y="hd2"/>
              </a:cxn>
              <a:cxn ang="16200000">
                <a:pos x="wd2" y="hd2"/>
              </a:cxn>
            </a:cxnLst>
            <a:rect l="0" t="0" r="r" b="b"/>
            <a:pathLst>
              <a:path w="21600" h="21600" extrusionOk="0">
                <a:moveTo>
                  <a:pt x="19744" y="2160"/>
                </a:moveTo>
                <a:cubicBezTo>
                  <a:pt x="19744" y="480"/>
                  <a:pt x="19744" y="480"/>
                  <a:pt x="19744" y="480"/>
                </a:cubicBezTo>
                <a:cubicBezTo>
                  <a:pt x="18225" y="240"/>
                  <a:pt x="18225" y="240"/>
                  <a:pt x="18225" y="240"/>
                </a:cubicBezTo>
                <a:cubicBezTo>
                  <a:pt x="17719" y="0"/>
                  <a:pt x="17212" y="0"/>
                  <a:pt x="16706" y="0"/>
                </a:cubicBezTo>
                <a:cubicBezTo>
                  <a:pt x="15525" y="0"/>
                  <a:pt x="14344" y="240"/>
                  <a:pt x="13162" y="720"/>
                </a:cubicBezTo>
                <a:cubicBezTo>
                  <a:pt x="12319" y="960"/>
                  <a:pt x="11644" y="1440"/>
                  <a:pt x="10800" y="1920"/>
                </a:cubicBezTo>
                <a:cubicBezTo>
                  <a:pt x="9956" y="1440"/>
                  <a:pt x="9281" y="960"/>
                  <a:pt x="8438" y="720"/>
                </a:cubicBezTo>
                <a:cubicBezTo>
                  <a:pt x="7256" y="240"/>
                  <a:pt x="6075" y="0"/>
                  <a:pt x="4894" y="0"/>
                </a:cubicBezTo>
                <a:cubicBezTo>
                  <a:pt x="4388" y="0"/>
                  <a:pt x="3881" y="0"/>
                  <a:pt x="3375" y="240"/>
                </a:cubicBezTo>
                <a:cubicBezTo>
                  <a:pt x="1856" y="480"/>
                  <a:pt x="1856" y="480"/>
                  <a:pt x="1856" y="480"/>
                </a:cubicBezTo>
                <a:cubicBezTo>
                  <a:pt x="1856" y="2160"/>
                  <a:pt x="1856" y="2160"/>
                  <a:pt x="1856" y="2160"/>
                </a:cubicBezTo>
                <a:cubicBezTo>
                  <a:pt x="0" y="2160"/>
                  <a:pt x="0" y="2160"/>
                  <a:pt x="0" y="2160"/>
                </a:cubicBezTo>
                <a:cubicBezTo>
                  <a:pt x="0" y="20160"/>
                  <a:pt x="0" y="20160"/>
                  <a:pt x="0" y="20160"/>
                </a:cubicBezTo>
                <a:cubicBezTo>
                  <a:pt x="8775" y="20160"/>
                  <a:pt x="8775" y="20160"/>
                  <a:pt x="8775" y="20160"/>
                </a:cubicBezTo>
                <a:cubicBezTo>
                  <a:pt x="9113" y="20400"/>
                  <a:pt x="10800" y="21600"/>
                  <a:pt x="10800" y="21600"/>
                </a:cubicBezTo>
                <a:cubicBezTo>
                  <a:pt x="10800" y="21600"/>
                  <a:pt x="12319" y="20400"/>
                  <a:pt x="12825" y="20160"/>
                </a:cubicBezTo>
                <a:cubicBezTo>
                  <a:pt x="21600" y="20160"/>
                  <a:pt x="21600" y="20160"/>
                  <a:pt x="21600" y="20160"/>
                </a:cubicBezTo>
                <a:cubicBezTo>
                  <a:pt x="21600" y="2160"/>
                  <a:pt x="21600" y="2160"/>
                  <a:pt x="21600" y="2160"/>
                </a:cubicBezTo>
                <a:lnTo>
                  <a:pt x="19744" y="2160"/>
                </a:lnTo>
                <a:close/>
                <a:moveTo>
                  <a:pt x="1856" y="18720"/>
                </a:moveTo>
                <a:cubicBezTo>
                  <a:pt x="1013" y="18720"/>
                  <a:pt x="1013" y="18720"/>
                  <a:pt x="1013" y="18720"/>
                </a:cubicBezTo>
                <a:cubicBezTo>
                  <a:pt x="1013" y="3600"/>
                  <a:pt x="1013" y="3600"/>
                  <a:pt x="1013" y="3600"/>
                </a:cubicBezTo>
                <a:cubicBezTo>
                  <a:pt x="1856" y="3600"/>
                  <a:pt x="1856" y="3600"/>
                  <a:pt x="1856" y="3600"/>
                </a:cubicBezTo>
                <a:lnTo>
                  <a:pt x="1856" y="18720"/>
                </a:lnTo>
                <a:close/>
                <a:moveTo>
                  <a:pt x="9956" y="18240"/>
                </a:moveTo>
                <a:cubicBezTo>
                  <a:pt x="8438" y="17280"/>
                  <a:pt x="6750" y="16560"/>
                  <a:pt x="4894" y="16560"/>
                </a:cubicBezTo>
                <a:cubicBezTo>
                  <a:pt x="4388" y="16560"/>
                  <a:pt x="4050" y="16560"/>
                  <a:pt x="3544" y="16800"/>
                </a:cubicBezTo>
                <a:cubicBezTo>
                  <a:pt x="3544" y="2400"/>
                  <a:pt x="3544" y="2400"/>
                  <a:pt x="3544" y="2400"/>
                </a:cubicBezTo>
                <a:cubicBezTo>
                  <a:pt x="4050" y="2400"/>
                  <a:pt x="4388" y="2400"/>
                  <a:pt x="4894" y="2400"/>
                </a:cubicBezTo>
                <a:cubicBezTo>
                  <a:pt x="6750" y="2400"/>
                  <a:pt x="8438" y="2880"/>
                  <a:pt x="9956" y="4080"/>
                </a:cubicBezTo>
                <a:lnTo>
                  <a:pt x="9956" y="18240"/>
                </a:lnTo>
                <a:close/>
                <a:moveTo>
                  <a:pt x="18056" y="16800"/>
                </a:moveTo>
                <a:cubicBezTo>
                  <a:pt x="17550" y="16560"/>
                  <a:pt x="17212" y="16560"/>
                  <a:pt x="16706" y="16560"/>
                </a:cubicBezTo>
                <a:cubicBezTo>
                  <a:pt x="14850" y="16560"/>
                  <a:pt x="13162" y="17280"/>
                  <a:pt x="11644" y="18240"/>
                </a:cubicBezTo>
                <a:cubicBezTo>
                  <a:pt x="11644" y="4080"/>
                  <a:pt x="11644" y="4080"/>
                  <a:pt x="11644" y="4080"/>
                </a:cubicBezTo>
                <a:cubicBezTo>
                  <a:pt x="13162" y="2880"/>
                  <a:pt x="14850" y="2400"/>
                  <a:pt x="16706" y="2400"/>
                </a:cubicBezTo>
                <a:cubicBezTo>
                  <a:pt x="17212" y="2400"/>
                  <a:pt x="17550" y="2400"/>
                  <a:pt x="18056" y="2400"/>
                </a:cubicBezTo>
                <a:lnTo>
                  <a:pt x="18056" y="16800"/>
                </a:lnTo>
                <a:close/>
                <a:moveTo>
                  <a:pt x="20587" y="18720"/>
                </a:moveTo>
                <a:cubicBezTo>
                  <a:pt x="19744" y="18720"/>
                  <a:pt x="19744" y="18720"/>
                  <a:pt x="19744" y="18720"/>
                </a:cubicBezTo>
                <a:cubicBezTo>
                  <a:pt x="19744" y="3600"/>
                  <a:pt x="19744" y="3600"/>
                  <a:pt x="19744" y="3600"/>
                </a:cubicBezTo>
                <a:cubicBezTo>
                  <a:pt x="20587" y="3600"/>
                  <a:pt x="20587" y="3600"/>
                  <a:pt x="20587" y="3600"/>
                </a:cubicBezTo>
                <a:lnTo>
                  <a:pt x="20587" y="18720"/>
                </a:lnTo>
                <a:close/>
              </a:path>
            </a:pathLst>
          </a:custGeom>
          <a:solidFill>
            <a:schemeClr val="bg1"/>
          </a:solidFill>
          <a:ln w="12700" cap="flat">
            <a:noFill/>
            <a:miter lim="400000"/>
          </a:ln>
          <a:effectLst/>
        </p:spPr>
        <p:txBody>
          <a:bodyPr wrap="square" lIns="91439" tIns="91439" rIns="91439" bIns="91439" numCol="1" anchor="t">
            <a:noAutofit/>
          </a:bodyPr>
          <a:lstStyle/>
          <a:p>
            <a:endParaRPr/>
          </a:p>
        </p:txBody>
      </p:sp>
      <p:sp>
        <p:nvSpPr>
          <p:cNvPr id="61" name="Freeform 37"/>
          <p:cNvSpPr/>
          <p:nvPr>
            <p:custDataLst>
              <p:tags r:id="rId2"/>
            </p:custDataLst>
          </p:nvPr>
        </p:nvSpPr>
        <p:spPr>
          <a:xfrm flipV="1">
            <a:off x="972001"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2" name="Oval 38"/>
          <p:cNvSpPr/>
          <p:nvPr>
            <p:custDataLst>
              <p:tags r:id="rId3"/>
            </p:custDataLst>
          </p:nvPr>
        </p:nvSpPr>
        <p:spPr>
          <a:xfrm flipV="1">
            <a:off x="1183925"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4" name="Freeform 37"/>
          <p:cNvSpPr/>
          <p:nvPr>
            <p:custDataLst>
              <p:tags r:id="rId4"/>
            </p:custDataLst>
          </p:nvPr>
        </p:nvSpPr>
        <p:spPr>
          <a:xfrm flipV="1">
            <a:off x="3793102"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5" name="Oval 38"/>
          <p:cNvSpPr/>
          <p:nvPr>
            <p:custDataLst>
              <p:tags r:id="rId5"/>
            </p:custDataLst>
          </p:nvPr>
        </p:nvSpPr>
        <p:spPr>
          <a:xfrm flipV="1">
            <a:off x="4005026"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6" name="Freeform 37"/>
          <p:cNvSpPr/>
          <p:nvPr>
            <p:custDataLst>
              <p:tags r:id="rId6"/>
            </p:custDataLst>
          </p:nvPr>
        </p:nvSpPr>
        <p:spPr>
          <a:xfrm flipV="1">
            <a:off x="6614203"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7" name="Oval 38"/>
          <p:cNvSpPr/>
          <p:nvPr>
            <p:custDataLst>
              <p:tags r:id="rId7"/>
            </p:custDataLst>
          </p:nvPr>
        </p:nvSpPr>
        <p:spPr>
          <a:xfrm flipV="1">
            <a:off x="6826127"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8" name="Freeform 37"/>
          <p:cNvSpPr/>
          <p:nvPr>
            <p:custDataLst>
              <p:tags r:id="rId8"/>
            </p:custDataLst>
          </p:nvPr>
        </p:nvSpPr>
        <p:spPr>
          <a:xfrm flipV="1">
            <a:off x="9435304" y="2782559"/>
            <a:ext cx="1800000" cy="1024508"/>
          </a:xfrm>
          <a:custGeom>
            <a:avLst/>
            <a:gdLst>
              <a:gd name="connsiteX0" fmla="*/ 1799930 w 1800000"/>
              <a:gd name="connsiteY0" fmla="*/ 1024508 h 1024508"/>
              <a:gd name="connsiteX1" fmla="*/ 1356460 w 1800000"/>
              <a:gd name="connsiteY1" fmla="*/ 237635 h 1024508"/>
              <a:gd name="connsiteX2" fmla="*/ 1022294 w 1800000"/>
              <a:gd name="connsiteY2" fmla="*/ 121632 h 1024508"/>
              <a:gd name="connsiteX3" fmla="*/ 995334 w 1800000"/>
              <a:gd name="connsiteY3" fmla="*/ 119709 h 1024508"/>
              <a:gd name="connsiteX4" fmla="*/ 900001 w 1800000"/>
              <a:gd name="connsiteY4" fmla="*/ 0 h 1024508"/>
              <a:gd name="connsiteX5" fmla="*/ 805055 w 1800000"/>
              <a:gd name="connsiteY5" fmla="*/ 119223 h 1024508"/>
              <a:gd name="connsiteX6" fmla="*/ 788827 w 1800000"/>
              <a:gd name="connsiteY6" fmla="*/ 120177 h 1024508"/>
              <a:gd name="connsiteX7" fmla="*/ 453242 w 1800000"/>
              <a:gd name="connsiteY7" fmla="*/ 232007 h 1024508"/>
              <a:gd name="connsiteX8" fmla="*/ 0 w 1800000"/>
              <a:gd name="connsiteY8" fmla="*/ 1013293 h 1024508"/>
              <a:gd name="connsiteX9" fmla="*/ 152856 w 1800000"/>
              <a:gd name="connsiteY9" fmla="*/ 1013292 h 1024508"/>
              <a:gd name="connsiteX10" fmla="*/ 529119 w 1800000"/>
              <a:gd name="connsiteY10" fmla="*/ 364700 h 1024508"/>
              <a:gd name="connsiteX11" fmla="*/ 1278935 w 1800000"/>
              <a:gd name="connsiteY11" fmla="*/ 369373 h 1024508"/>
              <a:gd name="connsiteX12" fmla="*/ 1647086 w 1800000"/>
              <a:gd name="connsiteY12" fmla="*/ 1022604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000" h="1024508">
                <a:moveTo>
                  <a:pt x="1799930" y="1024508"/>
                </a:moveTo>
                <a:cubicBezTo>
                  <a:pt x="1803954" y="701658"/>
                  <a:pt x="1634727" y="401390"/>
                  <a:pt x="1356460" y="237635"/>
                </a:cubicBezTo>
                <a:cubicBezTo>
                  <a:pt x="1252110" y="176227"/>
                  <a:pt x="1138423" y="137545"/>
                  <a:pt x="1022294" y="121632"/>
                </a:cubicBezTo>
                <a:lnTo>
                  <a:pt x="995334" y="119709"/>
                </a:lnTo>
                <a:lnTo>
                  <a:pt x="900001" y="0"/>
                </a:lnTo>
                <a:lnTo>
                  <a:pt x="805055" y="119223"/>
                </a:lnTo>
                <a:lnTo>
                  <a:pt x="788827" y="120177"/>
                </a:lnTo>
                <a:cubicBezTo>
                  <a:pt x="672510" y="134642"/>
                  <a:pt x="558349" y="171904"/>
                  <a:pt x="453242" y="232007"/>
                </a:cubicBezTo>
                <a:cubicBezTo>
                  <a:pt x="172955" y="392282"/>
                  <a:pt x="0" y="690418"/>
                  <a:pt x="0" y="1013293"/>
                </a:cubicBezTo>
                <a:lnTo>
                  <a:pt x="152856" y="1013292"/>
                </a:lnTo>
                <a:cubicBezTo>
                  <a:pt x="152856" y="745254"/>
                  <a:pt x="296437" y="497754"/>
                  <a:pt x="529119" y="364700"/>
                </a:cubicBezTo>
                <a:cubicBezTo>
                  <a:pt x="761802" y="231647"/>
                  <a:pt x="1047929" y="233430"/>
                  <a:pt x="1278935" y="369373"/>
                </a:cubicBezTo>
                <a:cubicBezTo>
                  <a:pt x="1509941" y="505316"/>
                  <a:pt x="1650426" y="754587"/>
                  <a:pt x="1647086" y="1022604"/>
                </a:cubicBezTo>
                <a:close/>
              </a:path>
            </a:pathLst>
          </a:custGeom>
          <a:solidFill>
            <a:srgbClr val="003F7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sp>
        <p:nvSpPr>
          <p:cNvPr id="69" name="Oval 38"/>
          <p:cNvSpPr/>
          <p:nvPr>
            <p:custDataLst>
              <p:tags r:id="rId9"/>
            </p:custDataLst>
          </p:nvPr>
        </p:nvSpPr>
        <p:spPr>
          <a:xfrm flipV="1">
            <a:off x="9647228" y="2091035"/>
            <a:ext cx="1376152" cy="1376152"/>
          </a:xfrm>
          <a:prstGeom prst="ellipse">
            <a:avLst/>
          </a:prstGeom>
          <a:noFill/>
          <a:ln w="28575">
            <a:solidFill>
              <a:srgbClr val="003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th-TH" dirty="0">
              <a:solidFill>
                <a:srgbClr val="598865"/>
              </a:solidFill>
              <a:latin typeface="华文细黑" panose="02010600040101010101" charset="-122"/>
              <a:ea typeface="字魂73号-江南手书" panose="00000500000000000000" charset="-122"/>
              <a:sym typeface="华文细黑" panose="02010600040101010101" charset="-122"/>
            </a:endParaRPr>
          </a:p>
        </p:txBody>
      </p:sp>
      <p:grpSp>
        <p:nvGrpSpPr>
          <p:cNvPr id="100" name="组合 99"/>
          <p:cNvGrpSpPr/>
          <p:nvPr>
            <p:custDataLst>
              <p:tags r:id="rId10"/>
            </p:custDataLst>
          </p:nvPr>
        </p:nvGrpSpPr>
        <p:grpSpPr>
          <a:xfrm>
            <a:off x="1655443" y="2613256"/>
            <a:ext cx="433116" cy="411675"/>
            <a:chOff x="6311843" y="3426407"/>
            <a:chExt cx="433116" cy="411675"/>
          </a:xfrm>
          <a:solidFill>
            <a:srgbClr val="003F76"/>
          </a:solidFill>
        </p:grpSpPr>
        <p:sp>
          <p:nvSpPr>
            <p:cNvPr id="101" name="Freeform 138"/>
            <p:cNvSpPr/>
            <p:nvPr>
              <p:custDataLst>
                <p:tags r:id="rId38"/>
              </p:custDataLst>
            </p:nvPr>
          </p:nvSpPr>
          <p:spPr>
            <a:xfrm>
              <a:off x="6311843" y="3740880"/>
              <a:ext cx="433116" cy="97202"/>
            </a:xfrm>
            <a:custGeom>
              <a:avLst/>
              <a:gdLst/>
              <a:ahLst/>
              <a:cxnLst>
                <a:cxn ang="0">
                  <a:pos x="wd2" y="hd2"/>
                </a:cxn>
                <a:cxn ang="5400000">
                  <a:pos x="wd2" y="hd2"/>
                </a:cxn>
                <a:cxn ang="10800000">
                  <a:pos x="wd2" y="hd2"/>
                </a:cxn>
                <a:cxn ang="16200000">
                  <a:pos x="wd2" y="hd2"/>
                </a:cxn>
              </a:cxnLst>
              <a:rect l="0" t="0" r="r" b="b"/>
              <a:pathLst>
                <a:path w="21600" h="21600" extrusionOk="0">
                  <a:moveTo>
                    <a:pt x="19034" y="0"/>
                  </a:moveTo>
                  <a:lnTo>
                    <a:pt x="19034" y="11118"/>
                  </a:lnTo>
                  <a:lnTo>
                    <a:pt x="2566" y="11118"/>
                  </a:lnTo>
                  <a:lnTo>
                    <a:pt x="2566" y="0"/>
                  </a:lnTo>
                  <a:lnTo>
                    <a:pt x="0" y="0"/>
                  </a:lnTo>
                  <a:lnTo>
                    <a:pt x="0" y="21600"/>
                  </a:lnTo>
                  <a:lnTo>
                    <a:pt x="21600" y="21600"/>
                  </a:lnTo>
                  <a:lnTo>
                    <a:pt x="21600" y="0"/>
                  </a:lnTo>
                  <a:lnTo>
                    <a:pt x="19034" y="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2" name="Freeform 139"/>
            <p:cNvSpPr/>
            <p:nvPr>
              <p:custDataLst>
                <p:tags r:id="rId39"/>
              </p:custDataLst>
            </p:nvPr>
          </p:nvSpPr>
          <p:spPr>
            <a:xfrm>
              <a:off x="6379024" y="3426407"/>
              <a:ext cx="298751" cy="314474"/>
            </a:xfrm>
            <a:custGeom>
              <a:avLst/>
              <a:gdLst/>
              <a:ahLst/>
              <a:cxnLst>
                <a:cxn ang="0">
                  <a:pos x="wd2" y="hd2"/>
                </a:cxn>
                <a:cxn ang="5400000">
                  <a:pos x="wd2" y="hd2"/>
                </a:cxn>
                <a:cxn ang="10800000">
                  <a:pos x="wd2" y="hd2"/>
                </a:cxn>
                <a:cxn ang="16200000">
                  <a:pos x="wd2" y="hd2"/>
                </a:cxn>
              </a:cxnLst>
              <a:rect l="0" t="0" r="r" b="b"/>
              <a:pathLst>
                <a:path w="21600" h="21600" extrusionOk="0">
                  <a:moveTo>
                    <a:pt x="21600" y="10211"/>
                  </a:moveTo>
                  <a:lnTo>
                    <a:pt x="14986" y="10211"/>
                  </a:lnTo>
                  <a:lnTo>
                    <a:pt x="14986" y="0"/>
                  </a:lnTo>
                  <a:lnTo>
                    <a:pt x="6614" y="0"/>
                  </a:lnTo>
                  <a:lnTo>
                    <a:pt x="6614" y="10211"/>
                  </a:lnTo>
                  <a:lnTo>
                    <a:pt x="0" y="10211"/>
                  </a:lnTo>
                  <a:lnTo>
                    <a:pt x="10852" y="21600"/>
                  </a:lnTo>
                  <a:lnTo>
                    <a:pt x="21600" y="10211"/>
                  </a:ln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103" name="组合 102"/>
          <p:cNvGrpSpPr/>
          <p:nvPr>
            <p:custDataLst>
              <p:tags r:id="rId11"/>
            </p:custDataLst>
          </p:nvPr>
        </p:nvGrpSpPr>
        <p:grpSpPr>
          <a:xfrm>
            <a:off x="7278594" y="2658995"/>
            <a:ext cx="433116" cy="317335"/>
            <a:chOff x="1984975" y="3473577"/>
            <a:chExt cx="433116" cy="317335"/>
          </a:xfrm>
          <a:solidFill>
            <a:srgbClr val="003F76"/>
          </a:solidFill>
        </p:grpSpPr>
        <p:sp>
          <p:nvSpPr>
            <p:cNvPr id="104" name="Freeform 144"/>
            <p:cNvSpPr/>
            <p:nvPr>
              <p:custDataLst>
                <p:tags r:id="rId36"/>
              </p:custDataLst>
            </p:nvPr>
          </p:nvSpPr>
          <p:spPr>
            <a:xfrm>
              <a:off x="2083604" y="3560774"/>
              <a:ext cx="334487" cy="230138"/>
            </a:xfrm>
            <a:custGeom>
              <a:avLst/>
              <a:gdLst/>
              <a:ahLst/>
              <a:cxnLst>
                <a:cxn ang="0">
                  <a:pos x="wd2" y="hd2"/>
                </a:cxn>
                <a:cxn ang="5400000">
                  <a:pos x="wd2" y="hd2"/>
                </a:cxn>
                <a:cxn ang="10800000">
                  <a:pos x="wd2" y="hd2"/>
                </a:cxn>
                <a:cxn ang="16200000">
                  <a:pos x="wd2" y="hd2"/>
                </a:cxn>
              </a:cxnLst>
              <a:rect l="0" t="0" r="r" b="b"/>
              <a:pathLst>
                <a:path w="21600" h="21600" extrusionOk="0">
                  <a:moveTo>
                    <a:pt x="18327" y="6035"/>
                  </a:moveTo>
                  <a:cubicBezTo>
                    <a:pt x="17673" y="2541"/>
                    <a:pt x="15273" y="0"/>
                    <a:pt x="12655" y="0"/>
                  </a:cubicBezTo>
                  <a:cubicBezTo>
                    <a:pt x="10691" y="0"/>
                    <a:pt x="8727" y="1271"/>
                    <a:pt x="7636" y="3812"/>
                  </a:cubicBezTo>
                  <a:cubicBezTo>
                    <a:pt x="7200" y="3176"/>
                    <a:pt x="6545" y="2541"/>
                    <a:pt x="5673" y="2541"/>
                  </a:cubicBezTo>
                  <a:cubicBezTo>
                    <a:pt x="3927" y="2541"/>
                    <a:pt x="2618" y="4765"/>
                    <a:pt x="2618" y="7306"/>
                  </a:cubicBezTo>
                  <a:cubicBezTo>
                    <a:pt x="2618" y="7624"/>
                    <a:pt x="2618" y="8259"/>
                    <a:pt x="2618" y="8576"/>
                  </a:cubicBezTo>
                  <a:cubicBezTo>
                    <a:pt x="1091" y="9529"/>
                    <a:pt x="0" y="12071"/>
                    <a:pt x="0" y="14612"/>
                  </a:cubicBezTo>
                  <a:cubicBezTo>
                    <a:pt x="0" y="18424"/>
                    <a:pt x="1964" y="21600"/>
                    <a:pt x="4582" y="21600"/>
                  </a:cubicBezTo>
                  <a:cubicBezTo>
                    <a:pt x="16145" y="21600"/>
                    <a:pt x="16145" y="21600"/>
                    <a:pt x="16145" y="21600"/>
                  </a:cubicBezTo>
                  <a:cubicBezTo>
                    <a:pt x="19200" y="21600"/>
                    <a:pt x="21600" y="18106"/>
                    <a:pt x="21600" y="13659"/>
                  </a:cubicBezTo>
                  <a:cubicBezTo>
                    <a:pt x="21600" y="10165"/>
                    <a:pt x="20291" y="7306"/>
                    <a:pt x="18327" y="6035"/>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5" name="Freeform 145"/>
            <p:cNvSpPr/>
            <p:nvPr>
              <p:custDataLst>
                <p:tags r:id="rId37"/>
              </p:custDataLst>
            </p:nvPr>
          </p:nvSpPr>
          <p:spPr>
            <a:xfrm>
              <a:off x="1984975" y="3473577"/>
              <a:ext cx="317333" cy="277310"/>
            </a:xfrm>
            <a:custGeom>
              <a:avLst/>
              <a:gdLst/>
              <a:ahLst/>
              <a:cxnLst>
                <a:cxn ang="0">
                  <a:pos x="wd2" y="hd2"/>
                </a:cxn>
                <a:cxn ang="5400000">
                  <a:pos x="wd2" y="hd2"/>
                </a:cxn>
                <a:cxn ang="10800000">
                  <a:pos x="wd2" y="hd2"/>
                </a:cxn>
                <a:cxn ang="16200000">
                  <a:pos x="wd2" y="hd2"/>
                </a:cxn>
              </a:cxnLst>
              <a:rect l="0" t="0" r="r" b="b"/>
              <a:pathLst>
                <a:path w="21600" h="21600" extrusionOk="0">
                  <a:moveTo>
                    <a:pt x="7813" y="6059"/>
                  </a:moveTo>
                  <a:cubicBezTo>
                    <a:pt x="8272" y="6059"/>
                    <a:pt x="8502" y="6322"/>
                    <a:pt x="8732" y="6585"/>
                  </a:cubicBezTo>
                  <a:cubicBezTo>
                    <a:pt x="9651" y="7376"/>
                    <a:pt x="9651" y="7376"/>
                    <a:pt x="9651" y="7376"/>
                  </a:cubicBezTo>
                  <a:cubicBezTo>
                    <a:pt x="9881" y="7376"/>
                    <a:pt x="10340" y="7112"/>
                    <a:pt x="10570" y="6849"/>
                  </a:cubicBezTo>
                  <a:cubicBezTo>
                    <a:pt x="10570" y="6849"/>
                    <a:pt x="10800" y="6849"/>
                    <a:pt x="10800" y="6849"/>
                  </a:cubicBezTo>
                  <a:cubicBezTo>
                    <a:pt x="11260" y="6322"/>
                    <a:pt x="11260" y="6322"/>
                    <a:pt x="11260" y="6322"/>
                  </a:cubicBezTo>
                  <a:cubicBezTo>
                    <a:pt x="11949" y="4741"/>
                    <a:pt x="13557" y="3951"/>
                    <a:pt x="14936" y="3951"/>
                  </a:cubicBezTo>
                  <a:cubicBezTo>
                    <a:pt x="15855" y="3951"/>
                    <a:pt x="16545" y="4215"/>
                    <a:pt x="17234" y="4741"/>
                  </a:cubicBezTo>
                  <a:cubicBezTo>
                    <a:pt x="18153" y="4215"/>
                    <a:pt x="19072" y="4215"/>
                    <a:pt x="19991" y="4215"/>
                  </a:cubicBezTo>
                  <a:cubicBezTo>
                    <a:pt x="20451" y="4215"/>
                    <a:pt x="21140" y="4215"/>
                    <a:pt x="21600" y="4478"/>
                  </a:cubicBezTo>
                  <a:cubicBezTo>
                    <a:pt x="21140" y="3424"/>
                    <a:pt x="20451" y="2634"/>
                    <a:pt x="19762" y="1844"/>
                  </a:cubicBezTo>
                  <a:cubicBezTo>
                    <a:pt x="18383" y="790"/>
                    <a:pt x="16774" y="0"/>
                    <a:pt x="14936" y="0"/>
                  </a:cubicBezTo>
                  <a:cubicBezTo>
                    <a:pt x="12868" y="0"/>
                    <a:pt x="10800" y="1054"/>
                    <a:pt x="9421" y="2634"/>
                  </a:cubicBezTo>
                  <a:cubicBezTo>
                    <a:pt x="8962" y="2371"/>
                    <a:pt x="8272" y="2371"/>
                    <a:pt x="7813" y="2371"/>
                  </a:cubicBezTo>
                  <a:cubicBezTo>
                    <a:pt x="5055" y="2371"/>
                    <a:pt x="2757" y="5005"/>
                    <a:pt x="2757" y="8166"/>
                  </a:cubicBezTo>
                  <a:cubicBezTo>
                    <a:pt x="2757" y="8166"/>
                    <a:pt x="2757" y="8166"/>
                    <a:pt x="2757" y="8166"/>
                  </a:cubicBezTo>
                  <a:cubicBezTo>
                    <a:pt x="1149" y="9483"/>
                    <a:pt x="0" y="11854"/>
                    <a:pt x="0" y="14224"/>
                  </a:cubicBezTo>
                  <a:cubicBezTo>
                    <a:pt x="0" y="17649"/>
                    <a:pt x="2068" y="20810"/>
                    <a:pt x="4826" y="21600"/>
                  </a:cubicBezTo>
                  <a:cubicBezTo>
                    <a:pt x="4596" y="20810"/>
                    <a:pt x="4366" y="20020"/>
                    <a:pt x="4366" y="18966"/>
                  </a:cubicBezTo>
                  <a:cubicBezTo>
                    <a:pt x="4366" y="18439"/>
                    <a:pt x="4366" y="17912"/>
                    <a:pt x="4596" y="17385"/>
                  </a:cubicBezTo>
                  <a:cubicBezTo>
                    <a:pt x="3906" y="16595"/>
                    <a:pt x="3217" y="15541"/>
                    <a:pt x="3217" y="14224"/>
                  </a:cubicBezTo>
                  <a:cubicBezTo>
                    <a:pt x="3217" y="12907"/>
                    <a:pt x="4136" y="11590"/>
                    <a:pt x="5285" y="10800"/>
                  </a:cubicBezTo>
                  <a:cubicBezTo>
                    <a:pt x="6434" y="10273"/>
                    <a:pt x="6434" y="10273"/>
                    <a:pt x="6434" y="10273"/>
                  </a:cubicBezTo>
                  <a:cubicBezTo>
                    <a:pt x="6204" y="8693"/>
                    <a:pt x="6204" y="8693"/>
                    <a:pt x="6204" y="8693"/>
                  </a:cubicBezTo>
                  <a:cubicBezTo>
                    <a:pt x="5974" y="8429"/>
                    <a:pt x="5974" y="8429"/>
                    <a:pt x="5974" y="8166"/>
                  </a:cubicBezTo>
                  <a:cubicBezTo>
                    <a:pt x="5974" y="7112"/>
                    <a:pt x="6894" y="6059"/>
                    <a:pt x="7813" y="6059"/>
                  </a:cubicBez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106" name="组合 105"/>
          <p:cNvGrpSpPr/>
          <p:nvPr>
            <p:custDataLst>
              <p:tags r:id="rId12"/>
            </p:custDataLst>
          </p:nvPr>
        </p:nvGrpSpPr>
        <p:grpSpPr>
          <a:xfrm>
            <a:off x="10135953" y="2602995"/>
            <a:ext cx="433116" cy="433117"/>
            <a:chOff x="8042875" y="2550170"/>
            <a:chExt cx="433116" cy="433117"/>
          </a:xfrm>
          <a:solidFill>
            <a:srgbClr val="003F76"/>
          </a:solidFill>
        </p:grpSpPr>
        <p:sp>
          <p:nvSpPr>
            <p:cNvPr id="107" name="Freeform 153"/>
            <p:cNvSpPr/>
            <p:nvPr>
              <p:custDataLst>
                <p:tags r:id="rId34"/>
              </p:custDataLst>
            </p:nvPr>
          </p:nvSpPr>
          <p:spPr>
            <a:xfrm>
              <a:off x="8208688" y="2753149"/>
              <a:ext cx="267303" cy="230138"/>
            </a:xfrm>
            <a:custGeom>
              <a:avLst/>
              <a:gdLst/>
              <a:ahLst/>
              <a:cxnLst>
                <a:cxn ang="0">
                  <a:pos x="wd2" y="hd2"/>
                </a:cxn>
                <a:cxn ang="5400000">
                  <a:pos x="wd2" y="hd2"/>
                </a:cxn>
                <a:cxn ang="10800000">
                  <a:pos x="wd2" y="hd2"/>
                </a:cxn>
                <a:cxn ang="16200000">
                  <a:pos x="wd2" y="hd2"/>
                </a:cxn>
              </a:cxnLst>
              <a:rect l="0" t="0" r="r" b="b"/>
              <a:pathLst>
                <a:path w="21600" h="21600" extrusionOk="0">
                  <a:moveTo>
                    <a:pt x="21600" y="9529"/>
                  </a:moveTo>
                  <a:cubicBezTo>
                    <a:pt x="21600" y="4129"/>
                    <a:pt x="16678" y="0"/>
                    <a:pt x="10937" y="0"/>
                  </a:cubicBezTo>
                  <a:cubicBezTo>
                    <a:pt x="4922" y="0"/>
                    <a:pt x="0" y="4129"/>
                    <a:pt x="0" y="9529"/>
                  </a:cubicBezTo>
                  <a:cubicBezTo>
                    <a:pt x="0" y="14929"/>
                    <a:pt x="4922" y="19059"/>
                    <a:pt x="10937" y="19059"/>
                  </a:cubicBezTo>
                  <a:cubicBezTo>
                    <a:pt x="11757" y="19059"/>
                    <a:pt x="12851" y="19059"/>
                    <a:pt x="13671" y="18741"/>
                  </a:cubicBezTo>
                  <a:cubicBezTo>
                    <a:pt x="19959" y="21600"/>
                    <a:pt x="19959" y="21600"/>
                    <a:pt x="19959" y="21600"/>
                  </a:cubicBezTo>
                  <a:cubicBezTo>
                    <a:pt x="19139" y="15565"/>
                    <a:pt x="19139" y="15565"/>
                    <a:pt x="19139" y="15565"/>
                  </a:cubicBezTo>
                  <a:cubicBezTo>
                    <a:pt x="20780" y="13976"/>
                    <a:pt x="21600" y="11753"/>
                    <a:pt x="21600" y="9529"/>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8" name="Freeform 154"/>
            <p:cNvSpPr/>
            <p:nvPr>
              <p:custDataLst>
                <p:tags r:id="rId35"/>
              </p:custDataLst>
            </p:nvPr>
          </p:nvSpPr>
          <p:spPr>
            <a:xfrm>
              <a:off x="8042875" y="2550170"/>
              <a:ext cx="433116" cy="374510"/>
            </a:xfrm>
            <a:custGeom>
              <a:avLst/>
              <a:gdLst/>
              <a:ahLst/>
              <a:cxnLst>
                <a:cxn ang="0">
                  <a:pos x="wd2" y="hd2"/>
                </a:cxn>
                <a:cxn ang="5400000">
                  <a:pos x="wd2" y="hd2"/>
                </a:cxn>
                <a:cxn ang="10800000">
                  <a:pos x="wd2" y="hd2"/>
                </a:cxn>
                <a:cxn ang="16200000">
                  <a:pos x="wd2" y="hd2"/>
                </a:cxn>
              </a:cxnLst>
              <a:rect l="0" t="0" r="r" b="b"/>
              <a:pathLst>
                <a:path w="21600" h="21600" extrusionOk="0">
                  <a:moveTo>
                    <a:pt x="4725" y="5059"/>
                  </a:moveTo>
                  <a:cubicBezTo>
                    <a:pt x="5400" y="4281"/>
                    <a:pt x="6412" y="3892"/>
                    <a:pt x="7425" y="3503"/>
                  </a:cubicBezTo>
                  <a:cubicBezTo>
                    <a:pt x="8437" y="3114"/>
                    <a:pt x="9619" y="2919"/>
                    <a:pt x="10800" y="2919"/>
                  </a:cubicBezTo>
                  <a:cubicBezTo>
                    <a:pt x="11981" y="2919"/>
                    <a:pt x="13163" y="3114"/>
                    <a:pt x="14175" y="3503"/>
                  </a:cubicBezTo>
                  <a:cubicBezTo>
                    <a:pt x="15188" y="3892"/>
                    <a:pt x="16200" y="4281"/>
                    <a:pt x="16875" y="5059"/>
                  </a:cubicBezTo>
                  <a:cubicBezTo>
                    <a:pt x="18394" y="6227"/>
                    <a:pt x="19069" y="7978"/>
                    <a:pt x="19069" y="9535"/>
                  </a:cubicBezTo>
                  <a:cubicBezTo>
                    <a:pt x="19069" y="9924"/>
                    <a:pt x="19069" y="10314"/>
                    <a:pt x="19069" y="10703"/>
                  </a:cubicBezTo>
                  <a:cubicBezTo>
                    <a:pt x="19575" y="11092"/>
                    <a:pt x="20081" y="11481"/>
                    <a:pt x="20588" y="11870"/>
                  </a:cubicBezTo>
                  <a:cubicBezTo>
                    <a:pt x="20756" y="12065"/>
                    <a:pt x="20925" y="12065"/>
                    <a:pt x="21094" y="12259"/>
                  </a:cubicBezTo>
                  <a:cubicBezTo>
                    <a:pt x="21431" y="11481"/>
                    <a:pt x="21600" y="10508"/>
                    <a:pt x="21600" y="9535"/>
                  </a:cubicBezTo>
                  <a:cubicBezTo>
                    <a:pt x="21600" y="4281"/>
                    <a:pt x="16706" y="0"/>
                    <a:pt x="10800" y="0"/>
                  </a:cubicBezTo>
                  <a:cubicBezTo>
                    <a:pt x="4894" y="0"/>
                    <a:pt x="0" y="4281"/>
                    <a:pt x="0" y="9535"/>
                  </a:cubicBezTo>
                  <a:cubicBezTo>
                    <a:pt x="0" y="11870"/>
                    <a:pt x="844" y="13816"/>
                    <a:pt x="2362" y="15568"/>
                  </a:cubicBezTo>
                  <a:cubicBezTo>
                    <a:pt x="1519" y="21600"/>
                    <a:pt x="1519" y="21600"/>
                    <a:pt x="1519" y="21600"/>
                  </a:cubicBezTo>
                  <a:cubicBezTo>
                    <a:pt x="6750" y="19265"/>
                    <a:pt x="6750" y="19265"/>
                    <a:pt x="6750" y="19265"/>
                  </a:cubicBezTo>
                  <a:cubicBezTo>
                    <a:pt x="6750" y="18681"/>
                    <a:pt x="6581" y="18097"/>
                    <a:pt x="6581" y="17514"/>
                  </a:cubicBezTo>
                  <a:cubicBezTo>
                    <a:pt x="6581" y="17124"/>
                    <a:pt x="6581" y="16541"/>
                    <a:pt x="6750" y="16151"/>
                  </a:cubicBezTo>
                  <a:cubicBezTo>
                    <a:pt x="4556" y="17124"/>
                    <a:pt x="4556" y="17124"/>
                    <a:pt x="4556" y="17124"/>
                  </a:cubicBezTo>
                  <a:cubicBezTo>
                    <a:pt x="4894" y="14400"/>
                    <a:pt x="4894" y="14400"/>
                    <a:pt x="4894" y="14400"/>
                  </a:cubicBezTo>
                  <a:cubicBezTo>
                    <a:pt x="4050" y="13427"/>
                    <a:pt x="4050" y="13427"/>
                    <a:pt x="4050" y="13427"/>
                  </a:cubicBezTo>
                  <a:cubicBezTo>
                    <a:pt x="3375" y="12649"/>
                    <a:pt x="2531" y="11286"/>
                    <a:pt x="2531" y="9535"/>
                  </a:cubicBezTo>
                  <a:cubicBezTo>
                    <a:pt x="2531" y="7978"/>
                    <a:pt x="3206" y="6227"/>
                    <a:pt x="4725" y="5059"/>
                  </a:cubicBez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109" name="组合 108"/>
          <p:cNvGrpSpPr/>
          <p:nvPr>
            <p:custDataLst>
              <p:tags r:id="rId13"/>
            </p:custDataLst>
          </p:nvPr>
        </p:nvGrpSpPr>
        <p:grpSpPr>
          <a:xfrm>
            <a:off x="4476544" y="2619270"/>
            <a:ext cx="433116" cy="433116"/>
            <a:chOff x="1984975" y="2550170"/>
            <a:chExt cx="433116" cy="433116"/>
          </a:xfrm>
          <a:solidFill>
            <a:srgbClr val="003F76"/>
          </a:solidFill>
        </p:grpSpPr>
        <p:sp>
          <p:nvSpPr>
            <p:cNvPr id="110" name="Oval 163"/>
            <p:cNvSpPr/>
            <p:nvPr>
              <p:custDataLst>
                <p:tags r:id="rId30"/>
              </p:custDataLst>
            </p:nvPr>
          </p:nvSpPr>
          <p:spPr>
            <a:xfrm>
              <a:off x="2073597" y="2691683"/>
              <a:ext cx="67183" cy="67183"/>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11" name="Oval 164"/>
            <p:cNvSpPr/>
            <p:nvPr>
              <p:custDataLst>
                <p:tags r:id="rId31"/>
              </p:custDataLst>
            </p:nvPr>
          </p:nvSpPr>
          <p:spPr>
            <a:xfrm>
              <a:off x="2167940" y="2691683"/>
              <a:ext cx="67184" cy="67183"/>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12" name="Oval 165"/>
            <p:cNvSpPr/>
            <p:nvPr>
              <p:custDataLst>
                <p:tags r:id="rId32"/>
              </p:custDataLst>
            </p:nvPr>
          </p:nvSpPr>
          <p:spPr>
            <a:xfrm>
              <a:off x="2262283" y="2691683"/>
              <a:ext cx="67183" cy="67183"/>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13" name="Freeform 166"/>
            <p:cNvSpPr/>
            <p:nvPr>
              <p:custDataLst>
                <p:tags r:id="rId33"/>
              </p:custDataLst>
            </p:nvPr>
          </p:nvSpPr>
          <p:spPr>
            <a:xfrm>
              <a:off x="1984975" y="2550170"/>
              <a:ext cx="433116" cy="4331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539"/>
                  </a:lnTo>
                  <a:lnTo>
                    <a:pt x="4206" y="16539"/>
                  </a:lnTo>
                  <a:lnTo>
                    <a:pt x="4206" y="21600"/>
                  </a:lnTo>
                  <a:lnTo>
                    <a:pt x="12333" y="16539"/>
                  </a:lnTo>
                  <a:lnTo>
                    <a:pt x="21600" y="16539"/>
                  </a:lnTo>
                  <a:lnTo>
                    <a:pt x="21600" y="0"/>
                  </a:lnTo>
                  <a:lnTo>
                    <a:pt x="0" y="0"/>
                  </a:lnTo>
                  <a:close/>
                  <a:moveTo>
                    <a:pt x="19034" y="14115"/>
                  </a:moveTo>
                  <a:lnTo>
                    <a:pt x="11477" y="14115"/>
                  </a:lnTo>
                  <a:lnTo>
                    <a:pt x="6558" y="16824"/>
                  </a:lnTo>
                  <a:lnTo>
                    <a:pt x="6558" y="14115"/>
                  </a:lnTo>
                  <a:lnTo>
                    <a:pt x="2495" y="14115"/>
                  </a:lnTo>
                  <a:lnTo>
                    <a:pt x="2495" y="2495"/>
                  </a:lnTo>
                  <a:lnTo>
                    <a:pt x="19034" y="2495"/>
                  </a:lnTo>
                  <a:lnTo>
                    <a:pt x="19034" y="14115"/>
                  </a:lnTo>
                  <a:close/>
                </a:path>
              </a:pathLst>
            </a:custGeom>
            <a:grpFill/>
            <a:ln w="12700" cap="flat">
              <a:noFill/>
              <a:miter lim="400000"/>
            </a:ln>
            <a:effectLst/>
          </p:spPr>
          <p:txBody>
            <a:bodyPr wrap="square" lIns="45720" tIns="45720" rIns="45720" bIns="45720" numCol="1" anchor="t">
              <a:noAutofit/>
            </a:bodyPr>
            <a:lstStyle/>
            <a:p>
              <a:endParaRPr sz="900"/>
            </a:p>
          </p:txBody>
        </p:sp>
      </p:grpSp>
      <p:grpSp>
        <p:nvGrpSpPr>
          <p:cNvPr id="2" name="组合 1"/>
          <p:cNvGrpSpPr/>
          <p:nvPr>
            <p:custDataLst>
              <p:tags r:id="rId14"/>
            </p:custDataLst>
          </p:nvPr>
        </p:nvGrpSpPr>
        <p:grpSpPr>
          <a:xfrm>
            <a:off x="658495" y="4060825"/>
            <a:ext cx="2428240" cy="2347886"/>
            <a:chOff x="658532" y="3854447"/>
            <a:chExt cx="2428204" cy="1501462"/>
          </a:xfrm>
        </p:grpSpPr>
        <p:cxnSp>
          <p:nvCxnSpPr>
            <p:cNvPr id="85" name="Straight Connector 8"/>
            <p:cNvCxnSpPr/>
            <p:nvPr>
              <p:custDataLst>
                <p:tags r:id="rId27"/>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14" name="组合 113"/>
            <p:cNvGrpSpPr/>
            <p:nvPr/>
          </p:nvGrpSpPr>
          <p:grpSpPr>
            <a:xfrm>
              <a:off x="658532" y="3854447"/>
              <a:ext cx="2428204" cy="1360064"/>
              <a:chOff x="319804" y="3190989"/>
              <a:chExt cx="2428204" cy="1360064"/>
            </a:xfrm>
          </p:grpSpPr>
          <p:sp>
            <p:nvSpPr>
              <p:cNvPr id="115" name="文本框 114"/>
              <p:cNvSpPr txBox="1"/>
              <p:nvPr>
                <p:custDataLst>
                  <p:tags r:id="rId28"/>
                </p:custDataLst>
              </p:nvPr>
            </p:nvSpPr>
            <p:spPr>
              <a:xfrm>
                <a:off x="488079" y="3190989"/>
                <a:ext cx="2163445" cy="2355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ea typeface="+mn-lt"/>
                    <a:cs typeface="文泉驿等宽微米黑" panose="020B0606030804020204" pitchFamily="34" charset="-122"/>
                  </a:rPr>
                  <a:t>提高信息处理效率</a:t>
                </a:r>
              </a:p>
            </p:txBody>
          </p:sp>
          <p:sp>
            <p:nvSpPr>
              <p:cNvPr id="116" name="文本框 115"/>
              <p:cNvSpPr txBox="1"/>
              <p:nvPr>
                <p:custDataLst>
                  <p:tags r:id="rId29"/>
                </p:custDataLst>
              </p:nvPr>
            </p:nvSpPr>
            <p:spPr>
              <a:xfrm>
                <a:off x="319804" y="3459511"/>
                <a:ext cx="2428204" cy="109154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just">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rPr>
                  <a:t>构建知识图谱，可以快速从大量新闻文本中提取关键信息，提高了数据处理的速度和效率，用户能够更快获得和利用信息</a:t>
                </a:r>
              </a:p>
            </p:txBody>
          </p:sp>
        </p:grpSp>
      </p:grpSp>
      <p:grpSp>
        <p:nvGrpSpPr>
          <p:cNvPr id="117" name="组合 116"/>
          <p:cNvGrpSpPr/>
          <p:nvPr>
            <p:custDataLst>
              <p:tags r:id="rId15"/>
            </p:custDataLst>
          </p:nvPr>
        </p:nvGrpSpPr>
        <p:grpSpPr>
          <a:xfrm>
            <a:off x="3479165" y="4057015"/>
            <a:ext cx="2428240" cy="2351405"/>
            <a:chOff x="657897" y="3850637"/>
            <a:chExt cx="2428204" cy="1505272"/>
          </a:xfrm>
        </p:grpSpPr>
        <p:cxnSp>
          <p:nvCxnSpPr>
            <p:cNvPr id="118" name="Straight Connector 8"/>
            <p:cNvCxnSpPr/>
            <p:nvPr>
              <p:custDataLst>
                <p:tags r:id="rId24"/>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657897" y="3850637"/>
              <a:ext cx="2428204" cy="1204310"/>
              <a:chOff x="319169" y="3187179"/>
              <a:chExt cx="2428204" cy="1204310"/>
            </a:xfrm>
          </p:grpSpPr>
          <p:sp>
            <p:nvSpPr>
              <p:cNvPr id="120" name="文本框 119"/>
              <p:cNvSpPr txBox="1"/>
              <p:nvPr>
                <p:custDataLst>
                  <p:tags r:id="rId25"/>
                </p:custDataLst>
              </p:nvPr>
            </p:nvSpPr>
            <p:spPr>
              <a:xfrm>
                <a:off x="468392" y="3187179"/>
                <a:ext cx="2128488" cy="2357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latin typeface="+mn-ea"/>
                    <a:cs typeface="文泉驿等宽微米黑" panose="020B0606030804020204" pitchFamily="34" charset="-122"/>
                  </a:rPr>
                  <a:t>增强数据可查询性</a:t>
                </a:r>
              </a:p>
            </p:txBody>
          </p:sp>
          <p:sp>
            <p:nvSpPr>
              <p:cNvPr id="121" name="文本框 120"/>
              <p:cNvSpPr txBox="1"/>
              <p:nvPr>
                <p:custDataLst>
                  <p:tags r:id="rId26"/>
                </p:custDataLst>
              </p:nvPr>
            </p:nvSpPr>
            <p:spPr>
              <a:xfrm>
                <a:off x="319169" y="3464708"/>
                <a:ext cx="2428204" cy="926781"/>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rPr>
                  <a:t>知识图谱通过将信息以结构化的形式呈现，便于机器和人类理解，且易于进行复杂查询和数据分析</a:t>
                </a:r>
              </a:p>
            </p:txBody>
          </p:sp>
        </p:grpSp>
      </p:grpSp>
      <p:grpSp>
        <p:nvGrpSpPr>
          <p:cNvPr id="122" name="组合 121"/>
          <p:cNvGrpSpPr/>
          <p:nvPr>
            <p:custDataLst>
              <p:tags r:id="rId16"/>
            </p:custDataLst>
          </p:nvPr>
        </p:nvGrpSpPr>
        <p:grpSpPr>
          <a:xfrm>
            <a:off x="6299835" y="4057015"/>
            <a:ext cx="2428240" cy="2356485"/>
            <a:chOff x="657897" y="3850637"/>
            <a:chExt cx="2428204" cy="1505272"/>
          </a:xfrm>
        </p:grpSpPr>
        <p:cxnSp>
          <p:nvCxnSpPr>
            <p:cNvPr id="123" name="Straight Connector 8"/>
            <p:cNvCxnSpPr/>
            <p:nvPr>
              <p:custDataLst>
                <p:tags r:id="rId21"/>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57897" y="3850637"/>
              <a:ext cx="2428204" cy="1094074"/>
              <a:chOff x="319169" y="3187179"/>
              <a:chExt cx="2428204" cy="1094074"/>
            </a:xfrm>
          </p:grpSpPr>
          <p:sp>
            <p:nvSpPr>
              <p:cNvPr id="125" name="文本框 124"/>
              <p:cNvSpPr txBox="1"/>
              <p:nvPr>
                <p:custDataLst>
                  <p:tags r:id="rId22"/>
                </p:custDataLst>
              </p:nvPr>
            </p:nvSpPr>
            <p:spPr>
              <a:xfrm>
                <a:off x="331869" y="3187179"/>
                <a:ext cx="2402804" cy="2352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latin typeface="+mn-ea"/>
                    <a:cs typeface="文泉驿等宽微米黑" panose="020B0606030804020204" pitchFamily="34" charset="-122"/>
                  </a:rPr>
                  <a:t>支持智能化决策应用</a:t>
                </a:r>
              </a:p>
            </p:txBody>
          </p:sp>
          <p:sp>
            <p:nvSpPr>
              <p:cNvPr id="126" name="文本框 125"/>
              <p:cNvSpPr txBox="1"/>
              <p:nvPr>
                <p:custDataLst>
                  <p:tags r:id="rId23"/>
                </p:custDataLst>
              </p:nvPr>
            </p:nvSpPr>
            <p:spPr>
              <a:xfrm>
                <a:off x="319169" y="3465763"/>
                <a:ext cx="2428204" cy="815490"/>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文泉驿等宽微米黑" panose="020B0606030804020204" pitchFamily="34" charset="-122"/>
                  </a:rPr>
                  <a:t>构建的知识图谱可以作为智能搜索引擎、推荐系统等系统的基础。通过理解新闻事件的背景和联系，这些应用可以提供更精准的服务</a:t>
                </a:r>
              </a:p>
            </p:txBody>
          </p:sp>
        </p:grpSp>
      </p:grpSp>
      <p:grpSp>
        <p:nvGrpSpPr>
          <p:cNvPr id="127" name="组合 126"/>
          <p:cNvGrpSpPr/>
          <p:nvPr>
            <p:custDataLst>
              <p:tags r:id="rId17"/>
            </p:custDataLst>
          </p:nvPr>
        </p:nvGrpSpPr>
        <p:grpSpPr>
          <a:xfrm>
            <a:off x="9120505" y="4057015"/>
            <a:ext cx="2428875" cy="2356485"/>
            <a:chOff x="657262" y="3850637"/>
            <a:chExt cx="2428839" cy="1505272"/>
          </a:xfrm>
        </p:grpSpPr>
        <p:cxnSp>
          <p:nvCxnSpPr>
            <p:cNvPr id="128" name="Straight Connector 8"/>
            <p:cNvCxnSpPr/>
            <p:nvPr>
              <p:custDataLst>
                <p:tags r:id="rId18"/>
              </p:custDataLst>
            </p:nvPr>
          </p:nvCxnSpPr>
          <p:spPr>
            <a:xfrm>
              <a:off x="1719599" y="5355909"/>
              <a:ext cx="304800" cy="0"/>
            </a:xfrm>
            <a:prstGeom prst="line">
              <a:avLst/>
            </a:prstGeom>
            <a:ln w="28575">
              <a:solidFill>
                <a:srgbClr val="003F76"/>
              </a:solidFill>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657262" y="3850637"/>
              <a:ext cx="2428839" cy="1094409"/>
              <a:chOff x="318534" y="3187179"/>
              <a:chExt cx="2428839" cy="1094409"/>
            </a:xfrm>
          </p:grpSpPr>
          <p:sp>
            <p:nvSpPr>
              <p:cNvPr id="130" name="文本框 129"/>
              <p:cNvSpPr txBox="1"/>
              <p:nvPr>
                <p:custDataLst>
                  <p:tags r:id="rId19"/>
                </p:custDataLst>
              </p:nvPr>
            </p:nvSpPr>
            <p:spPr>
              <a:xfrm>
                <a:off x="318534" y="3187179"/>
                <a:ext cx="2428839" cy="2352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003F76"/>
                    </a:solidFill>
                    <a:latin typeface="Times New Roman" panose="02020603050405020304" charset="0"/>
                    <a:cs typeface="Times New Roman" panose="02020603050405020304" charset="0"/>
                  </a:rPr>
                  <a:t>推动</a:t>
                </a:r>
                <a:r>
                  <a:rPr lang="en-US" altLang="zh-CN" b="1" dirty="0">
                    <a:solidFill>
                      <a:srgbClr val="003F76"/>
                    </a:solidFill>
                    <a:latin typeface="Times New Roman" panose="02020603050405020304" charset="0"/>
                    <a:cs typeface="Times New Roman" panose="02020603050405020304" charset="0"/>
                  </a:rPr>
                  <a:t>NLP</a:t>
                </a:r>
                <a:r>
                  <a:rPr lang="zh-CN" altLang="en-US" b="1" dirty="0">
                    <a:solidFill>
                      <a:srgbClr val="003F76"/>
                    </a:solidFill>
                    <a:latin typeface="Times New Roman" panose="02020603050405020304" charset="0"/>
                    <a:cs typeface="Times New Roman" panose="02020603050405020304" charset="0"/>
                  </a:rPr>
                  <a:t>技术的发展</a:t>
                </a:r>
              </a:p>
            </p:txBody>
          </p:sp>
          <p:sp>
            <p:nvSpPr>
              <p:cNvPr id="131" name="文本框 130"/>
              <p:cNvSpPr txBox="1"/>
              <p:nvPr>
                <p:custDataLst>
                  <p:tags r:id="rId20"/>
                </p:custDataLst>
              </p:nvPr>
            </p:nvSpPr>
            <p:spPr>
              <a:xfrm>
                <a:off x="319169" y="3494406"/>
                <a:ext cx="2428204" cy="787182"/>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tx1">
                        <a:lumMod val="85000"/>
                        <a:lumOff val="15000"/>
                      </a:schemeClr>
                    </a:solidFill>
                    <a:latin typeface="楷体" panose="02010609060101010101" charset="-122"/>
                    <a:ea typeface="楷体" panose="02010609060101010101" charset="-122"/>
                    <a:cs typeface="楷体" panose="02010609060101010101" charset="-122"/>
                  </a:rPr>
                  <a:t>通过在实际项目中应用HanLP等先进的自然语言处理技术，可以促进这些技术的进一步优化和创新</a:t>
                </a:r>
              </a:p>
            </p:txBody>
          </p:sp>
        </p:grpSp>
      </p:grpSp>
      <p:sp>
        <p:nvSpPr>
          <p:cNvPr id="12" name="文本框 11"/>
          <p:cNvSpPr txBox="1"/>
          <p:nvPr/>
        </p:nvSpPr>
        <p:spPr>
          <a:xfrm>
            <a:off x="4726940" y="83566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项目意义</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 y="330200"/>
            <a:ext cx="11518900" cy="6197600"/>
          </a:xfrm>
          <a:prstGeom prst="rect">
            <a:avLst/>
          </a:prstGeom>
        </p:spPr>
      </p:pic>
      <p:pic>
        <p:nvPicPr>
          <p:cNvPr id="34" name="图形 33"/>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534" y="2801257"/>
            <a:ext cx="3903466" cy="4056743"/>
          </a:xfrm>
          <a:prstGeom prst="rect">
            <a:avLst/>
          </a:prstGeom>
        </p:spPr>
      </p:pic>
      <p:pic>
        <p:nvPicPr>
          <p:cNvPr id="36" name="图形 35"/>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 y="-1050"/>
            <a:ext cx="4065083" cy="4224707"/>
          </a:xfrm>
          <a:prstGeom prst="rect">
            <a:avLst/>
          </a:prstGeom>
        </p:spPr>
      </p:pic>
      <p:grpSp>
        <p:nvGrpSpPr>
          <p:cNvPr id="9" name="组合 8"/>
          <p:cNvGrpSpPr/>
          <p:nvPr/>
        </p:nvGrpSpPr>
        <p:grpSpPr>
          <a:xfrm>
            <a:off x="5445634" y="1296857"/>
            <a:ext cx="1271704" cy="1558715"/>
            <a:chOff x="5445634" y="1296857"/>
            <a:chExt cx="1271704" cy="1558715"/>
          </a:xfrm>
        </p:grpSpPr>
        <p:grpSp>
          <p:nvGrpSpPr>
            <p:cNvPr id="2" name="图形 41"/>
            <p:cNvGrpSpPr/>
            <p:nvPr/>
          </p:nvGrpSpPr>
          <p:grpSpPr>
            <a:xfrm>
              <a:off x="5445634" y="1296857"/>
              <a:ext cx="1271704" cy="1558715"/>
              <a:chOff x="5217029" y="727752"/>
              <a:chExt cx="1749919" cy="2144858"/>
            </a:xfrm>
          </p:grpSpPr>
          <p:sp>
            <p:nvSpPr>
              <p:cNvPr id="4" name="任意多边形: 形状 3"/>
              <p:cNvSpPr/>
              <p:nvPr/>
            </p:nvSpPr>
            <p:spPr>
              <a:xfrm>
                <a:off x="5753287" y="1810508"/>
                <a:ext cx="677404" cy="966525"/>
              </a:xfrm>
              <a:custGeom>
                <a:avLst/>
                <a:gdLst>
                  <a:gd name="connsiteX0" fmla="*/ 677405 w 677404"/>
                  <a:gd name="connsiteY0" fmla="*/ 966526 h 966526"/>
                  <a:gd name="connsiteX1" fmla="*/ 338788 w 677404"/>
                  <a:gd name="connsiteY1" fmla="*/ 850639 h 966526"/>
                  <a:gd name="connsiteX2" fmla="*/ 0 w 677404"/>
                  <a:gd name="connsiteY2" fmla="*/ 966526 h 966526"/>
                  <a:gd name="connsiteX3" fmla="*/ 0 w 677404"/>
                  <a:gd name="connsiteY3" fmla="*/ 0 h 966526"/>
                  <a:gd name="connsiteX4" fmla="*/ 677405 w 677404"/>
                  <a:gd name="connsiteY4" fmla="*/ 0 h 966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404" h="966526">
                    <a:moveTo>
                      <a:pt x="677405" y="966526"/>
                    </a:moveTo>
                    <a:lnTo>
                      <a:pt x="338788" y="850639"/>
                    </a:lnTo>
                    <a:lnTo>
                      <a:pt x="0" y="966526"/>
                    </a:lnTo>
                    <a:lnTo>
                      <a:pt x="0" y="0"/>
                    </a:lnTo>
                    <a:lnTo>
                      <a:pt x="677405" y="0"/>
                    </a:lnTo>
                    <a:close/>
                  </a:path>
                </a:pathLst>
              </a:custGeom>
              <a:solidFill>
                <a:srgbClr val="00437D"/>
              </a:solidFill>
              <a:ln w="17016" cap="flat">
                <a:noFill/>
                <a:prstDash val="solid"/>
                <a:miter/>
              </a:ln>
            </p:spPr>
            <p:txBody>
              <a:bodyPr rtlCol="0" anchor="ctr"/>
              <a:lstStyle/>
              <a:p>
                <a:endParaRPr lang="zh-CN" altLang="en-US" dirty="0"/>
              </a:p>
            </p:txBody>
          </p:sp>
          <p:sp>
            <p:nvSpPr>
              <p:cNvPr id="5" name="任意多边形: 形状 4"/>
              <p:cNvSpPr/>
              <p:nvPr/>
            </p:nvSpPr>
            <p:spPr>
              <a:xfrm>
                <a:off x="5285298" y="796021"/>
                <a:ext cx="1613380" cy="1613550"/>
              </a:xfrm>
              <a:custGeom>
                <a:avLst/>
                <a:gdLst>
                  <a:gd name="connsiteX0" fmla="*/ 1613380 w 1613380"/>
                  <a:gd name="connsiteY0" fmla="*/ 806776 h 1613550"/>
                  <a:gd name="connsiteX1" fmla="*/ 1449875 w 1613380"/>
                  <a:gd name="connsiteY1" fmla="*/ 1073197 h 1613550"/>
                  <a:gd name="connsiteX2" fmla="*/ 1376997 w 1613380"/>
                  <a:gd name="connsiteY2" fmla="*/ 1377168 h 1613550"/>
                  <a:gd name="connsiteX3" fmla="*/ 1073027 w 1613380"/>
                  <a:gd name="connsiteY3" fmla="*/ 1450045 h 1613550"/>
                  <a:gd name="connsiteX4" fmla="*/ 806605 w 1613380"/>
                  <a:gd name="connsiteY4" fmla="*/ 1613551 h 1613550"/>
                  <a:gd name="connsiteX5" fmla="*/ 540183 w 1613380"/>
                  <a:gd name="connsiteY5" fmla="*/ 1450045 h 1613550"/>
                  <a:gd name="connsiteX6" fmla="*/ 236213 w 1613380"/>
                  <a:gd name="connsiteY6" fmla="*/ 1377168 h 1613550"/>
                  <a:gd name="connsiteX7" fmla="*/ 163335 w 1613380"/>
                  <a:gd name="connsiteY7" fmla="*/ 1073197 h 1613550"/>
                  <a:gd name="connsiteX8" fmla="*/ 0 w 1613380"/>
                  <a:gd name="connsiteY8" fmla="*/ 806776 h 1613550"/>
                  <a:gd name="connsiteX9" fmla="*/ 163506 w 1613380"/>
                  <a:gd name="connsiteY9" fmla="*/ 540354 h 1613550"/>
                  <a:gd name="connsiteX10" fmla="*/ 236383 w 1613380"/>
                  <a:gd name="connsiteY10" fmla="*/ 236383 h 1613550"/>
                  <a:gd name="connsiteX11" fmla="*/ 540354 w 1613380"/>
                  <a:gd name="connsiteY11" fmla="*/ 163506 h 1613550"/>
                  <a:gd name="connsiteX12" fmla="*/ 806775 w 1613380"/>
                  <a:gd name="connsiteY12" fmla="*/ 0 h 1613550"/>
                  <a:gd name="connsiteX13" fmla="*/ 1073197 w 1613380"/>
                  <a:gd name="connsiteY13" fmla="*/ 163506 h 1613550"/>
                  <a:gd name="connsiteX14" fmla="*/ 1377168 w 1613380"/>
                  <a:gd name="connsiteY14" fmla="*/ 236383 h 1613550"/>
                  <a:gd name="connsiteX15" fmla="*/ 1450045 w 1613380"/>
                  <a:gd name="connsiteY15" fmla="*/ 540354 h 1613550"/>
                  <a:gd name="connsiteX16" fmla="*/ 1613380 w 1613380"/>
                  <a:gd name="connsiteY16" fmla="*/ 806776 h 161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3380" h="1613550">
                    <a:moveTo>
                      <a:pt x="1613380" y="806776"/>
                    </a:moveTo>
                    <a:cubicBezTo>
                      <a:pt x="1613380" y="908668"/>
                      <a:pt x="1486740" y="984618"/>
                      <a:pt x="1449875" y="1073197"/>
                    </a:cubicBezTo>
                    <a:cubicBezTo>
                      <a:pt x="1411814" y="1165020"/>
                      <a:pt x="1446291" y="1308045"/>
                      <a:pt x="1376997" y="1377168"/>
                    </a:cubicBezTo>
                    <a:cubicBezTo>
                      <a:pt x="1307874" y="1446461"/>
                      <a:pt x="1164849" y="1411985"/>
                      <a:pt x="1073027" y="1450045"/>
                    </a:cubicBezTo>
                    <a:cubicBezTo>
                      <a:pt x="984447" y="1486740"/>
                      <a:pt x="908497" y="1613551"/>
                      <a:pt x="806605" y="1613551"/>
                    </a:cubicBezTo>
                    <a:cubicBezTo>
                      <a:pt x="704713" y="1613551"/>
                      <a:pt x="628763" y="1486911"/>
                      <a:pt x="540183" y="1450045"/>
                    </a:cubicBezTo>
                    <a:cubicBezTo>
                      <a:pt x="448360" y="1411985"/>
                      <a:pt x="305336" y="1446461"/>
                      <a:pt x="236213" y="1377168"/>
                    </a:cubicBezTo>
                    <a:cubicBezTo>
                      <a:pt x="166919" y="1307874"/>
                      <a:pt x="201395" y="1165020"/>
                      <a:pt x="163335" y="1073197"/>
                    </a:cubicBezTo>
                    <a:cubicBezTo>
                      <a:pt x="126640" y="984618"/>
                      <a:pt x="0" y="908497"/>
                      <a:pt x="0" y="806776"/>
                    </a:cubicBezTo>
                    <a:cubicBezTo>
                      <a:pt x="0" y="705054"/>
                      <a:pt x="126640" y="628933"/>
                      <a:pt x="163506" y="540354"/>
                    </a:cubicBezTo>
                    <a:cubicBezTo>
                      <a:pt x="201566" y="448531"/>
                      <a:pt x="167090" y="305506"/>
                      <a:pt x="236383" y="236383"/>
                    </a:cubicBezTo>
                    <a:cubicBezTo>
                      <a:pt x="305506" y="167090"/>
                      <a:pt x="448531" y="201566"/>
                      <a:pt x="540354" y="163506"/>
                    </a:cubicBezTo>
                    <a:cubicBezTo>
                      <a:pt x="628933" y="126640"/>
                      <a:pt x="704883" y="0"/>
                      <a:pt x="806775" y="0"/>
                    </a:cubicBezTo>
                    <a:cubicBezTo>
                      <a:pt x="908668" y="0"/>
                      <a:pt x="984618" y="126640"/>
                      <a:pt x="1073197" y="163506"/>
                    </a:cubicBezTo>
                    <a:cubicBezTo>
                      <a:pt x="1165020" y="201566"/>
                      <a:pt x="1308045" y="167090"/>
                      <a:pt x="1377168" y="236383"/>
                    </a:cubicBezTo>
                    <a:cubicBezTo>
                      <a:pt x="1446291" y="305677"/>
                      <a:pt x="1411985" y="448531"/>
                      <a:pt x="1450045" y="540354"/>
                    </a:cubicBezTo>
                    <a:cubicBezTo>
                      <a:pt x="1486740" y="628933"/>
                      <a:pt x="1613380" y="704883"/>
                      <a:pt x="1613380" y="806776"/>
                    </a:cubicBezTo>
                    <a:close/>
                  </a:path>
                </a:pathLst>
              </a:custGeom>
              <a:solidFill>
                <a:srgbClr val="F8B53A"/>
              </a:solidFill>
              <a:ln w="17016" cap="flat">
                <a:noFill/>
                <a:prstDash val="solid"/>
                <a:miter/>
              </a:ln>
            </p:spPr>
            <p:txBody>
              <a:bodyPr rtlCol="0" anchor="ctr"/>
              <a:lstStyle/>
              <a:p>
                <a:endParaRPr lang="zh-CN" altLang="en-US"/>
              </a:p>
            </p:txBody>
          </p:sp>
          <p:sp>
            <p:nvSpPr>
              <p:cNvPr id="6" name="任意多边形: 形状 5"/>
              <p:cNvSpPr/>
              <p:nvPr/>
            </p:nvSpPr>
            <p:spPr>
              <a:xfrm>
                <a:off x="5401796" y="912519"/>
                <a:ext cx="1380553" cy="1380553"/>
              </a:xfrm>
              <a:custGeom>
                <a:avLst/>
                <a:gdLst>
                  <a:gd name="connsiteX0" fmla="*/ 1300876 w 1300876"/>
                  <a:gd name="connsiteY0" fmla="*/ 650438 h 1300876"/>
                  <a:gd name="connsiteX1" fmla="*/ 1169116 w 1300876"/>
                  <a:gd name="connsiteY1" fmla="*/ 865317 h 1300876"/>
                  <a:gd name="connsiteX2" fmla="*/ 1110404 w 1300876"/>
                  <a:gd name="connsiteY2" fmla="*/ 1110404 h 1300876"/>
                  <a:gd name="connsiteX3" fmla="*/ 865317 w 1300876"/>
                  <a:gd name="connsiteY3" fmla="*/ 1169116 h 1300876"/>
                  <a:gd name="connsiteX4" fmla="*/ 650438 w 1300876"/>
                  <a:gd name="connsiteY4" fmla="*/ 1300876 h 1300876"/>
                  <a:gd name="connsiteX5" fmla="*/ 435560 w 1300876"/>
                  <a:gd name="connsiteY5" fmla="*/ 1169116 h 1300876"/>
                  <a:gd name="connsiteX6" fmla="*/ 190472 w 1300876"/>
                  <a:gd name="connsiteY6" fmla="*/ 1110404 h 1300876"/>
                  <a:gd name="connsiteX7" fmla="*/ 131760 w 1300876"/>
                  <a:gd name="connsiteY7" fmla="*/ 865317 h 1300876"/>
                  <a:gd name="connsiteX8" fmla="*/ 0 w 1300876"/>
                  <a:gd name="connsiteY8" fmla="*/ 650438 h 1300876"/>
                  <a:gd name="connsiteX9" fmla="*/ 131760 w 1300876"/>
                  <a:gd name="connsiteY9" fmla="*/ 435560 h 1300876"/>
                  <a:gd name="connsiteX10" fmla="*/ 190472 w 1300876"/>
                  <a:gd name="connsiteY10" fmla="*/ 190472 h 1300876"/>
                  <a:gd name="connsiteX11" fmla="*/ 435560 w 1300876"/>
                  <a:gd name="connsiteY11" fmla="*/ 131760 h 1300876"/>
                  <a:gd name="connsiteX12" fmla="*/ 650438 w 1300876"/>
                  <a:gd name="connsiteY12" fmla="*/ 0 h 1300876"/>
                  <a:gd name="connsiteX13" fmla="*/ 865317 w 1300876"/>
                  <a:gd name="connsiteY13" fmla="*/ 131760 h 1300876"/>
                  <a:gd name="connsiteX14" fmla="*/ 1110404 w 1300876"/>
                  <a:gd name="connsiteY14" fmla="*/ 190472 h 1300876"/>
                  <a:gd name="connsiteX15" fmla="*/ 1169116 w 1300876"/>
                  <a:gd name="connsiteY15" fmla="*/ 435560 h 1300876"/>
                  <a:gd name="connsiteX16" fmla="*/ 1300876 w 1300876"/>
                  <a:gd name="connsiteY16" fmla="*/ 650438 h 13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0876" h="1300876">
                    <a:moveTo>
                      <a:pt x="1300876" y="650438"/>
                    </a:moveTo>
                    <a:cubicBezTo>
                      <a:pt x="1300876" y="732532"/>
                      <a:pt x="1198643" y="793804"/>
                      <a:pt x="1169116" y="865317"/>
                    </a:cubicBezTo>
                    <a:cubicBezTo>
                      <a:pt x="1138395" y="939389"/>
                      <a:pt x="1166215" y="1054594"/>
                      <a:pt x="1110404" y="1110404"/>
                    </a:cubicBezTo>
                    <a:cubicBezTo>
                      <a:pt x="1054594" y="1166215"/>
                      <a:pt x="939218" y="1138395"/>
                      <a:pt x="865317" y="1169116"/>
                    </a:cubicBezTo>
                    <a:cubicBezTo>
                      <a:pt x="793804" y="1198813"/>
                      <a:pt x="732532" y="1300876"/>
                      <a:pt x="650438" y="1300876"/>
                    </a:cubicBezTo>
                    <a:cubicBezTo>
                      <a:pt x="568344" y="1300876"/>
                      <a:pt x="507072" y="1198643"/>
                      <a:pt x="435560" y="1169116"/>
                    </a:cubicBezTo>
                    <a:cubicBezTo>
                      <a:pt x="361487" y="1138395"/>
                      <a:pt x="246282" y="1166215"/>
                      <a:pt x="190472" y="1110404"/>
                    </a:cubicBezTo>
                    <a:cubicBezTo>
                      <a:pt x="134662" y="1054594"/>
                      <a:pt x="162482" y="939389"/>
                      <a:pt x="131760" y="865317"/>
                    </a:cubicBezTo>
                    <a:cubicBezTo>
                      <a:pt x="102063" y="793804"/>
                      <a:pt x="0" y="732532"/>
                      <a:pt x="0" y="650438"/>
                    </a:cubicBezTo>
                    <a:cubicBezTo>
                      <a:pt x="0" y="568344"/>
                      <a:pt x="102234" y="507072"/>
                      <a:pt x="131760" y="435560"/>
                    </a:cubicBezTo>
                    <a:cubicBezTo>
                      <a:pt x="162482" y="361487"/>
                      <a:pt x="134662" y="246282"/>
                      <a:pt x="190472" y="190472"/>
                    </a:cubicBezTo>
                    <a:cubicBezTo>
                      <a:pt x="246282" y="134662"/>
                      <a:pt x="361658" y="162482"/>
                      <a:pt x="435560" y="131760"/>
                    </a:cubicBezTo>
                    <a:cubicBezTo>
                      <a:pt x="507072" y="102063"/>
                      <a:pt x="568344" y="0"/>
                      <a:pt x="650438" y="0"/>
                    </a:cubicBezTo>
                    <a:cubicBezTo>
                      <a:pt x="732532" y="0"/>
                      <a:pt x="793804" y="102234"/>
                      <a:pt x="865317" y="131760"/>
                    </a:cubicBezTo>
                    <a:cubicBezTo>
                      <a:pt x="939389" y="162482"/>
                      <a:pt x="1054594" y="134662"/>
                      <a:pt x="1110404" y="190472"/>
                    </a:cubicBezTo>
                    <a:cubicBezTo>
                      <a:pt x="1166215" y="246282"/>
                      <a:pt x="1138395" y="361487"/>
                      <a:pt x="1169116" y="435560"/>
                    </a:cubicBezTo>
                    <a:cubicBezTo>
                      <a:pt x="1198813" y="506901"/>
                      <a:pt x="1300876" y="568173"/>
                      <a:pt x="1300876" y="650438"/>
                    </a:cubicBezTo>
                    <a:close/>
                  </a:path>
                </a:pathLst>
              </a:custGeom>
              <a:solidFill>
                <a:srgbClr val="00437D"/>
              </a:solidFill>
              <a:ln w="17016" cap="flat">
                <a:noFill/>
                <a:prstDash val="solid"/>
                <a:miter/>
              </a:ln>
            </p:spPr>
            <p:txBody>
              <a:bodyPr rtlCol="0" anchor="ctr"/>
              <a:lstStyle/>
              <a:p>
                <a:endParaRPr lang="zh-CN" altLang="en-US"/>
              </a:p>
            </p:txBody>
          </p:sp>
          <p:sp>
            <p:nvSpPr>
              <p:cNvPr id="7" name="任意多边形: 形状 6"/>
              <p:cNvSpPr/>
              <p:nvPr/>
            </p:nvSpPr>
            <p:spPr>
              <a:xfrm>
                <a:off x="5565632" y="1076354"/>
                <a:ext cx="1052882" cy="1052882"/>
              </a:xfrm>
              <a:custGeom>
                <a:avLst/>
                <a:gdLst>
                  <a:gd name="connsiteX0" fmla="*/ 760864 w 760864"/>
                  <a:gd name="connsiteY0" fmla="*/ 380432 h 760864"/>
                  <a:gd name="connsiteX1" fmla="*/ 683720 w 760864"/>
                  <a:gd name="connsiteY1" fmla="*/ 506048 h 760864"/>
                  <a:gd name="connsiteX2" fmla="*/ 649414 w 760864"/>
                  <a:gd name="connsiteY2" fmla="*/ 649414 h 760864"/>
                  <a:gd name="connsiteX3" fmla="*/ 506048 w 760864"/>
                  <a:gd name="connsiteY3" fmla="*/ 683720 h 760864"/>
                  <a:gd name="connsiteX4" fmla="*/ 380432 w 760864"/>
                  <a:gd name="connsiteY4" fmla="*/ 760864 h 760864"/>
                  <a:gd name="connsiteX5" fmla="*/ 254816 w 760864"/>
                  <a:gd name="connsiteY5" fmla="*/ 683720 h 760864"/>
                  <a:gd name="connsiteX6" fmla="*/ 111450 w 760864"/>
                  <a:gd name="connsiteY6" fmla="*/ 649414 h 760864"/>
                  <a:gd name="connsiteX7" fmla="*/ 77145 w 760864"/>
                  <a:gd name="connsiteY7" fmla="*/ 506048 h 760864"/>
                  <a:gd name="connsiteX8" fmla="*/ 0 w 760864"/>
                  <a:gd name="connsiteY8" fmla="*/ 380432 h 760864"/>
                  <a:gd name="connsiteX9" fmla="*/ 77145 w 760864"/>
                  <a:gd name="connsiteY9" fmla="*/ 254816 h 760864"/>
                  <a:gd name="connsiteX10" fmla="*/ 111450 w 760864"/>
                  <a:gd name="connsiteY10" fmla="*/ 111450 h 760864"/>
                  <a:gd name="connsiteX11" fmla="*/ 254816 w 760864"/>
                  <a:gd name="connsiteY11" fmla="*/ 77145 h 760864"/>
                  <a:gd name="connsiteX12" fmla="*/ 380432 w 760864"/>
                  <a:gd name="connsiteY12" fmla="*/ 0 h 760864"/>
                  <a:gd name="connsiteX13" fmla="*/ 506048 w 760864"/>
                  <a:gd name="connsiteY13" fmla="*/ 77145 h 760864"/>
                  <a:gd name="connsiteX14" fmla="*/ 649414 w 760864"/>
                  <a:gd name="connsiteY14" fmla="*/ 111450 h 760864"/>
                  <a:gd name="connsiteX15" fmla="*/ 683720 w 760864"/>
                  <a:gd name="connsiteY15" fmla="*/ 254816 h 760864"/>
                  <a:gd name="connsiteX16" fmla="*/ 760864 w 760864"/>
                  <a:gd name="connsiteY16" fmla="*/ 380432 h 76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864" h="760864">
                    <a:moveTo>
                      <a:pt x="760864" y="380432"/>
                    </a:moveTo>
                    <a:cubicBezTo>
                      <a:pt x="760864" y="428562"/>
                      <a:pt x="701128" y="464404"/>
                      <a:pt x="683720" y="506048"/>
                    </a:cubicBezTo>
                    <a:cubicBezTo>
                      <a:pt x="665799" y="549399"/>
                      <a:pt x="682013" y="616816"/>
                      <a:pt x="649414" y="649414"/>
                    </a:cubicBezTo>
                    <a:cubicBezTo>
                      <a:pt x="616816" y="682013"/>
                      <a:pt x="549229" y="665799"/>
                      <a:pt x="506048" y="683720"/>
                    </a:cubicBezTo>
                    <a:cubicBezTo>
                      <a:pt x="464233" y="701128"/>
                      <a:pt x="428392" y="760864"/>
                      <a:pt x="380432" y="760864"/>
                    </a:cubicBezTo>
                    <a:cubicBezTo>
                      <a:pt x="332302" y="760864"/>
                      <a:pt x="296461" y="701128"/>
                      <a:pt x="254816" y="683720"/>
                    </a:cubicBezTo>
                    <a:cubicBezTo>
                      <a:pt x="211465" y="665799"/>
                      <a:pt x="144049" y="682013"/>
                      <a:pt x="111450" y="649414"/>
                    </a:cubicBezTo>
                    <a:cubicBezTo>
                      <a:pt x="78851" y="616816"/>
                      <a:pt x="95065" y="549399"/>
                      <a:pt x="77145" y="506048"/>
                    </a:cubicBezTo>
                    <a:cubicBezTo>
                      <a:pt x="59736" y="464233"/>
                      <a:pt x="0" y="428392"/>
                      <a:pt x="0" y="380432"/>
                    </a:cubicBezTo>
                    <a:cubicBezTo>
                      <a:pt x="0" y="332473"/>
                      <a:pt x="59736" y="296461"/>
                      <a:pt x="77145" y="254816"/>
                    </a:cubicBezTo>
                    <a:cubicBezTo>
                      <a:pt x="95065" y="211465"/>
                      <a:pt x="78851" y="144049"/>
                      <a:pt x="111450" y="111450"/>
                    </a:cubicBezTo>
                    <a:cubicBezTo>
                      <a:pt x="144049" y="78851"/>
                      <a:pt x="211636" y="95065"/>
                      <a:pt x="254816" y="77145"/>
                    </a:cubicBezTo>
                    <a:cubicBezTo>
                      <a:pt x="296631" y="59736"/>
                      <a:pt x="332473" y="0"/>
                      <a:pt x="380432" y="0"/>
                    </a:cubicBezTo>
                    <a:cubicBezTo>
                      <a:pt x="428562" y="0"/>
                      <a:pt x="464233" y="59736"/>
                      <a:pt x="506048" y="77145"/>
                    </a:cubicBezTo>
                    <a:cubicBezTo>
                      <a:pt x="549399" y="95065"/>
                      <a:pt x="616816" y="78851"/>
                      <a:pt x="649414" y="111450"/>
                    </a:cubicBezTo>
                    <a:cubicBezTo>
                      <a:pt x="682013" y="144049"/>
                      <a:pt x="665799" y="211465"/>
                      <a:pt x="683720" y="254816"/>
                    </a:cubicBezTo>
                    <a:cubicBezTo>
                      <a:pt x="701128" y="296461"/>
                      <a:pt x="760864" y="332302"/>
                      <a:pt x="760864" y="380432"/>
                    </a:cubicBezTo>
                    <a:close/>
                  </a:path>
                </a:pathLst>
              </a:custGeom>
              <a:solidFill>
                <a:srgbClr val="FFFFFF"/>
              </a:solidFill>
              <a:ln w="17016" cap="flat">
                <a:noFill/>
                <a:prstDash val="solid"/>
                <a:miter/>
              </a:ln>
            </p:spPr>
            <p:txBody>
              <a:bodyPr rtlCol="0" anchor="ctr"/>
              <a:lstStyle/>
              <a:p>
                <a:endParaRPr lang="zh-CN" altLang="en-US"/>
              </a:p>
            </p:txBody>
          </p:sp>
          <p:sp>
            <p:nvSpPr>
              <p:cNvPr id="8" name="任意多边形: 形状 7"/>
              <p:cNvSpPr/>
              <p:nvPr/>
            </p:nvSpPr>
            <p:spPr>
              <a:xfrm>
                <a:off x="5217029" y="727752"/>
                <a:ext cx="1749919" cy="2144858"/>
              </a:xfrm>
              <a:custGeom>
                <a:avLst/>
                <a:gdLst>
                  <a:gd name="connsiteX0" fmla="*/ 875045 w 1749919"/>
                  <a:gd name="connsiteY0" fmla="*/ 68270 h 2144858"/>
                  <a:gd name="connsiteX1" fmla="*/ 1141467 w 1749919"/>
                  <a:gd name="connsiteY1" fmla="*/ 231775 h 2144858"/>
                  <a:gd name="connsiteX2" fmla="*/ 1445437 w 1749919"/>
                  <a:gd name="connsiteY2" fmla="*/ 304653 h 2144858"/>
                  <a:gd name="connsiteX3" fmla="*/ 1518315 w 1749919"/>
                  <a:gd name="connsiteY3" fmla="*/ 608623 h 2144858"/>
                  <a:gd name="connsiteX4" fmla="*/ 1681821 w 1749919"/>
                  <a:gd name="connsiteY4" fmla="*/ 875045 h 2144858"/>
                  <a:gd name="connsiteX5" fmla="*/ 1518315 w 1749919"/>
                  <a:gd name="connsiteY5" fmla="*/ 1141467 h 2144858"/>
                  <a:gd name="connsiteX6" fmla="*/ 1445437 w 1749919"/>
                  <a:gd name="connsiteY6" fmla="*/ 1445437 h 2144858"/>
                  <a:gd name="connsiteX7" fmla="*/ 1213662 w 1749919"/>
                  <a:gd name="connsiteY7" fmla="*/ 1501077 h 2144858"/>
                  <a:gd name="connsiteX8" fmla="*/ 1213662 w 1749919"/>
                  <a:gd name="connsiteY8" fmla="*/ 2049281 h 2144858"/>
                  <a:gd name="connsiteX9" fmla="*/ 874874 w 1749919"/>
                  <a:gd name="connsiteY9" fmla="*/ 1933394 h 2144858"/>
                  <a:gd name="connsiteX10" fmla="*/ 536087 w 1749919"/>
                  <a:gd name="connsiteY10" fmla="*/ 2049281 h 2144858"/>
                  <a:gd name="connsiteX11" fmla="*/ 536087 w 1749919"/>
                  <a:gd name="connsiteY11" fmla="*/ 1501077 h 2144858"/>
                  <a:gd name="connsiteX12" fmla="*/ 304482 w 1749919"/>
                  <a:gd name="connsiteY12" fmla="*/ 1445437 h 2144858"/>
                  <a:gd name="connsiteX13" fmla="*/ 231604 w 1749919"/>
                  <a:gd name="connsiteY13" fmla="*/ 1141467 h 2144858"/>
                  <a:gd name="connsiteX14" fmla="*/ 68270 w 1749919"/>
                  <a:gd name="connsiteY14" fmla="*/ 875045 h 2144858"/>
                  <a:gd name="connsiteX15" fmla="*/ 231775 w 1749919"/>
                  <a:gd name="connsiteY15" fmla="*/ 608623 h 2144858"/>
                  <a:gd name="connsiteX16" fmla="*/ 304653 w 1749919"/>
                  <a:gd name="connsiteY16" fmla="*/ 304653 h 2144858"/>
                  <a:gd name="connsiteX17" fmla="*/ 608623 w 1749919"/>
                  <a:gd name="connsiteY17" fmla="*/ 231775 h 2144858"/>
                  <a:gd name="connsiteX18" fmla="*/ 875045 w 1749919"/>
                  <a:gd name="connsiteY18" fmla="*/ 68270 h 2144858"/>
                  <a:gd name="connsiteX19" fmla="*/ 875045 w 1749919"/>
                  <a:gd name="connsiteY19" fmla="*/ 0 h 2144858"/>
                  <a:gd name="connsiteX20" fmla="*/ 667335 w 1749919"/>
                  <a:gd name="connsiteY20" fmla="*/ 106159 h 2144858"/>
                  <a:gd name="connsiteX21" fmla="*/ 582510 w 1749919"/>
                  <a:gd name="connsiteY21" fmla="*/ 168626 h 2144858"/>
                  <a:gd name="connsiteX22" fmla="*/ 473108 w 1749919"/>
                  <a:gd name="connsiteY22" fmla="*/ 186035 h 2144858"/>
                  <a:gd name="connsiteX23" fmla="*/ 256523 w 1749919"/>
                  <a:gd name="connsiteY23" fmla="*/ 256182 h 2144858"/>
                  <a:gd name="connsiteX24" fmla="*/ 186376 w 1749919"/>
                  <a:gd name="connsiteY24" fmla="*/ 472767 h 2144858"/>
                  <a:gd name="connsiteX25" fmla="*/ 168967 w 1749919"/>
                  <a:gd name="connsiteY25" fmla="*/ 582169 h 2144858"/>
                  <a:gd name="connsiteX26" fmla="*/ 106501 w 1749919"/>
                  <a:gd name="connsiteY26" fmla="*/ 666994 h 2144858"/>
                  <a:gd name="connsiteX27" fmla="*/ 0 w 1749919"/>
                  <a:gd name="connsiteY27" fmla="*/ 875045 h 2144858"/>
                  <a:gd name="connsiteX28" fmla="*/ 106159 w 1749919"/>
                  <a:gd name="connsiteY28" fmla="*/ 1082755 h 2144858"/>
                  <a:gd name="connsiteX29" fmla="*/ 168626 w 1749919"/>
                  <a:gd name="connsiteY29" fmla="*/ 1167580 h 2144858"/>
                  <a:gd name="connsiteX30" fmla="*/ 186035 w 1749919"/>
                  <a:gd name="connsiteY30" fmla="*/ 1276982 h 2144858"/>
                  <a:gd name="connsiteX31" fmla="*/ 256352 w 1749919"/>
                  <a:gd name="connsiteY31" fmla="*/ 1493567 h 2144858"/>
                  <a:gd name="connsiteX32" fmla="*/ 467988 w 1749919"/>
                  <a:gd name="connsiteY32" fmla="*/ 1563544 h 2144858"/>
                  <a:gd name="connsiteX33" fmla="*/ 467988 w 1749919"/>
                  <a:gd name="connsiteY33" fmla="*/ 2049281 h 2144858"/>
                  <a:gd name="connsiteX34" fmla="*/ 467988 w 1749919"/>
                  <a:gd name="connsiteY34" fmla="*/ 2144859 h 2144858"/>
                  <a:gd name="connsiteX35" fmla="*/ 558445 w 1749919"/>
                  <a:gd name="connsiteY35" fmla="*/ 2113967 h 2144858"/>
                  <a:gd name="connsiteX36" fmla="*/ 875045 w 1749919"/>
                  <a:gd name="connsiteY36" fmla="*/ 2005589 h 2144858"/>
                  <a:gd name="connsiteX37" fmla="*/ 1191645 w 1749919"/>
                  <a:gd name="connsiteY37" fmla="*/ 2113967 h 2144858"/>
                  <a:gd name="connsiteX38" fmla="*/ 1282102 w 1749919"/>
                  <a:gd name="connsiteY38" fmla="*/ 2144859 h 2144858"/>
                  <a:gd name="connsiteX39" fmla="*/ 1282102 w 1749919"/>
                  <a:gd name="connsiteY39" fmla="*/ 2049281 h 2144858"/>
                  <a:gd name="connsiteX40" fmla="*/ 1282102 w 1749919"/>
                  <a:gd name="connsiteY40" fmla="*/ 1563544 h 2144858"/>
                  <a:gd name="connsiteX41" fmla="*/ 1493738 w 1749919"/>
                  <a:gd name="connsiteY41" fmla="*/ 1493567 h 2144858"/>
                  <a:gd name="connsiteX42" fmla="*/ 1563885 w 1749919"/>
                  <a:gd name="connsiteY42" fmla="*/ 1276982 h 2144858"/>
                  <a:gd name="connsiteX43" fmla="*/ 1581294 w 1749919"/>
                  <a:gd name="connsiteY43" fmla="*/ 1167580 h 2144858"/>
                  <a:gd name="connsiteX44" fmla="*/ 1643760 w 1749919"/>
                  <a:gd name="connsiteY44" fmla="*/ 1082755 h 2144858"/>
                  <a:gd name="connsiteX45" fmla="*/ 1749919 w 1749919"/>
                  <a:gd name="connsiteY45" fmla="*/ 875045 h 2144858"/>
                  <a:gd name="connsiteX46" fmla="*/ 1643760 w 1749919"/>
                  <a:gd name="connsiteY46" fmla="*/ 667335 h 2144858"/>
                  <a:gd name="connsiteX47" fmla="*/ 1581294 w 1749919"/>
                  <a:gd name="connsiteY47" fmla="*/ 582510 h 2144858"/>
                  <a:gd name="connsiteX48" fmla="*/ 1563885 w 1749919"/>
                  <a:gd name="connsiteY48" fmla="*/ 472937 h 2144858"/>
                  <a:gd name="connsiteX49" fmla="*/ 1493738 w 1749919"/>
                  <a:gd name="connsiteY49" fmla="*/ 256352 h 2144858"/>
                  <a:gd name="connsiteX50" fmla="*/ 1277153 w 1749919"/>
                  <a:gd name="connsiteY50" fmla="*/ 186205 h 2144858"/>
                  <a:gd name="connsiteX51" fmla="*/ 1167751 w 1749919"/>
                  <a:gd name="connsiteY51" fmla="*/ 168796 h 2144858"/>
                  <a:gd name="connsiteX52" fmla="*/ 1082926 w 1749919"/>
                  <a:gd name="connsiteY52" fmla="*/ 106330 h 2144858"/>
                  <a:gd name="connsiteX53" fmla="*/ 875045 w 1749919"/>
                  <a:gd name="connsiteY53" fmla="*/ 0 h 2144858"/>
                  <a:gd name="connsiteX54" fmla="*/ 875045 w 1749919"/>
                  <a:gd name="connsiteY54" fmla="*/ 0 h 21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49919" h="2144858">
                    <a:moveTo>
                      <a:pt x="875045" y="68270"/>
                    </a:moveTo>
                    <a:cubicBezTo>
                      <a:pt x="976937" y="68270"/>
                      <a:pt x="1052887" y="194910"/>
                      <a:pt x="1141467" y="231775"/>
                    </a:cubicBezTo>
                    <a:cubicBezTo>
                      <a:pt x="1233290" y="269835"/>
                      <a:pt x="1376314" y="235359"/>
                      <a:pt x="1445437" y="304653"/>
                    </a:cubicBezTo>
                    <a:cubicBezTo>
                      <a:pt x="1514560" y="373947"/>
                      <a:pt x="1480255" y="516801"/>
                      <a:pt x="1518315" y="608623"/>
                    </a:cubicBezTo>
                    <a:cubicBezTo>
                      <a:pt x="1555010" y="697203"/>
                      <a:pt x="1681821" y="773153"/>
                      <a:pt x="1681821" y="875045"/>
                    </a:cubicBezTo>
                    <a:cubicBezTo>
                      <a:pt x="1681821" y="976937"/>
                      <a:pt x="1555181" y="1052887"/>
                      <a:pt x="1518315" y="1141467"/>
                    </a:cubicBezTo>
                    <a:cubicBezTo>
                      <a:pt x="1480255" y="1233290"/>
                      <a:pt x="1514731" y="1376314"/>
                      <a:pt x="1445437" y="1445437"/>
                    </a:cubicBezTo>
                    <a:cubicBezTo>
                      <a:pt x="1392699" y="1498175"/>
                      <a:pt x="1296951" y="1490836"/>
                      <a:pt x="1213662" y="1501077"/>
                    </a:cubicBezTo>
                    <a:lnTo>
                      <a:pt x="1213662" y="2049281"/>
                    </a:lnTo>
                    <a:lnTo>
                      <a:pt x="874874" y="1933394"/>
                    </a:lnTo>
                    <a:lnTo>
                      <a:pt x="536087" y="2049281"/>
                    </a:lnTo>
                    <a:lnTo>
                      <a:pt x="536087" y="1501077"/>
                    </a:lnTo>
                    <a:cubicBezTo>
                      <a:pt x="452798" y="1490666"/>
                      <a:pt x="357220" y="1498175"/>
                      <a:pt x="304482" y="1445437"/>
                    </a:cubicBezTo>
                    <a:cubicBezTo>
                      <a:pt x="235189" y="1376144"/>
                      <a:pt x="269665" y="1233290"/>
                      <a:pt x="231604" y="1141467"/>
                    </a:cubicBezTo>
                    <a:cubicBezTo>
                      <a:pt x="194910" y="1052887"/>
                      <a:pt x="68270" y="976767"/>
                      <a:pt x="68270" y="875045"/>
                    </a:cubicBezTo>
                    <a:cubicBezTo>
                      <a:pt x="68270" y="773323"/>
                      <a:pt x="194910" y="697203"/>
                      <a:pt x="231775" y="608623"/>
                    </a:cubicBezTo>
                    <a:cubicBezTo>
                      <a:pt x="269835" y="516801"/>
                      <a:pt x="235359" y="373776"/>
                      <a:pt x="304653" y="304653"/>
                    </a:cubicBezTo>
                    <a:cubicBezTo>
                      <a:pt x="373776" y="235359"/>
                      <a:pt x="516801" y="269835"/>
                      <a:pt x="608623" y="231775"/>
                    </a:cubicBezTo>
                    <a:cubicBezTo>
                      <a:pt x="697203" y="194910"/>
                      <a:pt x="773153" y="68270"/>
                      <a:pt x="875045" y="68270"/>
                    </a:cubicBezTo>
                    <a:moveTo>
                      <a:pt x="875045" y="0"/>
                    </a:moveTo>
                    <a:cubicBezTo>
                      <a:pt x="788684" y="0"/>
                      <a:pt x="724169" y="56322"/>
                      <a:pt x="667335" y="106159"/>
                    </a:cubicBezTo>
                    <a:cubicBezTo>
                      <a:pt x="636784" y="132955"/>
                      <a:pt x="607940" y="158044"/>
                      <a:pt x="582510" y="168626"/>
                    </a:cubicBezTo>
                    <a:cubicBezTo>
                      <a:pt x="554861" y="180061"/>
                      <a:pt x="515094" y="182962"/>
                      <a:pt x="473108" y="186035"/>
                    </a:cubicBezTo>
                    <a:cubicBezTo>
                      <a:pt x="399036" y="191496"/>
                      <a:pt x="315064" y="197470"/>
                      <a:pt x="256523" y="256182"/>
                    </a:cubicBezTo>
                    <a:cubicBezTo>
                      <a:pt x="197811" y="314893"/>
                      <a:pt x="191667" y="398865"/>
                      <a:pt x="186376" y="472767"/>
                    </a:cubicBezTo>
                    <a:cubicBezTo>
                      <a:pt x="183304" y="514923"/>
                      <a:pt x="180402" y="554690"/>
                      <a:pt x="168967" y="582169"/>
                    </a:cubicBezTo>
                    <a:cubicBezTo>
                      <a:pt x="158385" y="607599"/>
                      <a:pt x="133126" y="636443"/>
                      <a:pt x="106501" y="666994"/>
                    </a:cubicBezTo>
                    <a:cubicBezTo>
                      <a:pt x="56322" y="723999"/>
                      <a:pt x="0" y="788513"/>
                      <a:pt x="0" y="875045"/>
                    </a:cubicBezTo>
                    <a:cubicBezTo>
                      <a:pt x="0" y="961406"/>
                      <a:pt x="56322" y="1025921"/>
                      <a:pt x="106159" y="1082755"/>
                    </a:cubicBezTo>
                    <a:cubicBezTo>
                      <a:pt x="132955" y="1113306"/>
                      <a:pt x="158044" y="1142150"/>
                      <a:pt x="168626" y="1167580"/>
                    </a:cubicBezTo>
                    <a:cubicBezTo>
                      <a:pt x="180061" y="1195229"/>
                      <a:pt x="182962" y="1234996"/>
                      <a:pt x="186035" y="1276982"/>
                    </a:cubicBezTo>
                    <a:cubicBezTo>
                      <a:pt x="191496" y="1351055"/>
                      <a:pt x="197640" y="1434855"/>
                      <a:pt x="256352" y="1493567"/>
                    </a:cubicBezTo>
                    <a:cubicBezTo>
                      <a:pt x="313699" y="1550914"/>
                      <a:pt x="395281" y="1558082"/>
                      <a:pt x="467988" y="1563544"/>
                    </a:cubicBezTo>
                    <a:lnTo>
                      <a:pt x="467988" y="2049281"/>
                    </a:lnTo>
                    <a:lnTo>
                      <a:pt x="467988" y="2144859"/>
                    </a:lnTo>
                    <a:lnTo>
                      <a:pt x="558445" y="2113967"/>
                    </a:lnTo>
                    <a:lnTo>
                      <a:pt x="875045" y="2005589"/>
                    </a:lnTo>
                    <a:lnTo>
                      <a:pt x="1191645" y="2113967"/>
                    </a:lnTo>
                    <a:lnTo>
                      <a:pt x="1282102" y="2144859"/>
                    </a:lnTo>
                    <a:lnTo>
                      <a:pt x="1282102" y="2049281"/>
                    </a:lnTo>
                    <a:lnTo>
                      <a:pt x="1282102" y="1563544"/>
                    </a:lnTo>
                    <a:cubicBezTo>
                      <a:pt x="1354980" y="1558253"/>
                      <a:pt x="1436392" y="1551084"/>
                      <a:pt x="1493738" y="1493567"/>
                    </a:cubicBezTo>
                    <a:cubicBezTo>
                      <a:pt x="1552450" y="1434855"/>
                      <a:pt x="1558594" y="1350884"/>
                      <a:pt x="1563885" y="1276982"/>
                    </a:cubicBezTo>
                    <a:cubicBezTo>
                      <a:pt x="1566957" y="1234826"/>
                      <a:pt x="1569859" y="1195059"/>
                      <a:pt x="1581294" y="1167580"/>
                    </a:cubicBezTo>
                    <a:cubicBezTo>
                      <a:pt x="1591875" y="1142150"/>
                      <a:pt x="1616964" y="1113306"/>
                      <a:pt x="1643760" y="1082755"/>
                    </a:cubicBezTo>
                    <a:cubicBezTo>
                      <a:pt x="1693597" y="1025921"/>
                      <a:pt x="1749919" y="961406"/>
                      <a:pt x="1749919" y="875045"/>
                    </a:cubicBezTo>
                    <a:cubicBezTo>
                      <a:pt x="1749919" y="788684"/>
                      <a:pt x="1693597" y="724169"/>
                      <a:pt x="1643760" y="667335"/>
                    </a:cubicBezTo>
                    <a:cubicBezTo>
                      <a:pt x="1616964" y="636784"/>
                      <a:pt x="1591705" y="607940"/>
                      <a:pt x="1581294" y="582510"/>
                    </a:cubicBezTo>
                    <a:cubicBezTo>
                      <a:pt x="1569859" y="554861"/>
                      <a:pt x="1566957" y="515094"/>
                      <a:pt x="1563885" y="472937"/>
                    </a:cubicBezTo>
                    <a:cubicBezTo>
                      <a:pt x="1558423" y="398865"/>
                      <a:pt x="1552279" y="315064"/>
                      <a:pt x="1493738" y="256352"/>
                    </a:cubicBezTo>
                    <a:cubicBezTo>
                      <a:pt x="1435026" y="197640"/>
                      <a:pt x="1351055" y="191496"/>
                      <a:pt x="1277153" y="186205"/>
                    </a:cubicBezTo>
                    <a:cubicBezTo>
                      <a:pt x="1234996" y="183133"/>
                      <a:pt x="1195229" y="180232"/>
                      <a:pt x="1167751" y="168796"/>
                    </a:cubicBezTo>
                    <a:cubicBezTo>
                      <a:pt x="1142320" y="158215"/>
                      <a:pt x="1113476" y="132955"/>
                      <a:pt x="1082926" y="106330"/>
                    </a:cubicBezTo>
                    <a:cubicBezTo>
                      <a:pt x="1025921" y="56322"/>
                      <a:pt x="961406" y="0"/>
                      <a:pt x="875045" y="0"/>
                    </a:cubicBezTo>
                    <a:lnTo>
                      <a:pt x="875045" y="0"/>
                    </a:lnTo>
                    <a:close/>
                  </a:path>
                </a:pathLst>
              </a:custGeom>
              <a:solidFill>
                <a:srgbClr val="E2F2F3"/>
              </a:solidFill>
              <a:ln w="17016" cap="flat">
                <a:noFill/>
                <a:prstDash val="solid"/>
                <a:miter/>
              </a:ln>
            </p:spPr>
            <p:txBody>
              <a:bodyPr rtlCol="0" anchor="ctr"/>
              <a:lstStyle/>
              <a:p>
                <a:endParaRPr lang="zh-CN" altLang="en-US" dirty="0"/>
              </a:p>
            </p:txBody>
          </p:sp>
        </p:grpSp>
        <p:sp>
          <p:nvSpPr>
            <p:cNvPr id="18" name="文本框 17"/>
            <p:cNvSpPr txBox="1"/>
            <p:nvPr/>
          </p:nvSpPr>
          <p:spPr>
            <a:xfrm>
              <a:off x="5723877" y="1686548"/>
              <a:ext cx="715818" cy="492443"/>
            </a:xfrm>
            <a:prstGeom prst="rect">
              <a:avLst/>
            </a:prstGeom>
            <a:noFill/>
          </p:spPr>
          <p:txBody>
            <a:bodyPr wrap="square" rtlCol="0">
              <a:spAutoFit/>
            </a:bodyPr>
            <a:lstStyle/>
            <a:p>
              <a:pPr algn="ctr"/>
              <a:r>
                <a:rPr lang="en-US" altLang="zh-CN" sz="2600" b="1" dirty="0">
                  <a:solidFill>
                    <a:srgbClr val="003F76"/>
                  </a:solidFill>
                  <a:latin typeface="+mn-ea"/>
                </a:rPr>
                <a:t>02</a:t>
              </a:r>
              <a:endParaRPr lang="zh-CN" altLang="en-US" sz="2600" b="1" dirty="0">
                <a:solidFill>
                  <a:srgbClr val="003F76"/>
                </a:solidFill>
                <a:latin typeface="+mn-ea"/>
              </a:endParaRPr>
            </a:p>
          </p:txBody>
        </p:sp>
      </p:grpSp>
      <p:sp>
        <p:nvSpPr>
          <p:cNvPr id="20" name="文本框 19"/>
          <p:cNvSpPr txBox="1"/>
          <p:nvPr/>
        </p:nvSpPr>
        <p:spPr>
          <a:xfrm>
            <a:off x="1946861" y="3224964"/>
            <a:ext cx="8280400" cy="922020"/>
          </a:xfrm>
          <a:prstGeom prst="rect">
            <a:avLst/>
          </a:prstGeom>
          <a:noFill/>
        </p:spPr>
        <p:txBody>
          <a:bodyPr wrap="square" rtlCol="0">
            <a:spAutoFit/>
          </a:bodyPr>
          <a:lstStyle/>
          <a:p>
            <a:pPr algn="ctr"/>
            <a:r>
              <a:rPr lang="zh-CN" altLang="en-US" sz="5400" b="1" dirty="0">
                <a:latin typeface="楷体" panose="02010609060101010101" charset="-122"/>
                <a:ea typeface="楷体" panose="02010609060101010101" charset="-122"/>
              </a:rPr>
              <a:t>技术路线</a:t>
            </a:r>
          </a:p>
        </p:txBody>
      </p:sp>
      <p:sp>
        <p:nvSpPr>
          <p:cNvPr id="21" name="文本框 20"/>
          <p:cNvSpPr txBox="1"/>
          <p:nvPr/>
        </p:nvSpPr>
        <p:spPr>
          <a:xfrm>
            <a:off x="3048000" y="4279116"/>
            <a:ext cx="6096000" cy="368300"/>
          </a:xfrm>
          <a:prstGeom prst="rect">
            <a:avLst/>
          </a:prstGeom>
          <a:noFill/>
        </p:spPr>
        <p:txBody>
          <a:bodyPr wrap="square">
            <a:spAutoFit/>
          </a:bodyPr>
          <a:lstStyle>
            <a:defPPr>
              <a:defRPr lang="zh-CN"/>
            </a:defPPr>
            <a:lvl1pPr algn="dist">
              <a:defRPr>
                <a:latin typeface="Kozuka Gothic Pr6N R" panose="020B0400000000000000" pitchFamily="34" charset="-128"/>
                <a:ea typeface="Kozuka Gothic Pr6N R" panose="020B0400000000000000" pitchFamily="34" charset="-128"/>
              </a:defRPr>
            </a:lvl1pPr>
          </a:lstStyle>
          <a:p>
            <a:pPr algn="ctr"/>
            <a:r>
              <a:rPr lang="en-US" altLang="zh-CN" b="1" dirty="0">
                <a:latin typeface="Times New Roman" panose="02020603050405020304" charset="0"/>
                <a:ea typeface="宋体" panose="02010600030101010101" pitchFamily="2" charset="-122"/>
                <a:cs typeface="Times New Roman" panose="02020603050405020304" charset="0"/>
                <a:sym typeface="+mn-ea"/>
              </a:rPr>
              <a:t>Technology roadmap</a:t>
            </a:r>
          </a:p>
        </p:txBody>
      </p:sp>
      <p:cxnSp>
        <p:nvCxnSpPr>
          <p:cNvPr id="22" name="直接连接符 21"/>
          <p:cNvCxnSpPr/>
          <p:nvPr/>
        </p:nvCxnSpPr>
        <p:spPr>
          <a:xfrm>
            <a:off x="5559028" y="5046436"/>
            <a:ext cx="1073944" cy="0"/>
          </a:xfrm>
          <a:prstGeom prst="line">
            <a:avLst/>
          </a:prstGeom>
          <a:ln w="28575">
            <a:solidFill>
              <a:srgbClr val="F29635"/>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77839" y="78128"/>
            <a:ext cx="431800" cy="1035200"/>
            <a:chOff x="-777839" y="78128"/>
            <a:chExt cx="431800" cy="1035200"/>
          </a:xfrm>
        </p:grpSpPr>
        <p:sp>
          <p:nvSpPr>
            <p:cNvPr id="19" name="矩形 18"/>
            <p:cNvSpPr/>
            <p:nvPr/>
          </p:nvSpPr>
          <p:spPr>
            <a:xfrm>
              <a:off x="-777839" y="78128"/>
              <a:ext cx="431800" cy="431800"/>
            </a:xfrm>
            <a:prstGeom prst="rect">
              <a:avLst/>
            </a:prstGeom>
            <a:solidFill>
              <a:srgbClr val="00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77839" y="681528"/>
              <a:ext cx="431800" cy="431800"/>
            </a:xfrm>
            <a:prstGeom prst="rect">
              <a:avLst/>
            </a:prstGeom>
            <a:solidFill>
              <a:srgbClr val="F8B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2"/>
          <a:stretch>
            <a:fillRect/>
          </a:stretch>
        </p:blipFill>
        <p:spPr>
          <a:xfrm>
            <a:off x="0" y="-1"/>
            <a:ext cx="12192000" cy="6859051"/>
          </a:xfrm>
          <a:prstGeom prst="rect">
            <a:avLst/>
          </a:prstGeom>
        </p:spPr>
      </p:pic>
      <p:pic>
        <p:nvPicPr>
          <p:cNvPr id="32" name="图形 31"/>
          <p:cNvPicPr>
            <a:picLocks noChangeAspect="1"/>
          </p:cNvPicPr>
          <p:nvPr/>
        </p:nvPicPr>
        <p:blipFill>
          <a:blip r:embed="rId3"/>
          <a:stretch>
            <a:fillRect/>
          </a:stretch>
        </p:blipFill>
        <p:spPr>
          <a:xfrm>
            <a:off x="342900" y="339090"/>
            <a:ext cx="11518900" cy="6197600"/>
          </a:xfrm>
          <a:prstGeom prst="rect">
            <a:avLst/>
          </a:prstGeom>
        </p:spPr>
      </p:pic>
      <p:grpSp>
        <p:nvGrpSpPr>
          <p:cNvPr id="202" name="组合 201"/>
          <p:cNvGrpSpPr/>
          <p:nvPr/>
        </p:nvGrpSpPr>
        <p:grpSpPr>
          <a:xfrm>
            <a:off x="7075170" y="1757680"/>
            <a:ext cx="4330700" cy="4288790"/>
            <a:chOff x="6286039" y="1608701"/>
            <a:chExt cx="4677409" cy="4633201"/>
          </a:xfrm>
        </p:grpSpPr>
        <p:grpSp>
          <p:nvGrpSpPr>
            <p:cNvPr id="144" name="组合 143"/>
            <p:cNvGrpSpPr/>
            <p:nvPr/>
          </p:nvGrpSpPr>
          <p:grpSpPr>
            <a:xfrm>
              <a:off x="8693518" y="2031364"/>
              <a:ext cx="2260874" cy="2294243"/>
              <a:chOff x="8456103" y="1625901"/>
              <a:chExt cx="1939323" cy="1967946"/>
            </a:xfrm>
            <a:solidFill>
              <a:srgbClr val="003F75"/>
            </a:solidFill>
          </p:grpSpPr>
          <p:sp>
            <p:nvSpPr>
              <p:cNvPr id="145"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grpSp>
            <p:nvGrpSpPr>
              <p:cNvPr id="146" name="组合 145"/>
              <p:cNvGrpSpPr/>
              <p:nvPr/>
            </p:nvGrpSpPr>
            <p:grpSpPr>
              <a:xfrm>
                <a:off x="9201159" y="2310963"/>
                <a:ext cx="473859" cy="609641"/>
                <a:chOff x="9448916" y="2181584"/>
                <a:chExt cx="189666" cy="244014"/>
              </a:xfrm>
              <a:grpFill/>
            </p:grpSpPr>
            <p:sp>
              <p:nvSpPr>
                <p:cNvPr id="147"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48"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49"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50"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51" name="组合 150"/>
            <p:cNvGrpSpPr/>
            <p:nvPr/>
          </p:nvGrpSpPr>
          <p:grpSpPr>
            <a:xfrm rot="650789">
              <a:off x="7893872" y="4070172"/>
              <a:ext cx="1808344" cy="1835034"/>
              <a:chOff x="8456103" y="1625901"/>
              <a:chExt cx="1939323" cy="1967946"/>
            </a:xfrm>
            <a:solidFill>
              <a:srgbClr val="003F75"/>
            </a:solidFill>
          </p:grpSpPr>
          <p:sp>
            <p:nvSpPr>
              <p:cNvPr id="152"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a:endParaRPr/>
              </a:p>
            </p:txBody>
          </p:sp>
          <p:grpSp>
            <p:nvGrpSpPr>
              <p:cNvPr id="153" name="组合 152"/>
              <p:cNvGrpSpPr/>
              <p:nvPr/>
            </p:nvGrpSpPr>
            <p:grpSpPr>
              <a:xfrm>
                <a:off x="9201159" y="2310963"/>
                <a:ext cx="473859" cy="609641"/>
                <a:chOff x="9448916" y="2181584"/>
                <a:chExt cx="189666" cy="244014"/>
              </a:xfrm>
              <a:grpFill/>
            </p:grpSpPr>
            <p:sp>
              <p:nvSpPr>
                <p:cNvPr id="154"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55"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56"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57"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58" name="组合 157"/>
            <p:cNvGrpSpPr/>
            <p:nvPr/>
          </p:nvGrpSpPr>
          <p:grpSpPr>
            <a:xfrm rot="21097988">
              <a:off x="6595235" y="3533518"/>
              <a:ext cx="1370637" cy="1390867"/>
              <a:chOff x="8456103" y="1625901"/>
              <a:chExt cx="1939323" cy="1967946"/>
            </a:xfrm>
            <a:solidFill>
              <a:srgbClr val="003F75"/>
            </a:solidFill>
          </p:grpSpPr>
          <p:sp>
            <p:nvSpPr>
              <p:cNvPr id="159"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a:endParaRPr/>
              </a:p>
            </p:txBody>
          </p:sp>
          <p:grpSp>
            <p:nvGrpSpPr>
              <p:cNvPr id="160" name="组合 159"/>
              <p:cNvGrpSpPr/>
              <p:nvPr/>
            </p:nvGrpSpPr>
            <p:grpSpPr>
              <a:xfrm>
                <a:off x="9201159" y="2310963"/>
                <a:ext cx="473859" cy="609641"/>
                <a:chOff x="9448916" y="2181584"/>
                <a:chExt cx="189666" cy="244014"/>
              </a:xfrm>
              <a:grpFill/>
            </p:grpSpPr>
            <p:sp>
              <p:nvSpPr>
                <p:cNvPr id="161"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dirty="0"/>
                </a:p>
              </p:txBody>
            </p:sp>
            <p:sp>
              <p:nvSpPr>
                <p:cNvPr id="162"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63"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64"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sp>
          <p:nvSpPr>
            <p:cNvPr id="165" name="弧形 164"/>
            <p:cNvSpPr/>
            <p:nvPr/>
          </p:nvSpPr>
          <p:spPr>
            <a:xfrm rot="16750873">
              <a:off x="8331904" y="1608701"/>
              <a:ext cx="2631544" cy="2631544"/>
            </a:xfrm>
            <a:prstGeom prst="arc">
              <a:avLst>
                <a:gd name="adj1" fmla="val 16615442"/>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弧形 165"/>
            <p:cNvSpPr/>
            <p:nvPr/>
          </p:nvSpPr>
          <p:spPr>
            <a:xfrm rot="11156733">
              <a:off x="6286039" y="3511144"/>
              <a:ext cx="1637531" cy="1637531"/>
            </a:xfrm>
            <a:prstGeom prst="arc">
              <a:avLst>
                <a:gd name="adj1" fmla="val 18193737"/>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弧形 166"/>
            <p:cNvSpPr/>
            <p:nvPr/>
          </p:nvSpPr>
          <p:spPr>
            <a:xfrm rot="4983575">
              <a:off x="7941812" y="4237184"/>
              <a:ext cx="2004718" cy="2004718"/>
            </a:xfrm>
            <a:prstGeom prst="arc">
              <a:avLst>
                <a:gd name="adj1" fmla="val 16615442"/>
                <a:gd name="adj2" fmla="val 20903209"/>
              </a:avLst>
            </a:prstGeom>
            <a:ln w="19050">
              <a:solidFill>
                <a:srgbClr val="003F75"/>
              </a:solidFill>
              <a:prstDash val="sysDot"/>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84" name="组合 183"/>
          <p:cNvGrpSpPr/>
          <p:nvPr/>
        </p:nvGrpSpPr>
        <p:grpSpPr>
          <a:xfrm>
            <a:off x="957580" y="1684020"/>
            <a:ext cx="6162675" cy="3519170"/>
            <a:chOff x="6735940" y="2434935"/>
            <a:chExt cx="5745299" cy="2567580"/>
          </a:xfrm>
        </p:grpSpPr>
        <p:sp>
          <p:nvSpPr>
            <p:cNvPr id="185" name="文本框 184"/>
            <p:cNvSpPr txBox="1"/>
            <p:nvPr/>
          </p:nvSpPr>
          <p:spPr>
            <a:xfrm>
              <a:off x="6744820" y="2434935"/>
              <a:ext cx="5736419" cy="33911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tx1">
                      <a:lumMod val="85000"/>
                      <a:lumOff val="15000"/>
                    </a:schemeClr>
                  </a:solidFill>
                  <a:latin typeface="+mn-ea"/>
                  <a:cs typeface="文泉驿等宽微米黑" panose="020B0606030804020204" pitchFamily="34" charset="-122"/>
                  <a:sym typeface="+mn-ea"/>
                </a:rPr>
                <a:t>处理大量中文文本数据并精确提取实体及其关系</a:t>
              </a:r>
              <a:endParaRPr lang="zh-CN" altLang="en-US" sz="1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cs typeface="文泉驿等宽微米黑" panose="020B0606030804020204" pitchFamily="34" charset="-122"/>
                <a:sym typeface="+mn-ea"/>
              </a:endParaRPr>
            </a:p>
            <a:p>
              <a:endParaRPr lang="zh-CN" altLang="en-US" sz="1600" dirty="0">
                <a:solidFill>
                  <a:srgbClr val="003F76"/>
                </a:solidFill>
                <a:latin typeface="Noto Sans S Chinese Regular" panose="020B0500000000000000" pitchFamily="34" charset="-122"/>
                <a:ea typeface="Noto Sans S Chinese Regular" panose="020B0500000000000000" pitchFamily="34" charset="-122"/>
                <a:cs typeface="文泉驿等宽微米黑" panose="020B0606030804020204" pitchFamily="34" charset="-122"/>
              </a:endParaRPr>
            </a:p>
          </p:txBody>
        </p:sp>
        <p:sp>
          <p:nvSpPr>
            <p:cNvPr id="186" name="文本框 185"/>
            <p:cNvSpPr txBox="1"/>
            <p:nvPr/>
          </p:nvSpPr>
          <p:spPr>
            <a:xfrm>
              <a:off x="6735940" y="2813910"/>
              <a:ext cx="5634004" cy="218860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团队对比了多种自然语言处理工具（如HanLP、</a:t>
              </a:r>
              <a:r>
                <a:rPr lang="en-US" altLang="zh-CN" dirty="0" err="1">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spaCy</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、Stanford NLP等），考虑到HanLP在中文处理上的优势明显，并且</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sym typeface="+mn-ea"/>
                </a:rPr>
                <a:t>HanLP支持的语义角色标注功能可以准确识别文本中的动作及其执行者和对象，</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故选择了它进行文本分析。</a:t>
              </a:r>
            </a:p>
            <a:p>
              <a:pPr algn="l">
                <a:lnSpc>
                  <a:spcPct val="150000"/>
                </a:lnSpc>
              </a:pP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同时引入</a:t>
              </a:r>
              <a:r>
                <a:rPr lang="en-US" altLang="zh-CN"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openai</a:t>
              </a: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大语言模型，通过自定义提示和对话系统来实现更精确的信息校验和反馈，提高知识图谱的质量和准确性</a:t>
              </a:r>
            </a:p>
          </p:txBody>
        </p:sp>
      </p:grpSp>
      <p:sp>
        <p:nvSpPr>
          <p:cNvPr id="28" name="文本框 27"/>
          <p:cNvSpPr txBox="1"/>
          <p:nvPr/>
        </p:nvSpPr>
        <p:spPr>
          <a:xfrm>
            <a:off x="4726305" y="40894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技术要求</a:t>
            </a:r>
          </a:p>
        </p:txBody>
      </p:sp>
      <p:sp>
        <p:nvSpPr>
          <p:cNvPr id="2" name="椭圆 1"/>
          <p:cNvSpPr/>
          <p:nvPr/>
        </p:nvSpPr>
        <p:spPr>
          <a:xfrm>
            <a:off x="727710" y="1808365"/>
            <a:ext cx="99663" cy="98932"/>
          </a:xfrm>
          <a:prstGeom prst="ellips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1"/>
            <a:ext cx="12192000" cy="6859051"/>
          </a:xfrm>
          <a:prstGeom prst="rect">
            <a:avLst/>
          </a:prstGeom>
        </p:spPr>
      </p:pic>
      <p:pic>
        <p:nvPicPr>
          <p:cNvPr id="32" name="图形 31"/>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2900" y="330200"/>
            <a:ext cx="11518900" cy="6197600"/>
          </a:xfrm>
          <a:prstGeom prst="rect">
            <a:avLst/>
          </a:prstGeom>
        </p:spPr>
      </p:pic>
      <p:sp>
        <p:nvSpPr>
          <p:cNvPr id="21" name="菱形 20"/>
          <p:cNvSpPr/>
          <p:nvPr>
            <p:custDataLst>
              <p:tags r:id="rId1"/>
            </p:custDataLst>
          </p:nvPr>
        </p:nvSpPr>
        <p:spPr>
          <a:xfrm>
            <a:off x="4315303" y="2105002"/>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2" name="组合 1"/>
          <p:cNvGrpSpPr/>
          <p:nvPr>
            <p:custDataLst>
              <p:tags r:id="rId2"/>
            </p:custDataLst>
          </p:nvPr>
        </p:nvGrpSpPr>
        <p:grpSpPr>
          <a:xfrm>
            <a:off x="711442" y="1676770"/>
            <a:ext cx="7735570" cy="374015"/>
            <a:chOff x="686042" y="1195440"/>
            <a:chExt cx="7735570" cy="374015"/>
          </a:xfrm>
        </p:grpSpPr>
        <p:sp>
          <p:nvSpPr>
            <p:cNvPr id="41" name="文本框 40"/>
            <p:cNvSpPr txBox="1"/>
            <p:nvPr>
              <p:custDataLst>
                <p:tags r:id="rId3"/>
              </p:custDataLst>
            </p:nvPr>
          </p:nvSpPr>
          <p:spPr>
            <a:xfrm>
              <a:off x="686042" y="1201155"/>
              <a:ext cx="194703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tx1">
                      <a:lumMod val="85000"/>
                      <a:lumOff val="15000"/>
                    </a:schemeClr>
                  </a:solidFill>
                  <a:latin typeface="仿宋" panose="02010609060101010101" charset="-122"/>
                  <a:ea typeface="仿宋" panose="02010609060101010101" charset="-122"/>
                  <a:cs typeface="仿宋" panose="02010609060101010101" charset="-122"/>
                </a:rPr>
                <a:t>HanLP</a:t>
              </a:r>
              <a:r>
                <a:rPr lang="zh-CN" altLang="en-US" b="1" dirty="0">
                  <a:solidFill>
                    <a:schemeClr val="tx1">
                      <a:lumMod val="85000"/>
                      <a:lumOff val="15000"/>
                    </a:schemeClr>
                  </a:solidFill>
                  <a:latin typeface="仿宋" panose="02010609060101010101" charset="-122"/>
                  <a:ea typeface="仿宋" panose="02010609060101010101" charset="-122"/>
                  <a:cs typeface="仿宋" panose="02010609060101010101" charset="-122"/>
                </a:rPr>
                <a:t>模型</a:t>
              </a:r>
            </a:p>
          </p:txBody>
        </p:sp>
        <p:sp>
          <p:nvSpPr>
            <p:cNvPr id="42" name="文本框 41"/>
            <p:cNvSpPr txBox="1"/>
            <p:nvPr>
              <p:custDataLst>
                <p:tags r:id="rId4"/>
              </p:custDataLst>
            </p:nvPr>
          </p:nvSpPr>
          <p:spPr>
            <a:xfrm>
              <a:off x="6064492" y="1195440"/>
              <a:ext cx="235712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b="1" dirty="0">
                  <a:solidFill>
                    <a:schemeClr val="tx1">
                      <a:lumMod val="85000"/>
                      <a:lumOff val="15000"/>
                    </a:schemeClr>
                  </a:solidFill>
                  <a:latin typeface="仿宋" panose="02010609060101010101" charset="-122"/>
                  <a:ea typeface="仿宋" panose="02010609060101010101" charset="-122"/>
                  <a:cs typeface="仿宋" panose="02010609060101010101" charset="-122"/>
                </a:rPr>
                <a:t>Stanford NLP</a:t>
              </a:r>
              <a:r>
                <a:rPr lang="zh-CN" altLang="en-US" b="1" dirty="0">
                  <a:solidFill>
                    <a:schemeClr val="tx1">
                      <a:lumMod val="85000"/>
                      <a:lumOff val="15000"/>
                    </a:schemeClr>
                  </a:solidFill>
                  <a:latin typeface="仿宋" panose="02010609060101010101" charset="-122"/>
                  <a:ea typeface="仿宋" panose="02010609060101010101" charset="-122"/>
                  <a:cs typeface="仿宋" panose="02010609060101010101" charset="-122"/>
                </a:rPr>
                <a:t>模型</a:t>
              </a:r>
            </a:p>
          </p:txBody>
        </p:sp>
      </p:grpSp>
      <p:sp>
        <p:nvSpPr>
          <p:cNvPr id="28" name="文本框 27"/>
          <p:cNvSpPr txBox="1"/>
          <p:nvPr/>
        </p:nvSpPr>
        <p:spPr>
          <a:xfrm>
            <a:off x="4726305" y="569595"/>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技术对比</a:t>
            </a:r>
          </a:p>
        </p:txBody>
      </p:sp>
      <p:sp>
        <p:nvSpPr>
          <p:cNvPr id="8" name="文本框 7"/>
          <p:cNvSpPr txBox="1"/>
          <p:nvPr/>
        </p:nvSpPr>
        <p:spPr>
          <a:xfrm>
            <a:off x="612140" y="2276475"/>
            <a:ext cx="4648835" cy="2971165"/>
          </a:xfrm>
          <a:prstGeom prst="rect">
            <a:avLst/>
          </a:prstGeom>
          <a:noFill/>
        </p:spPr>
        <p:txBody>
          <a:bodyPr wrap="square" rtlCol="0">
            <a:spAutoFit/>
          </a:bodyPr>
          <a:lstStyle/>
          <a:p>
            <a:pPr indent="0" fontAlgn="auto">
              <a:lnSpc>
                <a:spcPct val="130000"/>
              </a:lnSpc>
            </a:pPr>
            <a:r>
              <a:rPr lang="zh-CN" altLang="en-US" sz="1600"/>
              <a:t>Word: ['中共', '中央', '组织部', '日前', '下发', '通知', '，', '任命', '辛锋', '同志', '为', '中国', '核工业', '集团', '有限', '公司', '党组', '成员', '、', '副总经理', '。'], POS: ['NR', 'NN', 'NN', 'NT', 'VV', 'NN', 'PU', 'VV', 'NR', 'NN', 'VV', 'NR', 'NN', 'NN', 'JJ', 'NN', 'NN', 'NN', 'PU', 'NN', 'PU'], NER: [['中共中央组织部', 'ORGANIZATION', 0, 3], ['辛锋', 'PERSON', 8, 9], ['中国核工业集团有限公司', 'ORGANIZATION', 11, 16], ['党组', 'ORGANIZATION', 16, 17]]</a:t>
            </a:r>
          </a:p>
        </p:txBody>
      </p:sp>
      <p:sp>
        <p:nvSpPr>
          <p:cNvPr id="9" name="文本框 8"/>
          <p:cNvSpPr txBox="1"/>
          <p:nvPr/>
        </p:nvSpPr>
        <p:spPr>
          <a:xfrm>
            <a:off x="834390" y="1260475"/>
            <a:ext cx="10845800" cy="368300"/>
          </a:xfrm>
          <a:prstGeom prst="rect">
            <a:avLst/>
          </a:prstGeom>
          <a:noFill/>
        </p:spPr>
        <p:txBody>
          <a:bodyPr wrap="square" rtlCol="0">
            <a:spAutoFit/>
          </a:bodyPr>
          <a:lstStyle/>
          <a:p>
            <a:r>
              <a:rPr lang="zh-CN" altLang="en-US">
                <a:solidFill>
                  <a:srgbClr val="00B0F0"/>
                </a:solidFill>
              </a:rPr>
              <a:t>text = "中共中央组织部日前下发通知，任命辛锋同志为中国核工业集团有限公司党组成员、副总经理。"</a:t>
            </a:r>
          </a:p>
        </p:txBody>
      </p:sp>
      <p:sp>
        <p:nvSpPr>
          <p:cNvPr id="13" name="文本框 12"/>
          <p:cNvSpPr txBox="1"/>
          <p:nvPr/>
        </p:nvSpPr>
        <p:spPr>
          <a:xfrm>
            <a:off x="6550025" y="2276475"/>
            <a:ext cx="4702175" cy="3865245"/>
          </a:xfrm>
          <a:prstGeom prst="rect">
            <a:avLst/>
          </a:prstGeom>
          <a:noFill/>
        </p:spPr>
        <p:txBody>
          <a:bodyPr wrap="square" rtlCol="0">
            <a:noAutofit/>
          </a:bodyPr>
          <a:lstStyle/>
          <a:p>
            <a:r>
              <a:rPr lang="zh-CN" altLang="en-US" sz="1600">
                <a:sym typeface="+mn-ea"/>
              </a:rPr>
              <a:t>Word: 中共, POS: PROPN</a:t>
            </a:r>
            <a:endParaRPr lang="zh-CN" altLang="en-US" sz="1600"/>
          </a:p>
          <a:p>
            <a:r>
              <a:rPr lang="zh-CN" altLang="en-US" sz="1600">
                <a:sym typeface="+mn-ea"/>
              </a:rPr>
              <a:t>Word: 中央, POS: NOUN</a:t>
            </a:r>
            <a:endParaRPr lang="zh-CN" altLang="en-US" sz="1600"/>
          </a:p>
          <a:p>
            <a:r>
              <a:rPr lang="zh-CN" altLang="en-US" sz="1600">
                <a:sym typeface="+mn-ea"/>
              </a:rPr>
              <a:t>Word: 组织, POS: VERB</a:t>
            </a:r>
            <a:endParaRPr lang="zh-CN" altLang="en-US" sz="1600"/>
          </a:p>
          <a:p>
            <a:r>
              <a:rPr lang="zh-CN" altLang="en-US" sz="1600">
                <a:sym typeface="+mn-ea"/>
              </a:rPr>
              <a:t>Word: 部, POS: PART</a:t>
            </a:r>
            <a:endParaRPr lang="zh-CN" altLang="en-US" sz="1600"/>
          </a:p>
          <a:p>
            <a:r>
              <a:rPr lang="en-US" altLang="zh-CN" sz="1600"/>
              <a:t>......</a:t>
            </a:r>
          </a:p>
          <a:p>
            <a:r>
              <a:rPr lang="en-US" altLang="zh-CN" sz="1600"/>
              <a:t>Word: 为, POS: AUX</a:t>
            </a:r>
          </a:p>
          <a:p>
            <a:r>
              <a:rPr lang="en-US" altLang="zh-CN" sz="1600"/>
              <a:t>Word: 中国, POS: PROPN</a:t>
            </a:r>
          </a:p>
          <a:p>
            <a:r>
              <a:rPr lang="en-US" altLang="zh-CN" sz="1600"/>
              <a:t>Word: 核工, POS: NOUN</a:t>
            </a:r>
          </a:p>
          <a:p>
            <a:r>
              <a:rPr lang="en-US" altLang="zh-CN" sz="1600"/>
              <a:t>Word: 业, POS: PART</a:t>
            </a:r>
          </a:p>
          <a:p>
            <a:r>
              <a:rPr lang="en-US" altLang="zh-CN" sz="1600"/>
              <a:t>Word: 集团, POS: NOUN</a:t>
            </a:r>
          </a:p>
          <a:p>
            <a:r>
              <a:rPr lang="en-US" altLang="zh-CN" sz="1600"/>
              <a:t>Word: 有限, POS: ADJ</a:t>
            </a:r>
          </a:p>
          <a:p>
            <a:r>
              <a:rPr lang="en-US" altLang="zh-CN" sz="1600"/>
              <a:t>Word: 公司, POS: NOUN</a:t>
            </a:r>
          </a:p>
          <a:p>
            <a:r>
              <a:rPr lang="en-US" altLang="zh-CN" sz="1600"/>
              <a:t>Word: 党, POS: NOUN</a:t>
            </a:r>
          </a:p>
          <a:p>
            <a:r>
              <a:rPr lang="en-US" altLang="zh-CN" sz="1600"/>
              <a:t>Word: 组成, POS: VERB</a:t>
            </a:r>
          </a:p>
          <a:p>
            <a:r>
              <a:rPr lang="en-US" altLang="zh-CN" sz="1600"/>
              <a:t>Word: 员, POS: PART</a:t>
            </a:r>
          </a:p>
          <a:p>
            <a:r>
              <a:rPr lang="en-US" altLang="zh-CN" sz="1600"/>
              <a:t>......</a:t>
            </a:r>
          </a:p>
        </p:txBody>
      </p:sp>
      <p:sp>
        <p:nvSpPr>
          <p:cNvPr id="15" name="矩形 14"/>
          <p:cNvSpPr/>
          <p:nvPr/>
        </p:nvSpPr>
        <p:spPr>
          <a:xfrm>
            <a:off x="6550660" y="2799715"/>
            <a:ext cx="2364740" cy="281305"/>
          </a:xfrm>
          <a:prstGeom prst="rect">
            <a:avLst/>
          </a:prstGeom>
          <a:ln w="28575" cmpd="sng">
            <a:solidFill>
              <a:srgbClr val="FF0000"/>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6" name="矩形 15"/>
          <p:cNvSpPr/>
          <p:nvPr/>
        </p:nvSpPr>
        <p:spPr>
          <a:xfrm>
            <a:off x="6550025" y="3996690"/>
            <a:ext cx="2364740" cy="538480"/>
          </a:xfrm>
          <a:prstGeom prst="rect">
            <a:avLst/>
          </a:prstGeom>
          <a:ln w="28575" cmpd="sng">
            <a:solidFill>
              <a:srgbClr val="FF0000"/>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矩形 16"/>
          <p:cNvSpPr/>
          <p:nvPr/>
        </p:nvSpPr>
        <p:spPr>
          <a:xfrm>
            <a:off x="6550660" y="4709160"/>
            <a:ext cx="2364740" cy="538480"/>
          </a:xfrm>
          <a:prstGeom prst="rect">
            <a:avLst/>
          </a:prstGeom>
          <a:ln w="28575" cmpd="sng">
            <a:solidFill>
              <a:srgbClr val="FF0000"/>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8" name="文本框 17"/>
          <p:cNvSpPr txBox="1"/>
          <p:nvPr/>
        </p:nvSpPr>
        <p:spPr>
          <a:xfrm>
            <a:off x="1315720" y="5688330"/>
            <a:ext cx="4619625" cy="368300"/>
          </a:xfrm>
          <a:prstGeom prst="rect">
            <a:avLst/>
          </a:prstGeom>
          <a:noFill/>
        </p:spPr>
        <p:txBody>
          <a:bodyPr wrap="square" rtlCol="0">
            <a:spAutoFit/>
          </a:bodyPr>
          <a:lstStyle/>
          <a:p>
            <a:r>
              <a:rPr lang="zh-CN" altLang="en-US" b="1">
                <a:solidFill>
                  <a:srgbClr val="FF0000"/>
                </a:solidFill>
              </a:rPr>
              <a:t>很明显</a:t>
            </a:r>
            <a:r>
              <a:rPr lang="en-US" altLang="zh-CN" b="1">
                <a:solidFill>
                  <a:srgbClr val="FF0000"/>
                </a:solidFill>
              </a:rPr>
              <a:t>HanLP</a:t>
            </a:r>
            <a:r>
              <a:rPr lang="zh-CN" altLang="en-US" b="1">
                <a:solidFill>
                  <a:srgbClr val="FF0000"/>
                </a:solidFill>
              </a:rPr>
              <a:t>模型对中文识别效果更好</a:t>
            </a:r>
          </a:p>
        </p:txBody>
      </p:sp>
      <p:sp>
        <p:nvSpPr>
          <p:cNvPr id="19" name="Freeform 147"/>
          <p:cNvSpPr/>
          <p:nvPr/>
        </p:nvSpPr>
        <p:spPr>
          <a:xfrm>
            <a:off x="5547717" y="5688531"/>
            <a:ext cx="178679" cy="288745"/>
          </a:xfrm>
          <a:custGeom>
            <a:avLst/>
            <a:gdLst/>
            <a:ahLst/>
            <a:cxnLst>
              <a:cxn ang="0">
                <a:pos x="wd2" y="hd2"/>
              </a:cxn>
              <a:cxn ang="5400000">
                <a:pos x="wd2" y="hd2"/>
              </a:cxn>
              <a:cxn ang="10800000">
                <a:pos x="wd2" y="hd2"/>
              </a:cxn>
              <a:cxn ang="16200000">
                <a:pos x="wd2" y="hd2"/>
              </a:cxn>
            </a:cxnLst>
            <a:rect l="0" t="0" r="r" b="b"/>
            <a:pathLst>
              <a:path w="21600" h="21600" extrusionOk="0">
                <a:moveTo>
                  <a:pt x="12226" y="16772"/>
                </a:moveTo>
                <a:cubicBezTo>
                  <a:pt x="12226" y="18296"/>
                  <a:pt x="11819" y="20075"/>
                  <a:pt x="10596" y="21600"/>
                </a:cubicBezTo>
                <a:cubicBezTo>
                  <a:pt x="17117" y="19059"/>
                  <a:pt x="21192" y="14993"/>
                  <a:pt x="21600" y="10673"/>
                </a:cubicBezTo>
                <a:cubicBezTo>
                  <a:pt x="21600" y="10673"/>
                  <a:pt x="21600" y="10673"/>
                  <a:pt x="21600" y="10673"/>
                </a:cubicBezTo>
                <a:cubicBezTo>
                  <a:pt x="21600" y="0"/>
                  <a:pt x="21600" y="0"/>
                  <a:pt x="21600" y="0"/>
                </a:cubicBezTo>
                <a:cubicBezTo>
                  <a:pt x="0" y="0"/>
                  <a:pt x="0" y="0"/>
                  <a:pt x="0" y="0"/>
                </a:cubicBezTo>
                <a:cubicBezTo>
                  <a:pt x="0" y="13722"/>
                  <a:pt x="0" y="13722"/>
                  <a:pt x="0" y="13722"/>
                </a:cubicBezTo>
                <a:cubicBezTo>
                  <a:pt x="11819" y="13722"/>
                  <a:pt x="11819" y="13722"/>
                  <a:pt x="11819" y="13722"/>
                </a:cubicBezTo>
                <a:cubicBezTo>
                  <a:pt x="12226" y="14739"/>
                  <a:pt x="12226" y="15501"/>
                  <a:pt x="12226" y="16772"/>
                </a:cubicBez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
        <p:nvSpPr>
          <p:cNvPr id="22" name="Freeform 148"/>
          <p:cNvSpPr/>
          <p:nvPr/>
        </p:nvSpPr>
        <p:spPr>
          <a:xfrm>
            <a:off x="5293280" y="5688531"/>
            <a:ext cx="180109" cy="291603"/>
          </a:xfrm>
          <a:custGeom>
            <a:avLst/>
            <a:gdLst/>
            <a:ahLst/>
            <a:cxnLst>
              <a:cxn ang="0">
                <a:pos x="wd2" y="hd2"/>
              </a:cxn>
              <a:cxn ang="5400000">
                <a:pos x="wd2" y="hd2"/>
              </a:cxn>
              <a:cxn ang="10800000">
                <a:pos x="wd2" y="hd2"/>
              </a:cxn>
              <a:cxn ang="16200000">
                <a:pos x="wd2" y="hd2"/>
              </a:cxn>
            </a:cxnLst>
            <a:rect l="0" t="0" r="r" b="b"/>
            <a:pathLst>
              <a:path w="21600" h="21600" extrusionOk="0">
                <a:moveTo>
                  <a:pt x="11819" y="13563"/>
                </a:moveTo>
                <a:cubicBezTo>
                  <a:pt x="12226" y="14567"/>
                  <a:pt x="12634" y="15572"/>
                  <a:pt x="12634" y="16577"/>
                </a:cubicBezTo>
                <a:cubicBezTo>
                  <a:pt x="12634" y="18335"/>
                  <a:pt x="11819" y="19842"/>
                  <a:pt x="10596" y="21600"/>
                </a:cubicBezTo>
                <a:cubicBezTo>
                  <a:pt x="17525" y="18837"/>
                  <a:pt x="21600" y="14819"/>
                  <a:pt x="21600" y="10549"/>
                </a:cubicBezTo>
                <a:cubicBezTo>
                  <a:pt x="21600" y="10549"/>
                  <a:pt x="21600" y="10549"/>
                  <a:pt x="21600" y="10549"/>
                </a:cubicBezTo>
                <a:cubicBezTo>
                  <a:pt x="21600" y="10298"/>
                  <a:pt x="21600" y="10298"/>
                  <a:pt x="21600" y="10298"/>
                </a:cubicBezTo>
                <a:cubicBezTo>
                  <a:pt x="21600" y="10298"/>
                  <a:pt x="21600" y="10298"/>
                  <a:pt x="21600" y="10298"/>
                </a:cubicBezTo>
                <a:cubicBezTo>
                  <a:pt x="21600" y="10298"/>
                  <a:pt x="21600" y="10298"/>
                  <a:pt x="21600" y="10298"/>
                </a:cubicBezTo>
                <a:cubicBezTo>
                  <a:pt x="21600" y="0"/>
                  <a:pt x="21600" y="0"/>
                  <a:pt x="21600" y="0"/>
                </a:cubicBezTo>
                <a:cubicBezTo>
                  <a:pt x="0" y="0"/>
                  <a:pt x="0" y="0"/>
                  <a:pt x="0" y="0"/>
                </a:cubicBezTo>
                <a:cubicBezTo>
                  <a:pt x="0" y="13563"/>
                  <a:pt x="0" y="13563"/>
                  <a:pt x="0" y="13563"/>
                </a:cubicBezTo>
                <a:lnTo>
                  <a:pt x="11819" y="13563"/>
                </a:ln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
        <p:nvSpPr>
          <p:cNvPr id="23" name="Freeform 149"/>
          <p:cNvSpPr/>
          <p:nvPr/>
        </p:nvSpPr>
        <p:spPr>
          <a:xfrm>
            <a:off x="883274" y="5688376"/>
            <a:ext cx="178679" cy="287316"/>
          </a:xfrm>
          <a:custGeom>
            <a:avLst/>
            <a:gdLst/>
            <a:ahLst/>
            <a:cxnLst>
              <a:cxn ang="0">
                <a:pos x="wd2" y="hd2"/>
              </a:cxn>
              <a:cxn ang="5400000">
                <a:pos x="wd2" y="hd2"/>
              </a:cxn>
              <a:cxn ang="10800000">
                <a:pos x="wd2" y="hd2"/>
              </a:cxn>
              <a:cxn ang="16200000">
                <a:pos x="wd2" y="hd2"/>
              </a:cxn>
            </a:cxnLst>
            <a:rect l="0" t="0" r="r" b="b"/>
            <a:pathLst>
              <a:path w="21600" h="21600" extrusionOk="0">
                <a:moveTo>
                  <a:pt x="9374" y="5082"/>
                </a:moveTo>
                <a:cubicBezTo>
                  <a:pt x="9374" y="3304"/>
                  <a:pt x="9781" y="1525"/>
                  <a:pt x="11004" y="0"/>
                </a:cubicBezTo>
                <a:cubicBezTo>
                  <a:pt x="4483" y="2541"/>
                  <a:pt x="408" y="6607"/>
                  <a:pt x="0" y="10927"/>
                </a:cubicBezTo>
                <a:cubicBezTo>
                  <a:pt x="0" y="10927"/>
                  <a:pt x="0" y="10927"/>
                  <a:pt x="0" y="10927"/>
                </a:cubicBezTo>
                <a:cubicBezTo>
                  <a:pt x="0" y="21600"/>
                  <a:pt x="0" y="21600"/>
                  <a:pt x="0" y="21600"/>
                </a:cubicBezTo>
                <a:cubicBezTo>
                  <a:pt x="21600" y="21600"/>
                  <a:pt x="21600" y="21600"/>
                  <a:pt x="21600" y="21600"/>
                </a:cubicBezTo>
                <a:cubicBezTo>
                  <a:pt x="21600" y="7878"/>
                  <a:pt x="21600" y="7878"/>
                  <a:pt x="21600" y="7878"/>
                </a:cubicBezTo>
                <a:cubicBezTo>
                  <a:pt x="9781" y="7878"/>
                  <a:pt x="9781" y="7878"/>
                  <a:pt x="9781" y="7878"/>
                </a:cubicBezTo>
                <a:cubicBezTo>
                  <a:pt x="9374" y="7115"/>
                  <a:pt x="9374" y="6099"/>
                  <a:pt x="9374" y="5082"/>
                </a:cubicBez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
        <p:nvSpPr>
          <p:cNvPr id="24" name="Freeform 150"/>
          <p:cNvSpPr/>
          <p:nvPr/>
        </p:nvSpPr>
        <p:spPr>
          <a:xfrm>
            <a:off x="1136283" y="5684086"/>
            <a:ext cx="180109" cy="291603"/>
          </a:xfrm>
          <a:custGeom>
            <a:avLst/>
            <a:gdLst/>
            <a:ahLst/>
            <a:cxnLst>
              <a:cxn ang="0">
                <a:pos x="wd2" y="hd2"/>
              </a:cxn>
              <a:cxn ang="5400000">
                <a:pos x="wd2" y="hd2"/>
              </a:cxn>
              <a:cxn ang="10800000">
                <a:pos x="wd2" y="hd2"/>
              </a:cxn>
              <a:cxn ang="16200000">
                <a:pos x="wd2" y="hd2"/>
              </a:cxn>
            </a:cxnLst>
            <a:rect l="0" t="0" r="r" b="b"/>
            <a:pathLst>
              <a:path w="21600" h="21600" extrusionOk="0">
                <a:moveTo>
                  <a:pt x="9781" y="8037"/>
                </a:moveTo>
                <a:cubicBezTo>
                  <a:pt x="9374" y="7033"/>
                  <a:pt x="8966" y="6028"/>
                  <a:pt x="8966" y="5023"/>
                </a:cubicBezTo>
                <a:cubicBezTo>
                  <a:pt x="8966" y="3265"/>
                  <a:pt x="9781" y="1758"/>
                  <a:pt x="11004" y="0"/>
                </a:cubicBezTo>
                <a:cubicBezTo>
                  <a:pt x="4075" y="2763"/>
                  <a:pt x="0" y="6781"/>
                  <a:pt x="0" y="11051"/>
                </a:cubicBezTo>
                <a:cubicBezTo>
                  <a:pt x="0" y="11051"/>
                  <a:pt x="0" y="11051"/>
                  <a:pt x="0" y="11051"/>
                </a:cubicBezTo>
                <a:cubicBezTo>
                  <a:pt x="0" y="11302"/>
                  <a:pt x="0" y="11302"/>
                  <a:pt x="0" y="11302"/>
                </a:cubicBezTo>
                <a:cubicBezTo>
                  <a:pt x="0" y="11302"/>
                  <a:pt x="0" y="11302"/>
                  <a:pt x="0" y="11302"/>
                </a:cubicBezTo>
                <a:cubicBezTo>
                  <a:pt x="0" y="11302"/>
                  <a:pt x="0" y="11302"/>
                  <a:pt x="0" y="11302"/>
                </a:cubicBezTo>
                <a:cubicBezTo>
                  <a:pt x="0" y="21600"/>
                  <a:pt x="0" y="21600"/>
                  <a:pt x="0" y="21600"/>
                </a:cubicBezTo>
                <a:cubicBezTo>
                  <a:pt x="21600" y="21600"/>
                  <a:pt x="21600" y="21600"/>
                  <a:pt x="21600" y="21600"/>
                </a:cubicBezTo>
                <a:cubicBezTo>
                  <a:pt x="21600" y="8037"/>
                  <a:pt x="21600" y="8037"/>
                  <a:pt x="21600" y="8037"/>
                </a:cubicBezTo>
                <a:lnTo>
                  <a:pt x="9781" y="8037"/>
                </a:lnTo>
                <a:close/>
              </a:path>
            </a:pathLst>
          </a:custGeom>
          <a:solidFill>
            <a:srgbClr val="FF0000"/>
          </a:solidFill>
          <a:ln w="12700" cap="flat">
            <a:noFill/>
            <a:miter lim="400000"/>
          </a:ln>
          <a:effectLst/>
        </p:spPr>
        <p:txBody>
          <a:bodyPr wrap="square" lIns="45720" tIns="45720" rIns="45720" bIns="45720" numCol="1" anchor="t">
            <a:noAutofit/>
          </a:bodyPr>
          <a:lstStyle/>
          <a:p>
            <a:endParaRPr sz="900"/>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形 29"/>
          <p:cNvPicPr>
            <a:picLocks noChangeAspect="1"/>
          </p:cNvPicPr>
          <p:nvPr/>
        </p:nvPicPr>
        <p:blipFill>
          <a:blip r:embed="rId2"/>
          <a:stretch>
            <a:fillRect/>
          </a:stretch>
        </p:blipFill>
        <p:spPr>
          <a:xfrm>
            <a:off x="0" y="-1"/>
            <a:ext cx="12192000" cy="6859051"/>
          </a:xfrm>
          <a:prstGeom prst="rect">
            <a:avLst/>
          </a:prstGeom>
        </p:spPr>
      </p:pic>
      <p:pic>
        <p:nvPicPr>
          <p:cNvPr id="32" name="图形 31"/>
          <p:cNvPicPr>
            <a:picLocks noChangeAspect="1"/>
          </p:cNvPicPr>
          <p:nvPr/>
        </p:nvPicPr>
        <p:blipFill>
          <a:blip r:embed="rId3"/>
          <a:stretch>
            <a:fillRect/>
          </a:stretch>
        </p:blipFill>
        <p:spPr>
          <a:xfrm>
            <a:off x="342900" y="339090"/>
            <a:ext cx="11518900" cy="6197600"/>
          </a:xfrm>
          <a:prstGeom prst="rect">
            <a:avLst/>
          </a:prstGeom>
        </p:spPr>
      </p:pic>
      <p:grpSp>
        <p:nvGrpSpPr>
          <p:cNvPr id="192" name="组合 191"/>
          <p:cNvGrpSpPr/>
          <p:nvPr/>
        </p:nvGrpSpPr>
        <p:grpSpPr>
          <a:xfrm>
            <a:off x="929005" y="1880235"/>
            <a:ext cx="5555688" cy="3536315"/>
            <a:chOff x="1167266" y="1835423"/>
            <a:chExt cx="5514877" cy="3536264"/>
          </a:xfrm>
        </p:grpSpPr>
        <p:sp>
          <p:nvSpPr>
            <p:cNvPr id="193" name="椭圆 192"/>
            <p:cNvSpPr/>
            <p:nvPr/>
          </p:nvSpPr>
          <p:spPr>
            <a:xfrm>
              <a:off x="1167266" y="1950241"/>
              <a:ext cx="98931" cy="98931"/>
            </a:xfrm>
            <a:prstGeom prst="ellipse">
              <a:avLst/>
            </a:prstGeom>
            <a:solidFill>
              <a:srgbClr val="003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4" name="组合 193"/>
            <p:cNvGrpSpPr/>
            <p:nvPr/>
          </p:nvGrpSpPr>
          <p:grpSpPr>
            <a:xfrm>
              <a:off x="1398041" y="1835423"/>
              <a:ext cx="5284102" cy="3536264"/>
              <a:chOff x="6715982" y="2434935"/>
              <a:chExt cx="5284102" cy="3536264"/>
            </a:xfrm>
          </p:grpSpPr>
          <p:sp>
            <p:nvSpPr>
              <p:cNvPr id="195" name="文本框 194"/>
              <p:cNvSpPr txBox="1"/>
              <p:nvPr/>
            </p:nvSpPr>
            <p:spPr>
              <a:xfrm>
                <a:off x="6723574" y="2434935"/>
                <a:ext cx="3136026" cy="3987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tx1">
                        <a:lumMod val="85000"/>
                        <a:lumOff val="15000"/>
                      </a:schemeClr>
                    </a:solidFill>
                    <a:latin typeface="+mn-ea"/>
                    <a:cs typeface="文泉驿等宽微米黑" panose="020B0606030804020204" pitchFamily="34" charset="-122"/>
                  </a:rPr>
                  <a:t>高效的数据管理工具</a:t>
                </a:r>
              </a:p>
            </p:txBody>
          </p:sp>
          <p:sp>
            <p:nvSpPr>
              <p:cNvPr id="196" name="文本框 195"/>
              <p:cNvSpPr txBox="1"/>
              <p:nvPr/>
            </p:nvSpPr>
            <p:spPr>
              <a:xfrm>
                <a:off x="6715982" y="2846409"/>
                <a:ext cx="5284102" cy="3124790"/>
              </a:xfrm>
              <a:prstGeom prst="rect">
                <a:avLst/>
              </a:prstGeom>
              <a:noFill/>
            </p:spPr>
            <p:txBody>
              <a:bodyPr wrap="square" rtlCol="0">
                <a:no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dirty="0">
                    <a:solidFill>
                      <a:schemeClr val="tx1">
                        <a:lumMod val="85000"/>
                        <a:lumOff val="15000"/>
                      </a:schemeClr>
                    </a:solidFill>
                    <a:latin typeface="Times New Roman" panose="02020603050405020304" charset="0"/>
                    <a:ea typeface="楷体" panose="02010609060101010101" charset="-122"/>
                    <a:cs typeface="Times New Roman" panose="02020603050405020304" charset="0"/>
                  </a:rPr>
                  <a:t>团队对比多种图数据库工具（如Neo4j、ArangoDB、OrientDB等），最终选用Neo4j图数据库，Neo4j提供的图查询语言Cypher，是为图数据结构定制的，能高效处理复杂的图查询和图算法，同时，Neo4j的图数据库架构支持高并发读写操作，适合处理大规模数据，并能随着数据量增加保持稳定的性能。</a:t>
                </a:r>
              </a:p>
            </p:txBody>
          </p:sp>
        </p:grpSp>
      </p:grpSp>
      <p:sp>
        <p:nvSpPr>
          <p:cNvPr id="28" name="文本框 27"/>
          <p:cNvSpPr txBox="1"/>
          <p:nvPr/>
        </p:nvSpPr>
        <p:spPr>
          <a:xfrm>
            <a:off x="4726305" y="408940"/>
            <a:ext cx="2756535" cy="829945"/>
          </a:xfrm>
          <a:prstGeom prst="rect">
            <a:avLst/>
          </a:prstGeom>
          <a:noFill/>
        </p:spPr>
        <p:txBody>
          <a:bodyPr wrap="square" rtlCol="0">
            <a:spAutoFit/>
          </a:bodyPr>
          <a:lstStyle>
            <a:defPPr>
              <a:defRPr lang="zh-CN"/>
            </a:defPPr>
            <a:lvl1pPr algn="ctr">
              <a:defRPr sz="5400">
                <a:latin typeface="汉仪大宋简" panose="02010609000101010101" pitchFamily="49" charset="-122"/>
                <a:ea typeface="汉仪大宋简" panose="02010609000101010101" pitchFamily="49" charset="-122"/>
              </a:defRPr>
            </a:lvl1pPr>
          </a:lstStyle>
          <a:p>
            <a:pPr algn="dist"/>
            <a:r>
              <a:rPr lang="zh-CN" altLang="en-US" sz="4800" dirty="0">
                <a:solidFill>
                  <a:srgbClr val="003462"/>
                </a:solidFill>
                <a:latin typeface="楷体" panose="02010609060101010101" charset="-122"/>
                <a:ea typeface="楷体" panose="02010609060101010101" charset="-122"/>
              </a:rPr>
              <a:t>技术要求</a:t>
            </a:r>
          </a:p>
        </p:txBody>
      </p:sp>
      <p:grpSp>
        <p:nvGrpSpPr>
          <p:cNvPr id="2" name="组合 1"/>
          <p:cNvGrpSpPr/>
          <p:nvPr/>
        </p:nvGrpSpPr>
        <p:grpSpPr>
          <a:xfrm>
            <a:off x="7075170" y="1757680"/>
            <a:ext cx="4330700" cy="4288790"/>
            <a:chOff x="6286039" y="1608701"/>
            <a:chExt cx="4677409" cy="4633201"/>
          </a:xfrm>
        </p:grpSpPr>
        <p:grpSp>
          <p:nvGrpSpPr>
            <p:cNvPr id="3" name="组合 2"/>
            <p:cNvGrpSpPr/>
            <p:nvPr/>
          </p:nvGrpSpPr>
          <p:grpSpPr>
            <a:xfrm>
              <a:off x="8693518" y="2031364"/>
              <a:ext cx="2260874" cy="2294243"/>
              <a:chOff x="8456103" y="1625901"/>
              <a:chExt cx="1939323" cy="1967946"/>
            </a:xfrm>
            <a:solidFill>
              <a:srgbClr val="003F75"/>
            </a:solidFill>
          </p:grpSpPr>
          <p:sp>
            <p:nvSpPr>
              <p:cNvPr id="5"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grpSp>
            <p:nvGrpSpPr>
              <p:cNvPr id="6" name="组合 5"/>
              <p:cNvGrpSpPr/>
              <p:nvPr/>
            </p:nvGrpSpPr>
            <p:grpSpPr>
              <a:xfrm>
                <a:off x="9201159" y="2310963"/>
                <a:ext cx="473859" cy="609641"/>
                <a:chOff x="9448916" y="2181584"/>
                <a:chExt cx="189666" cy="244014"/>
              </a:xfrm>
              <a:grpFill/>
            </p:grpSpPr>
            <p:sp>
              <p:nvSpPr>
                <p:cNvPr id="7"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8"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9"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0"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1" name="组合 10"/>
            <p:cNvGrpSpPr/>
            <p:nvPr/>
          </p:nvGrpSpPr>
          <p:grpSpPr>
            <a:xfrm rot="650789">
              <a:off x="7893872" y="4070172"/>
              <a:ext cx="1808344" cy="1835034"/>
              <a:chOff x="8456103" y="1625901"/>
              <a:chExt cx="1939323" cy="1967946"/>
            </a:xfrm>
            <a:solidFill>
              <a:srgbClr val="003F75"/>
            </a:solidFill>
          </p:grpSpPr>
          <p:sp>
            <p:nvSpPr>
              <p:cNvPr id="12"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a:endParaRPr/>
              </a:p>
            </p:txBody>
          </p:sp>
          <p:grpSp>
            <p:nvGrpSpPr>
              <p:cNvPr id="13" name="组合 12"/>
              <p:cNvGrpSpPr/>
              <p:nvPr/>
            </p:nvGrpSpPr>
            <p:grpSpPr>
              <a:xfrm>
                <a:off x="9201159" y="2310963"/>
                <a:ext cx="473859" cy="609641"/>
                <a:chOff x="9448916" y="2181584"/>
                <a:chExt cx="189666" cy="244014"/>
              </a:xfrm>
              <a:grpFill/>
            </p:grpSpPr>
            <p:sp>
              <p:nvSpPr>
                <p:cNvPr id="14"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a:p>
              </p:txBody>
            </p:sp>
            <p:sp>
              <p:nvSpPr>
                <p:cNvPr id="15"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16"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17"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grpSp>
          <p:nvGrpSpPr>
            <p:cNvPr id="18" name="组合 17"/>
            <p:cNvGrpSpPr/>
            <p:nvPr/>
          </p:nvGrpSpPr>
          <p:grpSpPr>
            <a:xfrm rot="21097988">
              <a:off x="6595235" y="3533518"/>
              <a:ext cx="1370637" cy="1390867"/>
              <a:chOff x="8456103" y="1625901"/>
              <a:chExt cx="1939323" cy="1967946"/>
            </a:xfrm>
            <a:solidFill>
              <a:srgbClr val="003F75"/>
            </a:solidFill>
          </p:grpSpPr>
          <p:sp>
            <p:nvSpPr>
              <p:cNvPr id="19" name="Freeform 229"/>
              <p:cNvSpPr/>
              <p:nvPr/>
            </p:nvSpPr>
            <p:spPr>
              <a:xfrm>
                <a:off x="8456103" y="1625901"/>
                <a:ext cx="1939323" cy="1967946"/>
              </a:xfrm>
              <a:custGeom>
                <a:avLst/>
                <a:gdLst/>
                <a:ahLst/>
                <a:cxnLst>
                  <a:cxn ang="0">
                    <a:pos x="wd2" y="hd2"/>
                  </a:cxn>
                  <a:cxn ang="5400000">
                    <a:pos x="wd2" y="hd2"/>
                  </a:cxn>
                  <a:cxn ang="10800000">
                    <a:pos x="wd2" y="hd2"/>
                  </a:cxn>
                  <a:cxn ang="16200000">
                    <a:pos x="wd2" y="hd2"/>
                  </a:cxn>
                </a:cxnLst>
                <a:rect l="0" t="0" r="r" b="b"/>
                <a:pathLst>
                  <a:path w="21600" h="21600" extrusionOk="0">
                    <a:moveTo>
                      <a:pt x="21137" y="7454"/>
                    </a:moveTo>
                    <a:cubicBezTo>
                      <a:pt x="20983" y="6997"/>
                      <a:pt x="20829" y="6389"/>
                      <a:pt x="20520" y="5932"/>
                    </a:cubicBezTo>
                    <a:cubicBezTo>
                      <a:pt x="18823" y="6541"/>
                      <a:pt x="18823" y="6541"/>
                      <a:pt x="18823" y="6541"/>
                    </a:cubicBezTo>
                    <a:cubicBezTo>
                      <a:pt x="18360" y="5780"/>
                      <a:pt x="17897" y="5172"/>
                      <a:pt x="17280" y="4563"/>
                    </a:cubicBezTo>
                    <a:cubicBezTo>
                      <a:pt x="18514" y="3042"/>
                      <a:pt x="18514" y="3042"/>
                      <a:pt x="18514" y="3042"/>
                    </a:cubicBezTo>
                    <a:cubicBezTo>
                      <a:pt x="18051" y="2738"/>
                      <a:pt x="17743" y="2434"/>
                      <a:pt x="17280" y="2130"/>
                    </a:cubicBezTo>
                    <a:cubicBezTo>
                      <a:pt x="16817" y="1673"/>
                      <a:pt x="16354" y="1521"/>
                      <a:pt x="15891" y="1217"/>
                    </a:cubicBezTo>
                    <a:cubicBezTo>
                      <a:pt x="14657" y="2738"/>
                      <a:pt x="14657" y="2738"/>
                      <a:pt x="14657" y="2738"/>
                    </a:cubicBezTo>
                    <a:cubicBezTo>
                      <a:pt x="14040" y="2434"/>
                      <a:pt x="13269" y="2130"/>
                      <a:pt x="12343" y="1977"/>
                    </a:cubicBezTo>
                    <a:cubicBezTo>
                      <a:pt x="12343" y="152"/>
                      <a:pt x="12343" y="152"/>
                      <a:pt x="12343" y="152"/>
                    </a:cubicBezTo>
                    <a:cubicBezTo>
                      <a:pt x="11880" y="0"/>
                      <a:pt x="11417" y="0"/>
                      <a:pt x="10800" y="0"/>
                    </a:cubicBezTo>
                    <a:cubicBezTo>
                      <a:pt x="10183" y="0"/>
                      <a:pt x="9720" y="0"/>
                      <a:pt x="9257" y="152"/>
                    </a:cubicBezTo>
                    <a:cubicBezTo>
                      <a:pt x="9257" y="1977"/>
                      <a:pt x="9257" y="1977"/>
                      <a:pt x="9257" y="1977"/>
                    </a:cubicBezTo>
                    <a:cubicBezTo>
                      <a:pt x="8331" y="2130"/>
                      <a:pt x="7560" y="2434"/>
                      <a:pt x="6943" y="2738"/>
                    </a:cubicBezTo>
                    <a:cubicBezTo>
                      <a:pt x="5709" y="1217"/>
                      <a:pt x="5709" y="1217"/>
                      <a:pt x="5709" y="1217"/>
                    </a:cubicBezTo>
                    <a:cubicBezTo>
                      <a:pt x="5246" y="1521"/>
                      <a:pt x="4783" y="1673"/>
                      <a:pt x="4320" y="2130"/>
                    </a:cubicBezTo>
                    <a:cubicBezTo>
                      <a:pt x="3857" y="2434"/>
                      <a:pt x="3549" y="2738"/>
                      <a:pt x="3086" y="3042"/>
                    </a:cubicBezTo>
                    <a:cubicBezTo>
                      <a:pt x="4320" y="4563"/>
                      <a:pt x="4320" y="4563"/>
                      <a:pt x="4320" y="4563"/>
                    </a:cubicBezTo>
                    <a:cubicBezTo>
                      <a:pt x="3703" y="5172"/>
                      <a:pt x="3240" y="5780"/>
                      <a:pt x="2777" y="6541"/>
                    </a:cubicBezTo>
                    <a:cubicBezTo>
                      <a:pt x="1080" y="5932"/>
                      <a:pt x="1080" y="5932"/>
                      <a:pt x="1080" y="5932"/>
                    </a:cubicBezTo>
                    <a:cubicBezTo>
                      <a:pt x="771" y="6389"/>
                      <a:pt x="617" y="6997"/>
                      <a:pt x="463" y="7454"/>
                    </a:cubicBezTo>
                    <a:cubicBezTo>
                      <a:pt x="154" y="7910"/>
                      <a:pt x="154" y="8518"/>
                      <a:pt x="0" y="8975"/>
                    </a:cubicBezTo>
                    <a:cubicBezTo>
                      <a:pt x="1851" y="9583"/>
                      <a:pt x="1851" y="9583"/>
                      <a:pt x="1851" y="9583"/>
                    </a:cubicBezTo>
                    <a:cubicBezTo>
                      <a:pt x="1851" y="10039"/>
                      <a:pt x="1697" y="10344"/>
                      <a:pt x="1697" y="10800"/>
                    </a:cubicBezTo>
                    <a:cubicBezTo>
                      <a:pt x="1697" y="11256"/>
                      <a:pt x="1851" y="11561"/>
                      <a:pt x="1851" y="12017"/>
                    </a:cubicBezTo>
                    <a:cubicBezTo>
                      <a:pt x="0" y="12625"/>
                      <a:pt x="0" y="12625"/>
                      <a:pt x="0" y="12625"/>
                    </a:cubicBezTo>
                    <a:cubicBezTo>
                      <a:pt x="154" y="13082"/>
                      <a:pt x="154" y="13538"/>
                      <a:pt x="463" y="14146"/>
                    </a:cubicBezTo>
                    <a:cubicBezTo>
                      <a:pt x="617" y="14603"/>
                      <a:pt x="771" y="15059"/>
                      <a:pt x="1080" y="15515"/>
                    </a:cubicBezTo>
                    <a:cubicBezTo>
                      <a:pt x="2777" y="15059"/>
                      <a:pt x="2777" y="15059"/>
                      <a:pt x="2777" y="15059"/>
                    </a:cubicBezTo>
                    <a:cubicBezTo>
                      <a:pt x="3240" y="15668"/>
                      <a:pt x="3703" y="16428"/>
                      <a:pt x="4320" y="16885"/>
                    </a:cubicBezTo>
                    <a:cubicBezTo>
                      <a:pt x="3086" y="18406"/>
                      <a:pt x="3086" y="18406"/>
                      <a:pt x="3086" y="18406"/>
                    </a:cubicBezTo>
                    <a:cubicBezTo>
                      <a:pt x="3549" y="18862"/>
                      <a:pt x="3857" y="19166"/>
                      <a:pt x="4320" y="19470"/>
                    </a:cubicBezTo>
                    <a:cubicBezTo>
                      <a:pt x="4783" y="19775"/>
                      <a:pt x="5246" y="20079"/>
                      <a:pt x="5709" y="20383"/>
                    </a:cubicBezTo>
                    <a:cubicBezTo>
                      <a:pt x="6943" y="18862"/>
                      <a:pt x="6943" y="18862"/>
                      <a:pt x="6943" y="18862"/>
                    </a:cubicBezTo>
                    <a:cubicBezTo>
                      <a:pt x="7560" y="19166"/>
                      <a:pt x="8331" y="19318"/>
                      <a:pt x="9257" y="19470"/>
                    </a:cubicBezTo>
                    <a:cubicBezTo>
                      <a:pt x="9257" y="21448"/>
                      <a:pt x="9257" y="21448"/>
                      <a:pt x="9257" y="21448"/>
                    </a:cubicBezTo>
                    <a:cubicBezTo>
                      <a:pt x="9720" y="21448"/>
                      <a:pt x="10183" y="21600"/>
                      <a:pt x="10800" y="21600"/>
                    </a:cubicBezTo>
                    <a:cubicBezTo>
                      <a:pt x="11417" y="21600"/>
                      <a:pt x="11880" y="21448"/>
                      <a:pt x="12343" y="21448"/>
                    </a:cubicBezTo>
                    <a:cubicBezTo>
                      <a:pt x="12343" y="19470"/>
                      <a:pt x="12343" y="19470"/>
                      <a:pt x="12343" y="19470"/>
                    </a:cubicBezTo>
                    <a:cubicBezTo>
                      <a:pt x="13269" y="19318"/>
                      <a:pt x="14040" y="19166"/>
                      <a:pt x="14657" y="18862"/>
                    </a:cubicBezTo>
                    <a:cubicBezTo>
                      <a:pt x="15891" y="20383"/>
                      <a:pt x="15891" y="20383"/>
                      <a:pt x="15891" y="20383"/>
                    </a:cubicBezTo>
                    <a:cubicBezTo>
                      <a:pt x="16354" y="20079"/>
                      <a:pt x="16817" y="19775"/>
                      <a:pt x="17280" y="19470"/>
                    </a:cubicBezTo>
                    <a:cubicBezTo>
                      <a:pt x="17743" y="19166"/>
                      <a:pt x="18051" y="18862"/>
                      <a:pt x="18514" y="18406"/>
                    </a:cubicBezTo>
                    <a:cubicBezTo>
                      <a:pt x="17280" y="16885"/>
                      <a:pt x="17280" y="16885"/>
                      <a:pt x="17280" y="16885"/>
                    </a:cubicBezTo>
                    <a:cubicBezTo>
                      <a:pt x="17897" y="16428"/>
                      <a:pt x="18360" y="15668"/>
                      <a:pt x="18823" y="15059"/>
                    </a:cubicBezTo>
                    <a:cubicBezTo>
                      <a:pt x="20520" y="15515"/>
                      <a:pt x="20520" y="15515"/>
                      <a:pt x="20520" y="15515"/>
                    </a:cubicBezTo>
                    <a:cubicBezTo>
                      <a:pt x="20829" y="15059"/>
                      <a:pt x="20983" y="14603"/>
                      <a:pt x="21137" y="14146"/>
                    </a:cubicBezTo>
                    <a:cubicBezTo>
                      <a:pt x="21446" y="13538"/>
                      <a:pt x="21446" y="13082"/>
                      <a:pt x="21600" y="12625"/>
                    </a:cubicBezTo>
                    <a:cubicBezTo>
                      <a:pt x="19749" y="12017"/>
                      <a:pt x="19749" y="12017"/>
                      <a:pt x="19749" y="12017"/>
                    </a:cubicBezTo>
                    <a:cubicBezTo>
                      <a:pt x="19749" y="11561"/>
                      <a:pt x="19903" y="11256"/>
                      <a:pt x="19903" y="10800"/>
                    </a:cubicBezTo>
                    <a:cubicBezTo>
                      <a:pt x="19903" y="10344"/>
                      <a:pt x="19749" y="10039"/>
                      <a:pt x="19749" y="9583"/>
                    </a:cubicBezTo>
                    <a:cubicBezTo>
                      <a:pt x="21600" y="8975"/>
                      <a:pt x="21600" y="8975"/>
                      <a:pt x="21600" y="8975"/>
                    </a:cubicBezTo>
                    <a:cubicBezTo>
                      <a:pt x="21446" y="8518"/>
                      <a:pt x="21446" y="7910"/>
                      <a:pt x="21137" y="7454"/>
                    </a:cubicBezTo>
                    <a:close/>
                    <a:moveTo>
                      <a:pt x="10800" y="17341"/>
                    </a:moveTo>
                    <a:cubicBezTo>
                      <a:pt x="7097" y="17341"/>
                      <a:pt x="4166" y="14299"/>
                      <a:pt x="4166" y="10800"/>
                    </a:cubicBezTo>
                    <a:cubicBezTo>
                      <a:pt x="4166" y="7149"/>
                      <a:pt x="7097" y="4259"/>
                      <a:pt x="10800" y="4259"/>
                    </a:cubicBezTo>
                    <a:cubicBezTo>
                      <a:pt x="14503" y="4259"/>
                      <a:pt x="17434" y="7149"/>
                      <a:pt x="17434" y="10800"/>
                    </a:cubicBezTo>
                    <a:cubicBezTo>
                      <a:pt x="17434" y="14299"/>
                      <a:pt x="14503" y="17341"/>
                      <a:pt x="10800" y="17341"/>
                    </a:cubicBezTo>
                    <a:close/>
                  </a:path>
                </a:pathLst>
              </a:custGeom>
              <a:grpFill/>
              <a:ln w="12700" cap="flat">
                <a:noFill/>
                <a:miter lim="400000"/>
              </a:ln>
              <a:effectLst/>
            </p:spPr>
            <p:txBody>
              <a:bodyPr wrap="square" lIns="91439" tIns="91439" rIns="91439" bIns="91439" numCol="1" anchor="t">
                <a:noAutofit/>
              </a:bodyPr>
              <a:lstStyle/>
              <a:p>
                <a:endParaRPr/>
              </a:p>
            </p:txBody>
          </p:sp>
          <p:grpSp>
            <p:nvGrpSpPr>
              <p:cNvPr id="20" name="组合 19"/>
              <p:cNvGrpSpPr/>
              <p:nvPr/>
            </p:nvGrpSpPr>
            <p:grpSpPr>
              <a:xfrm>
                <a:off x="9201159" y="2310963"/>
                <a:ext cx="473859" cy="609641"/>
                <a:chOff x="9448916" y="2181584"/>
                <a:chExt cx="189666" cy="244014"/>
              </a:xfrm>
              <a:grpFill/>
            </p:grpSpPr>
            <p:sp>
              <p:nvSpPr>
                <p:cNvPr id="21" name="Oval 135"/>
                <p:cNvSpPr/>
                <p:nvPr/>
              </p:nvSpPr>
              <p:spPr>
                <a:xfrm>
                  <a:off x="9511834" y="2243590"/>
                  <a:ext cx="64742" cy="64742"/>
                </a:xfrm>
                <a:prstGeom prst="ellipse">
                  <a:avLst/>
                </a:prstGeom>
                <a:grpFill/>
                <a:ln w="12700" cap="flat">
                  <a:noFill/>
                  <a:miter lim="400000"/>
                </a:ln>
                <a:effectLst/>
              </p:spPr>
              <p:txBody>
                <a:bodyPr wrap="square" lIns="45720" tIns="45720" rIns="45720" bIns="45720" numCol="1" anchor="t">
                  <a:noAutofit/>
                </a:bodyPr>
                <a:lstStyle/>
                <a:p>
                  <a:endParaRPr sz="900" dirty="0"/>
                </a:p>
              </p:txBody>
            </p:sp>
            <p:sp>
              <p:nvSpPr>
                <p:cNvPr id="22" name="Freeform 136"/>
                <p:cNvSpPr/>
                <p:nvPr/>
              </p:nvSpPr>
              <p:spPr>
                <a:xfrm>
                  <a:off x="9448916" y="2181584"/>
                  <a:ext cx="189666" cy="1896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9391" y="8591"/>
                        <a:pt x="19391" y="8591"/>
                        <a:pt x="19391" y="8591"/>
                      </a:cubicBezTo>
                      <a:cubicBezTo>
                        <a:pt x="20127" y="5400"/>
                        <a:pt x="20127" y="5400"/>
                        <a:pt x="20127" y="5400"/>
                      </a:cubicBezTo>
                      <a:cubicBezTo>
                        <a:pt x="17182" y="4664"/>
                        <a:pt x="17182" y="4664"/>
                        <a:pt x="17182" y="4664"/>
                      </a:cubicBezTo>
                      <a:cubicBezTo>
                        <a:pt x="16200" y="1473"/>
                        <a:pt x="16200" y="1473"/>
                        <a:pt x="16200" y="1473"/>
                      </a:cubicBezTo>
                      <a:cubicBezTo>
                        <a:pt x="13009" y="2209"/>
                        <a:pt x="13009" y="2209"/>
                        <a:pt x="13009" y="2209"/>
                      </a:cubicBezTo>
                      <a:cubicBezTo>
                        <a:pt x="10800" y="0"/>
                        <a:pt x="10800" y="0"/>
                        <a:pt x="10800" y="0"/>
                      </a:cubicBezTo>
                      <a:cubicBezTo>
                        <a:pt x="8591" y="2209"/>
                        <a:pt x="8591" y="2209"/>
                        <a:pt x="8591" y="2209"/>
                      </a:cubicBezTo>
                      <a:cubicBezTo>
                        <a:pt x="5400" y="1473"/>
                        <a:pt x="5400" y="1473"/>
                        <a:pt x="5400" y="1473"/>
                      </a:cubicBezTo>
                      <a:cubicBezTo>
                        <a:pt x="4418" y="4664"/>
                        <a:pt x="4418" y="4664"/>
                        <a:pt x="4418" y="4664"/>
                      </a:cubicBezTo>
                      <a:cubicBezTo>
                        <a:pt x="1473" y="5400"/>
                        <a:pt x="1473" y="5400"/>
                        <a:pt x="1473" y="5400"/>
                      </a:cubicBezTo>
                      <a:cubicBezTo>
                        <a:pt x="2209" y="8591"/>
                        <a:pt x="2209" y="8591"/>
                        <a:pt x="2209" y="8591"/>
                      </a:cubicBezTo>
                      <a:cubicBezTo>
                        <a:pt x="0" y="10800"/>
                        <a:pt x="0" y="10800"/>
                        <a:pt x="0" y="10800"/>
                      </a:cubicBezTo>
                      <a:cubicBezTo>
                        <a:pt x="2209" y="13255"/>
                        <a:pt x="2209" y="13255"/>
                        <a:pt x="2209" y="13255"/>
                      </a:cubicBezTo>
                      <a:cubicBezTo>
                        <a:pt x="1473" y="16200"/>
                        <a:pt x="1473" y="16200"/>
                        <a:pt x="1473" y="16200"/>
                      </a:cubicBezTo>
                      <a:cubicBezTo>
                        <a:pt x="4418" y="17182"/>
                        <a:pt x="4418" y="17182"/>
                        <a:pt x="4418" y="17182"/>
                      </a:cubicBezTo>
                      <a:cubicBezTo>
                        <a:pt x="5400" y="20127"/>
                        <a:pt x="5400" y="20127"/>
                        <a:pt x="5400" y="20127"/>
                      </a:cubicBezTo>
                      <a:cubicBezTo>
                        <a:pt x="8591" y="19391"/>
                        <a:pt x="8591" y="19391"/>
                        <a:pt x="8591" y="19391"/>
                      </a:cubicBezTo>
                      <a:cubicBezTo>
                        <a:pt x="10800" y="21600"/>
                        <a:pt x="10800" y="21600"/>
                        <a:pt x="10800" y="21600"/>
                      </a:cubicBezTo>
                      <a:cubicBezTo>
                        <a:pt x="13009" y="19391"/>
                        <a:pt x="13009" y="19391"/>
                        <a:pt x="13009" y="19391"/>
                      </a:cubicBezTo>
                      <a:cubicBezTo>
                        <a:pt x="16200" y="20127"/>
                        <a:pt x="16200" y="20127"/>
                        <a:pt x="16200" y="20127"/>
                      </a:cubicBezTo>
                      <a:cubicBezTo>
                        <a:pt x="17182" y="17182"/>
                        <a:pt x="17182" y="17182"/>
                        <a:pt x="17182" y="17182"/>
                      </a:cubicBezTo>
                      <a:cubicBezTo>
                        <a:pt x="20127" y="16200"/>
                        <a:pt x="20127" y="16200"/>
                        <a:pt x="20127" y="16200"/>
                      </a:cubicBezTo>
                      <a:cubicBezTo>
                        <a:pt x="19391" y="13255"/>
                        <a:pt x="19391" y="13255"/>
                        <a:pt x="19391" y="13255"/>
                      </a:cubicBezTo>
                      <a:lnTo>
                        <a:pt x="21600" y="10800"/>
                      </a:lnTo>
                      <a:close/>
                      <a:moveTo>
                        <a:pt x="10800" y="16936"/>
                      </a:moveTo>
                      <a:cubicBezTo>
                        <a:pt x="7364" y="16936"/>
                        <a:pt x="4664" y="14236"/>
                        <a:pt x="4664" y="10800"/>
                      </a:cubicBezTo>
                      <a:cubicBezTo>
                        <a:pt x="4664" y="7609"/>
                        <a:pt x="7364" y="4909"/>
                        <a:pt x="10800" y="4909"/>
                      </a:cubicBezTo>
                      <a:cubicBezTo>
                        <a:pt x="14236" y="4909"/>
                        <a:pt x="16936" y="7609"/>
                        <a:pt x="16936" y="10800"/>
                      </a:cubicBezTo>
                      <a:cubicBezTo>
                        <a:pt x="16936" y="14236"/>
                        <a:pt x="14236" y="16936"/>
                        <a:pt x="10800" y="16936"/>
                      </a:cubicBezTo>
                      <a:close/>
                    </a:path>
                  </a:pathLst>
                </a:custGeom>
                <a:grpFill/>
                <a:ln w="12700" cap="flat">
                  <a:noFill/>
                  <a:miter lim="400000"/>
                </a:ln>
                <a:effectLst/>
              </p:spPr>
              <p:txBody>
                <a:bodyPr wrap="square" lIns="45720" tIns="45720" rIns="45720" bIns="45720" numCol="1" anchor="t">
                  <a:noAutofit/>
                </a:bodyPr>
                <a:lstStyle/>
                <a:p>
                  <a:endParaRPr sz="900"/>
                </a:p>
              </p:txBody>
            </p:sp>
            <p:sp>
              <p:nvSpPr>
                <p:cNvPr id="23" name="Freeform 137"/>
                <p:cNvSpPr/>
                <p:nvPr/>
              </p:nvSpPr>
              <p:spPr>
                <a:xfrm rot="2151941">
                  <a:off x="9474651"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sp>
              <p:nvSpPr>
                <p:cNvPr id="24" name="Freeform 137"/>
                <p:cNvSpPr/>
                <p:nvPr/>
              </p:nvSpPr>
              <p:spPr>
                <a:xfrm rot="19448059" flipH="1">
                  <a:off x="9566428" y="2369419"/>
                  <a:ext cx="44320" cy="56179"/>
                </a:xfrm>
                <a:custGeom>
                  <a:avLst/>
                  <a:gdLst/>
                  <a:ahLst/>
                  <a:cxnLst>
                    <a:cxn ang="0">
                      <a:pos x="wd2" y="hd2"/>
                    </a:cxn>
                    <a:cxn ang="5400000">
                      <a:pos x="wd2" y="hd2"/>
                    </a:cxn>
                    <a:cxn ang="10800000">
                      <a:pos x="wd2" y="hd2"/>
                    </a:cxn>
                    <a:cxn ang="16200000">
                      <a:pos x="wd2" y="hd2"/>
                    </a:cxn>
                  </a:cxnLst>
                  <a:rect l="0" t="0" r="r" b="b"/>
                  <a:pathLst>
                    <a:path w="21600" h="21600" extrusionOk="0">
                      <a:moveTo>
                        <a:pt x="15820" y="2880"/>
                      </a:moveTo>
                      <a:lnTo>
                        <a:pt x="10648" y="6720"/>
                      </a:lnTo>
                      <a:lnTo>
                        <a:pt x="2130" y="0"/>
                      </a:lnTo>
                      <a:lnTo>
                        <a:pt x="0" y="480"/>
                      </a:lnTo>
                      <a:lnTo>
                        <a:pt x="0" y="21600"/>
                      </a:lnTo>
                      <a:lnTo>
                        <a:pt x="10648" y="13680"/>
                      </a:lnTo>
                      <a:lnTo>
                        <a:pt x="21600" y="21600"/>
                      </a:lnTo>
                      <a:lnTo>
                        <a:pt x="21600" y="480"/>
                      </a:lnTo>
                      <a:lnTo>
                        <a:pt x="19470" y="0"/>
                      </a:lnTo>
                      <a:lnTo>
                        <a:pt x="15820" y="2880"/>
                      </a:lnTo>
                      <a:close/>
                    </a:path>
                  </a:pathLst>
                </a:custGeom>
                <a:grpFill/>
                <a:ln w="12700" cap="flat">
                  <a:noFill/>
                  <a:miter lim="400000"/>
                </a:ln>
                <a:effectLst/>
              </p:spPr>
              <p:txBody>
                <a:bodyPr wrap="square" lIns="45720" tIns="45720" rIns="45720" bIns="45720" numCol="1" anchor="t">
                  <a:noAutofit/>
                </a:bodyPr>
                <a:lstStyle/>
                <a:p>
                  <a:endParaRPr sz="900"/>
                </a:p>
              </p:txBody>
            </p:sp>
          </p:grpSp>
        </p:grpSp>
        <p:sp>
          <p:nvSpPr>
            <p:cNvPr id="25" name="弧形 24"/>
            <p:cNvSpPr/>
            <p:nvPr/>
          </p:nvSpPr>
          <p:spPr>
            <a:xfrm rot="16750873">
              <a:off x="8331904" y="1608701"/>
              <a:ext cx="2631544" cy="2631544"/>
            </a:xfrm>
            <a:prstGeom prst="arc">
              <a:avLst>
                <a:gd name="adj1" fmla="val 16615442"/>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弧形 25"/>
            <p:cNvSpPr/>
            <p:nvPr/>
          </p:nvSpPr>
          <p:spPr>
            <a:xfrm rot="11156733">
              <a:off x="6286039" y="3511144"/>
              <a:ext cx="1637531" cy="1637531"/>
            </a:xfrm>
            <a:prstGeom prst="arc">
              <a:avLst>
                <a:gd name="adj1" fmla="val 18193737"/>
                <a:gd name="adj2" fmla="val 963253"/>
              </a:avLst>
            </a:prstGeom>
            <a:ln w="19050">
              <a:solidFill>
                <a:srgbClr val="003F75"/>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p:cNvSpPr/>
            <p:nvPr/>
          </p:nvSpPr>
          <p:spPr>
            <a:xfrm rot="4983575">
              <a:off x="7941812" y="4237184"/>
              <a:ext cx="2004718" cy="2004718"/>
            </a:xfrm>
            <a:prstGeom prst="arc">
              <a:avLst>
                <a:gd name="adj1" fmla="val 16615442"/>
                <a:gd name="adj2" fmla="val 20903209"/>
              </a:avLst>
            </a:prstGeom>
            <a:ln w="19050">
              <a:solidFill>
                <a:srgbClr val="003F75"/>
              </a:solidFill>
              <a:prstDash val="sysDot"/>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70&quot;:[3312343,3312296,3312129]}"/>
  <p:tag name="COMMONDATA" val="eyJjb3VudCI6MywiaGRpZCI6IjcwZGRhY2U1MjQwODQ4NzA0ZmM5N2M2MDE4N2M3OGE3IiwidXNlckNvdW50Ijoz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446*80"/>
  <p:tag name="TABLE_ENDDRAG_RECT" val="367*367*446*80"/>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340.3515748031496,&quot;left&quot;:51.80291338582678,&quot;top&quot;:164.64842519685038,&quot;width&quot;:857.5992125984251}"/>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214.60118110236226,&quot;left&quot;:56.01905511811019,&quot;top&quot;:94.57913385826771,&quot;width&quot;:853.7056692913386}"/>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168.95118110236223,&quot;left&quot;:57.15322834645669,&quot;top&quot;:140.22913385826772,&quot;width&quot;:852.5714960629921}"/>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214.60118110236226,&quot;left&quot;:56.01905511811019,&quot;top&quot;:94.57913385826771,&quot;width&quot;:853.7056692913386}"/>
</p:tagLst>
</file>

<file path=ppt/tags/tag58.xml><?xml version="1.0" encoding="utf-8"?>
<p:tagLst xmlns:a="http://schemas.openxmlformats.org/drawingml/2006/main" xmlns:r="http://schemas.openxmlformats.org/officeDocument/2006/relationships" xmlns:p="http://schemas.openxmlformats.org/presentationml/2006/main">
  <p:tag name="KSO_WM_DIAGRAM_VIRTUALLY_FRAME" val="{&quot;height&quot;:214.60118110236226,&quot;left&quot;:56.01905511811019,&quot;top&quot;:94.57913385826771,&quot;width&quot;:853.7056692913386}"/>
</p:tagLst>
</file>

<file path=ppt/tags/tag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4"/>
  <p:tag name="KSO_WM_UNIT_FILL_FORE_SCHEMECOLOR_INDEX_2_TRANS" val="0"/>
  <p:tag name="KSO_WM_UNIT_FILL_FORE_SCHEMECOLOR_INDEX_3_BRIGHTNESS" val="0"/>
  <p:tag name="KSO_WM_UNIT_FILL_FORE_SCHEMECOLOR_INDEX_3" val="5"/>
  <p:tag name="KSO_WM_UNIT_FILL_FORE_SCHEMECOLOR_INDEX_3_POS" val="0.66"/>
  <p:tag name="KSO_WM_UNIT_FILL_FORE_SCHEMECOLOR_INDEX_3_TRANS" val="0"/>
  <p:tag name="KSO_WM_UNIT_FILL_FORE_SCHEMECOLOR_INDEX_4_BRIGHTNESS" val="0"/>
  <p:tag name="KSO_WM_UNIT_FILL_FORE_SCHEMECOLOR_INDEX_4" val="5"/>
  <p:tag name="KSO_WM_UNIT_FILL_FORE_SCHEMECOLOR_INDEX_4_POS" val="1"/>
  <p:tag name="KSO_WM_UNIT_FILL_FORE_SCHEMECOLOR_INDEX_4_TRANS" val="0"/>
  <p:tag name="KSO_WM_UNIT_FILL_GRADIENT_TYPE" val="2"/>
  <p:tag name="KSO_WM_UNIT_FILL_GRADIENT_ANGLE" val="0"/>
  <p:tag name="KSO_WM_UNIT_FILL_GRADIENT_DIRECTION" val="12"/>
  <p:tag name="KSO_WM_UNIT_LINE_FORE_SCHEMECOLOR_INDEX_1_BRIGHTNESS" val="0.55"/>
  <p:tag name="KSO_WM_UNIT_LINE_FORE_SCHEMECOLOR_INDEX_1" val="5"/>
  <p:tag name="KSO_WM_UNIT_LINE_FORE_SCHEMECOLOR_INDEX_1_POS" val="0"/>
  <p:tag name="KSO_WM_UNIT_LINE_FORE_SCHEMECOLOR_INDEX_1_TRANS" val="0"/>
  <p:tag name="KSO_WM_UNIT_LINE_FORE_SCHEMECOLOR_INDEX_2_BRIGHTNESS" val="0.95"/>
  <p:tag name="KSO_WM_UNIT_LINE_FORE_SCHEMECOLOR_INDEX_2" val="5"/>
  <p:tag name="KSO_WM_UNIT_LINE_FORE_SCHEMECOLOR_INDEX_2_POS" val="0.37"/>
  <p:tag name="KSO_WM_UNIT_LINE_FORE_SCHEMECOLOR_INDEX_2_TRANS" val="0"/>
  <p:tag name="KSO_WM_UNIT_LINE_FORE_SCHEMECOLOR_INDEX_3_BRIGHTNESS" val="0.7"/>
  <p:tag name="KSO_WM_UNIT_LINE_FORE_SCHEMECOLOR_INDEX_3" val="5"/>
  <p:tag name="KSO_WM_UNIT_LINE_FORE_SCHEMECOLOR_INDEX_3_POS" val="0.71"/>
  <p:tag name="KSO_WM_UNIT_LINE_FORE_SCHEMECOLOR_INDEX_3_TRANS" val="0"/>
  <p:tag name="KSO_WM_UNIT_LINE_FORE_SCHEMECOLOR_INDEX_4_BRIGHTNESS" val="0"/>
  <p:tag name="KSO_WM_UNIT_LINE_FORE_SCHEMECOLOR_INDEX_4" val="14"/>
  <p:tag name="KSO_WM_UNIT_LINE_FORE_SCHEMECOLOR_INDEX_4_POS" val="1"/>
  <p:tag name="KSO_WM_UNIT_LINE_FORE_SCHEMECOLOR_INDEX_4_TRANS" val="0"/>
  <p:tag name="KSO_WM_UNIT_LINE_GRADIENT_TYPE" val="0"/>
  <p:tag name="KSO_WM_UNIT_LINE_GRADIENT_ANGLE" val="270"/>
  <p:tag name="KSO_WM_UNIT_LINE_GRADIENT_DIRECTION" val="6"/>
  <p:tag name="KSO_WM_UNIT_LINE_FILL_TYPE" val="5"/>
  <p:tag name="KSO_WM_UNIT_SHADOW_SCHEMECOLOR_INDEX_BRIGHTNESS" val="0"/>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DIAGRAM_GROUP_CODE" val="m1-1"/>
  <p:tag name="KSO_WM_UNIT_ID" val="diagram20230931_4*m_h_a*1_1_1"/>
  <p:tag name="KSO_WM_TEMPLATE_CATEGORY" val="diagram"/>
  <p:tag name="KSO_WM_TEMPLATE_INDEX" val="20230931"/>
  <p:tag name="KSO_WM_UNIT_LAYERLEVEL" val="1_1_1"/>
  <p:tag name="KSO_WM_TAG_VERSION" val="3.0"/>
  <p:tag name="KSO_WM_UNIT_ISCONTENTSTITLE" val="0"/>
  <p:tag name="KSO_WM_UNIT_ISNUMDGMTITLE" val="0"/>
  <p:tag name="KSO_WM_UNIT_NOCLEAR" val="0"/>
  <p:tag name="KSO_WM_UNIT_VALUE" val="14"/>
  <p:tag name="KSO_WM_UNIT_TYPE" val="m_h_a"/>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384.1991271972656,&quot;left&quot;:28.3,&quot;top&quot;:77.95047577144597,&quot;width&quot;:903.501968503937}"/>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gradient&quot;:[{&quot;brightness&quot;:0.550000011920929,&quot;colorType&quot;:2,&quot;pos&quot;:0,&quot;rgb&quot;:&quot;#dbe5ff&quot;,&quot;transparency&quot;:0},{&quot;brightness&quot;:0.949999988079071,&quot;colorType&quot;:2,&quot;pos&quot;:0.3700000047683716,&quot;rgb&quot;:&quot;#fdfeff&quot;,&quot;transparency&quot;:0},{&quot;brightness&quot;:0.699999988079071,&quot;colorType&quot;:2,&quot;pos&quot;:0.7099999785423279,&quot;rgb&quot;:&quot;#e7eeff&quot;,&quot;transparency&quot;:0},{&quot;brightness&quot;:0,&quot;colorType&quot;:2,&quot;pos&quot;:1,&quot;rgb&quot;:&quot;#ffffff&quot;,&quot;transparency&quot;:0}],&quot;type&quot;:2},&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PRESET_TEXT" val="添加标题"/>
  <p:tag name="KSO_WM_DIAGRAM_USE_COLOR_VALUE" val="{&quot;color_scheme&quot;:1,&quot;color_type&quot;:1,&quot;theme_color_indexes&quot;:[]}"/>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4"/>
  <p:tag name="KSO_WM_UNIT_FILL_FORE_SCHEMECOLOR_INDEX_2_TRANS" val="0"/>
  <p:tag name="KSO_WM_UNIT_FILL_FORE_SCHEMECOLOR_INDEX_3_BRIGHTNESS" val="0"/>
  <p:tag name="KSO_WM_UNIT_FILL_FORE_SCHEMECOLOR_INDEX_3" val="5"/>
  <p:tag name="KSO_WM_UNIT_FILL_FORE_SCHEMECOLOR_INDEX_3_POS" val="0.66"/>
  <p:tag name="KSO_WM_UNIT_FILL_FORE_SCHEMECOLOR_INDEX_3_TRANS" val="0"/>
  <p:tag name="KSO_WM_UNIT_FILL_FORE_SCHEMECOLOR_INDEX_4_BRIGHTNESS" val="0"/>
  <p:tag name="KSO_WM_UNIT_FILL_FORE_SCHEMECOLOR_INDEX_4" val="5"/>
  <p:tag name="KSO_WM_UNIT_FILL_FORE_SCHEMECOLOR_INDEX_4_POS" val="1"/>
  <p:tag name="KSO_WM_UNIT_FILL_FORE_SCHEMECOLOR_INDEX_4_TRANS" val="0"/>
  <p:tag name="KSO_WM_UNIT_FILL_GRADIENT_TYPE" val="2"/>
  <p:tag name="KSO_WM_UNIT_FILL_GRADIENT_ANGLE" val="0"/>
  <p:tag name="KSO_WM_UNIT_FILL_GRADIENT_DIRECTION" val="12"/>
  <p:tag name="KSO_WM_UNIT_LINE_FORE_SCHEMECOLOR_INDEX_1_BRIGHTNESS" val="0.55"/>
  <p:tag name="KSO_WM_UNIT_LINE_FORE_SCHEMECOLOR_INDEX_1" val="5"/>
  <p:tag name="KSO_WM_UNIT_LINE_FORE_SCHEMECOLOR_INDEX_1_POS" val="0"/>
  <p:tag name="KSO_WM_UNIT_LINE_FORE_SCHEMECOLOR_INDEX_1_TRANS" val="0"/>
  <p:tag name="KSO_WM_UNIT_LINE_FORE_SCHEMECOLOR_INDEX_2_BRIGHTNESS" val="0.95"/>
  <p:tag name="KSO_WM_UNIT_LINE_FORE_SCHEMECOLOR_INDEX_2" val="5"/>
  <p:tag name="KSO_WM_UNIT_LINE_FORE_SCHEMECOLOR_INDEX_2_POS" val="0.37"/>
  <p:tag name="KSO_WM_UNIT_LINE_FORE_SCHEMECOLOR_INDEX_2_TRANS" val="0"/>
  <p:tag name="KSO_WM_UNIT_LINE_FORE_SCHEMECOLOR_INDEX_3_BRIGHTNESS" val="0.7"/>
  <p:tag name="KSO_WM_UNIT_LINE_FORE_SCHEMECOLOR_INDEX_3" val="5"/>
  <p:tag name="KSO_WM_UNIT_LINE_FORE_SCHEMECOLOR_INDEX_3_POS" val="0.71"/>
  <p:tag name="KSO_WM_UNIT_LINE_FORE_SCHEMECOLOR_INDEX_3_TRANS" val="0"/>
  <p:tag name="KSO_WM_UNIT_LINE_FORE_SCHEMECOLOR_INDEX_4_BRIGHTNESS" val="0"/>
  <p:tag name="KSO_WM_UNIT_LINE_FORE_SCHEMECOLOR_INDEX_4" val="14"/>
  <p:tag name="KSO_WM_UNIT_LINE_FORE_SCHEMECOLOR_INDEX_4_POS" val="1"/>
  <p:tag name="KSO_WM_UNIT_LINE_FORE_SCHEMECOLOR_INDEX_4_TRANS" val="0"/>
  <p:tag name="KSO_WM_UNIT_LINE_GRADIENT_TYPE" val="0"/>
  <p:tag name="KSO_WM_UNIT_LINE_GRADIENT_ANGLE" val="270"/>
  <p:tag name="KSO_WM_UNIT_LINE_GRADIENT_DIRECTION" val="6"/>
  <p:tag name="KSO_WM_UNIT_LINE_FILL_TYPE" val="5"/>
  <p:tag name="KSO_WM_UNIT_SHADOW_SCHEMECOLOR_INDEX_BRIGHTNESS" val="0"/>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DIAGRAM_GROUP_CODE" val="m1-1"/>
  <p:tag name="KSO_WM_UNIT_ID" val="diagram20230931_4*m_h_a*1_1_1"/>
  <p:tag name="KSO_WM_TEMPLATE_CATEGORY" val="diagram"/>
  <p:tag name="KSO_WM_TEMPLATE_INDEX" val="20230931"/>
  <p:tag name="KSO_WM_UNIT_LAYERLEVEL" val="1_1_1"/>
  <p:tag name="KSO_WM_TAG_VERSION" val="3.0"/>
  <p:tag name="KSO_WM_UNIT_ISCONTENTSTITLE" val="0"/>
  <p:tag name="KSO_WM_UNIT_ISNUMDGMTITLE" val="0"/>
  <p:tag name="KSO_WM_UNIT_NOCLEAR" val="0"/>
  <p:tag name="KSO_WM_UNIT_VALUE" val="14"/>
  <p:tag name="KSO_WM_UNIT_TYPE" val="m_h_a"/>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384.1991271972656,&quot;left&quot;:28.3,&quot;top&quot;:77.95047577144597,&quot;width&quot;:903.501968503937}"/>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gradient&quot;:[{&quot;brightness&quot;:0.550000011920929,&quot;colorType&quot;:2,&quot;pos&quot;:0,&quot;rgb&quot;:&quot;#dbe5ff&quot;,&quot;transparency&quot;:0},{&quot;brightness&quot;:0.949999988079071,&quot;colorType&quot;:2,&quot;pos&quot;:0.3700000047683716,&quot;rgb&quot;:&quot;#fdfeff&quot;,&quot;transparency&quot;:0},{&quot;brightness&quot;:0.699999988079071,&quot;colorType&quot;:2,&quot;pos&quot;:0.7099999785423279,&quot;rgb&quot;:&quot;#e7eeff&quot;,&quot;transparency&quot;:0},{&quot;brightness&quot;:0,&quot;colorType&quot;:2,&quot;pos&quot;:1,&quot;rgb&quot;:&quot;#ffffff&quot;,&quot;transparency&quot;:0}],&quot;type&quot;:2},&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PRESET_TEXT" val="添加标题"/>
  <p:tag name="KSO_WM_DIAGRAM_USE_COLOR_VALUE" val="{&quot;color_scheme&quot;:1,&quot;color_type&quot;:1,&quot;theme_color_indexes&quot;:[]}"/>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319_2*m_i*1_1"/>
  <p:tag name="KSO_WM_TEMPLATE_CATEGORY" val="diagram"/>
  <p:tag name="KSO_WM_TEMPLATE_INDEX" val="20230319"/>
  <p:tag name="KSO_WM_UNIT_LAYERLEVEL" val="1_1"/>
  <p:tag name="KSO_WM_TAG_VERSION" val="3.0"/>
  <p:tag name="KSO_WM_DIAGRAM_VERSION" val="3"/>
  <p:tag name="KSO_WM_DIAGRAM_COLOR_TRICK" val="2"/>
  <p:tag name="KSO_WM_DIAGRAM_COLOR_TEXT_CAN_REMOVE" val="n"/>
  <p:tag name="KSO_WM_UNIT_TYPE" val="m_i"/>
  <p:tag name="KSO_WM_UNIT_INDEX" val="1_1"/>
  <p:tag name="KSO_WM_DIAGRAM_MAX_ITEMCNT" val="8"/>
  <p:tag name="KSO_WM_DIAGRAM_MIN_ITEMCNT" val="2"/>
  <p:tag name="KSO_WM_DIAGRAM_VIRTUALLY_FRAME" val="{&quot;height&quot;:378.3999938964844,&quot;left&quot;:56.7814175439069,&quot;top&quot;:80.82500305175782,&quot;width&quot;:846.4872436523438}"/>
  <p:tag name="KSO_WM_DIAGRAM_COLOR_MATCH_VALUE" val="{&quot;shape&quot;:{&quot;fill&quot;:{&quot;type&quot;:0},&quot;glow&quot;:{&quot;colorType&quot;:0},&quot;line&quot;:{&quot;gradient&quot;:[{&quot;brightness&quot;:0.949999988079071,&quot;colorType&quot;:1,&quot;foreColorIndex&quot;:5,&quot;pos&quot;:0,&quot;transparency&quot;:1},{&quot;brightness&quot;:0,&quot;colorType&quot;:1,&quot;foreColorIndex&quot;:5,&quot;pos&quot;:0.6700000166893005,&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45.1151181102362,&quot;left&quot;:400.0302362204723,&quot;top&quot;:110.9804724409449,&quot;width&quot;:475.542047244094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1022</Words>
  <Application>Microsoft Office PowerPoint</Application>
  <PresentationFormat>宽屏</PresentationFormat>
  <Paragraphs>91</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等线</vt:lpstr>
      <vt:lpstr>仿宋</vt:lpstr>
      <vt:lpstr>Kozuka Gothic Pr6N R</vt:lpstr>
      <vt:lpstr>Noto Sans S Chinese Medium</vt:lpstr>
      <vt:lpstr>等线 Light</vt:lpstr>
      <vt:lpstr>Times New Roman</vt:lpstr>
      <vt:lpstr>宋体</vt:lpstr>
      <vt:lpstr>Arial</vt:lpstr>
      <vt:lpstr>华文细黑</vt:lpstr>
      <vt:lpstr>Calibri</vt:lpstr>
      <vt:lpstr>楷体</vt:lpstr>
      <vt:lpstr>Noto Sans S Chinese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YangRuihua</cp:lastModifiedBy>
  <cp:revision>38</cp:revision>
  <dcterms:created xsi:type="dcterms:W3CDTF">2021-03-18T12:28:00Z</dcterms:created>
  <dcterms:modified xsi:type="dcterms:W3CDTF">2024-04-21T07:33:18Z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SaveFontToCloudKey">
    <vt:lpwstr>606372208_embed</vt:lpwstr>
  </property>
  <property fmtid="{D5CDD505-2E9C-101B-9397-08002B2CF9AE}" pid="3" name="KSOProductBuildVer">
    <vt:lpwstr>2052-12.1.0.16729</vt:lpwstr>
  </property>
  <property fmtid="{D5CDD505-2E9C-101B-9397-08002B2CF9AE}" pid="4" name="KSOTemplateUUID">
    <vt:lpwstr>v1.0_mb_4xZ59Ycuwh8Y9yp59Cw3Lg==</vt:lpwstr>
  </property>
  <property fmtid="{D5CDD505-2E9C-101B-9397-08002B2CF9AE}" pid="5" name="ICV">
    <vt:lpwstr>253BDD9D6EDA4029B8D25B871F06904D_11</vt:lpwstr>
  </property>
</Properties>
</file>