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335" r:id="rId4"/>
    <p:sldId id="336" r:id="rId5"/>
    <p:sldId id="257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19" r:id="rId14"/>
    <p:sldId id="344" r:id="rId15"/>
    <p:sldId id="304" r:id="rId16"/>
    <p:sldId id="280" r:id="rId17"/>
    <p:sldId id="266" r:id="rId18"/>
    <p:sldId id="321" r:id="rId19"/>
    <p:sldId id="322" r:id="rId20"/>
    <p:sldId id="320" r:id="rId21"/>
    <p:sldId id="267" r:id="rId22"/>
    <p:sldId id="271" r:id="rId23"/>
    <p:sldId id="278" r:id="rId24"/>
    <p:sldId id="324" r:id="rId25"/>
    <p:sldId id="323" r:id="rId26"/>
    <p:sldId id="326" r:id="rId27"/>
    <p:sldId id="327" r:id="rId28"/>
    <p:sldId id="268" r:id="rId29"/>
    <p:sldId id="328" r:id="rId30"/>
    <p:sldId id="329" r:id="rId31"/>
    <p:sldId id="269" r:id="rId32"/>
    <p:sldId id="270" r:id="rId33"/>
    <p:sldId id="332" r:id="rId34"/>
    <p:sldId id="333" r:id="rId35"/>
    <p:sldId id="272" r:id="rId36"/>
    <p:sldId id="273" r:id="rId37"/>
    <p:sldId id="301" r:id="rId38"/>
    <p:sldId id="334" r:id="rId39"/>
    <p:sldId id="281" r:id="rId40"/>
    <p:sldId id="313" r:id="rId41"/>
    <p:sldId id="373" r:id="rId42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5547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CFCD-6988-4CB3-8770-255E30C2F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F0F88-6B9B-4A9B-82DB-71BC351858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5BE7A-F432-428B-8D51-40B233F2B6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E93D1-35C6-48F0-A588-F3A461F506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4604DF-71E6-4CC1-8A15-49EE0F4299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87DBDF-3453-4B4D-BC02-08804239B111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runoob.com/python/att-list-sort.html" TargetMode="External"/><Relationship Id="rId8" Type="http://schemas.openxmlformats.org/officeDocument/2006/relationships/hyperlink" Target="http://www.runoob.com/python/att-list-reverse.html" TargetMode="External"/><Relationship Id="rId7" Type="http://schemas.openxmlformats.org/officeDocument/2006/relationships/hyperlink" Target="http://www.runoob.com/python/att-list-remove.html" TargetMode="External"/><Relationship Id="rId6" Type="http://schemas.openxmlformats.org/officeDocument/2006/relationships/hyperlink" Target="http://www.runoob.com/python/att-list-pop.html" TargetMode="External"/><Relationship Id="rId5" Type="http://schemas.openxmlformats.org/officeDocument/2006/relationships/hyperlink" Target="http://www.runoob.com/python/att-list-insert.html" TargetMode="External"/><Relationship Id="rId4" Type="http://schemas.openxmlformats.org/officeDocument/2006/relationships/hyperlink" Target="http://www.runoob.com/python/att-list-index.html" TargetMode="External"/><Relationship Id="rId3" Type="http://schemas.openxmlformats.org/officeDocument/2006/relationships/hyperlink" Target="http://www.runoob.com/python/att-list-extend.html" TargetMode="External"/><Relationship Id="rId2" Type="http://schemas.openxmlformats.org/officeDocument/2006/relationships/hyperlink" Target="http://www.runoob.com/python/att-list-count.html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://www.runoob.com/python/att-list-appen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runoob.com/python/python-att-dictionary-popitem.html" TargetMode="External"/><Relationship Id="rId8" Type="http://schemas.openxmlformats.org/officeDocument/2006/relationships/hyperlink" Target="http://www.runoob.com/python/python-att-dictionary-pop.html" TargetMode="External"/><Relationship Id="rId7" Type="http://schemas.openxmlformats.org/officeDocument/2006/relationships/hyperlink" Target="http://www.runoob.com/python/att-dictionary-values.html" TargetMode="External"/><Relationship Id="rId6" Type="http://schemas.openxmlformats.org/officeDocument/2006/relationships/hyperlink" Target="http://www.runoob.com/python/att-dictionary-keys.html" TargetMode="External"/><Relationship Id="rId5" Type="http://schemas.openxmlformats.org/officeDocument/2006/relationships/hyperlink" Target="http://www.runoob.com/python/att-dictionary-items.html" TargetMode="External"/><Relationship Id="rId4" Type="http://schemas.openxmlformats.org/officeDocument/2006/relationships/hyperlink" Target="http://www.runoob.com/python/att-dictionary-get.html" TargetMode="External"/><Relationship Id="rId3" Type="http://schemas.openxmlformats.org/officeDocument/2006/relationships/hyperlink" Target="http://www.runoob.com/python/att-dictionary-fromkeys.html" TargetMode="External"/><Relationship Id="rId2" Type="http://schemas.openxmlformats.org/officeDocument/2006/relationships/hyperlink" Target="http://www.runoob.com/python/att-dictionary-copy.html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://www.runoob.com/python/att-dictionary-clea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iwenlong\Desktop\70082e2c5c0e7ce5ebeac0278fc5cecc.pn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00034" y="2214554"/>
            <a:ext cx="7894638" cy="25463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6707188" cy="850901"/>
          </a:xfrm>
        </p:spPr>
        <p:txBody>
          <a:bodyPr/>
          <a:lstStyle/>
          <a:p>
            <a:r>
              <a:rPr lang="zh-CN" altLang="en-US" smtClean="0"/>
              <a:t>不要括号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642350" cy="5145088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使用缩进而不是括号来进行代码段标识，减少了视觉上的混乱，并且使程序变短，从而提高了程序的可读性。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</p:txBody>
      </p:sp>
      <p:pic>
        <p:nvPicPr>
          <p:cNvPr id="6" name="Picture 2" descr="C:\Users\vindurriel\Desktop\捕获.PN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42910" y="2714122"/>
            <a:ext cx="5572164" cy="414387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脚本程序</a:t>
            </a:r>
            <a:endParaRPr lang="en-US" altLang="zh-CN" sz="3200" smtClean="0"/>
          </a:p>
          <a:p>
            <a:r>
              <a:rPr lang="zh-CN" altLang="en-US" sz="3200" smtClean="0"/>
              <a:t>大型程序的原型开发</a:t>
            </a:r>
            <a:endParaRPr lang="en-US" altLang="zh-CN" sz="3200" smtClean="0"/>
          </a:p>
          <a:p>
            <a:r>
              <a:rPr lang="zh-CN" altLang="en-US" sz="3200" smtClean="0"/>
              <a:t>科学计算</a:t>
            </a:r>
            <a:endParaRPr lang="en-US" altLang="zh-CN" sz="3200" smtClean="0"/>
          </a:p>
          <a:p>
            <a:r>
              <a:rPr lang="zh-CN" altLang="en-US" sz="3200" smtClean="0"/>
              <a:t>网络应用</a:t>
            </a:r>
            <a:endParaRPr lang="en-US" altLang="zh-CN" sz="3200" smtClean="0"/>
          </a:p>
          <a:p>
            <a:r>
              <a:rPr lang="zh-CN" altLang="en-US" sz="3200" smtClean="0"/>
              <a:t>计算机图形编程</a:t>
            </a:r>
            <a:endParaRPr lang="en-US" altLang="zh-CN" sz="3200" smtClean="0"/>
          </a:p>
          <a:p>
            <a:endParaRPr lang="zh-CN" altLang="en-US" sz="320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应用举例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Autofit/>
          </a:bodyPr>
          <a:lstStyle/>
          <a:p>
            <a:r>
              <a:rPr lang="en-US" altLang="zh-CN" sz="2700" smtClean="0"/>
              <a:t>Google - </a:t>
            </a:r>
            <a:r>
              <a:rPr lang="zh-CN" altLang="en-US" sz="2700" smtClean="0"/>
              <a:t>谷歌在很多项目中用</a:t>
            </a:r>
            <a:r>
              <a:rPr lang="en-US" altLang="zh-CN" sz="2700" smtClean="0"/>
              <a:t>python</a:t>
            </a:r>
            <a:r>
              <a:rPr lang="zh-CN" altLang="en-US" sz="2700" smtClean="0"/>
              <a:t>作为网络应用的后端，如</a:t>
            </a:r>
            <a:r>
              <a:rPr lang="en-US" altLang="zh-CN" sz="2700" smtClean="0"/>
              <a:t>Google Groups</a:t>
            </a:r>
            <a:r>
              <a:rPr lang="zh-CN" altLang="en-US" sz="2700" smtClean="0"/>
              <a:t>、</a:t>
            </a:r>
            <a:r>
              <a:rPr lang="en-US" altLang="zh-CN" sz="2700" smtClean="0"/>
              <a:t>Gmail</a:t>
            </a:r>
            <a:r>
              <a:rPr lang="zh-CN" altLang="en-US" sz="2700" smtClean="0"/>
              <a:t>、</a:t>
            </a:r>
            <a:r>
              <a:rPr lang="en-US" altLang="zh-CN" sz="2700" smtClean="0"/>
              <a:t>Google Maps</a:t>
            </a:r>
            <a:r>
              <a:rPr lang="zh-CN" altLang="en-US" sz="2700" smtClean="0"/>
              <a:t>等，</a:t>
            </a:r>
            <a:r>
              <a:rPr lang="en-US" altLang="zh-CN" sz="2700" smtClean="0"/>
              <a:t>Google App Engine</a:t>
            </a:r>
            <a:r>
              <a:rPr lang="zh-CN" altLang="en-US" sz="2700" smtClean="0"/>
              <a:t>支持</a:t>
            </a:r>
            <a:r>
              <a:rPr lang="en-US" altLang="zh-CN" sz="2700" smtClean="0"/>
              <a:t>python</a:t>
            </a:r>
            <a:r>
              <a:rPr lang="zh-CN" altLang="en-US" sz="2700" smtClean="0"/>
              <a:t>作为开发语言</a:t>
            </a:r>
            <a:endParaRPr lang="zh-CN" altLang="en-US" sz="2700" smtClean="0"/>
          </a:p>
          <a:p>
            <a:r>
              <a:rPr lang="en-US" altLang="zh-CN" sz="2700" smtClean="0"/>
              <a:t>NASA - </a:t>
            </a:r>
            <a:r>
              <a:rPr lang="zh-CN" altLang="en-US" sz="2700" smtClean="0"/>
              <a:t>美国宇航局，从</a:t>
            </a:r>
            <a:r>
              <a:rPr lang="en-US" altLang="zh-CN" sz="2700" smtClean="0"/>
              <a:t>1994</a:t>
            </a:r>
            <a:r>
              <a:rPr lang="zh-CN" altLang="en-US" sz="2700" smtClean="0"/>
              <a:t>年起把</a:t>
            </a:r>
            <a:r>
              <a:rPr lang="en-US" altLang="zh-CN" sz="2700" smtClean="0"/>
              <a:t>python</a:t>
            </a:r>
            <a:r>
              <a:rPr lang="zh-CN" altLang="en-US" sz="2700" smtClean="0"/>
              <a:t>作为主要开发语言</a:t>
            </a:r>
            <a:endParaRPr lang="en-US" altLang="zh-CN" sz="2700" smtClean="0"/>
          </a:p>
          <a:p>
            <a:r>
              <a:rPr lang="zh-CN" altLang="en-US" sz="2700" smtClean="0"/>
              <a:t>豆瓣网 </a:t>
            </a:r>
            <a:r>
              <a:rPr lang="en-US" altLang="zh-CN" sz="2700" smtClean="0"/>
              <a:t>- </a:t>
            </a:r>
            <a:r>
              <a:rPr lang="zh-CN" altLang="en-US" sz="2700" smtClean="0"/>
              <a:t>图书、唱片、电影等文化产品的资料数据库网站</a:t>
            </a:r>
            <a:endParaRPr lang="en-US" altLang="zh-CN" sz="2700" smtClean="0"/>
          </a:p>
          <a:p>
            <a:r>
              <a:rPr lang="en-US" altLang="zh-CN" sz="2700" smtClean="0"/>
              <a:t>Torchlight --Python</a:t>
            </a:r>
            <a:r>
              <a:rPr lang="zh-CN" altLang="en-US" sz="2700" smtClean="0"/>
              <a:t>编写的大型</a:t>
            </a:r>
            <a:r>
              <a:rPr lang="en-US" altLang="zh-CN" sz="2700" smtClean="0"/>
              <a:t>3D</a:t>
            </a:r>
            <a:r>
              <a:rPr lang="zh-CN" altLang="en-US" sz="2700" smtClean="0"/>
              <a:t>游戏，原</a:t>
            </a:r>
            <a:r>
              <a:rPr lang="en-US" altLang="zh-CN" sz="2700" smtClean="0"/>
              <a:t>Blizzard</a:t>
            </a:r>
            <a:r>
              <a:rPr lang="zh-CN" altLang="en-US" sz="2700" smtClean="0"/>
              <a:t>公司人员制作发行，开源。</a:t>
            </a:r>
            <a:endParaRPr lang="en-US" altLang="zh-CN" sz="2700" smtClean="0"/>
          </a:p>
          <a:p>
            <a:r>
              <a:rPr lang="en-US" altLang="zh-CN" sz="2700" smtClean="0"/>
              <a:t>Blender</a:t>
            </a:r>
            <a:r>
              <a:rPr lang="zh-CN" altLang="en-US" sz="2700" smtClean="0"/>
              <a:t> </a:t>
            </a:r>
            <a:r>
              <a:rPr lang="en-US" altLang="zh-CN" sz="2700" smtClean="0"/>
              <a:t>- </a:t>
            </a:r>
            <a:r>
              <a:rPr lang="zh-CN" altLang="en-US" sz="2700" smtClean="0"/>
              <a:t>以</a:t>
            </a:r>
            <a:r>
              <a:rPr lang="en-US" altLang="zh-CN" sz="2700" smtClean="0"/>
              <a:t>C</a:t>
            </a:r>
            <a:r>
              <a:rPr lang="zh-CN" altLang="en-US" sz="2700" smtClean="0"/>
              <a:t>与</a:t>
            </a:r>
            <a:r>
              <a:rPr lang="en-US" altLang="zh-CN" sz="2700" smtClean="0"/>
              <a:t>Python</a:t>
            </a:r>
            <a:r>
              <a:rPr lang="zh-CN" altLang="en-US" sz="2700" smtClean="0"/>
              <a:t>开发的开源</a:t>
            </a:r>
            <a:r>
              <a:rPr lang="en-US" altLang="zh-CN" sz="2700" smtClean="0"/>
              <a:t>3D</a:t>
            </a:r>
            <a:r>
              <a:rPr lang="zh-CN" altLang="en-US" sz="2700" smtClean="0"/>
              <a:t>绘图软件</a:t>
            </a:r>
            <a:endParaRPr lang="en-US" altLang="zh-CN" sz="2700" smtClean="0"/>
          </a:p>
          <a:p>
            <a:r>
              <a:rPr lang="zh-CN" altLang="en-US" sz="2700" smtClean="0"/>
              <a:t>在科学研究中也得到广泛的应用。</a:t>
            </a:r>
            <a:endParaRPr lang="en-US" altLang="zh-CN" sz="2700" smtClean="0"/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0100" y="1785926"/>
            <a:ext cx="3571868" cy="914400"/>
          </a:xfrm>
        </p:spPr>
        <p:txBody>
          <a:bodyPr>
            <a:normAutofit/>
          </a:bodyPr>
          <a:lstStyle/>
          <a:p>
            <a:r>
              <a:rPr lang="zh-CN" altLang="en-US" smtClean="0"/>
              <a:t>这么强大！！！</a:t>
            </a:r>
            <a:endParaRPr lang="zh-CN" altLang="en-US"/>
          </a:p>
        </p:txBody>
      </p:sp>
      <p:pic>
        <p:nvPicPr>
          <p:cNvPr id="2050" name="Picture 2" descr="C:\Users\shiwenlong\Desktop\8d9d18e4eb50553e3aaa60bf23d206de.jp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143504" y="2928934"/>
            <a:ext cx="2768600" cy="2654300"/>
          </a:xfrm>
          <a:prstGeom prst="rect">
            <a:avLst/>
          </a:prstGeom>
          <a:noFill/>
        </p:spPr>
      </p:pic>
      <p:sp>
        <p:nvSpPr>
          <p:cNvPr id="6" name="标题 3"/>
          <p:cNvSpPr txBox="1"/>
          <p:nvPr/>
        </p:nvSpPr>
        <p:spPr>
          <a:xfrm>
            <a:off x="1714480" y="2786058"/>
            <a:ext cx="3571868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赶紧开始吧！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err="1" smtClean="0"/>
              <a:t>PyCharm</a:t>
            </a:r>
            <a:r>
              <a:rPr lang="zh-CN" altLang="en-US" smtClean="0"/>
              <a:t>（支持</a:t>
            </a:r>
            <a:r>
              <a:rPr lang="en-US" altLang="zh-CN" smtClean="0"/>
              <a:t>PEP8 </a:t>
            </a:r>
            <a:r>
              <a:rPr lang="zh-CN" altLang="en-US" smtClean="0"/>
              <a:t>语法规范、跨平台、远程调试、上传</a:t>
            </a:r>
            <a:r>
              <a:rPr lang="en-US" altLang="zh-CN" smtClean="0"/>
              <a:t>…)</a:t>
            </a:r>
            <a:endParaRPr lang="en-US" altLang="zh-CN" smtClean="0"/>
          </a:p>
          <a:p>
            <a:r>
              <a:rPr lang="en-US" altLang="zh-CN" err="1" smtClean="0"/>
              <a:t>Ipython</a:t>
            </a:r>
            <a:endParaRPr lang="en-US" altLang="zh-CN" err="1" smtClean="0"/>
          </a:p>
          <a:p>
            <a:r>
              <a:rPr lang="en-US" altLang="zh-CN" smtClean="0"/>
              <a:t>VIM  (</a:t>
            </a:r>
            <a:r>
              <a:rPr lang="zh-CN" altLang="en-US" smtClean="0"/>
              <a:t>主要</a:t>
            </a:r>
            <a:r>
              <a:rPr lang="zh-CN" altLang="en-US"/>
              <a:t>在</a:t>
            </a:r>
            <a:r>
              <a:rPr lang="en-US" altLang="zh-CN" err="1"/>
              <a:t>linux</a:t>
            </a:r>
            <a:r>
              <a:rPr lang="zh-CN" altLang="en-US"/>
              <a:t>下</a:t>
            </a:r>
            <a:r>
              <a:rPr lang="zh-CN" altLang="en-US" smtClean="0"/>
              <a:t>使用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其它编辑器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	UE</a:t>
            </a:r>
            <a:r>
              <a:rPr lang="zh-CN" altLang="en-US" smtClean="0"/>
              <a:t>，</a:t>
            </a:r>
            <a:r>
              <a:rPr lang="en-US" altLang="zh-CN" smtClean="0"/>
              <a:t>notepad++</a:t>
            </a:r>
            <a:r>
              <a:rPr lang="zh-CN" altLang="en-US" smtClean="0"/>
              <a:t>，</a:t>
            </a:r>
            <a:r>
              <a:rPr lang="en-US" altLang="zh-CN" err="1" smtClean="0"/>
              <a:t>editplus…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3042" y="564357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i="1">
                <a:solidFill>
                  <a:schemeClr val="bg1">
                    <a:lumMod val="65000"/>
                  </a:schemeClr>
                </a:solidFill>
              </a:rPr>
              <a:t>工欲善</a:t>
            </a:r>
            <a:r>
              <a:rPr lang="zh-CN" altLang="en-US" sz="4000" i="1" smtClean="0">
                <a:solidFill>
                  <a:schemeClr val="bg1">
                    <a:lumMod val="65000"/>
                  </a:schemeClr>
                </a:solidFill>
              </a:rPr>
              <a:t>其，事</a:t>
            </a:r>
            <a:r>
              <a:rPr lang="zh-CN" altLang="en-US" sz="4000" i="1">
                <a:solidFill>
                  <a:schemeClr val="bg1">
                    <a:lumMod val="65000"/>
                  </a:schemeClr>
                </a:solidFill>
              </a:rPr>
              <a:t>必先利其器</a:t>
            </a:r>
            <a:endParaRPr lang="zh-CN" altLang="en-US" sz="4000" i="1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默认代码文件为</a:t>
            </a:r>
            <a:r>
              <a:rPr lang="en-US" altLang="zh-CN" smtClean="0"/>
              <a:t>ASCII</a:t>
            </a:r>
            <a:r>
              <a:rPr lang="zh-CN" altLang="en-US" smtClean="0"/>
              <a:t>编码</a:t>
            </a:r>
            <a:endParaRPr lang="en-US" altLang="zh-CN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不指定编码时，文件中包含非</a:t>
            </a:r>
            <a:r>
              <a:rPr lang="en-US" altLang="zh-CN" sz="2000" smtClean="0"/>
              <a:t>ASCII</a:t>
            </a:r>
            <a:r>
              <a:rPr lang="zh-CN" altLang="en-US" sz="2000" smtClean="0"/>
              <a:t>字符会报错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r>
              <a:rPr lang="zh-CN" altLang="en-US" smtClean="0"/>
              <a:t>第一行加 </a:t>
            </a:r>
            <a:r>
              <a:rPr lang="en-US" altLang="zh-CN" smtClean="0">
                <a:solidFill>
                  <a:srgbClr val="7030A0"/>
                </a:solidFill>
              </a:rPr>
              <a:t>#coding=utf-8</a:t>
            </a:r>
            <a:r>
              <a:rPr lang="zh-CN" altLang="en-US" smtClean="0"/>
              <a:t>，告诉编译器使用</a:t>
            </a:r>
            <a:r>
              <a:rPr lang="en-US" altLang="zh-CN" smtClean="0"/>
              <a:t>utf-8</a:t>
            </a:r>
            <a:r>
              <a:rPr lang="zh-CN" altLang="en-US" smtClean="0"/>
              <a:t>编码</a:t>
            </a:r>
            <a:endParaRPr lang="en-US" altLang="zh-CN" smtClean="0"/>
          </a:p>
          <a:p>
            <a:pPr>
              <a:buNone/>
            </a:pPr>
            <a:endParaRPr lang="en-US" altLang="zh-CN" sz="1500" smtClean="0"/>
          </a:p>
          <a:p>
            <a:pPr>
              <a:buNone/>
            </a:pPr>
            <a:r>
              <a:rPr lang="en-US" altLang="zh-CN" smtClean="0">
                <a:solidFill>
                  <a:srgbClr val="00B050"/>
                </a:solidFill>
              </a:rPr>
              <a:t>			#coding=utf-8</a:t>
            </a:r>
            <a:endParaRPr lang="en-US" altLang="zh-CN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			print u"</a:t>
            </a:r>
            <a:r>
              <a:rPr lang="zh-CN" altLang="en-US" smtClean="0"/>
              <a:t>你好！</a:t>
            </a:r>
            <a:r>
              <a:rPr lang="en-US" altLang="zh-CN" smtClean="0"/>
              <a:t>"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程序运行方式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8229600" cy="364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Bitstream Vera Sans Mono" pitchFamily="49" charset="0"/>
              </a:rPr>
              <a:t>使用</a:t>
            </a:r>
            <a:r>
              <a:rPr lang="en-US" altLang="zh-CN" smtClean="0">
                <a:latin typeface="Bitstream Vera Sans Mono" pitchFamily="49" charset="0"/>
              </a:rPr>
              <a:t>IDLE</a:t>
            </a:r>
            <a:r>
              <a:rPr lang="zh-CN" altLang="en-US" smtClean="0">
                <a:latin typeface="Bitstream Vera Sans Mono" pitchFamily="49" charset="0"/>
              </a:rPr>
              <a:t>或</a:t>
            </a:r>
            <a:r>
              <a:rPr lang="en-US" altLang="zh-CN" smtClean="0">
                <a:latin typeface="Bitstream Vera Sans Mono" pitchFamily="49" charset="0"/>
              </a:rPr>
              <a:t>python</a:t>
            </a:r>
            <a:r>
              <a:rPr lang="zh-CN" altLang="en-US" smtClean="0">
                <a:latin typeface="Bitstream Vera Sans Mono" pitchFamily="49" charset="0"/>
              </a:rPr>
              <a:t>命令行工具进行交互式编程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endParaRPr lang="en-US" altLang="zh-TW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latin typeface="Bitstream Vera Sans Mono" pitchFamily="49" charset="0"/>
              </a:rPr>
              <a:t>调用解释器执行</a:t>
            </a:r>
            <a:r>
              <a:rPr lang="en-US" altLang="zh-CN" err="1" smtClean="0">
                <a:latin typeface="Bitstream Vera Sans Mono" pitchFamily="49" charset="0"/>
              </a:rPr>
              <a:t>py</a:t>
            </a:r>
            <a:r>
              <a:rPr lang="zh-CN" altLang="en-US" smtClean="0">
                <a:latin typeface="Bitstream Vera Sans Mono" pitchFamily="49" charset="0"/>
              </a:rPr>
              <a:t>脚本文件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smtClean="0">
                <a:latin typeface="Bitstream Vera Sans Mono" pitchFamily="49" charset="0"/>
              </a:rPr>
              <a:t>		</a:t>
            </a:r>
            <a:r>
              <a:rPr lang="zh-CN" altLang="en-US" sz="2800" smtClean="0">
                <a:latin typeface="Bitstream Vera Sans Mono" pitchFamily="49" charset="0"/>
              </a:rPr>
              <a:t>写个</a:t>
            </a:r>
            <a:r>
              <a:rPr lang="en-US" altLang="zh-CN" sz="2800" smtClean="0">
                <a:latin typeface="Bitstream Vera Sans Mono" pitchFamily="49" charset="0"/>
              </a:rPr>
              <a:t>bat</a:t>
            </a:r>
            <a:endParaRPr lang="en-US" altLang="zh-CN" sz="2800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smtClean="0">
                <a:latin typeface="Bitstream Vera Sans Mono" pitchFamily="49" charset="0"/>
              </a:rPr>
              <a:t>		</a:t>
            </a:r>
            <a:r>
              <a:rPr lang="zh-CN" altLang="en-US" sz="2800" smtClean="0">
                <a:latin typeface="Bitstream Vera Sans Mono" pitchFamily="49" charset="0"/>
              </a:rPr>
              <a:t>双击</a:t>
            </a:r>
            <a:endParaRPr lang="en-US" altLang="zh-TW" sz="2800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行和缩进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1928802"/>
            <a:ext cx="8229600" cy="364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mtClean="0"/>
              <a:t>Python</a:t>
            </a:r>
            <a:r>
              <a:rPr lang="zh-CN" altLang="en-US" smtClean="0">
                <a:latin typeface="Bitstream Vera Sans Mono" pitchFamily="49" charset="0"/>
              </a:rPr>
              <a:t>使用缩进来表示代码块，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mtClean="0">
                <a:latin typeface="Bitstream Vera Sans Mono" pitchFamily="49" charset="0"/>
              </a:rPr>
              <a:t>		</a:t>
            </a:r>
            <a:r>
              <a:rPr lang="zh-CN" altLang="en-US" smtClean="0">
                <a:latin typeface="Bitstream Vera Sans Mono" pitchFamily="49" charset="0"/>
              </a:rPr>
              <a:t>而不是</a:t>
            </a:r>
            <a:r>
              <a:rPr lang="zh-CN" altLang="en-US" smtClean="0"/>
              <a:t>使用大括号 </a:t>
            </a:r>
            <a:r>
              <a:rPr lang="en-US" altLang="zh-CN" b="1" smtClean="0"/>
              <a:t>{} </a:t>
            </a:r>
            <a:r>
              <a:rPr lang="zh-CN" altLang="en-US" smtClean="0"/>
              <a:t>来表示代码块，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mtClean="0">
                <a:latin typeface="Bitstream Vera Sans Mono" pitchFamily="49" charset="0"/>
              </a:rPr>
              <a:t>缩进在</a:t>
            </a:r>
            <a:r>
              <a:rPr lang="en-US" altLang="zh-CN" smtClean="0">
                <a:latin typeface="Bitstream Vera Sans Mono" pitchFamily="49" charset="0"/>
              </a:rPr>
              <a:t>python</a:t>
            </a:r>
            <a:r>
              <a:rPr lang="zh-CN" altLang="en-US" smtClean="0">
                <a:latin typeface="Bitstream Vera Sans Mono" pitchFamily="49" charset="0"/>
              </a:rPr>
              <a:t>里有重要的语法意义。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TW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mtClean="0">
                <a:latin typeface="Bitstream Vera Sans Mono" pitchFamily="49" charset="0"/>
              </a:rPr>
              <a:t>建议使用四个空格来缩进代码，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mtClean="0">
                <a:latin typeface="Bitstream Vera Sans Mono" pitchFamily="49" charset="0"/>
              </a:rPr>
              <a:t>		</a:t>
            </a:r>
            <a:r>
              <a:rPr lang="zh-CN" altLang="en-US" smtClean="0">
                <a:latin typeface="Bitstream Vera Sans Mono" pitchFamily="49" charset="0"/>
              </a:rPr>
              <a:t>不建议使用制表符。</a:t>
            </a:r>
            <a:endParaRPr lang="en-US" altLang="zh-TW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注释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2910" y="2071678"/>
            <a:ext cx="8229600" cy="3286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mtClean="0">
                <a:latin typeface="Bitstream Vera Sans Mono" pitchFamily="49" charset="0"/>
              </a:rPr>
              <a:t>单行注释使用 </a:t>
            </a:r>
            <a:r>
              <a:rPr lang="en-US" altLang="zh-CN" smtClean="0">
                <a:latin typeface="Bitstream Vera Sans Mono" pitchFamily="49" charset="0"/>
              </a:rPr>
              <a:t># </a:t>
            </a:r>
            <a:r>
              <a:rPr lang="zh-CN" altLang="en-US" smtClean="0">
                <a:latin typeface="Bitstream Vera Sans Mono" pitchFamily="49" charset="0"/>
              </a:rPr>
              <a:t>号：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/>
              <a:t>#</a:t>
            </a:r>
            <a:r>
              <a:rPr lang="en-US" altLang="zh-CN" sz="2400" smtClean="0">
                <a:solidFill>
                  <a:srgbClr val="00B050"/>
                </a:solidFill>
              </a:rPr>
              <a:t> </a:t>
            </a:r>
            <a:r>
              <a:rPr lang="zh-CN" altLang="en-US" sz="2400" smtClean="0">
                <a:solidFill>
                  <a:srgbClr val="00B050"/>
                </a:solidFill>
              </a:rPr>
              <a:t>第一个注释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smtClean="0"/>
              <a:t>print "Hello, Python!"; </a:t>
            </a:r>
            <a:r>
              <a:rPr lang="en-US" sz="2400" smtClean="0">
                <a:solidFill>
                  <a:srgbClr val="00B050"/>
                </a:solidFill>
              </a:rPr>
              <a:t># </a:t>
            </a:r>
            <a:r>
              <a:rPr lang="zh-CN" altLang="en-US" sz="2400" smtClean="0">
                <a:solidFill>
                  <a:srgbClr val="00B050"/>
                </a:solidFill>
              </a:rPr>
              <a:t>第二个注释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TW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mtClean="0">
                <a:latin typeface="Bitstream Vera Sans Mono" pitchFamily="49" charset="0"/>
              </a:rPr>
              <a:t>多行注释三个双引号或三个单引号：</a:t>
            </a:r>
            <a:endParaRPr lang="en-US" altLang="zh-CN" smtClean="0">
              <a:latin typeface="Bitstream Vera Sans Mono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""" </a:t>
            </a:r>
            <a:r>
              <a:rPr lang="zh-CN" altLang="en-US" sz="2400" smtClean="0">
                <a:solidFill>
                  <a:srgbClr val="00B050"/>
                </a:solidFill>
              </a:rPr>
              <a:t>这是多行注释，使用双引号。 这是多行注释，使用双引号。 这是多行注释，使用双引号。 </a:t>
            </a:r>
            <a:r>
              <a:rPr lang="en-US" altLang="zh-CN" sz="2400" smtClean="0">
                <a:solidFill>
                  <a:srgbClr val="00B050"/>
                </a:solidFill>
              </a:rPr>
              <a:t>"""</a:t>
            </a:r>
            <a:endParaRPr lang="en-US" altLang="zh-TW" sz="2400" smtClean="0">
              <a:solidFill>
                <a:srgbClr val="00B050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Hello world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4257676" cy="23002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600" smtClean="0"/>
              <a:t>表达式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3 + (7 * 4)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++i </a:t>
            </a:r>
            <a:r>
              <a:rPr lang="en-US" altLang="zh-CN" sz="1800" b="1" smtClean="0">
                <a:solidFill>
                  <a:srgbClr val="00B050"/>
                </a:solidFill>
                <a:latin typeface="Bitstream Vera Sans Mono" pitchFamily="49" charset="0"/>
              </a:rPr>
              <a:t>#but no i++</a:t>
            </a:r>
            <a:endParaRPr lang="en-US" altLang="zh-TW" sz="1800" b="1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3 ** 5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‘Hello’ + ‘World’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solidFill>
                  <a:srgbClr val="3333FF"/>
                </a:solidFill>
                <a:latin typeface="Bitstream Vera Sans Mono" pitchFamily="49" charset="0"/>
              </a:rPr>
              <a:t>not a </a:t>
            </a: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and not c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1800" b="1" smtClean="0">
                <a:solidFill>
                  <a:srgbClr val="3333FF"/>
                </a:solidFill>
                <a:latin typeface="Bitstream Vera Sans Mono" pitchFamily="49" charset="0"/>
              </a:rPr>
              <a:t>a &gt; b or c &gt; d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0034" y="3929066"/>
            <a:ext cx="4657700" cy="25396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变量赋值</a:t>
            </a:r>
            <a:endParaRPr kumimoji="0" lang="zh-TW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4 &lt;&lt; 3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“Hello World”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x,y</a:t>
            </a: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= 4+2,”python”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3786190"/>
            <a:ext cx="4114800" cy="28575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 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zh-CN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不做任何事时使用</a:t>
            </a:r>
            <a:endParaRPr kumimoji="0" lang="zh-TW" altLang="en-US" sz="3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a &lt; b: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pass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else: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c = a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mtClean="0"/>
              <a:t>起源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5678497" cy="4572032"/>
          </a:xfrm>
        </p:spPr>
        <p:txBody>
          <a:bodyPr/>
          <a:lstStyle/>
          <a:p>
            <a:pPr>
              <a:buNone/>
            </a:pPr>
            <a:r>
              <a:rPr lang="zh-CN" altLang="en-US" sz="2400" smtClean="0"/>
              <a:t>“</a:t>
            </a:r>
            <a:r>
              <a:rPr lang="en-US" altLang="zh-CN" sz="2400" smtClean="0"/>
              <a:t>1989</a:t>
            </a:r>
            <a:r>
              <a:rPr lang="zh-CN" altLang="en-US" sz="2400" smtClean="0"/>
              <a:t>年</a:t>
            </a:r>
            <a:r>
              <a:rPr lang="en-US" altLang="zh-CN" sz="2400" smtClean="0"/>
              <a:t>12</a:t>
            </a:r>
            <a:r>
              <a:rPr lang="zh-CN" altLang="en-US" sz="2400" smtClean="0"/>
              <a:t>月，我在寻找一门“课余”编程项目来打发圣诞节前后的时间。我的办公室会关门，但我有一台家用电脑，而且没有太多其它东西。我决定为当时我正构思的一个新的脚本语言写一个解释器，它是 </a:t>
            </a:r>
            <a:r>
              <a:rPr lang="en-US" altLang="zh-CN" sz="2400" smtClean="0"/>
              <a:t>ABC </a:t>
            </a:r>
            <a:r>
              <a:rPr lang="zh-CN" altLang="en-US" sz="2400" smtClean="0"/>
              <a:t>语言的后代，对 </a:t>
            </a:r>
            <a:r>
              <a:rPr lang="en-US" altLang="zh-CN" sz="2400" smtClean="0"/>
              <a:t>UNIX / C </a:t>
            </a:r>
            <a:r>
              <a:rPr lang="zh-CN" altLang="en-US" sz="2400" smtClean="0"/>
              <a:t>程序员会有吸引力。作为一个略微有些无关想法的人，和一个</a:t>
            </a:r>
            <a:r>
              <a:rPr lang="zh-CN" altLang="en-US" sz="2400" smtClean="0">
                <a:solidFill>
                  <a:srgbClr val="FF0000"/>
                </a:solidFill>
              </a:rPr>
              <a:t>蒙提</a:t>
            </a:r>
            <a:r>
              <a:rPr lang="en-US" altLang="zh-CN" sz="2400" smtClean="0">
                <a:solidFill>
                  <a:srgbClr val="FF0000"/>
                </a:solidFill>
              </a:rPr>
              <a:t>·</a:t>
            </a:r>
            <a:r>
              <a:rPr lang="zh-CN" altLang="en-US" sz="2400" smtClean="0">
                <a:solidFill>
                  <a:srgbClr val="FF0000"/>
                </a:solidFill>
              </a:rPr>
              <a:t>派森（</a:t>
            </a:r>
            <a:r>
              <a:rPr lang="en-US" altLang="zh-CN" sz="2400" smtClean="0">
                <a:solidFill>
                  <a:srgbClr val="FF0000"/>
                </a:solidFill>
              </a:rPr>
              <a:t>Monty Python</a:t>
            </a:r>
            <a:r>
              <a:rPr lang="zh-CN" altLang="en-US" sz="2400" smtClean="0">
                <a:solidFill>
                  <a:srgbClr val="FF0000"/>
                </a:solidFill>
              </a:rPr>
              <a:t>）的飞行马戏团</a:t>
            </a:r>
            <a:r>
              <a:rPr lang="zh-CN" altLang="en-US" sz="2400" smtClean="0"/>
              <a:t>的狂热爱好者，我选择了 </a:t>
            </a:r>
            <a:r>
              <a:rPr lang="en-US" altLang="zh-CN" sz="2400" smtClean="0"/>
              <a:t>Python </a:t>
            </a:r>
            <a:r>
              <a:rPr lang="zh-CN" altLang="en-US" sz="2400" smtClean="0"/>
              <a:t>作为项目的标题。”</a:t>
            </a:r>
            <a:endParaRPr lang="en-US" sz="2400" smtClean="0"/>
          </a:p>
          <a:p>
            <a:endParaRPr lang="zh-CN" altLang="en-US"/>
          </a:p>
        </p:txBody>
      </p:sp>
      <p:pic>
        <p:nvPicPr>
          <p:cNvPr id="6" name="Picture 2" descr="C:\Users\vindurriel\Desktop\IMG_2192.jp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429388" y="1571612"/>
            <a:ext cx="2108200" cy="3175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253850" y="4929198"/>
            <a:ext cx="2890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作者 ：</a:t>
            </a:r>
            <a:endParaRPr lang="en-US" altLang="zh-CN" b="1" smtClean="0"/>
          </a:p>
          <a:p>
            <a:r>
              <a:rPr lang="en-US" altLang="zh-CN" b="1" smtClean="0"/>
              <a:t>Guido Van Rossum (GvR)</a:t>
            </a:r>
            <a:endParaRPr lang="en-US" altLang="zh-CN" b="1" smtClean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4186238" cy="32992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smtClean="0"/>
              <a:t>if…elif…else</a:t>
            </a:r>
            <a:r>
              <a:rPr lang="zh-CN" altLang="en-US" sz="2600" smtClean="0"/>
              <a:t>语句</a:t>
            </a:r>
            <a:r>
              <a:rPr lang="en-US" altLang="zh-CN" sz="2600" smtClean="0"/>
              <a:t>:  </a:t>
            </a:r>
            <a:br>
              <a:rPr lang="en-US" altLang="zh-CN" sz="2600" smtClean="0"/>
            </a:br>
            <a:r>
              <a:rPr lang="zh-CN" altLang="en-US" sz="2000" smtClean="0"/>
              <a:t>没有</a:t>
            </a:r>
            <a:r>
              <a:rPr lang="en-US" altLang="zh-CN" sz="2000" smtClean="0"/>
              <a:t>switch</a:t>
            </a:r>
            <a:endParaRPr lang="en-US" altLang="zh-CN" sz="2000" smtClean="0"/>
          </a:p>
          <a:p>
            <a:pPr>
              <a:lnSpc>
                <a:spcPct val="90000"/>
              </a:lnSpc>
              <a:buNone/>
            </a:pPr>
            <a:endParaRPr lang="zh-TW" altLang="en-US" sz="200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if a == ‘+’: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	b = ‘+’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err="1" smtClean="0">
                <a:solidFill>
                  <a:srgbClr val="3333FF"/>
                </a:solidFill>
                <a:latin typeface="Bitstream Vera Sans Mono" pitchFamily="49" charset="0"/>
              </a:rPr>
              <a:t>elif a == ‘-’:</a:t>
            </a:r>
            <a:endParaRPr lang="en-US" altLang="zh-TW" sz="1800" b="1" err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	b = ‘-’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	b = None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929058" y="3143248"/>
            <a:ext cx="5214942" cy="350046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布尔表达式</a:t>
            </a:r>
            <a:r>
              <a:rPr kumimoji="0" lang="en-US" altLang="zh-TW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and, or, not</a:t>
            </a: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endParaRPr kumimoji="0" lang="en-US" altLang="zh-TW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b &gt;= a and b &lt;= c: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	print ‘</a:t>
            </a:r>
            <a:r>
              <a:rPr kumimoji="0" lang="en-US" altLang="zh-TW" sz="18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bool</a:t>
            </a: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is True’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if not (b &lt; a or c &gt; c):</a:t>
            </a:r>
            <a:endParaRPr kumimoji="0" lang="en-US" altLang="zh-TW" sz="1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TW" b="1" smtClean="0">
                <a:solidFill>
                  <a:srgbClr val="3333FF"/>
                </a:solidFill>
                <a:latin typeface="Bitstream Vera Sans Mono" pitchFamily="49" charset="0"/>
              </a:rPr>
              <a:t>  </a:t>
            </a: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print ‘not </a:t>
            </a:r>
            <a:r>
              <a:rPr kumimoji="0" lang="en-US" altLang="zh-TW" sz="18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expr</a:t>
            </a:r>
            <a:r>
              <a:rPr kumimoji="0" lang="en-US" altLang="zh-TW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, value is True’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224" y="1571612"/>
            <a:ext cx="5572164" cy="10715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TW" sz="1900" smtClean="0"/>
              <a:t>While</a:t>
            </a:r>
            <a:r>
              <a:rPr lang="zh-CN" altLang="en-US" sz="1900" smtClean="0"/>
              <a:t>语句</a:t>
            </a:r>
            <a:endParaRPr lang="zh-TW" altLang="en-US" sz="19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while a &lt; b: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a = a + 1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3143248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900" smtClean="0"/>
              <a:t>For</a:t>
            </a:r>
            <a:r>
              <a:rPr lang="zh-CN" altLang="en-US" sz="1900" smtClean="0"/>
              <a:t>语句</a:t>
            </a:r>
            <a:r>
              <a:rPr lang="en-US" altLang="zh-TW" sz="1900" smtClean="0"/>
              <a:t>(</a:t>
            </a:r>
            <a:r>
              <a:rPr lang="zh-CN" altLang="en-US" sz="1900" smtClean="0"/>
              <a:t>遍历序列的元素</a:t>
            </a:r>
            <a:r>
              <a:rPr lang="en-US" altLang="zh-TW" sz="1900" smtClean="0"/>
              <a:t>)</a:t>
            </a:r>
            <a:endParaRPr lang="en-US" altLang="zh-TW" sz="19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3571876"/>
            <a:ext cx="4572000" cy="51090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for item in [3, 4, 10, 25]: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print item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1604" y="4357694"/>
            <a:ext cx="4929222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smtClean="0">
                <a:solidFill>
                  <a:srgbClr val="00B050"/>
                </a:solidFill>
                <a:latin typeface="Bitstream Vera Sans Mono" pitchFamily="49" charset="0"/>
              </a:rPr>
              <a:t># Print characters one at a time</a:t>
            </a:r>
            <a:endParaRPr lang="en-US" altLang="zh-TW" sz="1700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for c in "Hello World":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print c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686" y="521495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smtClean="0">
                <a:solidFill>
                  <a:srgbClr val="00B050"/>
                </a:solidFill>
                <a:latin typeface="Bitstream Vera Sans Mono" pitchFamily="49" charset="0"/>
              </a:rPr>
              <a:t># Loop over a range of numbers</a:t>
            </a:r>
            <a:endParaRPr lang="en-US" altLang="zh-TW" sz="1700" smtClean="0">
              <a:solidFill>
                <a:srgbClr val="00B050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for i in range(0,100,2):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b="1" smtClean="0">
                <a:solidFill>
                  <a:srgbClr val="3333FF"/>
                </a:solidFill>
                <a:latin typeface="Bitstream Vera Sans Mono" pitchFamily="49" charset="0"/>
              </a:rPr>
              <a:t>	p</a:t>
            </a: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rint i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for i in range(len(list1)):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print list1[i]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</a:t>
            </a:r>
            <a:r>
              <a:rPr lang="zh-CN" altLang="en-US" smtClean="0"/>
              <a:t>支持四种不同的数值类型：</a:t>
            </a:r>
            <a:endParaRPr lang="zh-CN" altLang="en-US" smtClean="0"/>
          </a:p>
          <a:p>
            <a:pPr latinLnBrk="1"/>
            <a:r>
              <a:rPr lang="zh-CN" altLang="en-US" b="1" smtClean="0"/>
              <a:t>整型</a:t>
            </a:r>
            <a:r>
              <a:rPr lang="en-US" altLang="zh-CN" b="1" smtClean="0"/>
              <a:t>(</a:t>
            </a:r>
            <a:r>
              <a:rPr lang="en-US" b="1" err="1" smtClean="0"/>
              <a:t>int)</a:t>
            </a:r>
            <a:r>
              <a:rPr lang="en-US" smtClean="0"/>
              <a:t> - </a:t>
            </a:r>
            <a:r>
              <a:rPr lang="zh-CN" altLang="en-US" smtClean="0"/>
              <a:t>例：</a:t>
            </a:r>
            <a:r>
              <a:rPr lang="en-US" altLang="zh-CN" smtClean="0"/>
              <a:t>1024</a:t>
            </a:r>
            <a:endParaRPr lang="zh-CN" altLang="en-US" smtClean="0"/>
          </a:p>
          <a:p>
            <a:pPr latinLnBrk="1"/>
            <a:r>
              <a:rPr lang="zh-CN" altLang="en-US" b="1" smtClean="0"/>
              <a:t>长整型</a:t>
            </a:r>
            <a:r>
              <a:rPr lang="en-US" altLang="zh-CN" b="1" smtClean="0"/>
              <a:t>(</a:t>
            </a:r>
            <a:r>
              <a:rPr lang="en-US" b="1" smtClean="0"/>
              <a:t>long)</a:t>
            </a:r>
            <a:r>
              <a:rPr lang="en-US" smtClean="0"/>
              <a:t> - </a:t>
            </a:r>
            <a:r>
              <a:rPr lang="zh-CN" altLang="en-US" smtClean="0"/>
              <a:t>例：</a:t>
            </a:r>
            <a:r>
              <a:rPr lang="en-US" altLang="zh-CN" smtClean="0"/>
              <a:t>1024L</a:t>
            </a:r>
            <a:endParaRPr lang="en-US" smtClean="0"/>
          </a:p>
          <a:p>
            <a:pPr latinLnBrk="1"/>
            <a:r>
              <a:rPr lang="zh-CN" altLang="en-US" b="1" smtClean="0"/>
              <a:t>浮点型</a:t>
            </a:r>
            <a:r>
              <a:rPr lang="en-US" altLang="zh-CN" b="1" smtClean="0"/>
              <a:t>(</a:t>
            </a:r>
            <a:r>
              <a:rPr lang="en-US" b="1" smtClean="0"/>
              <a:t>float)</a:t>
            </a:r>
            <a:r>
              <a:rPr lang="en-US" smtClean="0"/>
              <a:t> -</a:t>
            </a:r>
            <a:r>
              <a:rPr lang="zh-CN" altLang="en-US" smtClean="0"/>
              <a:t>例：</a:t>
            </a:r>
            <a:r>
              <a:rPr lang="en-US" altLang="zh-CN" smtClean="0"/>
              <a:t>1024.56, </a:t>
            </a:r>
            <a:r>
              <a:rPr lang="en-US" smtClean="0"/>
              <a:t>32.3+e18</a:t>
            </a:r>
            <a:endParaRPr lang="en-US" smtClean="0"/>
          </a:p>
          <a:p>
            <a:pPr latinLnBrk="1"/>
            <a:r>
              <a:rPr lang="zh-CN" altLang="en-US" b="1" smtClean="0"/>
              <a:t>复数</a:t>
            </a:r>
            <a:r>
              <a:rPr lang="en-US" altLang="zh-CN" b="1" smtClean="0"/>
              <a:t>(</a:t>
            </a:r>
            <a:r>
              <a:rPr lang="en-US" b="1" smtClean="0"/>
              <a:t>complex)</a:t>
            </a:r>
            <a:r>
              <a:rPr lang="en-US" smtClean="0"/>
              <a:t> - </a:t>
            </a:r>
            <a:r>
              <a:rPr lang="zh-CN" altLang="en-US" smtClean="0"/>
              <a:t>例：</a:t>
            </a:r>
            <a:r>
              <a:rPr lang="en-US" altLang="zh-CN" smtClean="0"/>
              <a:t>2.5 + </a:t>
            </a:r>
            <a:r>
              <a:rPr lang="en-US" smtClean="0"/>
              <a:t>3.14j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abs(x)	 </a:t>
            </a:r>
            <a:r>
              <a:rPr lang="zh-CN" altLang="en-US" smtClean="0"/>
              <a:t>绝对值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max(x1, x2,...)	</a:t>
            </a:r>
            <a:r>
              <a:rPr lang="zh-CN" altLang="en-US" smtClean="0"/>
              <a:t>求最大值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min(x1, x2,...)	</a:t>
            </a:r>
            <a:r>
              <a:rPr lang="zh-CN" altLang="en-US" smtClean="0"/>
              <a:t>求最小值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round(x [,n])	</a:t>
            </a:r>
            <a:r>
              <a:rPr lang="zh-CN" altLang="en-US" smtClean="0"/>
              <a:t>求四舍五入值</a:t>
            </a:r>
            <a:endParaRPr lang="zh-CN" altLang="en-US" smtClean="0"/>
          </a:p>
          <a:p>
            <a:pPr>
              <a:buNone/>
            </a:pPr>
            <a:r>
              <a:rPr lang="en-US" altLang="zh-CN" err="1" smtClean="0"/>
              <a:t>sqrt(x)	</a:t>
            </a:r>
            <a:r>
              <a:rPr lang="zh-CN" altLang="en-US" smtClean="0"/>
              <a:t>求平方根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sin(x)	</a:t>
            </a:r>
            <a:r>
              <a:rPr lang="zh-CN" altLang="en-US" smtClean="0"/>
              <a:t>求正弦</a:t>
            </a:r>
            <a:endParaRPr lang="en-US" altLang="zh-CN" smtClean="0"/>
          </a:p>
          <a:p>
            <a:pPr>
              <a:buNone/>
            </a:pPr>
            <a:r>
              <a:rPr lang="en-US" altLang="zh-CN" err="1" smtClean="0"/>
              <a:t>cos(x)	</a:t>
            </a:r>
            <a:r>
              <a:rPr lang="zh-CN" altLang="en-US" smtClean="0"/>
              <a:t>求余弦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</a:t>
            </a:r>
            <a:r>
              <a:rPr lang="en-US" altLang="zh-CN" smtClean="0"/>
              <a:t>string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用单引号或双引号或三个引号创建字符串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s1 = “hello”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s2 = ‘hello’</a:t>
            </a:r>
            <a:endParaRPr lang="en-US" altLang="zh-CN" smtClean="0"/>
          </a:p>
          <a:p>
            <a:r>
              <a:rPr lang="zh-CN" altLang="en-US" smtClean="0"/>
              <a:t>三引号创建的字符串可以跨越多行。</a:t>
            </a:r>
            <a:endParaRPr lang="en-US" altLang="zh-CN" smtClean="0"/>
          </a:p>
          <a:p>
            <a:r>
              <a:rPr lang="zh-CN" altLang="en-US" smtClean="0"/>
              <a:t>引号前小写的</a:t>
            </a:r>
            <a:r>
              <a:rPr lang="en-US" altLang="zh-CN" smtClean="0"/>
              <a:t>"u"</a:t>
            </a:r>
            <a:r>
              <a:rPr lang="zh-CN" altLang="en-US" smtClean="0"/>
              <a:t>表示这里创建的是一个 </a:t>
            </a:r>
            <a:r>
              <a:rPr lang="en-US" altLang="zh-CN" smtClean="0"/>
              <a:t>Unicode </a:t>
            </a:r>
            <a:r>
              <a:rPr lang="zh-CN" altLang="en-US" smtClean="0"/>
              <a:t>字符串。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s = </a:t>
            </a:r>
            <a:r>
              <a:rPr lang="en-US" err="1" smtClean="0"/>
              <a:t>u'Hello World !'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序列</a:t>
            </a:r>
            <a:r>
              <a:rPr lang="en-US" altLang="zh-CN" smtClean="0"/>
              <a:t>[</a:t>
            </a:r>
            <a:r>
              <a:rPr lang="zh-CN" altLang="en-US" smtClean="0"/>
              <a:t>开始位置 </a:t>
            </a:r>
            <a:r>
              <a:rPr lang="en-US" altLang="zh-CN" smtClean="0"/>
              <a:t>: </a:t>
            </a:r>
            <a:r>
              <a:rPr lang="zh-CN" altLang="en-US" smtClean="0"/>
              <a:t>结束位置 </a:t>
            </a:r>
            <a:r>
              <a:rPr lang="en-US" altLang="zh-CN" smtClean="0"/>
              <a:t>]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序列</a:t>
            </a:r>
            <a:r>
              <a:rPr lang="en-US" altLang="zh-CN" smtClean="0"/>
              <a:t>[</a:t>
            </a:r>
            <a:r>
              <a:rPr lang="zh-CN" altLang="en-US" smtClean="0"/>
              <a:t>开始位置 </a:t>
            </a:r>
            <a:r>
              <a:rPr lang="en-US" altLang="zh-CN" smtClean="0"/>
              <a:t>: </a:t>
            </a:r>
            <a:r>
              <a:rPr lang="zh-CN" altLang="en-US" smtClean="0"/>
              <a:t>结束位置 </a:t>
            </a:r>
            <a:r>
              <a:rPr lang="en-US" altLang="zh-CN" smtClean="0"/>
              <a:t>: </a:t>
            </a:r>
            <a:r>
              <a:rPr lang="zh-CN" altLang="en-US" smtClean="0"/>
              <a:t>步长</a:t>
            </a:r>
            <a:r>
              <a:rPr lang="en-US" altLang="zh-CN" smtClean="0"/>
              <a:t>]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右开区间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altLang="zh-CN" smtClean="0"/>
              <a:t>s = "abcdef“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s[2:4]     </a:t>
            </a:r>
            <a:r>
              <a:rPr lang="en-US" altLang="zh-CN" smtClean="0">
                <a:solidFill>
                  <a:srgbClr val="00B050"/>
                </a:solidFill>
              </a:rPr>
              <a:t>#cd</a:t>
            </a:r>
            <a:endParaRPr lang="en-US" altLang="zh-CN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s[2:]       </a:t>
            </a:r>
            <a:r>
              <a:rPr lang="en-US" altLang="zh-CN" smtClean="0">
                <a:solidFill>
                  <a:srgbClr val="00B050"/>
                </a:solidFill>
              </a:rPr>
              <a:t>#cdef</a:t>
            </a:r>
            <a:endParaRPr lang="en-US" altLang="zh-CN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s[:2]       </a:t>
            </a:r>
            <a:r>
              <a:rPr lang="en-US" altLang="zh-CN" smtClean="0">
                <a:solidFill>
                  <a:srgbClr val="00B050"/>
                </a:solidFill>
              </a:rPr>
              <a:t>#ab</a:t>
            </a:r>
            <a:endParaRPr lang="en-US" altLang="zh-CN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s[:]         </a:t>
            </a:r>
            <a:r>
              <a:rPr lang="en-US" altLang="zh-CN" smtClean="0">
                <a:solidFill>
                  <a:srgbClr val="00B050"/>
                </a:solidFill>
              </a:rPr>
              <a:t>#abcdef</a:t>
            </a:r>
            <a:endParaRPr lang="en-US" altLang="zh-CN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mtClean="0"/>
              <a:t>s[::2]      </a:t>
            </a:r>
            <a:r>
              <a:rPr lang="en-US" altLang="zh-CN" smtClean="0">
                <a:solidFill>
                  <a:srgbClr val="00B050"/>
                </a:solidFill>
              </a:rPr>
              <a:t>#ace</a:t>
            </a:r>
            <a:endParaRPr lang="en-US" altLang="zh-CN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00B050"/>
                </a:solidFill>
                <a:latin typeface="+mn-ea"/>
              </a:rPr>
              <a:t> s2 in s</a:t>
            </a:r>
            <a:endParaRPr lang="en-US" altLang="zh-CN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smtClean="0">
                <a:latin typeface="+mn-ea"/>
              </a:rPr>
              <a:t>字符串包含判断</a:t>
            </a:r>
            <a:endParaRPr lang="en-US" altLang="zh-CN" smtClean="0">
              <a:latin typeface="+mn-ea"/>
            </a:endParaRPr>
          </a:p>
          <a:p>
            <a:r>
              <a:rPr lang="en-US" altLang="zh-CN" err="1" smtClean="0">
                <a:solidFill>
                  <a:srgbClr val="00B050"/>
                </a:solidFill>
                <a:latin typeface="+mn-ea"/>
              </a:rPr>
              <a:t>S.find(sub [,start [,end]]) -&gt; int</a:t>
            </a:r>
            <a:endParaRPr lang="en-US" altLang="zh-CN" err="1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smtClean="0">
                <a:latin typeface="+mn-ea"/>
              </a:rPr>
              <a:t>字符串查找</a:t>
            </a:r>
            <a:endParaRPr lang="en-US" altLang="zh-CN" smtClean="0">
              <a:latin typeface="+mn-ea"/>
            </a:endParaRPr>
          </a:p>
          <a:p>
            <a:r>
              <a:rPr lang="en-US" altLang="zh-CN" err="1" smtClean="0">
                <a:solidFill>
                  <a:srgbClr val="00B050"/>
                </a:solidFill>
                <a:latin typeface="+mn-ea"/>
              </a:rPr>
              <a:t>S.rfind(sub [,start [,end]]) -&gt; int</a:t>
            </a:r>
            <a:endParaRPr lang="en-US" altLang="zh-CN" err="1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smtClean="0">
                <a:latin typeface="+mn-ea"/>
              </a:rPr>
              <a:t>字符串反向查找</a:t>
            </a:r>
            <a:endParaRPr lang="en-US" altLang="zh-CN" smtClean="0">
              <a:latin typeface="+mn-ea"/>
            </a:endParaRPr>
          </a:p>
          <a:p>
            <a:r>
              <a:rPr lang="en-US" altLang="zh-CN" err="1" smtClean="0">
                <a:solidFill>
                  <a:srgbClr val="00B050"/>
                </a:solidFill>
                <a:latin typeface="+mn-ea"/>
              </a:rPr>
              <a:t>S.replace(old, new[, count])-&gt; string</a:t>
            </a:r>
            <a:endParaRPr lang="en-US" altLang="zh-CN" err="1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smtClean="0">
                <a:latin typeface="+mn-ea"/>
              </a:rPr>
              <a:t>字符串替换</a:t>
            </a:r>
            <a:endParaRPr lang="en-US" altLang="zh-CN" smtClean="0">
              <a:latin typeface="+mn-ea"/>
            </a:endParaRPr>
          </a:p>
          <a:p>
            <a:r>
              <a:rPr lang="en-US" altLang="zh-CN" err="1" smtClean="0">
                <a:solidFill>
                  <a:srgbClr val="00B050"/>
                </a:solidFill>
                <a:latin typeface="+mn-ea"/>
              </a:rPr>
              <a:t>S.strip([chars]) -&gt; string</a:t>
            </a:r>
            <a:endParaRPr lang="en-US" altLang="zh-CN" err="1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zh-CN" altLang="en-US" smtClean="0">
                <a:latin typeface="+mn-ea"/>
              </a:rPr>
              <a:t>剔除两端空白</a:t>
            </a:r>
            <a:endParaRPr lang="en-US" altLang="zh-CN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8" y="614364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r>
              <a:rPr lang="zh-CN" altLang="en-US" smtClean="0"/>
              <a:t>使用</a:t>
            </a:r>
            <a:r>
              <a:rPr lang="en-US" altLang="zh-CN" smtClean="0"/>
              <a:t>help</a:t>
            </a:r>
            <a:r>
              <a:rPr lang="zh-CN" altLang="en-US" smtClean="0"/>
              <a:t>函数查询类型帮助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mtClean="0"/>
              <a:t>列表</a:t>
            </a:r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z="2800"/>
              <a:t>赋值</a:t>
            </a:r>
            <a:endParaRPr lang="zh-TW" altLang="en-US" sz="28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 = [2, 3, 4]	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	     # A list of integer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b = [2, 7, 3.5, “Hello”]     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 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c = []	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		      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d = [2, [a, b]]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		     # </a:t>
            </a:r>
            <a:r>
              <a:rPr lang="zh-CN" altLang="en-US" sz="1800" smtClean="0">
                <a:solidFill>
                  <a:srgbClr val="3333FF"/>
                </a:solidFill>
                <a:latin typeface="Bitstream Vera Sans Mono" pitchFamily="49" charset="0"/>
              </a:rPr>
              <a:t>嵌套列表</a:t>
            </a:r>
            <a:endParaRPr lang="en-US" altLang="zh-CN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3333FF"/>
                </a:solidFill>
                <a:latin typeface="Bitstream Vera Sans Mono" pitchFamily="49" charset="0"/>
              </a:rPr>
              <a:t>e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 = [x*x for x in range(10)]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r>
              <a:rPr lang="zh-CN" altLang="en-US" sz="2800" smtClean="0"/>
              <a:t>访问元素</a:t>
            </a:r>
            <a:endParaRPr lang="zh-TW" altLang="en-US" sz="28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x = a[1] 	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	# Get 2nd element (0 is first)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a[1] = 5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z = d[1][0][2] </a:t>
            </a:r>
            <a:r>
              <a:rPr lang="en-US" altLang="zh-TW" sz="1800" smtClean="0">
                <a:solidFill>
                  <a:srgbClr val="3333FF"/>
                </a:solidFill>
                <a:latin typeface="Bitstream Vera Sans Mono" pitchFamily="49" charset="0"/>
              </a:rPr>
              <a:t>	# Nested lists</a:t>
            </a:r>
            <a:endParaRPr lang="en-US" altLang="zh-TW" sz="180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mtClean="0"/>
              <a:t>列表运算符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3471858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smtClean="0"/>
              <a:t>切片操作</a:t>
            </a:r>
            <a:endParaRPr lang="zh-TW" altLang="en-US" sz="240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 = [2, 3, 4, 5, 6]</a:t>
            </a:r>
            <a:endParaRPr lang="en-US" altLang="zh-TW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a[:2]  </a:t>
            </a:r>
            <a:r>
              <a:rPr lang="en-US" altLang="zh-TW" sz="1800" b="1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#[2, 3]</a:t>
            </a:r>
            <a:endParaRPr lang="en-US" altLang="zh-TW" sz="1800" b="1" smtClean="0">
              <a:solidFill>
                <a:schemeClr val="bg1">
                  <a:lumMod val="85000"/>
                </a:schemeClr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a[2:]  </a:t>
            </a:r>
            <a:r>
              <a:rPr lang="en-US" altLang="zh-TW" sz="1800" b="1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#[4, 5, 6]</a:t>
            </a:r>
            <a:endParaRPr lang="en-US" altLang="zh-TW" sz="1800" b="1" smtClean="0">
              <a:solidFill>
                <a:schemeClr val="bg1">
                  <a:lumMod val="85000"/>
                </a:schemeClr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a[2:4] </a:t>
            </a:r>
            <a:r>
              <a:rPr lang="en-US" altLang="zh-TW" sz="1800" b="1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#[4, 5]</a:t>
            </a:r>
            <a:endParaRPr lang="en-US" altLang="zh-TW" sz="1800" b="1" smtClean="0">
              <a:solidFill>
                <a:schemeClr val="bg1">
                  <a:lumMod val="85000"/>
                </a:schemeClr>
              </a:solidFill>
              <a:latin typeface="Bitstream Vera Sans Mono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800" b="1" smtClean="0">
                <a:solidFill>
                  <a:srgbClr val="3333FF"/>
                </a:solidFill>
                <a:latin typeface="Bitstream Vera Sans Mono" pitchFamily="49" charset="0"/>
              </a:rPr>
              <a:t>a[:] </a:t>
            </a:r>
            <a:r>
              <a:rPr lang="en-US" altLang="zh-TW" sz="1800" b="1" smtClean="0">
                <a:solidFill>
                  <a:schemeClr val="bg1">
                    <a:lumMod val="85000"/>
                  </a:schemeClr>
                </a:solidFill>
                <a:latin typeface="Bitstream Vera Sans Mono" pitchFamily="49" charset="0"/>
              </a:rPr>
              <a:t># [2, 3, 4, 5, 6]</a:t>
            </a:r>
            <a:endParaRPr lang="en-US" altLang="zh-TW" sz="1800" smtClean="0">
              <a:solidFill>
                <a:schemeClr val="bg1">
                  <a:lumMod val="85000"/>
                </a:schemeClr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smtClean="0"/>
              <a:t>删除元素</a:t>
            </a:r>
            <a:r>
              <a:rPr lang="en-US" altLang="zh-CN" sz="2400" smtClean="0"/>
              <a:t>del</a:t>
            </a:r>
            <a:endParaRPr lang="en-US" altLang="zh-CN" sz="2400" smtClean="0"/>
          </a:p>
          <a:p>
            <a:pPr marL="342900" lvl="1" indent="-342900">
              <a:buNone/>
            </a:pPr>
            <a:r>
              <a:rPr lang="en-US" altLang="zh-CN" sz="1800" b="1" smtClean="0">
                <a:solidFill>
                  <a:srgbClr val="3333FF"/>
                </a:solidFill>
                <a:latin typeface="Bitstream Vera Sans Mono" pitchFamily="49" charset="0"/>
              </a:rPr>
              <a:t>	del a[1]</a:t>
            </a:r>
            <a:endParaRPr lang="en-US" altLang="zh-CN" sz="280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4857752" y="1428736"/>
            <a:ext cx="3471858" cy="475252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列表长度</a:t>
            </a:r>
            <a:r>
              <a:rPr lang="en-US" altLang="zh-CN" sz="2400" err="1" smtClean="0"/>
              <a:t>len</a:t>
            </a:r>
            <a:endParaRPr lang="en-US" altLang="zh-CN" sz="2400" err="1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sz="2400" smtClean="0"/>
              <a:t>	</a:t>
            </a:r>
            <a:r>
              <a:rPr lang="en-US" altLang="zh-CN" b="1" err="1" smtClean="0">
                <a:solidFill>
                  <a:srgbClr val="3333FF"/>
                </a:solidFill>
                <a:latin typeface="Bitstream Vera Sans Mono" pitchFamily="49" charset="0"/>
              </a:rPr>
              <a:t>len(a)</a:t>
            </a:r>
            <a:endParaRPr lang="en-US" altLang="zh-CN" b="1" err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40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列表相加</a:t>
            </a:r>
            <a:endParaRPr lang="zh-CN" altLang="en-US" sz="240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b="1" smtClean="0">
                <a:solidFill>
                  <a:srgbClr val="3333FF"/>
                </a:solidFill>
                <a:latin typeface="Bitstream Vera Sans Mono" pitchFamily="49" charset="0"/>
              </a:rPr>
              <a:t>	a + b</a:t>
            </a: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4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复制</a:t>
            </a:r>
            <a:endParaRPr lang="en-US" altLang="zh-CN" sz="240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b="1" smtClean="0">
                <a:solidFill>
                  <a:srgbClr val="3333FF"/>
                </a:solidFill>
                <a:latin typeface="Bitstream Vera Sans Mono" pitchFamily="49" charset="0"/>
              </a:rPr>
              <a:t>a * 2</a:t>
            </a: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包含判断</a:t>
            </a:r>
            <a:endParaRPr lang="en-US" altLang="zh-CN" sz="240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r>
              <a:rPr lang="en-US" altLang="zh-CN" b="1" smtClean="0">
                <a:solidFill>
                  <a:srgbClr val="3333FF"/>
                </a:solidFill>
                <a:latin typeface="Bitstream Vera Sans Mono" pitchFamily="49" charset="0"/>
              </a:rPr>
              <a:t>if 3 in a : pass</a:t>
            </a: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defRPr/>
            </a:pPr>
            <a:endParaRPr lang="en-US" altLang="zh-CN" sz="2000" smtClean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/>
          </a:bodyPr>
          <a:lstStyle/>
          <a:p>
            <a:r>
              <a:rPr lang="zh-CN" altLang="en-US" smtClean="0"/>
              <a:t>列表方法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500042"/>
          <a:ext cx="8286810" cy="6515797"/>
        </p:xfrm>
        <a:graphic>
          <a:graphicData uri="http://schemas.openxmlformats.org/drawingml/2006/table">
            <a:tbl>
              <a:tblPr/>
              <a:tblGrid>
                <a:gridCol w="357193"/>
                <a:gridCol w="7929617"/>
              </a:tblGrid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1"/>
                        </a:rPr>
                        <a:t>list.append(obj)</a:t>
                      </a:r>
                      <a:br>
                        <a:rPr lang="en-US" sz="2000">
                          <a:hlinkClick r:id="rId1"/>
                        </a:rPr>
                      </a:br>
                      <a:r>
                        <a:rPr lang="zh-CN" altLang="en-US" sz="2000"/>
                        <a:t>在列表末尾添加新的对象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2"/>
                        </a:rPr>
                        <a:t>list.count(obj)</a:t>
                      </a:r>
                      <a:br>
                        <a:rPr lang="en-US" sz="2000">
                          <a:hlinkClick r:id="rId2"/>
                        </a:rPr>
                      </a:br>
                      <a:r>
                        <a:rPr lang="zh-CN" altLang="en-US" sz="2000"/>
                        <a:t>统计某个元素在列表中出现的次数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961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3"/>
                        </a:rPr>
                        <a:t>list.extend(seq)</a:t>
                      </a:r>
                      <a:br>
                        <a:rPr lang="en-US" sz="2000">
                          <a:hlinkClick r:id="rId3"/>
                        </a:rPr>
                      </a:br>
                      <a:r>
                        <a:rPr lang="zh-CN" altLang="en-US" sz="2000"/>
                        <a:t>在列表末尾一次性追加另一个序列中的多个值（用新列表扩展原来的列表）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>
                          <a:solidFill>
                            <a:srgbClr val="64854C"/>
                          </a:solidFill>
                          <a:hlinkClick r:id="rId4"/>
                        </a:rPr>
                        <a:t>list.index(obj)</a:t>
                      </a:r>
                      <a:br>
                        <a:rPr lang="zh-CN" altLang="en-US" sz="2000">
                          <a:hlinkClick r:id="rId4"/>
                        </a:rPr>
                      </a:br>
                      <a:r>
                        <a:rPr lang="zh-CN" altLang="en-US" sz="2000"/>
                        <a:t>从列表中找出某个值第一个匹配项的索引位置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5"/>
                        </a:rPr>
                        <a:t>list.insert(index, obj)</a:t>
                      </a:r>
                      <a:br>
                        <a:rPr lang="en-US" sz="2000">
                          <a:hlinkClick r:id="rId5"/>
                        </a:rPr>
                      </a:br>
                      <a:r>
                        <a:rPr lang="zh-CN" altLang="en-US" sz="2000"/>
                        <a:t>将对象插入列表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18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6"/>
                        </a:rPr>
                        <a:t>list.pop(obj=list[-1])</a:t>
                      </a:r>
                      <a:br>
                        <a:rPr lang="en-US" sz="2000">
                          <a:hlinkClick r:id="rId6"/>
                        </a:rPr>
                      </a:br>
                      <a:r>
                        <a:rPr lang="zh-CN" altLang="en-US" sz="2000"/>
                        <a:t>移除列表中的一个元素（默认最后一个元素），并且返回该元素的值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187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7"/>
                        </a:rPr>
                        <a:t>list.remove(obj)</a:t>
                      </a:r>
                      <a:br>
                        <a:rPr lang="en-US" sz="2000">
                          <a:hlinkClick r:id="rId7"/>
                        </a:rPr>
                      </a:br>
                      <a:r>
                        <a:rPr lang="zh-CN" altLang="en-US" sz="2000"/>
                        <a:t>移除列表中某个值的第一个匹配项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8"/>
                        </a:rPr>
                        <a:t>list.reverse()</a:t>
                      </a:r>
                      <a:br>
                        <a:rPr lang="en-US" sz="2000">
                          <a:hlinkClick r:id="rId8"/>
                        </a:rPr>
                      </a:br>
                      <a:r>
                        <a:rPr lang="zh-CN" altLang="en-US" sz="2000"/>
                        <a:t>反向列表中元素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416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9"/>
                        </a:rPr>
                        <a:t>list.sort([func])</a:t>
                      </a:r>
                      <a:br>
                        <a:rPr lang="en-US" sz="2000">
                          <a:hlinkClick r:id="rId9"/>
                        </a:rPr>
                      </a:br>
                      <a:r>
                        <a:rPr lang="zh-CN" altLang="en-US" sz="2000"/>
                        <a:t>对原列表进行排序</a:t>
                      </a:r>
                      <a:endParaRPr lang="zh-CN" altLang="en-US" sz="2000"/>
                    </a:p>
                  </a:txBody>
                  <a:tcPr marL="24019" marR="24019" marT="33626" marB="3362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01090" cy="1011198"/>
          </a:xfrm>
        </p:spPr>
        <p:txBody>
          <a:bodyPr>
            <a:noAutofit/>
          </a:bodyPr>
          <a:lstStyle/>
          <a:p>
            <a:r>
              <a:rPr lang="en-US" altLang="zh-CN" b="1" i="1" smtClean="0">
                <a:latin typeface="+mj-ea"/>
              </a:rPr>
              <a:t>Computer Programming for Everybody</a:t>
            </a:r>
            <a:endParaRPr lang="en-US" altLang="zh-CN" b="1" i="1" smtClean="0">
              <a:latin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642350" cy="45910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smtClean="0"/>
              <a:t>1999</a:t>
            </a:r>
            <a:r>
              <a:rPr lang="zh-CN" altLang="en-US" sz="2400" smtClean="0"/>
              <a:t>年，</a:t>
            </a:r>
            <a:r>
              <a:rPr lang="en-US" altLang="zh-CN" sz="2400" smtClean="0"/>
              <a:t>Guido</a:t>
            </a:r>
            <a:r>
              <a:rPr lang="zh-CN" altLang="en-US" sz="2400" smtClean="0"/>
              <a:t>向</a:t>
            </a:r>
            <a:r>
              <a:rPr lang="en-US" altLang="zh-CN" sz="2400" smtClean="0"/>
              <a:t>DARPA</a:t>
            </a:r>
            <a:r>
              <a:rPr lang="zh-CN" altLang="en-US" sz="2400" smtClean="0"/>
              <a:t> 阐述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语言的特性：</a:t>
            </a:r>
            <a:endParaRPr lang="zh-CN" altLang="en-US" sz="2400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简单、直观、强大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开源，以便任何人都可以为它做贡献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代码像纯英语那样容易理解</a:t>
            </a:r>
            <a:endParaRPr lang="zh-CN" altLang="en-US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适用于短期开发的日常任务</a:t>
            </a:r>
            <a:endParaRPr lang="zh-CN" altLang="en-US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/>
              <a:t>这些想法中的一些已经成为现实。</a:t>
            </a:r>
            <a:r>
              <a:rPr lang="en-US" altLang="zh-CN" smtClean="0"/>
              <a:t>Python </a:t>
            </a:r>
            <a:r>
              <a:rPr lang="zh-CN" altLang="en-US" smtClean="0"/>
              <a:t>已经成为一门流行的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编程语言，尤其是在互联网环境下。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元组</a:t>
            </a:r>
            <a:r>
              <a:rPr lang="en-US" altLang="zh-CN" err="1" smtClean="0"/>
              <a:t>tuple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2214554"/>
            <a:ext cx="8229600" cy="12144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/>
              <a:t>元组的元素不能修改</a:t>
            </a:r>
            <a:endParaRPr lang="en-US" altLang="zh-CN" sz="28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元组使用小括号，列表使用方括号</a:t>
            </a:r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Python</a:t>
            </a:r>
            <a:r>
              <a:rPr lang="zh-CN" altLang="en-US" sz="2800" smtClean="0"/>
              <a:t>的元组与列表类似，不同之处：</a:t>
            </a:r>
            <a:endParaRPr lang="zh-CN" altLang="en-US" sz="2800"/>
          </a:p>
        </p:txBody>
      </p:sp>
      <p:sp>
        <p:nvSpPr>
          <p:cNvPr id="5" name="内容占位符 2"/>
          <p:cNvSpPr txBox="1"/>
          <p:nvPr/>
        </p:nvSpPr>
        <p:spPr>
          <a:xfrm>
            <a:off x="714348" y="3714752"/>
            <a:ext cx="8229600" cy="1214446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smtClean="0"/>
              <a:t>tup1 = ('physics', 'chemistry', 1997, 2000)</a:t>
            </a:r>
            <a:endParaRPr lang="en-US" sz="2800" smtClean="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smtClean="0"/>
              <a:t>tup2 = (1, 2, 3, 4, 5 )</a:t>
            </a:r>
            <a:endParaRPr lang="en-US" sz="2800" smtClean="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sz="2800" smtClean="0"/>
              <a:t>tup3 = "a", "b", "c", "d";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</a:t>
            </a:r>
            <a:r>
              <a:rPr lang="en-US" altLang="zh-CN" err="1"/>
              <a:t>d</a:t>
            </a:r>
            <a:r>
              <a:rPr lang="en-US" altLang="zh-CN" err="1" smtClean="0"/>
              <a:t>ict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smtClean="0"/>
              <a:t>赋值</a:t>
            </a:r>
            <a:endParaRPr lang="en-US" altLang="zh-TW" sz="28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a = { } </a:t>
            </a:r>
            <a:r>
              <a:rPr lang="en-US" altLang="zh-TW" sz="1500" smtClean="0">
                <a:solidFill>
                  <a:srgbClr val="3333FF"/>
                </a:solidFill>
                <a:latin typeface="Bitstream Vera Sans Mono" pitchFamily="49" charset="0"/>
              </a:rPr>
              <a:t>			# An empty dictionary</a:t>
            </a: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b = { ’x’: 3, ’y’: 4 }</a:t>
            </a:r>
            <a:r>
              <a:rPr lang="en-US" altLang="zh-TW" sz="150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CN" sz="150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smtClean="0">
                <a:solidFill>
                  <a:srgbClr val="3333FF"/>
                </a:solidFill>
                <a:latin typeface="Bitstream Vera Sans Mono" pitchFamily="49" charset="0"/>
              </a:rPr>
              <a:t>有点类似</a:t>
            </a:r>
            <a:r>
              <a:rPr lang="en-US" altLang="zh-CN" sz="1500" err="1" smtClean="0">
                <a:solidFill>
                  <a:srgbClr val="3333FF"/>
                </a:solidFill>
                <a:latin typeface="Bitstream Vera Sans Mono" pitchFamily="49" charset="0"/>
              </a:rPr>
              <a:t>json</a:t>
            </a:r>
            <a:r>
              <a:rPr lang="zh-CN" altLang="en-US" sz="1500" smtClean="0">
                <a:solidFill>
                  <a:srgbClr val="3333FF"/>
                </a:solidFill>
                <a:latin typeface="Bitstream Vera Sans Mono" pitchFamily="49" charset="0"/>
              </a:rPr>
              <a:t>格式</a:t>
            </a: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c = { ’uid’: 105,</a:t>
            </a:r>
            <a:endParaRPr lang="en-US" altLang="zh-TW" sz="15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	   ’login’: ’beazley’,</a:t>
            </a:r>
            <a:endParaRPr lang="en-US" altLang="zh-TW" sz="15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	   ’name’ : ’David Beazley’</a:t>
            </a:r>
            <a:endParaRPr lang="en-US" altLang="zh-TW" sz="15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	 }</a:t>
            </a:r>
            <a:endParaRPr lang="en-US" altLang="zh-TW" sz="15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smtClean="0"/>
              <a:t>访问元素</a:t>
            </a:r>
            <a:endParaRPr lang="zh-TW" altLang="en-US" sz="28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u = c[’uid’] </a:t>
            </a:r>
            <a:r>
              <a:rPr lang="en-US" altLang="zh-TW" sz="1500" smtClean="0">
                <a:solidFill>
                  <a:srgbClr val="3333FF"/>
                </a:solidFill>
                <a:latin typeface="Bitstream Vera Sans Mono" pitchFamily="49" charset="0"/>
              </a:rPr>
              <a:t>		# Get an element</a:t>
            </a: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smtClean="0">
                <a:solidFill>
                  <a:srgbClr val="3333FF"/>
                </a:solidFill>
                <a:latin typeface="Bitstream Vera Sans Mono" pitchFamily="49" charset="0"/>
              </a:rPr>
              <a:t>c[’shell’] = "/bin/sh" </a:t>
            </a:r>
            <a:r>
              <a:rPr lang="en-US" altLang="zh-TW" sz="1500" smtClean="0">
                <a:solidFill>
                  <a:srgbClr val="3333FF"/>
                </a:solidFill>
                <a:latin typeface="Bitstream Vera Sans Mono" pitchFamily="49" charset="0"/>
              </a:rPr>
              <a:t>	# Set an element</a:t>
            </a:r>
            <a:endParaRPr lang="en-US" altLang="zh-TW" sz="15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mtClean="0"/>
              <a:t>字典运算符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5686436" cy="4658290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删除元素</a:t>
            </a:r>
            <a:r>
              <a:rPr lang="en-US" altLang="zh-CN" sz="2400" smtClean="0"/>
              <a:t>del</a:t>
            </a:r>
            <a:endParaRPr lang="en-US" altLang="zh-CN" sz="2400" smtClean="0"/>
          </a:p>
          <a:p>
            <a:pPr marL="342900" lvl="1" indent="-342900">
              <a:buNone/>
            </a:pPr>
            <a:r>
              <a:rPr lang="en-US" altLang="zh-CN" sz="1800" b="1" smtClean="0">
                <a:solidFill>
                  <a:srgbClr val="3333FF"/>
                </a:solidFill>
                <a:latin typeface="Bitstream Vera Sans Mono" pitchFamily="49" charset="0"/>
              </a:rPr>
              <a:t>	del a[1]</a:t>
            </a:r>
            <a:endParaRPr lang="en-US" altLang="zh-CN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1" indent="-342900">
              <a:buNone/>
            </a:pPr>
            <a:endParaRPr lang="en-US" altLang="zh-CN" sz="2800" smtClean="0"/>
          </a:p>
          <a:p>
            <a:r>
              <a:rPr lang="zh-CN" altLang="en-US" sz="2400" smtClean="0"/>
              <a:t>长度</a:t>
            </a:r>
            <a:r>
              <a:rPr lang="en-US" altLang="zh-CN" sz="2400" err="1" smtClean="0"/>
              <a:t>len</a:t>
            </a:r>
            <a:endParaRPr lang="en-US" altLang="zh-CN" sz="2400" err="1" smtClean="0"/>
          </a:p>
          <a:p>
            <a:pPr lvl="1">
              <a:buNone/>
            </a:pPr>
            <a:r>
              <a:rPr lang="en-US" altLang="zh-CN" sz="1800" b="1" err="1" smtClean="0">
                <a:solidFill>
                  <a:srgbClr val="3333FF"/>
                </a:solidFill>
                <a:latin typeface="Bitstream Vera Sans Mono" pitchFamily="49" charset="0"/>
              </a:rPr>
              <a:t>len(a)</a:t>
            </a:r>
            <a:endParaRPr lang="en-US" altLang="zh-CN" sz="1800" b="1" err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None/>
            </a:pPr>
            <a:endParaRPr lang="en-US" altLang="zh-CN" sz="18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0">
              <a:defRPr/>
            </a:pPr>
            <a:r>
              <a:rPr lang="zh-CN" altLang="en-US" sz="2400" smtClean="0"/>
              <a:t>包含判断</a:t>
            </a:r>
            <a:endParaRPr lang="en-US" altLang="zh-CN" sz="2400" smtClean="0"/>
          </a:p>
          <a:p>
            <a:pPr marL="800100" lvl="1" indent="-342900">
              <a:buNone/>
              <a:defRPr/>
            </a:pPr>
            <a:r>
              <a:rPr lang="en-US" altLang="zh-CN" sz="2000" b="1" smtClean="0">
                <a:solidFill>
                  <a:srgbClr val="3333FF"/>
                </a:solidFill>
                <a:latin typeface="Bitstream Vera Sans Mono" pitchFamily="49" charset="0"/>
              </a:rPr>
              <a:t>if 3 in a : pass</a:t>
            </a:r>
            <a:endParaRPr lang="en-US" altLang="zh-CN" sz="22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994122"/>
          </a:xfrm>
        </p:spPr>
        <p:txBody>
          <a:bodyPr/>
          <a:lstStyle/>
          <a:p>
            <a:r>
              <a:rPr lang="zh-CN" altLang="en-US" smtClean="0"/>
              <a:t>字典方法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928670"/>
          <a:ext cx="8858280" cy="6531420"/>
        </p:xfrm>
        <a:graphic>
          <a:graphicData uri="http://schemas.openxmlformats.org/drawingml/2006/table">
            <a:tbl>
              <a:tblPr/>
              <a:tblGrid>
                <a:gridCol w="714381"/>
                <a:gridCol w="8143899"/>
              </a:tblGrid>
              <a:tr h="23705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1"/>
                        </a:rPr>
                        <a:t>dict.clear()</a:t>
                      </a:r>
                      <a:br>
                        <a:rPr lang="en-US" sz="2000">
                          <a:hlinkClick r:id="rId1"/>
                        </a:rPr>
                      </a:br>
                      <a:r>
                        <a:rPr lang="zh-CN" altLang="en-US" sz="2000"/>
                        <a:t>删除字典内所有元素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2"/>
                        </a:rPr>
                        <a:t>dict.copy()</a:t>
                      </a:r>
                      <a:br>
                        <a:rPr lang="en-US" sz="2000">
                          <a:hlinkClick r:id="rId2"/>
                        </a:rPr>
                      </a:br>
                      <a:r>
                        <a:rPr lang="zh-CN" altLang="en-US" sz="2000"/>
                        <a:t>返回一个字典的浅复制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8963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err="1">
                          <a:solidFill>
                            <a:srgbClr val="64854C"/>
                          </a:solidFill>
                          <a:hlinkClick r:id="rId3"/>
                        </a:rPr>
                        <a:t>dict.fromkeys(seq[, val])</a:t>
                      </a:r>
                      <a:br>
                        <a:rPr lang="zh-CN" altLang="en-US" sz="2000">
                          <a:hlinkClick r:id="rId3"/>
                        </a:rPr>
                      </a:br>
                      <a:r>
                        <a:rPr lang="zh-CN" altLang="en-US" sz="2000"/>
                        <a:t>创建一个新字典，以序列 </a:t>
                      </a:r>
                      <a:r>
                        <a:rPr lang="en-US" altLang="zh-CN" sz="2000" err="1"/>
                        <a:t>seq </a:t>
                      </a:r>
                      <a:r>
                        <a:rPr lang="zh-CN" altLang="en-US" sz="2000"/>
                        <a:t>中元素做字典的键，</a:t>
                      </a:r>
                      <a:r>
                        <a:rPr lang="en-US" altLang="zh-CN" sz="2000" err="1"/>
                        <a:t>val </a:t>
                      </a:r>
                      <a:r>
                        <a:rPr lang="zh-CN" altLang="en-US" sz="2000"/>
                        <a:t>为字典所有键对应的初始值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4"/>
                        </a:rPr>
                        <a:t>dict.get(key, default=None)</a:t>
                      </a:r>
                      <a:br>
                        <a:rPr lang="en-US" sz="2000">
                          <a:hlinkClick r:id="rId4"/>
                        </a:rPr>
                      </a:br>
                      <a:r>
                        <a:rPr lang="zh-CN" altLang="en-US" sz="2000"/>
                        <a:t>返回指定键的值，如果值不在字典中返回</a:t>
                      </a:r>
                      <a:r>
                        <a:rPr lang="en-US" sz="2000"/>
                        <a:t>default</a:t>
                      </a:r>
                      <a:r>
                        <a:rPr lang="zh-CN" altLang="en-US" sz="2000"/>
                        <a:t>值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err="1">
                          <a:solidFill>
                            <a:srgbClr val="64854C"/>
                          </a:solidFill>
                          <a:hlinkClick r:id="rId5"/>
                        </a:rPr>
                        <a:t>dict.items()</a:t>
                      </a:r>
                      <a:br>
                        <a:rPr lang="zh-CN" altLang="en-US" sz="2000">
                          <a:hlinkClick r:id="rId5"/>
                        </a:rPr>
                      </a:br>
                      <a:r>
                        <a:rPr lang="zh-CN" altLang="en-US" sz="2000"/>
                        <a:t>以列表返回可遍历的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键</a:t>
                      </a:r>
                      <a:r>
                        <a:rPr lang="en-US" altLang="zh-CN" sz="2000"/>
                        <a:t>, </a:t>
                      </a:r>
                      <a:r>
                        <a:rPr lang="zh-CN" altLang="en-US" sz="2000"/>
                        <a:t>值</a:t>
                      </a:r>
                      <a:r>
                        <a:rPr lang="en-US" altLang="zh-CN" sz="2000"/>
                        <a:t>) </a:t>
                      </a:r>
                      <a:r>
                        <a:rPr lang="zh-CN" altLang="en-US" sz="2000"/>
                        <a:t>元组数组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6"/>
                        </a:rPr>
                        <a:t>dict.keys()</a:t>
                      </a:r>
                      <a:br>
                        <a:rPr lang="en-US" sz="2000">
                          <a:hlinkClick r:id="rId6"/>
                        </a:rPr>
                      </a:br>
                      <a:r>
                        <a:rPr lang="zh-CN" altLang="en-US" sz="2000"/>
                        <a:t>以列表返回一个字典所有的键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3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err="1">
                          <a:solidFill>
                            <a:srgbClr val="64854C"/>
                          </a:solidFill>
                          <a:hlinkClick r:id="rId7"/>
                        </a:rPr>
                        <a:t>dict.values()</a:t>
                      </a:r>
                      <a:br>
                        <a:rPr lang="en-US" sz="2000">
                          <a:hlinkClick r:id="rId7"/>
                        </a:rPr>
                      </a:br>
                      <a:r>
                        <a:rPr lang="zh-CN" altLang="en-US" sz="2000"/>
                        <a:t>以列表返回字典中的所有值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84449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11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64854C"/>
                          </a:solidFill>
                          <a:hlinkClick r:id="rId8"/>
                        </a:rPr>
                        <a:t>pop(key[,default])</a:t>
                      </a:r>
                      <a:br>
                        <a:rPr lang="en-US" sz="2000">
                          <a:hlinkClick r:id="rId8"/>
                        </a:rPr>
                      </a:br>
                      <a:r>
                        <a:rPr lang="zh-CN" altLang="en-US" sz="2000"/>
                        <a:t>删除字典给定键 </a:t>
                      </a:r>
                      <a:r>
                        <a:rPr lang="en-US" sz="2000"/>
                        <a:t>key </a:t>
                      </a:r>
                      <a:r>
                        <a:rPr lang="zh-CN" altLang="en-US" sz="2000"/>
                        <a:t>所对应的值，返回值为被删除的值。</a:t>
                      </a:r>
                      <a:r>
                        <a:rPr lang="en-US" sz="2000"/>
                        <a:t>key</a:t>
                      </a:r>
                      <a:r>
                        <a:rPr lang="zh-CN" altLang="en-US" sz="2000"/>
                        <a:t>值必须给出。 否则，返回</a:t>
                      </a:r>
                      <a:r>
                        <a:rPr lang="en-US" sz="2000"/>
                        <a:t>default</a:t>
                      </a:r>
                      <a:r>
                        <a:rPr lang="zh-CN" altLang="en-US" sz="2000"/>
                        <a:t>值。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/>
                        <a:t>12</a:t>
                      </a:r>
                      <a:endParaRPr lang="en-US" altLang="zh-CN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u="sng" err="1">
                          <a:solidFill>
                            <a:srgbClr val="64854C"/>
                          </a:solidFill>
                          <a:hlinkClick r:id="rId9"/>
                        </a:rPr>
                        <a:t>popitem()</a:t>
                      </a:r>
                      <a:br>
                        <a:rPr lang="zh-CN" altLang="en-US" sz="2000">
                          <a:hlinkClick r:id="rId9"/>
                        </a:rPr>
                      </a:br>
                      <a:r>
                        <a:rPr lang="zh-CN" altLang="en-US" sz="2000"/>
                        <a:t>随机返回并删除字典中的一对键和值。</a:t>
                      </a:r>
                      <a:endParaRPr lang="zh-CN" altLang="en-US" sz="2000"/>
                    </a:p>
                  </a:txBody>
                  <a:tcPr marL="17279" marR="17279" marT="24190" marB="241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1772816"/>
            <a:ext cx="7972452" cy="451370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900"/>
              <a:t>d</a:t>
            </a:r>
            <a:r>
              <a:rPr lang="en-US" altLang="zh-TW" sz="1900" smtClean="0"/>
              <a:t>ef</a:t>
            </a:r>
            <a:r>
              <a:rPr lang="zh-CN" altLang="en-US" sz="1900"/>
              <a:t>语句</a:t>
            </a:r>
            <a:endParaRPr lang="zh-TW" altLang="en-US" sz="19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def func1(a,b):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smtClean="0">
                <a:solidFill>
                  <a:srgbClr val="3333FF"/>
                </a:solidFill>
                <a:latin typeface="Bitstream Vera Sans Mono" pitchFamily="49" charset="0"/>
              </a:rPr>
              <a:t>	‘’’func spec’’’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return r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700" smtClean="0">
                <a:solidFill>
                  <a:srgbClr val="3333FF"/>
                </a:solidFill>
                <a:latin typeface="Bitstream Vera Sans Mono" pitchFamily="49" charset="0"/>
              </a:rPr>
              <a:t>调用方式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a = func1(42,5) </a:t>
            </a:r>
            <a:r>
              <a:rPr lang="en-US" altLang="zh-TW" sz="1700" smtClean="0">
                <a:solidFill>
                  <a:srgbClr val="3333FF"/>
                </a:solidFill>
                <a:latin typeface="Bitstream Vera Sans Mono" pitchFamily="49" charset="0"/>
              </a:rPr>
              <a:t>		# a = 2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1900" smtClean="0"/>
          </a:p>
          <a:p>
            <a:pPr>
              <a:lnSpc>
                <a:spcPct val="80000"/>
              </a:lnSpc>
            </a:pPr>
            <a:r>
              <a:rPr lang="zh-CN" altLang="en-US" sz="1900" smtClean="0"/>
              <a:t>返回多个值</a:t>
            </a:r>
            <a:endParaRPr lang="zh-TW" altLang="en-US" sz="19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def func2(a,b):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return q,r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x,y = func2(42,5)</a:t>
            </a:r>
            <a:r>
              <a:rPr lang="en-US" altLang="zh-TW" sz="1700" smtClean="0">
                <a:solidFill>
                  <a:srgbClr val="3333FF"/>
                </a:solidFill>
                <a:latin typeface="Bitstream Vera Sans Mono" pitchFamily="49" charset="0"/>
              </a:rPr>
              <a:t> 	# x = 8, y = 2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</a:t>
            </a:r>
            <a:r>
              <a:rPr lang="en-US" altLang="zh-CN" smtClean="0"/>
              <a:t>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5000660" cy="44291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900" smtClean="0"/>
              <a:t>C</a:t>
            </a:r>
            <a:r>
              <a:rPr lang="en-US" altLang="zh-TW" sz="1900" smtClean="0"/>
              <a:t>lass</a:t>
            </a:r>
            <a:r>
              <a:rPr lang="zh-CN" altLang="en-US" sz="1900" smtClean="0"/>
              <a:t>定义</a:t>
            </a:r>
            <a:endParaRPr lang="zh-TW" altLang="en-US" sz="19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class Account</a:t>
            </a:r>
            <a:r>
              <a:rPr lang="zh-CN" altLang="en-US" sz="1700" b="1" smtClean="0">
                <a:solidFill>
                  <a:srgbClr val="3333FF"/>
                </a:solidFill>
                <a:latin typeface="Bitstream Vera Sans Mono" pitchFamily="49" charset="0"/>
              </a:rPr>
              <a:t>（</a:t>
            </a:r>
            <a:r>
              <a:rPr lang="en-US" altLang="zh-CN" sz="1700" b="1" smtClean="0">
                <a:solidFill>
                  <a:srgbClr val="3333FF"/>
                </a:solidFill>
                <a:latin typeface="Bitstream Vera Sans Mono" pitchFamily="49" charset="0"/>
              </a:rPr>
              <a:t>object)</a:t>
            </a: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700" b="1" smtClean="0">
                <a:solidFill>
                  <a:srgbClr val="3333FF"/>
                </a:solidFill>
                <a:latin typeface="Bitstream Vera Sans Mono" pitchFamily="49" charset="0"/>
              </a:rPr>
              <a:t>只在</a:t>
            </a:r>
            <a:r>
              <a:rPr lang="en-US" altLang="zh-CN" sz="1700" b="1" smtClean="0">
                <a:solidFill>
                  <a:srgbClr val="3333FF"/>
                </a:solidFill>
                <a:latin typeface="Bitstream Vera Sans Mono" pitchFamily="49" charset="0"/>
              </a:rPr>
              <a:t>__init__</a:t>
            </a:r>
            <a:r>
              <a:rPr lang="zh-CN" altLang="en-US" sz="1700" b="1" smtClean="0">
                <a:solidFill>
                  <a:srgbClr val="3333FF"/>
                </a:solidFill>
                <a:latin typeface="Bitstream Vera Sans Mono" pitchFamily="49" charset="0"/>
              </a:rPr>
              <a:t>中定义成员变量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def __init__(self, initial):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	self.balance = initial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  #</a:t>
            </a:r>
            <a:r>
              <a:rPr lang="zh-CN" altLang="en-US" sz="1700" b="1" smtClean="0">
                <a:solidFill>
                  <a:srgbClr val="3333FF"/>
                </a:solidFill>
                <a:latin typeface="Bitstream Vera Sans Mono" pitchFamily="49" charset="0"/>
              </a:rPr>
              <a:t>析构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def __del__(self):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	pass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  def deposit(self, amount):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  self.balance += amount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  def withdraw(self, amount):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  self.balance -= amount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  def getBalance(self):</a:t>
            </a:r>
            <a:endParaRPr lang="en-US" altLang="zh-TW" sz="17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700" b="1" smtClean="0">
                <a:solidFill>
                  <a:srgbClr val="3333FF"/>
                </a:solidFill>
                <a:latin typeface="Bitstream Vera Sans Mono" pitchFamily="49" charset="0"/>
              </a:rPr>
              <a:t>	  return self.balance</a:t>
            </a:r>
            <a:endParaRPr lang="en-US" altLang="zh-TW" sz="1700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00628" y="4214818"/>
            <a:ext cx="4143372" cy="264318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TW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zh-CN" alt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创建对象</a:t>
            </a:r>
            <a:endParaRPr kumimoji="0" lang="en-US" altLang="zh-TW" sz="1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 = Account(1000.0)</a:t>
            </a:r>
            <a:endParaRPr kumimoji="0" lang="en-US" altLang="zh-TW" sz="17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7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a.deposit</a:t>
            </a: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(550.23)</a:t>
            </a:r>
            <a:endParaRPr kumimoji="0" lang="en-US" altLang="zh-TW" sz="17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7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a.deposit</a:t>
            </a: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(100)</a:t>
            </a:r>
            <a:endParaRPr kumimoji="0" lang="en-US" altLang="zh-TW" sz="17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7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a.withdraw</a:t>
            </a: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(50)</a:t>
            </a:r>
            <a:endParaRPr kumimoji="0" lang="en-US" altLang="zh-TW" sz="17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print </a:t>
            </a:r>
            <a:r>
              <a:rPr kumimoji="0" lang="en-US" altLang="zh-TW" sz="1700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a.getBalance</a:t>
            </a:r>
            <a:r>
              <a:rPr kumimoji="0" lang="en-US" altLang="zh-TW" sz="17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smtClean="0"/>
              <a:t>程序可分成多个模块：</a:t>
            </a:r>
            <a:br>
              <a:rPr lang="en-US" altLang="zh-CN" sz="2000" smtClean="0"/>
            </a:br>
            <a:r>
              <a:rPr lang="zh-CN" altLang="en-US" sz="2000" smtClean="0"/>
              <a:t>一个</a:t>
            </a:r>
            <a:r>
              <a:rPr lang="en-US" altLang="zh-CN" sz="2000" err="1" smtClean="0"/>
              <a:t>py</a:t>
            </a:r>
            <a:r>
              <a:rPr lang="zh-CN" altLang="en-US" sz="2000" smtClean="0"/>
              <a:t>文件就是一个模块；</a:t>
            </a:r>
            <a:endParaRPr lang="zh-TW" altLang="en-US" sz="20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# numbers.py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def divide(a,b):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return q,r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def gcd(x,y):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g = y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while x &gt; 0: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	g = x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	x = y % x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	y = g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smtClean="0">
                <a:solidFill>
                  <a:srgbClr val="3333FF"/>
                </a:solidFill>
                <a:latin typeface="Bitstream Vera Sans Mono" pitchFamily="49" charset="0"/>
              </a:rPr>
              <a:t>	return g</a:t>
            </a:r>
            <a:endParaRPr lang="en-US" altLang="zh-TW" sz="2000" b="1" smtClean="0">
              <a:solidFill>
                <a:srgbClr val="3333FF"/>
              </a:solidFill>
              <a:latin typeface="Bitstream Vera Sans Mono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644008" y="1628800"/>
            <a:ext cx="4499992" cy="488172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mport</a:t>
            </a:r>
            <a:r>
              <a:rPr lang="zh-CN" altLang="en-US" sz="2400" smtClean="0"/>
              <a:t>引入其它模块</a:t>
            </a:r>
            <a:endParaRPr lang="en-US" altLang="zh-CN" sz="240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endParaRPr kumimoji="0" lang="en-US" altLang="zh-TW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r>
              <a:rPr kumimoji="0" lang="en-US" altLang="zh-TW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import numbers</a:t>
            </a:r>
            <a:endParaRPr kumimoji="0" lang="en-US" altLang="zh-TW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r>
              <a:rPr kumimoji="0" lang="en-US" altLang="zh-TW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x,y</a:t>
            </a:r>
            <a:r>
              <a:rPr kumimoji="0" lang="en-US" altLang="zh-TW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= </a:t>
            </a:r>
            <a:r>
              <a:rPr kumimoji="0" lang="en-US" altLang="zh-TW" b="1" i="0" u="none" strike="noStrike" kern="1200" cap="none" spc="0" normalizeH="0" baseline="0" noProof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numbers.divide</a:t>
            </a:r>
            <a:r>
              <a:rPr kumimoji="0" lang="en-US" altLang="zh-TW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(42,5)</a:t>
            </a:r>
            <a:endParaRPr kumimoji="0" lang="en-US" altLang="zh-TW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r>
              <a:rPr kumimoji="0" lang="en-US" altLang="zh-TW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 = numbers.gcd(7291823, 5683)</a:t>
            </a:r>
            <a:endParaRPr kumimoji="0" lang="en-US" altLang="zh-TW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/>
              <a:buChar char="ß"/>
            </a:pPr>
            <a:r>
              <a:rPr lang="en-US" sz="2400" smtClean="0"/>
              <a:t>Import</a:t>
            </a:r>
            <a:r>
              <a:rPr lang="zh-CN" altLang="en-US" sz="2400" smtClean="0"/>
              <a:t>模块中的类型</a:t>
            </a:r>
            <a:endParaRPr lang="en-US" sz="2400" smtClean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sz="2400" smtClean="0"/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CN" sz="2000" b="1" smtClean="0">
                <a:solidFill>
                  <a:srgbClr val="3333FF"/>
                </a:solidFill>
                <a:latin typeface="Bitstream Vera Sans Mono" pitchFamily="49" charset="0"/>
              </a:rPr>
              <a:t>from numbers import divide </a:t>
            </a:r>
            <a:endParaRPr lang="en-US" altLang="zh-CN" sz="2000" b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50000"/>
            </a:pPr>
            <a:r>
              <a:rPr lang="en-US" altLang="zh-TW" sz="2000" b="1" err="1" smtClean="0">
                <a:solidFill>
                  <a:srgbClr val="3333FF"/>
                </a:solidFill>
                <a:latin typeface="Bitstream Vera Sans Mono" pitchFamily="49" charset="0"/>
              </a:rPr>
              <a:t>x,y = divide(42,5)</a:t>
            </a:r>
            <a:endParaRPr lang="en-US" altLang="zh-TW" sz="2000" b="1" err="1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</a:pPr>
            <a:endParaRPr lang="en-US" altLang="zh-CN" sz="2400" smtClean="0"/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全局变量和局部变量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71612"/>
            <a:ext cx="7962108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smtClean="0">
                <a:latin typeface="Bitstream Vera Sans Mono" pitchFamily="49" charset="0"/>
              </a:rPr>
              <a:t>函数内定义的变量是局部变量</a:t>
            </a:r>
            <a:endParaRPr lang="en-US" altLang="zh-CN" sz="240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240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Bitstream Vera Sans Mono" pitchFamily="49" charset="0"/>
              </a:rPr>
              <a:t>函数外定义的变量是全局变量</a:t>
            </a:r>
            <a:endParaRPr lang="en-US" altLang="zh-CN" sz="240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smtClean="0"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Bitstream Vera Sans Mono" pitchFamily="49" charset="0"/>
              </a:rPr>
              <a:t>在函数内给一个全局变量赋值时，需要先用</a:t>
            </a:r>
            <a:r>
              <a:rPr lang="en-US" altLang="en-US" sz="2400" smtClean="0">
                <a:latin typeface="Bitstream Vera Sans Mono" pitchFamily="49" charset="0"/>
              </a:rPr>
              <a:t>global </a:t>
            </a:r>
            <a:r>
              <a:rPr lang="zh-CN" altLang="en-US" sz="2400" smtClean="0">
                <a:latin typeface="Bitstream Vera Sans Mono" pitchFamily="49" charset="0"/>
              </a:rPr>
              <a:t>关键字声明这个变量，否则编译器会尝试新建一个同名的局部变量</a:t>
            </a:r>
            <a:endParaRPr lang="en-US" altLang="zh-TW" sz="2400" smtClean="0">
              <a:latin typeface="Bitstream Vera Sans Mono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指针？引用？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90736" cy="4744648"/>
          </a:xfrm>
        </p:spPr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里面没有指针</a:t>
            </a:r>
            <a:endParaRPr lang="en-US" altLang="zh-CN" smtClean="0"/>
          </a:p>
          <a:p>
            <a:r>
              <a:rPr lang="zh-CN" altLang="en-US" smtClean="0"/>
              <a:t>指向对象的都是引用（数值、字符串除外）</a:t>
            </a:r>
            <a:endParaRPr lang="en-US" altLang="zh-CN" smtClean="0"/>
          </a:p>
          <a:p>
            <a:r>
              <a:rPr lang="zh-CN" altLang="en-US" smtClean="0"/>
              <a:t>拷贝对象代码</a:t>
            </a:r>
            <a:endParaRPr lang="en-US" altLang="zh-CN" smtClean="0"/>
          </a:p>
          <a:p>
            <a:pPr>
              <a:buNone/>
            </a:pPr>
            <a:endParaRPr lang="en-US" altLang="zh-CN" sz="160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import</a:t>
            </a:r>
            <a:r>
              <a:rPr lang="en-US" altLang="zh-CN" sz="200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 copy </a:t>
            </a:r>
            <a:endParaRPr lang="zh-CN" altLang="zh-CN" sz="200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ls1 = [1,”test”,(3.4,7),{“key”:1, “comment”:”your comment”}]</a:t>
            </a:r>
            <a:endParaRPr lang="en-US" altLang="zh-CN" sz="200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ls2 </a:t>
            </a:r>
            <a:r>
              <a:rPr lang="en-US" altLang="zh-CN" sz="200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= copy.deepcopy(ls1</a:t>
            </a:r>
            <a:r>
              <a:rPr lang="en-US" altLang="zh-CN" sz="200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)</a:t>
            </a:r>
            <a:endParaRPr lang="en-US" altLang="zh-CN" sz="200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哲学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000"/>
              <a:t>优美胜过丑陋 </a:t>
            </a:r>
            <a:endParaRPr lang="en-US" altLang="zh-CN" sz="4000" smtClean="0"/>
          </a:p>
          <a:p>
            <a:pPr algn="ctr">
              <a:buNone/>
            </a:pPr>
            <a:r>
              <a:rPr lang="zh-CN" altLang="en-US" sz="4000" smtClean="0"/>
              <a:t>明确</a:t>
            </a:r>
            <a:r>
              <a:rPr lang="zh-CN" altLang="en-US" sz="4000"/>
              <a:t>胜过含蓄 </a:t>
            </a:r>
            <a:endParaRPr lang="en-US" altLang="zh-CN" sz="4000" smtClean="0"/>
          </a:p>
          <a:p>
            <a:pPr algn="ctr">
              <a:buNone/>
            </a:pPr>
            <a:r>
              <a:rPr lang="zh-CN" altLang="en-US" sz="4000" smtClean="0"/>
              <a:t>简单</a:t>
            </a:r>
            <a:r>
              <a:rPr lang="zh-CN" altLang="en-US" sz="4000"/>
              <a:t>胜过复杂 </a:t>
            </a:r>
            <a:endParaRPr lang="en-US" altLang="zh-CN" sz="4000" smtClean="0"/>
          </a:p>
          <a:p>
            <a:pPr algn="ctr">
              <a:buNone/>
            </a:pPr>
            <a:r>
              <a:rPr lang="zh-CN" altLang="en-US" sz="4000" smtClean="0"/>
              <a:t>复杂</a:t>
            </a:r>
            <a:r>
              <a:rPr lang="zh-CN" altLang="en-US" sz="4000"/>
              <a:t>胜过难懂 </a:t>
            </a:r>
            <a:endParaRPr lang="en-US" altLang="zh-CN" sz="4000" smtClean="0"/>
          </a:p>
          <a:p>
            <a:pPr algn="ctr">
              <a:buNone/>
            </a:pPr>
            <a:r>
              <a:rPr lang="zh-CN" altLang="en-US" sz="4000" smtClean="0"/>
              <a:t>扁平</a:t>
            </a:r>
            <a:r>
              <a:rPr lang="zh-CN" altLang="en-US" sz="4000"/>
              <a:t>胜过嵌套 </a:t>
            </a:r>
            <a:endParaRPr lang="en-US" altLang="zh-CN" sz="4000" smtClean="0"/>
          </a:p>
          <a:p>
            <a:pPr algn="ctr">
              <a:buNone/>
            </a:pPr>
            <a:r>
              <a:rPr lang="zh-CN" altLang="en-US" sz="4000" smtClean="0"/>
              <a:t>稀疏</a:t>
            </a:r>
            <a:r>
              <a:rPr lang="zh-CN" altLang="en-US" sz="4000"/>
              <a:t>胜过密集</a:t>
            </a:r>
            <a:endParaRPr lang="zh-CN" altLang="en-US" sz="400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3200" smtClean="0">
                <a:latin typeface="+mn-ea"/>
              </a:rPr>
              <a:t>交互式命令行</a:t>
            </a:r>
            <a:r>
              <a:rPr lang="en-US" altLang="zh-CN" sz="3200" smtClean="0">
                <a:latin typeface="+mn-ea"/>
              </a:rPr>
              <a:t>(Interactive console)</a:t>
            </a:r>
            <a:endParaRPr lang="en-US" altLang="zh-CN" sz="3200" smtClean="0">
              <a:latin typeface="+mn-ea"/>
            </a:endParaRPr>
          </a:p>
          <a:p>
            <a:r>
              <a:rPr lang="zh-CN" altLang="en-US" sz="3200" smtClean="0">
                <a:latin typeface="+mn-ea"/>
              </a:rPr>
              <a:t>不只是脚本</a:t>
            </a:r>
            <a:endParaRPr lang="en-US" altLang="zh-CN" sz="3200" smtClean="0">
              <a:latin typeface="+mn-ea"/>
            </a:endParaRPr>
          </a:p>
          <a:p>
            <a:r>
              <a:rPr lang="zh-CN" altLang="en-US" sz="3200" smtClean="0">
                <a:latin typeface="+mn-ea"/>
              </a:rPr>
              <a:t>强大易用的标准库</a:t>
            </a:r>
            <a:endParaRPr lang="en-US" altLang="zh-CN" sz="3200" smtClean="0">
              <a:latin typeface="+mn-ea"/>
            </a:endParaRPr>
          </a:p>
          <a:p>
            <a:r>
              <a:rPr lang="zh-CN" altLang="en-US" sz="3200" smtClean="0">
                <a:latin typeface="+mn-ea"/>
              </a:rPr>
              <a:t>胶水语言</a:t>
            </a:r>
            <a:r>
              <a:rPr lang="en-US" altLang="zh-CN" sz="3200" smtClean="0">
                <a:latin typeface="+mn-ea"/>
              </a:rPr>
              <a:t>(glue language)</a:t>
            </a:r>
            <a:endParaRPr lang="en-US" altLang="zh-CN" sz="3200" smtClean="0">
              <a:latin typeface="+mn-ea"/>
            </a:endParaRPr>
          </a:p>
          <a:p>
            <a:r>
              <a:rPr lang="zh-CN" altLang="en-US" sz="3200" smtClean="0">
                <a:latin typeface="+mn-ea"/>
              </a:rPr>
              <a:t>收放自如</a:t>
            </a:r>
            <a:r>
              <a:rPr lang="en-US" altLang="zh-CN" sz="3200" smtClean="0">
                <a:latin typeface="+mn-ea"/>
              </a:rPr>
              <a:t>(scalability)</a:t>
            </a:r>
            <a:endParaRPr lang="en-US" altLang="zh-CN" sz="3200" smtClean="0">
              <a:latin typeface="+mn-ea"/>
            </a:endParaRPr>
          </a:p>
          <a:p>
            <a:r>
              <a:rPr lang="zh-CN" altLang="en-US" sz="3200" smtClean="0">
                <a:latin typeface="+mn-ea"/>
              </a:rPr>
              <a:t>不要括号</a:t>
            </a:r>
            <a:endParaRPr lang="en-US" altLang="zh-CN" sz="3200" smtClean="0">
              <a:latin typeface="+mn-ea"/>
            </a:endParaRPr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613" y="107950"/>
            <a:ext cx="8942387" cy="6750050"/>
          </a:xfrm>
        </p:spPr>
        <p:txBody>
          <a:bodyPr/>
          <a:lstStyle/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树立质量法制观念、提高全员质量意识。</a:t>
            </a:r>
            <a:fld id="{8783E792-0C77-4310-9007-49D6FCB0D4D9}" type="datetime7">
              <a:rPr lang="zh-CN" altLang="en-US" sz="100" dirty="0" smtClean="0">
                <a:solidFill>
                  <a:schemeClr val="bg1"/>
                </a:solidFill>
              </a:rPr>
            </a:fld>
            <a:fld id="{F97726ED-815B-4236-8CB6-8497C7A9D243}" type="datetime7">
              <a:rPr lang="zh-CN" altLang="en-US" sz="100" dirty="0" smtClean="0">
                <a:solidFill>
                  <a:schemeClr val="bg1"/>
                </a:solidFill>
              </a:rPr>
            </a:fld>
            <a:fld id="{A022396E-918D-44E2-BD4D-CB285046C814}" type="datetime2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人生得意须尽欢，莫使金樽空对月。</a:t>
            </a:r>
            <a:fld id="{DAE7C1FF-57B2-4790-9979-1624DB556760}" type="datetime11">
              <a:rPr lang="zh-CN" altLang="en-US" sz="100" dirty="0" smtClean="0">
                <a:solidFill>
                  <a:schemeClr val="bg1"/>
                </a:solidFill>
              </a:rPr>
            </a:fld>
            <a:fld id="{4028AC10-AB97-4525-BD43-0E684F3B5B43}" type="datetime11">
              <a:rPr lang="zh-CN" altLang="en-US" sz="100" dirty="0" smtClean="0">
                <a:solidFill>
                  <a:schemeClr val="bg1"/>
                </a:solidFill>
              </a:rPr>
            </a:fld>
            <a:fld id="{7EE3E8DE-3727-40E3-8B7D-5A69FA8DB81B}" type="datetime10">
              <a:rPr lang="zh-CN" altLang="en-US" sz="100" dirty="0" smtClean="0">
                <a:solidFill>
                  <a:schemeClr val="bg1"/>
                </a:solidFill>
              </a:rPr>
            </a:fld>
            <a:fld id="{1E6AE1D7-96BA-430D-A91D-24D6736265D4}" type="datetime9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安全象只弓，不拉它就松，要想保安全，常把弓弦绷。</a:t>
            </a:r>
            <a:fld id="{6CABE510-DE35-407E-AA94-CF8487A8CA32}" type="datetime7">
              <a:rPr lang="zh-CN" altLang="en-US" sz="100" dirty="0" smtClean="0">
                <a:solidFill>
                  <a:schemeClr val="bg1"/>
                </a:solidFill>
              </a:rPr>
            </a:fld>
            <a:fld id="{BD21B04E-5391-46DB-B8EA-3D9DF396C3E2}" type="datetime11">
              <a:rPr lang="zh-CN" altLang="en-US" sz="100" dirty="0" smtClean="0">
                <a:solidFill>
                  <a:schemeClr val="bg1"/>
                </a:solidFill>
              </a:rPr>
            </a:fld>
            <a:fld id="{7E3F4801-DD09-4E88-97D1-2FD627EBE772}" type="datetime10">
              <a:rPr lang="zh-CN" altLang="en-US" sz="100" dirty="0" smtClean="0">
                <a:solidFill>
                  <a:schemeClr val="bg1"/>
                </a:solidFill>
              </a:rPr>
            </a:fld>
            <a:fld id="{381CE61A-FF82-4130-B67A-F488ED1A94C0}" type="datetime7">
              <a:rPr lang="en-US" altLang="zh-CN" sz="100" dirty="0" smtClean="0">
                <a:solidFill>
                  <a:schemeClr val="bg1"/>
                </a:solidFill>
              </a:rPr>
            </a:fld>
            <a:fld id="{1449FCD2-B8ED-4531-8211-4D229480A47C}" type="datetime5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加强交通建设管理，确保工程建设质量。</a:t>
            </a:r>
            <a:fld id="{81E8EEC4-D863-41E7-A5AB-09C4A216DF21}" type="datetime11">
              <a:rPr lang="zh-CN" altLang="en-US" sz="100" dirty="0" smtClean="0">
                <a:solidFill>
                  <a:schemeClr val="bg1"/>
                </a:solidFill>
              </a:rPr>
            </a:fld>
            <a:fld id="{5E4242E9-3149-42D8-AFB7-43DC1EEDE84A}" type="datetime11">
              <a:rPr lang="zh-CN" altLang="en-US" sz="100" dirty="0" smtClean="0">
                <a:solidFill>
                  <a:schemeClr val="bg1"/>
                </a:solidFill>
              </a:rPr>
            </a:fld>
            <a:fld id="{93807F73-7F97-4316-A065-E2E26890F28D}" type="datetime10">
              <a:rPr lang="zh-CN" altLang="en-US" sz="100" dirty="0" smtClean="0">
                <a:solidFill>
                  <a:schemeClr val="bg1"/>
                </a:solidFill>
              </a:rPr>
            </a:fld>
            <a:fld id="{5A5E4BB7-A289-4AD7-830A-419AA2AEA00F}" type="datetime2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安全在于心细，事故出在麻痹。</a:t>
            </a:r>
            <a:fld id="{BF006893-7DB9-4B57-A14A-9597BD1BD07B}" type="datetime7">
              <a:rPr lang="zh-CN" altLang="en-US" sz="100" dirty="0" smtClean="0">
                <a:solidFill>
                  <a:schemeClr val="bg1"/>
                </a:solidFill>
              </a:rPr>
            </a:fld>
            <a:fld id="{073A99F5-F8DC-4095-AE72-6440D81639D7}" type="datetime7">
              <a:rPr lang="zh-CN" altLang="en-US" sz="100" dirty="0" smtClean="0">
                <a:solidFill>
                  <a:schemeClr val="bg1"/>
                </a:solidFill>
              </a:rPr>
            </a:fld>
            <a:fld id="{06E23E54-605E-475F-B996-AF7777FEE4B5}" type="datetime11">
              <a:rPr lang="zh-CN" altLang="en-US" sz="100" dirty="0" smtClean="0">
                <a:solidFill>
                  <a:schemeClr val="bg1"/>
                </a:solidFill>
              </a:rPr>
            </a:fld>
            <a:fld id="{ADF0B8C2-491F-4F93-81F3-BCBF04129E25}" type="datetime11">
              <a:rPr lang="zh-CN" altLang="en-US" sz="100" dirty="0" smtClean="0">
                <a:solidFill>
                  <a:schemeClr val="bg1"/>
                </a:solidFill>
              </a:rPr>
            </a:fld>
            <a:fld id="{9E35AE90-DEC3-402E-82E6-D6BD8E82662A}" type="datetime4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踏实肯干，努力奋斗。</a:t>
            </a:r>
            <a:fld id="{522E82EE-D3EC-4099-B468-2D0E86485FB4}" type="datetime2">
              <a:rPr lang="zh-CN" altLang="en-US" sz="100" dirty="0" smtClean="0">
                <a:solidFill>
                  <a:schemeClr val="bg1"/>
                </a:solidFill>
              </a:rPr>
            </a:fld>
            <a:fld id="{69934BD8-A752-4594-ACF7-B4CD42211620}" type="datetime12">
              <a:rPr lang="zh-CN" altLang="en-US" sz="100" dirty="0" smtClean="0">
                <a:solidFill>
                  <a:schemeClr val="bg1"/>
                </a:solidFill>
              </a:rPr>
            </a:fld>
            <a:fld id="{0492ECB3-2641-4B76-89BB-EE9401330777}" type="datetime7">
              <a:rPr lang="zh-CN" altLang="en-US" sz="100" dirty="0" smtClean="0">
                <a:solidFill>
                  <a:schemeClr val="bg1"/>
                </a:solidFill>
              </a:rPr>
            </a:fld>
            <a:fld id="{17226069-FE14-4ABE-9D1B-17BDDC422CDA}" type="datetime7">
              <a:rPr lang="zh-CN" altLang="en-US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追求至善凭技术开拓市场，凭管理增创效益，凭服务树立形象。</a:t>
            </a:r>
            <a:fld id="{0A66B4C9-57E6-4848-936A-27FD23F090BF}" type="datetime3">
              <a:rPr lang="zh-CN" altLang="en-US" sz="100" dirty="0" smtClean="0">
                <a:solidFill>
                  <a:schemeClr val="bg1"/>
                </a:solidFill>
              </a:rPr>
            </a:fld>
            <a:fld id="{F1E6F275-7BD9-4C67-B81D-FDF04B16E3B4}" type="datetime13">
              <a:rPr lang="zh-CN" altLang="en-US" sz="100" dirty="0" smtClean="0">
                <a:solidFill>
                  <a:schemeClr val="bg1"/>
                </a:solidFill>
              </a:rPr>
            </a:fld>
            <a:fld id="{865BFE84-E175-4A1E-83C0-D4CB13D35A87}" type="datetime11">
              <a:rPr lang="zh-CN" altLang="en-US" sz="100" dirty="0" smtClean="0">
                <a:solidFill>
                  <a:schemeClr val="bg1"/>
                </a:solidFill>
              </a:rPr>
            </a:fld>
            <a:fld id="{A5FBB983-CD7F-441C-A31E-8F669A736A76}" type="datetime7">
              <a:rPr lang="zh-CN" altLang="en-US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严格把控质量关，让生产更加有保障。</a:t>
            </a:r>
            <a:fld id="{8CD65244-57DD-468A-BE1E-196354E44620}" type="datetime6">
              <a:rPr lang="zh-CN" altLang="en-US" sz="100" dirty="0" smtClean="0">
                <a:solidFill>
                  <a:schemeClr val="bg1"/>
                </a:solidFill>
              </a:rPr>
            </a:fld>
            <a:fld id="{26A4ED43-7C4E-4CD8-A3CC-DCA1650ADE7A}" type="datetime12">
              <a:rPr lang="zh-CN" altLang="en-US" sz="100" dirty="0" smtClean="0">
                <a:solidFill>
                  <a:schemeClr val="bg1"/>
                </a:solidFill>
              </a:rPr>
            </a:fld>
            <a:fld id="{4CB1A7BA-407A-4BC5-8051-C08A9ACF644D}" type="datetime7">
              <a:rPr lang="zh-CN" altLang="en-US" sz="100" dirty="0" smtClean="0">
                <a:solidFill>
                  <a:schemeClr val="bg1"/>
                </a:solidFill>
              </a:rPr>
            </a:fld>
            <a:fld id="{C1AC45A8-EA2A-449F-AE4F-34AE609809AB}" type="datetime10">
              <a:rPr lang="zh-CN" altLang="en-US" sz="100" dirty="0" smtClean="0">
                <a:solidFill>
                  <a:schemeClr val="bg1"/>
                </a:solidFill>
              </a:rPr>
            </a:fld>
            <a:fld id="{90AFA90B-9A13-4644-8514-CEDA3B6769FB}" type="datetime4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作业标准记得牢，驾轻就熟除烦恼。</a:t>
            </a:r>
            <a:fld id="{A1395B89-BEF7-4CB6-8F32-854B38DCAFCD}" type="datetime9">
              <a:rPr lang="zh-CN" altLang="en-US" sz="100" dirty="0" smtClean="0">
                <a:solidFill>
                  <a:schemeClr val="bg1"/>
                </a:solidFill>
              </a:rPr>
            </a:fld>
            <a:fld id="{58CDEB3A-0114-4209-A03C-F79DABEA338F}" type="datetime11">
              <a:rPr lang="zh-CN" altLang="en-US" sz="100" dirty="0" smtClean="0">
                <a:solidFill>
                  <a:schemeClr val="bg1"/>
                </a:solidFill>
              </a:rPr>
            </a:fld>
            <a:fld id="{8C49CA69-CFEB-4A56-AB30-E0B0F2ED4E30}" type="datetime3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好的事情马上就会到来，一切都是最好的安排。</a:t>
            </a:r>
            <a:fld id="{4548B6E4-2597-4D3E-9636-8D63AE805C4E}" type="datetime13">
              <a:rPr lang="zh-CN" altLang="en-US" sz="100" dirty="0" smtClean="0">
                <a:solidFill>
                  <a:schemeClr val="bg1"/>
                </a:solidFill>
              </a:rPr>
            </a:fld>
            <a:fld id="{199A905F-044E-4D5F-9444-1C689DBC430C}" type="datetime12">
              <a:rPr lang="zh-CN" altLang="en-US" sz="100" dirty="0" smtClean="0">
                <a:solidFill>
                  <a:schemeClr val="bg1"/>
                </a:solidFill>
              </a:rPr>
            </a:fld>
            <a:fld id="{BABF6B5C-B126-469E-9DBC-B769A41B1CF9}" type="datetime11">
              <a:rPr lang="zh-CN" altLang="en-US" sz="100" dirty="0" smtClean="0">
                <a:solidFill>
                  <a:schemeClr val="bg1"/>
                </a:solidFill>
              </a:rPr>
            </a:fld>
            <a:fld id="{5889BAA7-AEBE-46C0-BA02-41998D26D96A}" type="datetime7">
              <a:rPr lang="zh-CN" altLang="en-US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一马当先，全员举绩，梅开二度，业绩保底。</a:t>
            </a:r>
            <a:fld id="{957B8E0D-283D-4119-A7DD-ABA56213ED69}" type="datetime7">
              <a:rPr lang="zh-CN" altLang="en-US" sz="100" dirty="0" smtClean="0">
                <a:solidFill>
                  <a:schemeClr val="bg1"/>
                </a:solidFill>
              </a:rPr>
            </a:fld>
            <a:fld id="{9424167B-6954-4EC9-AD9E-8D32C98244D2}" type="datetime7">
              <a:rPr lang="zh-CN" altLang="en-US" sz="100" dirty="0" smtClean="0">
                <a:solidFill>
                  <a:schemeClr val="bg1"/>
                </a:solidFill>
              </a:rPr>
            </a:fld>
            <a:fld id="{40E4610B-F560-4165-81CB-0588341A0AA7}" type="datetime10">
              <a:rPr lang="zh-CN" altLang="en-US" sz="100" dirty="0" smtClean="0">
                <a:solidFill>
                  <a:schemeClr val="bg1"/>
                </a:solidFill>
              </a:rPr>
            </a:fld>
            <a:fld id="{FE5AC9F5-BAE2-47B7-81A1-41C84B344BE2}" type="datetime11">
              <a:rPr lang="zh-CN" altLang="en-US" sz="100" dirty="0" smtClean="0">
                <a:solidFill>
                  <a:schemeClr val="bg1"/>
                </a:solidFill>
              </a:rPr>
            </a:fld>
            <a:fld id="{B51B0AB0-4411-4652-B722-A2AC4C75074F}" type="datetime11">
              <a:rPr lang="zh-CN" altLang="en-US" sz="100" dirty="0" smtClean="0">
                <a:solidFill>
                  <a:schemeClr val="bg1"/>
                </a:solidFill>
              </a:rPr>
            </a:fld>
            <a:fld id="{0FC202E2-43CC-4916-A17D-DC7C1CA1CBD5}" type="datetime7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牢记安全之责，善谋安全之策，力务安全之实。</a:t>
            </a:r>
            <a:fld id="{A54E3AFA-FE79-44B3-9B05-195DFA24FB74}" type="datetime9">
              <a:rPr lang="zh-CN" altLang="en-US" sz="100" dirty="0" smtClean="0">
                <a:solidFill>
                  <a:schemeClr val="bg1"/>
                </a:solidFill>
              </a:rPr>
            </a:fld>
            <a:fld id="{FB945EFA-336E-4C02-A44D-8D73F8EE1900}" type="datetime2">
              <a:rPr lang="en-US" altLang="zh-CN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  <a:p>
            <a:pPr eaLnBrk="1" latinLnBrk="1" hangingPunct="1"/>
            <a:r>
              <a:rPr lang="zh-CN" altLang="en-US" sz="100" dirty="0">
                <a:solidFill>
                  <a:schemeClr val="bg1"/>
                </a:solidFill>
              </a:rPr>
              <a:t>相信相信得力量。</a:t>
            </a:r>
            <a:fld id="{D59FAE8B-3866-4807-84D0-5670154E7162}" type="datetime7">
              <a:rPr lang="zh-CN" altLang="en-US" sz="100" dirty="0" smtClean="0">
                <a:solidFill>
                  <a:schemeClr val="bg1"/>
                </a:solidFill>
              </a:rPr>
            </a:fld>
            <a:fld id="{3E28139B-6B0D-44ED-AFA5-E19EEA6ECF26}" type="datetime9">
              <a:rPr lang="zh-CN" altLang="en-US" sz="100" dirty="0" smtClean="0">
                <a:solidFill>
                  <a:schemeClr val="bg1"/>
                </a:solidFill>
              </a:rPr>
            </a:fld>
            <a:fld id="{65BE3235-B3F2-4327-BAB6-D6CC6B49F251}" type="datetime7">
              <a:rPr lang="zh-CN" altLang="en-US" sz="100" dirty="0" smtClean="0">
                <a:solidFill>
                  <a:schemeClr val="bg1"/>
                </a:solidFill>
              </a:rPr>
            </a:fld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2051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5875"/>
            <a:ext cx="874077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394674" y="2537720"/>
            <a:ext cx="5195888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450" dirty="0">
                <a:solidFill>
                  <a:srgbClr val="B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谢谢大家！</a:t>
            </a:r>
            <a:endParaRPr lang="zh-CN" altLang="en-US" sz="8000" b="1" spc="450" dirty="0">
              <a:solidFill>
                <a:srgbClr val="B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交互式命令行</a:t>
            </a:r>
            <a:r>
              <a:rPr lang="en-US" altLang="zh-CN" smtClean="0"/>
              <a:t>(Interactive console)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可以单步直译运行。运行</a:t>
            </a:r>
            <a:r>
              <a:rPr lang="en-US" altLang="zh-CN" smtClean="0"/>
              <a:t>Python</a:t>
            </a:r>
            <a:r>
              <a:rPr lang="zh-CN" altLang="en-US" smtClean="0"/>
              <a:t>解释器或</a:t>
            </a:r>
            <a:r>
              <a:rPr lang="en-US" altLang="zh-CN" smtClean="0"/>
              <a:t>IDLE</a:t>
            </a:r>
            <a:r>
              <a:rPr lang="zh-CN" altLang="en-US" smtClean="0"/>
              <a:t>进入交互式命令行的环境，你可以在提示符号</a:t>
            </a:r>
            <a:r>
              <a:rPr lang="en-US" altLang="zh-CN" smtClean="0"/>
              <a:t>&gt;&gt;&gt;</a:t>
            </a:r>
            <a:r>
              <a:rPr lang="zh-CN" altLang="en-US" smtClean="0"/>
              <a:t>旁输入代码，按</a:t>
            </a:r>
            <a:r>
              <a:rPr lang="en-US" altLang="zh-CN" smtClean="0"/>
              <a:t>Enter</a:t>
            </a:r>
            <a:r>
              <a:rPr lang="zh-CN" altLang="en-US" smtClean="0"/>
              <a:t>键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i="1" smtClean="0"/>
              <a:t>&gt;&gt;&gt; </a:t>
            </a:r>
            <a:r>
              <a:rPr lang="en-US" altLang="zh-CN" b="1" i="1" smtClean="0"/>
              <a:t>print</a:t>
            </a:r>
            <a:r>
              <a:rPr lang="en-US" i="1" smtClean="0"/>
              <a:t>("Hello, Python!") </a:t>
            </a:r>
            <a:endParaRPr lang="en-US" i="1" smtClean="0"/>
          </a:p>
          <a:p>
            <a:pPr>
              <a:buNone/>
            </a:pPr>
            <a:r>
              <a:rPr lang="en-US" i="1" smtClean="0"/>
              <a:t>Hello, Python!</a:t>
            </a:r>
            <a:endParaRPr lang="en-US" i="1" smtClean="0"/>
          </a:p>
          <a:p>
            <a:pPr>
              <a:buNone/>
            </a:pPr>
            <a:endParaRPr lang="en-US" altLang="zh-CN" i="1" smtClean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不只是脚本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mtClean="0"/>
              <a:t>原因是“脚本语言”泛指仅作简单编程任务的语言，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如</a:t>
            </a:r>
            <a:r>
              <a:rPr lang="en-US" altLang="zh-CN" err="1" smtClean="0"/>
              <a:t>Lua</a:t>
            </a:r>
            <a:r>
              <a:rPr lang="zh-CN" altLang="en-US" smtClean="0"/>
              <a:t>、</a:t>
            </a:r>
            <a:r>
              <a:rPr lang="en-US" altLang="zh-CN" smtClean="0"/>
              <a:t>JavaScript</a:t>
            </a:r>
            <a:r>
              <a:rPr lang="zh-CN" altLang="en-US" smtClean="0"/>
              <a:t>等，它们只能处理简单的任务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/>
              <a:t>而</a:t>
            </a:r>
            <a:r>
              <a:rPr lang="en-US" altLang="zh-CN" smtClean="0"/>
              <a:t>Python</a:t>
            </a:r>
            <a:r>
              <a:rPr lang="zh-CN" altLang="en-US" smtClean="0"/>
              <a:t>是面向对象编程（</a:t>
            </a:r>
            <a:r>
              <a:rPr lang="en-US" altLang="zh-CN" smtClean="0"/>
              <a:t>OOP)</a:t>
            </a:r>
            <a:r>
              <a:rPr lang="zh-CN" altLang="en-US" smtClean="0"/>
              <a:t>的，支持异常处理和类型检查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的支持者较喜欢称它为一种</a:t>
            </a:r>
            <a:r>
              <a:rPr lang="zh-CN" altLang="en-US" smtClean="0">
                <a:solidFill>
                  <a:srgbClr val="FF0000"/>
                </a:solidFill>
              </a:rPr>
              <a:t>高阶动态编程语言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强大易用的标准库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核心库不超过</a:t>
            </a:r>
            <a:r>
              <a:rPr lang="en-US" altLang="zh-CN" smtClean="0"/>
              <a:t>10Mb</a:t>
            </a:r>
            <a:endParaRPr lang="en-US" altLang="zh-CN" smtClean="0"/>
          </a:p>
          <a:p>
            <a:r>
              <a:rPr lang="en-US" altLang="zh-CN" smtClean="0"/>
              <a:t>Html</a:t>
            </a:r>
            <a:r>
              <a:rPr lang="zh-CN" altLang="en-US" smtClean="0"/>
              <a:t>、</a:t>
            </a:r>
            <a:r>
              <a:rPr lang="en-US" altLang="zh-CN" smtClean="0"/>
              <a:t>Xml</a:t>
            </a:r>
            <a:r>
              <a:rPr lang="zh-CN" altLang="en-US" smtClean="0"/>
              <a:t>解析：</a:t>
            </a:r>
            <a:r>
              <a:rPr lang="en-US" altLang="zh-CN" err="1" smtClean="0"/>
              <a:t>BeautifulSoup, Expat</a:t>
            </a:r>
            <a:endParaRPr lang="en-US" altLang="zh-CN" err="1" smtClean="0"/>
          </a:p>
          <a:p>
            <a:r>
              <a:rPr lang="zh-CN" altLang="en-US" smtClean="0"/>
              <a:t>字符串处理：字典、数组切片、正则表达式 </a:t>
            </a:r>
            <a:r>
              <a:rPr lang="en-US" altLang="zh-CN" smtClean="0"/>
              <a:t>re</a:t>
            </a:r>
            <a:endParaRPr lang="en-US" altLang="zh-CN" smtClean="0"/>
          </a:p>
          <a:p>
            <a:r>
              <a:rPr lang="zh-CN" altLang="en-US" smtClean="0"/>
              <a:t>单元测试： </a:t>
            </a:r>
            <a:r>
              <a:rPr lang="en-US" err="1" smtClean="0"/>
              <a:t>PyUnit</a:t>
            </a:r>
            <a:endParaRPr lang="en-US" altLang="zh-CN" smtClean="0"/>
          </a:p>
          <a:p>
            <a:r>
              <a:rPr lang="zh-CN" altLang="en-US" smtClean="0"/>
              <a:t>代码版本控制： </a:t>
            </a:r>
            <a:r>
              <a:rPr lang="en-US" altLang="zh-CN" err="1" smtClean="0"/>
              <a:t>PySVN</a:t>
            </a:r>
            <a:endParaRPr lang="en-US" altLang="zh-CN" err="1" smtClean="0"/>
          </a:p>
          <a:p>
            <a:r>
              <a:rPr lang="zh-CN" altLang="en-US" smtClean="0"/>
              <a:t>网络访问： </a:t>
            </a:r>
            <a:r>
              <a:rPr lang="en-US" altLang="zh-CN" smtClean="0"/>
              <a:t>urllib2</a:t>
            </a:r>
            <a:endParaRPr lang="en-US" altLang="zh-CN" smtClean="0"/>
          </a:p>
          <a:p>
            <a:r>
              <a:rPr lang="zh-CN" altLang="en-US" smtClean="0"/>
              <a:t>图形模块： </a:t>
            </a:r>
            <a:r>
              <a:rPr lang="en-US" err="1" smtClean="0"/>
              <a:t>Tkinter</a:t>
            </a:r>
            <a:r>
              <a:rPr lang="zh-CN" altLang="en-US" smtClean="0"/>
              <a:t>、</a:t>
            </a:r>
            <a:r>
              <a:rPr lang="en-US" altLang="zh-CN" err="1" smtClean="0"/>
              <a:t>PyTCL</a:t>
            </a:r>
            <a:r>
              <a:rPr lang="zh-CN" altLang="en-US" smtClean="0"/>
              <a:t>、</a:t>
            </a:r>
            <a:r>
              <a:rPr lang="en-US" altLang="zh-CN" err="1" smtClean="0"/>
              <a:t>WxPython</a:t>
            </a:r>
            <a:endParaRPr lang="en-US" altLang="zh-CN" err="1" smtClean="0"/>
          </a:p>
          <a:p>
            <a:r>
              <a:rPr lang="zh-CN" altLang="en-US" smtClean="0"/>
              <a:t>串行化、多线程等</a:t>
            </a:r>
            <a:endParaRPr lang="en-US" altLang="zh-CN" smtClean="0"/>
          </a:p>
          <a:p>
            <a:r>
              <a:rPr lang="zh-CN" altLang="en-US" b="1" smtClean="0"/>
              <a:t>扩展标准库十分容易</a:t>
            </a:r>
            <a:endParaRPr lang="en-US" altLang="zh-CN" b="1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胶水语言</a:t>
            </a:r>
            <a:r>
              <a:rPr lang="en-US" altLang="zh-CN" smtClean="0"/>
              <a:t>(glue language)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经常用作将不同语言编写的程序“粘”在一起的胶水语言。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Google</a:t>
            </a:r>
            <a:r>
              <a:rPr lang="zh-CN" altLang="en-US" smtClean="0"/>
              <a:t>内部的很多项目使用</a:t>
            </a:r>
            <a:r>
              <a:rPr lang="en-US" altLang="zh-CN" smtClean="0"/>
              <a:t>C++</a:t>
            </a:r>
            <a:r>
              <a:rPr lang="zh-CN" altLang="en-US" smtClean="0"/>
              <a:t>编写性能要求极高的部分，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然后用</a:t>
            </a:r>
            <a:r>
              <a:rPr lang="en-US" altLang="zh-CN" smtClean="0"/>
              <a:t>Python</a:t>
            </a:r>
            <a:r>
              <a:rPr lang="zh-CN" altLang="en-US" smtClean="0"/>
              <a:t>调用相应的模块。</a:t>
            </a:r>
            <a:endParaRPr lang="en-US" altLang="zh-CN" smtClean="0"/>
          </a:p>
          <a:p>
            <a:pPr>
              <a:buNone/>
            </a:pPr>
            <a:r>
              <a:rPr lang="en-US" altLang="zh-CN" b="1" smtClean="0"/>
              <a:t>C/C++: </a:t>
            </a:r>
            <a:endParaRPr lang="en-US" altLang="zh-CN" b="1" smtClean="0"/>
          </a:p>
          <a:p>
            <a:pPr>
              <a:buNone/>
            </a:pPr>
            <a:r>
              <a:rPr lang="en-US" smtClean="0"/>
              <a:t>	Boost.Python</a:t>
            </a:r>
            <a:r>
              <a:rPr lang="zh-CN" altLang="en-US" smtClean="0"/>
              <a:t>使得 </a:t>
            </a:r>
            <a:r>
              <a:rPr lang="en-US" smtClean="0"/>
              <a:t>Python </a:t>
            </a:r>
            <a:r>
              <a:rPr lang="zh-CN" altLang="en-US" smtClean="0"/>
              <a:t>和 </a:t>
            </a:r>
            <a:r>
              <a:rPr lang="en-US" smtClean="0"/>
              <a:t>C++ </a:t>
            </a:r>
            <a:r>
              <a:rPr lang="zh-CN" altLang="en-US" smtClean="0"/>
              <a:t>的类库能互相调用（</a:t>
            </a:r>
            <a:r>
              <a:rPr lang="en-US" altLang="zh-CN" smtClean="0"/>
              <a:t>.pyc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buNone/>
            </a:pPr>
            <a:r>
              <a:rPr lang="en-US" altLang="zh-CN" b="1" smtClean="0"/>
              <a:t>Java: </a:t>
            </a:r>
            <a:endParaRPr lang="en-US" altLang="zh-CN" b="1" smtClean="0"/>
          </a:p>
          <a:p>
            <a:pPr>
              <a:buNone/>
            </a:pPr>
            <a:r>
              <a:rPr lang="en-US" altLang="zh-CN" smtClean="0"/>
              <a:t>	Jython </a:t>
            </a:r>
            <a:r>
              <a:rPr lang="zh-CN" altLang="en-US" smtClean="0"/>
              <a:t>是用</a:t>
            </a:r>
            <a:r>
              <a:rPr lang="en-US" altLang="zh-CN" smtClean="0"/>
              <a:t>Java</a:t>
            </a:r>
            <a:r>
              <a:rPr lang="zh-CN" altLang="en-US" smtClean="0"/>
              <a:t>实现的</a:t>
            </a:r>
            <a:r>
              <a:rPr lang="en-US" altLang="zh-CN" smtClean="0"/>
              <a:t>Python</a:t>
            </a:r>
            <a:r>
              <a:rPr lang="zh-CN" altLang="en-US" smtClean="0"/>
              <a:t>，可同时使用二者的类库</a:t>
            </a:r>
            <a:endParaRPr lang="en-US" altLang="zh-CN" smtClean="0"/>
          </a:p>
          <a:p>
            <a:pPr>
              <a:buNone/>
            </a:pPr>
            <a:r>
              <a:rPr lang="en-US" altLang="zh-CN" b="1" smtClean="0"/>
              <a:t>.NET:</a:t>
            </a:r>
            <a:endParaRPr lang="en-US" altLang="zh-CN" b="1" smtClean="0"/>
          </a:p>
          <a:p>
            <a:pPr>
              <a:buNone/>
            </a:pPr>
            <a:r>
              <a:rPr lang="en-US" altLang="zh-CN" smtClean="0"/>
              <a:t>	IronPython</a:t>
            </a:r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在</a:t>
            </a:r>
            <a:r>
              <a:rPr lang="en-US" altLang="zh-CN" smtClean="0"/>
              <a:t>.NET</a:t>
            </a:r>
            <a:r>
              <a:rPr lang="zh-CN" altLang="en-US" smtClean="0"/>
              <a:t>平台上的版本。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收放自如</a:t>
            </a:r>
            <a:r>
              <a:rPr lang="en-US" altLang="zh-CN" smtClean="0"/>
              <a:t>(scalability)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Python</a:t>
            </a:r>
            <a:r>
              <a:rPr lang="zh-CN" altLang="en-US" smtClean="0"/>
              <a:t>内建的数据结构（</a:t>
            </a:r>
            <a:r>
              <a:rPr lang="en-US" altLang="zh-CN" smtClean="0"/>
              <a:t>variable, list </a:t>
            </a:r>
            <a:r>
              <a:rPr lang="zh-CN" altLang="en-US" smtClean="0"/>
              <a:t>和 </a:t>
            </a:r>
            <a:r>
              <a:rPr lang="en-US" altLang="zh-CN" err="1" smtClean="0"/>
              <a:t>dict</a:t>
            </a:r>
            <a:r>
              <a:rPr lang="zh-CN" altLang="en-US" smtClean="0"/>
              <a:t>）以及对多线程分布式操作的支持，使得程序可以用相同的代码处理不同规模的数据，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以及并发的用户需求。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6.11.28"/>
  <p:tag name="AS_TITLE" val="Aspose.Slides for .NET 4.0"/>
  <p:tag name="AS_VERSION" val="16.11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Arial"/>
        <a:cs typeface="Arial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Arial"/>
        <a:cs typeface="Arial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/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6254</Words>
  <Application>WPS 演示</Application>
  <PresentationFormat>On-screen Show (4:3)</PresentationFormat>
  <Paragraphs>550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Wingdings 3</vt:lpstr>
      <vt:lpstr>Wingdings</vt:lpstr>
      <vt:lpstr>Bitstream Vera Sans Mono</vt:lpstr>
      <vt:lpstr>Olympic Beijing Picto</vt:lpstr>
      <vt:lpstr>Wingdings 2</vt:lpstr>
      <vt:lpstr>GungsuhChe</vt:lpstr>
      <vt:lpstr>Gungsuh</vt:lpstr>
      <vt:lpstr>Malgun Gothic</vt:lpstr>
      <vt:lpstr>仿宋</vt:lpstr>
      <vt:lpstr>华文新魏</vt:lpstr>
      <vt:lpstr>Gill Sans MT</vt:lpstr>
      <vt:lpstr>质朴</vt:lpstr>
      <vt:lpstr>PowerPoint 演示文稿</vt:lpstr>
      <vt:lpstr>起源</vt:lpstr>
      <vt:lpstr>Computer Programming for Everybody</vt:lpstr>
      <vt:lpstr>特性</vt:lpstr>
      <vt:lpstr>交互式命令行(Interactive console)</vt:lpstr>
      <vt:lpstr>不只是脚本</vt:lpstr>
      <vt:lpstr>强大易用的标准库</vt:lpstr>
      <vt:lpstr>胶水语言(glue language)</vt:lpstr>
      <vt:lpstr>收放自如(scalability)</vt:lpstr>
      <vt:lpstr>不要括号</vt:lpstr>
      <vt:lpstr>用途</vt:lpstr>
      <vt:lpstr>应用举例</vt:lpstr>
      <vt:lpstr>这么强大！！！</vt:lpstr>
      <vt:lpstr>开发环境</vt:lpstr>
      <vt:lpstr>字符编码</vt:lpstr>
      <vt:lpstr>程序运行方式</vt:lpstr>
      <vt:lpstr>行和缩进</vt:lpstr>
      <vt:lpstr>注释 </vt:lpstr>
      <vt:lpstr>Hello world </vt:lpstr>
      <vt:lpstr>条件</vt:lpstr>
      <vt:lpstr>循环</vt:lpstr>
      <vt:lpstr>数字</vt:lpstr>
      <vt:lpstr>数学函数</vt:lpstr>
      <vt:lpstr>字符串string</vt:lpstr>
      <vt:lpstr>切片</vt:lpstr>
      <vt:lpstr>字符串函数</vt:lpstr>
      <vt:lpstr>列表list</vt:lpstr>
      <vt:lpstr>列表运算符</vt:lpstr>
      <vt:lpstr>列表方法</vt:lpstr>
      <vt:lpstr>元组tuple</vt:lpstr>
      <vt:lpstr>字典dict</vt:lpstr>
      <vt:lpstr>字典运算符</vt:lpstr>
      <vt:lpstr>字典方法</vt:lpstr>
      <vt:lpstr>函数</vt:lpstr>
      <vt:lpstr>类class</vt:lpstr>
      <vt:lpstr>模块</vt:lpstr>
      <vt:lpstr>全局变量和局部变量</vt:lpstr>
      <vt:lpstr>指针？引用？</vt:lpstr>
      <vt:lpstr>Python哲学</vt:lpstr>
      <vt:lpstr>PowerPoint 演示文稿</vt:lpstr>
    </vt:vector>
  </TitlesOfParts>
  <Company>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培训讲义</dc:title>
  <dc:creator>uit</dc:creator>
  <cp:lastModifiedBy>admin</cp:lastModifiedBy>
  <cp:revision>737</cp:revision>
  <dcterms:created xsi:type="dcterms:W3CDTF">2010-07-07T01:58:00Z</dcterms:created>
  <dcterms:modified xsi:type="dcterms:W3CDTF">2020-10-13T04:43:53Z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