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0"/>
  </p:notesMasterIdLst>
  <p:sldIdLst>
    <p:sldId id="256" r:id="rId2"/>
    <p:sldId id="257" r:id="rId3"/>
    <p:sldId id="258" r:id="rId4"/>
    <p:sldId id="262" r:id="rId5"/>
    <p:sldId id="266" r:id="rId6"/>
    <p:sldId id="265" r:id="rId7"/>
    <p:sldId id="287" r:id="rId8"/>
    <p:sldId id="269"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34"/>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d2caba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d2caba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5e1ed11e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5e1ed11e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55e1ed11e4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55e1ed11e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55e1ed11e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55e1ed11e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5e1ed11e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5e1ed11e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15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55e1ed11e4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chemeClr val="dk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2pPr>
            <a:lvl3pPr lvl="2">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3pPr>
            <a:lvl4pPr lvl="3">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4pPr>
            <a:lvl5pPr lvl="4">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5pPr>
            <a:lvl6pPr lvl="5">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6pPr>
            <a:lvl7pPr lvl="6">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7pPr>
            <a:lvl8pPr lvl="7">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8pPr>
            <a:lvl9pPr lvl="8">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rvo"/>
              <a:buChar char="●"/>
              <a:defRPr sz="1800">
                <a:solidFill>
                  <a:schemeClr val="lt1"/>
                </a:solidFill>
                <a:latin typeface="Arvo"/>
                <a:ea typeface="Arvo"/>
                <a:cs typeface="Arvo"/>
                <a:sym typeface="Arvo"/>
              </a:defRPr>
            </a:lvl1pPr>
            <a:lvl2pPr marL="914400" lvl="1"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2pPr>
            <a:lvl3pPr marL="1371600" lvl="2"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3pPr>
            <a:lvl4pPr marL="1828800" lvl="3"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4pPr>
            <a:lvl5pPr marL="2286000" lvl="4"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5pPr>
            <a:lvl6pPr marL="2743200" lvl="5"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6pPr>
            <a:lvl7pPr marL="3200400" lvl="6"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7pPr>
            <a:lvl8pPr marL="3657600" lvl="7"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8pPr>
            <a:lvl9pPr marL="4114800" lvl="8" indent="-317500">
              <a:lnSpc>
                <a:spcPct val="115000"/>
              </a:lnSpc>
              <a:spcBef>
                <a:spcPts val="1600"/>
              </a:spcBef>
              <a:spcAft>
                <a:spcPts val="1600"/>
              </a:spcAft>
              <a:buClr>
                <a:schemeClr val="lt1"/>
              </a:buClr>
              <a:buSzPts val="1400"/>
              <a:buFont typeface="Arvo"/>
              <a:buChar char="■"/>
              <a:defRPr>
                <a:solidFill>
                  <a:schemeClr val="lt1"/>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1"/>
        <p:cNvGrpSpPr/>
        <p:nvPr/>
      </p:nvGrpSpPr>
      <p:grpSpPr>
        <a:xfrm>
          <a:off x="0" y="0"/>
          <a:ext cx="0" cy="0"/>
          <a:chOff x="0" y="0"/>
          <a:chExt cx="0" cy="0"/>
        </a:xfrm>
      </p:grpSpPr>
      <p:sp>
        <p:nvSpPr>
          <p:cNvPr id="342" name="Google Shape;342;p11"/>
          <p:cNvSpPr txBox="1">
            <a:spLocks noGrp="1"/>
          </p:cNvSpPr>
          <p:nvPr>
            <p:ph type="ctrTitle"/>
          </p:nvPr>
        </p:nvSpPr>
        <p:spPr>
          <a:xfrm>
            <a:off x="2362575" y="1545450"/>
            <a:ext cx="4419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a:t>操作系统模拟实验</a:t>
            </a:r>
            <a:endParaRPr dirty="0"/>
          </a:p>
        </p:txBody>
      </p:sp>
      <p:sp>
        <p:nvSpPr>
          <p:cNvPr id="2" name="矩形 1">
            <a:extLst>
              <a:ext uri="{FF2B5EF4-FFF2-40B4-BE49-F238E27FC236}">
                <a16:creationId xmlns:a16="http://schemas.microsoft.com/office/drawing/2014/main" id="{E5ACE27A-72E2-4CE5-ACE9-61F3AF18829C}"/>
              </a:ext>
            </a:extLst>
          </p:cNvPr>
          <p:cNvSpPr/>
          <p:nvPr/>
        </p:nvSpPr>
        <p:spPr>
          <a:xfrm>
            <a:off x="471715" y="3598050"/>
            <a:ext cx="3258456" cy="1169551"/>
          </a:xfrm>
          <a:prstGeom prst="rect">
            <a:avLst/>
          </a:prstGeom>
        </p:spPr>
        <p:txBody>
          <a:bodyPr wrap="square">
            <a:spAutoFit/>
          </a:bodyPr>
          <a:lstStyle/>
          <a:p>
            <a:pPr marL="0" lvl="0" indent="0"/>
            <a:r>
              <a:rPr lang="zh-CN" altLang="en-US" dirty="0"/>
              <a:t>组长：刘洁</a:t>
            </a:r>
            <a:endParaRPr lang="en-US" altLang="zh-CN" dirty="0"/>
          </a:p>
          <a:p>
            <a:pPr marL="0" lvl="0" indent="0"/>
            <a:r>
              <a:rPr lang="zh-CN" altLang="en-US" dirty="0"/>
              <a:t>组员：王同鑫</a:t>
            </a:r>
            <a:endParaRPr lang="en-US" altLang="zh-CN" dirty="0"/>
          </a:p>
          <a:p>
            <a:pPr marL="0" lvl="0" indent="0"/>
            <a:r>
              <a:rPr lang="en-US" altLang="zh-CN" dirty="0"/>
              <a:t>           </a:t>
            </a:r>
            <a:r>
              <a:rPr lang="zh-CN" altLang="en-US" dirty="0"/>
              <a:t>程继康</a:t>
            </a:r>
            <a:endParaRPr lang="en-US" altLang="zh-CN" dirty="0"/>
          </a:p>
          <a:p>
            <a:pPr marL="0" lvl="0" indent="0"/>
            <a:r>
              <a:rPr lang="zh-CN" altLang="en-US" dirty="0"/>
              <a:t>           尚志强</a:t>
            </a:r>
            <a:endParaRPr lang="en-US" altLang="zh-CN" dirty="0"/>
          </a:p>
          <a:p>
            <a:pPr marL="0" lvl="0" indent="0"/>
            <a:r>
              <a:rPr lang="en-US" altLang="zh-CN" dirty="0"/>
              <a:t>           </a:t>
            </a:r>
            <a:r>
              <a:rPr lang="zh-CN" altLang="en-US" dirty="0"/>
              <a:t>屠天宇</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2"/>
          <p:cNvSpPr txBox="1">
            <a:spLocks noGrp="1"/>
          </p:cNvSpPr>
          <p:nvPr>
            <p:ph type="ctrTitle" idx="9"/>
          </p:nvPr>
        </p:nvSpPr>
        <p:spPr>
          <a:xfrm>
            <a:off x="4155425" y="1272250"/>
            <a:ext cx="2737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solidFill>
                  <a:schemeClr val="lt2"/>
                </a:solidFill>
              </a:rPr>
              <a:t>目录</a:t>
            </a:r>
            <a:endParaRPr dirty="0">
              <a:solidFill>
                <a:schemeClr val="lt2"/>
              </a:solidFill>
            </a:endParaRPr>
          </a:p>
        </p:txBody>
      </p:sp>
      <p:sp>
        <p:nvSpPr>
          <p:cNvPr id="348" name="Google Shape;348;p12"/>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选题背景</a:t>
            </a:r>
            <a:endParaRPr dirty="0"/>
          </a:p>
        </p:txBody>
      </p:sp>
      <p:sp>
        <p:nvSpPr>
          <p:cNvPr id="349" name="Google Shape;349;p12"/>
          <p:cNvSpPr txBox="1">
            <a:spLocks noGrp="1"/>
          </p:cNvSpPr>
          <p:nvPr>
            <p:ph type="title" idx="2"/>
          </p:nvPr>
        </p:nvSpPr>
        <p:spPr>
          <a:xfrm>
            <a:off x="2319727" y="196688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latin typeface="Barlow Condensed"/>
                <a:ea typeface="Barlow Condensed"/>
                <a:cs typeface="Barlow Condensed"/>
                <a:sym typeface="Barlow Condensed"/>
              </a:rPr>
              <a:t>01</a:t>
            </a:r>
            <a:endParaRPr>
              <a:latin typeface="Barlow Condensed"/>
              <a:ea typeface="Barlow Condensed"/>
              <a:cs typeface="Barlow Condensed"/>
              <a:sym typeface="Barlow Condensed"/>
            </a:endParaRPr>
          </a:p>
        </p:txBody>
      </p:sp>
      <p:sp>
        <p:nvSpPr>
          <p:cNvPr id="350" name="Google Shape;350;p12"/>
          <p:cNvSpPr txBox="1">
            <a:spLocks noGrp="1"/>
          </p:cNvSpPr>
          <p:nvPr>
            <p:ph type="ctrTitle" idx="3"/>
          </p:nvPr>
        </p:nvSpPr>
        <p:spPr>
          <a:xfrm>
            <a:off x="4155425" y="280703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软件功能</a:t>
            </a:r>
            <a:endParaRPr dirty="0"/>
          </a:p>
        </p:txBody>
      </p:sp>
      <p:sp>
        <p:nvSpPr>
          <p:cNvPr id="351" name="Google Shape;351;p12"/>
          <p:cNvSpPr txBox="1">
            <a:spLocks noGrp="1"/>
          </p:cNvSpPr>
          <p:nvPr>
            <p:ph type="ctrTitle" idx="5"/>
          </p:nvPr>
        </p:nvSpPr>
        <p:spPr>
          <a:xfrm>
            <a:off x="4155425" y="3669126"/>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关键技术及创新点</a:t>
            </a:r>
            <a:endParaRPr dirty="0"/>
          </a:p>
        </p:txBody>
      </p:sp>
      <p:sp>
        <p:nvSpPr>
          <p:cNvPr id="352" name="Google Shape;352;p12"/>
          <p:cNvSpPr txBox="1">
            <a:spLocks noGrp="1"/>
          </p:cNvSpPr>
          <p:nvPr>
            <p:ph type="title" idx="4"/>
          </p:nvPr>
        </p:nvSpPr>
        <p:spPr>
          <a:xfrm>
            <a:off x="2319727" y="280703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latin typeface="Barlow Condensed"/>
                <a:ea typeface="Barlow Condensed"/>
                <a:cs typeface="Barlow Condensed"/>
                <a:sym typeface="Barlow Condensed"/>
              </a:rPr>
              <a:t>02</a:t>
            </a:r>
            <a:endParaRPr dirty="0">
              <a:latin typeface="Barlow Condensed"/>
              <a:ea typeface="Barlow Condensed"/>
              <a:cs typeface="Barlow Condensed"/>
              <a:sym typeface="Barlow Condensed"/>
            </a:endParaRPr>
          </a:p>
        </p:txBody>
      </p:sp>
      <p:sp>
        <p:nvSpPr>
          <p:cNvPr id="353" name="Google Shape;353;p12"/>
          <p:cNvSpPr txBox="1">
            <a:spLocks noGrp="1"/>
          </p:cNvSpPr>
          <p:nvPr>
            <p:ph type="title" idx="6"/>
          </p:nvPr>
        </p:nvSpPr>
        <p:spPr>
          <a:xfrm>
            <a:off x="2319727" y="3669126"/>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latin typeface="Barlow Condensed"/>
                <a:ea typeface="Barlow Condensed"/>
                <a:cs typeface="Barlow Condensed"/>
                <a:sym typeface="Barlow Condensed"/>
              </a:rPr>
              <a:t>03</a:t>
            </a:r>
            <a:endParaRPr dirty="0">
              <a:latin typeface="Barlow Condensed"/>
              <a:ea typeface="Barlow Condensed"/>
              <a:cs typeface="Barlow Condensed"/>
              <a:sym typeface="Barlow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3"/>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dirty="0"/>
              <a:t>选题背景</a:t>
            </a:r>
            <a:endParaRPr dirty="0"/>
          </a:p>
        </p:txBody>
      </p:sp>
      <p:sp>
        <p:nvSpPr>
          <p:cNvPr id="361" name="Google Shape;361;p13"/>
          <p:cNvSpPr txBox="1">
            <a:spLocks noGrp="1"/>
          </p:cNvSpPr>
          <p:nvPr>
            <p:ph type="subTitle" idx="1"/>
          </p:nvPr>
        </p:nvSpPr>
        <p:spPr>
          <a:xfrm>
            <a:off x="1868250" y="2708266"/>
            <a:ext cx="4020300" cy="1567500"/>
          </a:xfrm>
          <a:prstGeom prst="rect">
            <a:avLst/>
          </a:prstGeom>
        </p:spPr>
        <p:txBody>
          <a:bodyPr spcFirstLastPara="1" wrap="square" lIns="91425" tIns="91425" rIns="91425" bIns="91425" anchor="t" anchorCtr="0">
            <a:noAutofit/>
          </a:bodyPr>
          <a:lstStyle/>
          <a:p>
            <a:pPr marL="0" lvl="0" indent="0"/>
            <a:r>
              <a:rPr lang="zh-CN" altLang="en-US" dirty="0"/>
              <a:t>当我们学习操作系统实验的时候，我们缺少一个可以直观反映实验运行的工具，所以我们决定制作一个实验模拟工具，用我们这学期所学习的知识，帮助我们更好地理解操作系统的这些实验</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软件功能</a:t>
            </a:r>
            <a:endParaRPr dirty="0"/>
          </a:p>
        </p:txBody>
      </p:sp>
      <p:grpSp>
        <p:nvGrpSpPr>
          <p:cNvPr id="446" name="Google Shape;446;p17"/>
          <p:cNvGrpSpPr/>
          <p:nvPr/>
        </p:nvGrpSpPr>
        <p:grpSpPr>
          <a:xfrm>
            <a:off x="1526850" y="2080575"/>
            <a:ext cx="980695" cy="982361"/>
            <a:chOff x="917250" y="2165250"/>
            <a:chExt cx="980695" cy="982361"/>
          </a:xfrm>
        </p:grpSpPr>
        <p:sp>
          <p:nvSpPr>
            <p:cNvPr id="447" name="Google Shape;447;p17"/>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9" name="Google Shape;449;p17"/>
          <p:cNvCxnSpPr/>
          <p:nvPr/>
        </p:nvCxnSpPr>
        <p:spPr>
          <a:xfrm>
            <a:off x="3283675" y="2071450"/>
            <a:ext cx="4339200" cy="0"/>
          </a:xfrm>
          <a:prstGeom prst="straightConnector1">
            <a:avLst/>
          </a:prstGeom>
          <a:noFill/>
          <a:ln w="19050" cap="flat" cmpd="sng">
            <a:solidFill>
              <a:schemeClr val="dk2"/>
            </a:solidFill>
            <a:prstDash val="solid"/>
            <a:round/>
            <a:headEnd type="none" w="med" len="med"/>
            <a:tailEnd type="none" w="med" len="med"/>
          </a:ln>
        </p:spPr>
      </p:cxnSp>
      <p:sp>
        <p:nvSpPr>
          <p:cNvPr id="451" name="Google Shape;451;p17"/>
          <p:cNvSpPr txBox="1">
            <a:spLocks noGrp="1"/>
          </p:cNvSpPr>
          <p:nvPr>
            <p:ph type="ctrTitle"/>
          </p:nvPr>
        </p:nvSpPr>
        <p:spPr>
          <a:xfrm>
            <a:off x="3283675" y="2140650"/>
            <a:ext cx="4339200" cy="36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1400" dirty="0">
                <a:latin typeface="Barlow Condensed Medium"/>
                <a:ea typeface="Barlow Condensed Medium"/>
                <a:cs typeface="Barlow Condensed Medium"/>
                <a:sym typeface="Barlow Condensed Medium"/>
              </a:rPr>
              <a:t>目前已实现</a:t>
            </a:r>
            <a:r>
              <a:rPr lang="es" sz="1400" dirty="0">
                <a:latin typeface="Barlow Condensed Medium"/>
                <a:ea typeface="Barlow Condensed Medium"/>
                <a:cs typeface="Barlow Condensed Medium"/>
                <a:sym typeface="Barlow Condensed Medium"/>
              </a:rPr>
              <a:t>:</a:t>
            </a:r>
            <a:endParaRPr sz="1400" dirty="0">
              <a:latin typeface="Barlow Condensed Medium"/>
              <a:ea typeface="Barlow Condensed Medium"/>
              <a:cs typeface="Barlow Condensed Medium"/>
              <a:sym typeface="Barlow Condensed Medium"/>
            </a:endParaRPr>
          </a:p>
        </p:txBody>
      </p:sp>
      <p:sp>
        <p:nvSpPr>
          <p:cNvPr id="452" name="Google Shape;452;p17"/>
          <p:cNvSpPr txBox="1">
            <a:spLocks noGrp="1"/>
          </p:cNvSpPr>
          <p:nvPr>
            <p:ph type="ctrTitle"/>
          </p:nvPr>
        </p:nvSpPr>
        <p:spPr>
          <a:xfrm>
            <a:off x="3283675" y="2510550"/>
            <a:ext cx="2376300" cy="12861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accent2"/>
              </a:buClr>
              <a:buSzPts val="1100"/>
              <a:buFont typeface="Arvo"/>
              <a:buChar char="●"/>
            </a:pPr>
            <a:r>
              <a:rPr lang="zh-CN" altLang="en-US" sz="1100" dirty="0">
                <a:latin typeface="Arvo"/>
                <a:ea typeface="Arvo"/>
                <a:cs typeface="Arvo"/>
                <a:sym typeface="Arvo"/>
              </a:rPr>
              <a:t>处理器调度（优先数调度算法）</a:t>
            </a:r>
            <a:endParaRPr lang="en-US" sz="1100" dirty="0">
              <a:latin typeface="Arvo"/>
              <a:ea typeface="Arvo"/>
              <a:cs typeface="Arvo"/>
              <a:sym typeface="Arvo"/>
            </a:endParaRPr>
          </a:p>
          <a:p>
            <a:pPr marL="457200" lvl="0" indent="-298450" algn="l" rtl="0">
              <a:spcBef>
                <a:spcPts val="0"/>
              </a:spcBef>
              <a:spcAft>
                <a:spcPts val="0"/>
              </a:spcAft>
              <a:buClr>
                <a:schemeClr val="accent2"/>
              </a:buClr>
              <a:buSzPts val="1100"/>
              <a:buFont typeface="Arvo"/>
              <a:buChar char="●"/>
            </a:pPr>
            <a:r>
              <a:rPr lang="zh-CN" altLang="en-US" sz="1100" dirty="0">
                <a:latin typeface="Arvo"/>
                <a:ea typeface="Arvo"/>
                <a:cs typeface="Arvo"/>
                <a:sym typeface="Arvo"/>
              </a:rPr>
              <a:t>内存管理（首次适应算法）</a:t>
            </a:r>
            <a:endParaRPr lang="en-US" sz="1100" dirty="0">
              <a:latin typeface="Arvo"/>
              <a:ea typeface="Arvo"/>
              <a:cs typeface="Arvo"/>
              <a:sym typeface="Arvo"/>
            </a:endParaRPr>
          </a:p>
          <a:p>
            <a:pPr marL="457200" lvl="0" indent="-298450" algn="l" rtl="0">
              <a:spcBef>
                <a:spcPts val="0"/>
              </a:spcBef>
              <a:spcAft>
                <a:spcPts val="0"/>
              </a:spcAft>
              <a:buClr>
                <a:schemeClr val="accent2"/>
              </a:buClr>
              <a:buSzPts val="1100"/>
              <a:buFont typeface="Arvo"/>
              <a:buChar char="●"/>
            </a:pPr>
            <a:r>
              <a:rPr lang="zh-CN" altLang="en-US" sz="1100" dirty="0">
                <a:latin typeface="Arvo"/>
                <a:ea typeface="Arvo"/>
                <a:cs typeface="Arvo"/>
                <a:sym typeface="Arvo"/>
              </a:rPr>
              <a:t>磁盘管理（位示图法）</a:t>
            </a:r>
            <a:endParaRPr lang="en-US" sz="1100" dirty="0">
              <a:latin typeface="Arvo"/>
              <a:ea typeface="Arvo"/>
              <a:cs typeface="Arvo"/>
              <a:sym typeface="Arvo"/>
            </a:endParaRPr>
          </a:p>
          <a:p>
            <a:pPr marL="457200" lvl="0" indent="-298450" algn="l" rtl="0">
              <a:spcBef>
                <a:spcPts val="0"/>
              </a:spcBef>
              <a:spcAft>
                <a:spcPts val="0"/>
              </a:spcAft>
              <a:buClr>
                <a:schemeClr val="accent2"/>
              </a:buClr>
              <a:buSzPts val="1100"/>
              <a:buFont typeface="Arvo"/>
              <a:buChar char="●"/>
            </a:pPr>
            <a:r>
              <a:rPr lang="zh-CN" altLang="en-US" sz="1100" dirty="0">
                <a:latin typeface="Arvo"/>
                <a:ea typeface="Arvo"/>
                <a:cs typeface="Arvo"/>
                <a:sym typeface="Arvo"/>
              </a:rPr>
              <a:t>死锁预防（银行家算法）</a:t>
            </a:r>
            <a:endParaRPr lang="en-US" sz="1100" dirty="0">
              <a:latin typeface="Arvo"/>
              <a:ea typeface="Arvo"/>
              <a:cs typeface="Arvo"/>
              <a:sym typeface="Arvo"/>
            </a:endParaRPr>
          </a:p>
        </p:txBody>
      </p:sp>
      <p:grpSp>
        <p:nvGrpSpPr>
          <p:cNvPr id="453" name="Google Shape;453;p17"/>
          <p:cNvGrpSpPr/>
          <p:nvPr/>
        </p:nvGrpSpPr>
        <p:grpSpPr>
          <a:xfrm>
            <a:off x="1844428" y="2399399"/>
            <a:ext cx="345541" cy="344701"/>
            <a:chOff x="-42796875" y="2680675"/>
            <a:chExt cx="319000" cy="318225"/>
          </a:xfrm>
        </p:grpSpPr>
        <p:sp>
          <p:nvSpPr>
            <p:cNvPr id="454" name="Google Shape;454;p17"/>
            <p:cNvSpPr/>
            <p:nvPr/>
          </p:nvSpPr>
          <p:spPr>
            <a:xfrm>
              <a:off x="-42671650" y="2853950"/>
              <a:ext cx="70125" cy="21275"/>
            </a:xfrm>
            <a:custGeom>
              <a:avLst/>
              <a:gdLst/>
              <a:ahLst/>
              <a:cxnLst/>
              <a:rect l="l" t="t" r="r" b="b"/>
              <a:pathLst>
                <a:path w="2805" h="851" extrusionOk="0">
                  <a:moveTo>
                    <a:pt x="442" y="0"/>
                  </a:moveTo>
                  <a:cubicBezTo>
                    <a:pt x="190" y="0"/>
                    <a:pt x="1" y="221"/>
                    <a:pt x="1" y="410"/>
                  </a:cubicBezTo>
                  <a:cubicBezTo>
                    <a:pt x="1" y="630"/>
                    <a:pt x="190" y="851"/>
                    <a:pt x="442" y="851"/>
                  </a:cubicBezTo>
                  <a:lnTo>
                    <a:pt x="2364" y="851"/>
                  </a:lnTo>
                  <a:cubicBezTo>
                    <a:pt x="2616" y="851"/>
                    <a:pt x="2773" y="630"/>
                    <a:pt x="2773" y="410"/>
                  </a:cubicBezTo>
                  <a:cubicBezTo>
                    <a:pt x="2805" y="221"/>
                    <a:pt x="2584" y="0"/>
                    <a:pt x="2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42671650" y="2895675"/>
              <a:ext cx="70125" cy="20525"/>
            </a:xfrm>
            <a:custGeom>
              <a:avLst/>
              <a:gdLst/>
              <a:ahLst/>
              <a:cxnLst/>
              <a:rect l="l" t="t" r="r" b="b"/>
              <a:pathLst>
                <a:path w="2805" h="821" extrusionOk="0">
                  <a:moveTo>
                    <a:pt x="442" y="1"/>
                  </a:moveTo>
                  <a:cubicBezTo>
                    <a:pt x="190" y="1"/>
                    <a:pt x="1" y="190"/>
                    <a:pt x="1" y="442"/>
                  </a:cubicBezTo>
                  <a:cubicBezTo>
                    <a:pt x="1" y="663"/>
                    <a:pt x="190" y="820"/>
                    <a:pt x="442" y="820"/>
                  </a:cubicBezTo>
                  <a:lnTo>
                    <a:pt x="2364" y="820"/>
                  </a:lnTo>
                  <a:cubicBezTo>
                    <a:pt x="2616" y="820"/>
                    <a:pt x="2773" y="631"/>
                    <a:pt x="2773" y="442"/>
                  </a:cubicBezTo>
                  <a:cubicBezTo>
                    <a:pt x="2805" y="190"/>
                    <a:pt x="2584" y="1"/>
                    <a:pt x="2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42796875" y="2680675"/>
              <a:ext cx="319000" cy="318225"/>
            </a:xfrm>
            <a:custGeom>
              <a:avLst/>
              <a:gdLst/>
              <a:ahLst/>
              <a:cxnLst/>
              <a:rect l="l" t="t" r="r" b="b"/>
              <a:pathLst>
                <a:path w="12760" h="12729" extrusionOk="0">
                  <a:moveTo>
                    <a:pt x="9011" y="882"/>
                  </a:moveTo>
                  <a:cubicBezTo>
                    <a:pt x="9168" y="882"/>
                    <a:pt x="9357" y="914"/>
                    <a:pt x="9483" y="945"/>
                  </a:cubicBezTo>
                  <a:cubicBezTo>
                    <a:pt x="9799" y="1071"/>
                    <a:pt x="10051" y="1355"/>
                    <a:pt x="10177" y="1701"/>
                  </a:cubicBezTo>
                  <a:lnTo>
                    <a:pt x="2615" y="1701"/>
                  </a:lnTo>
                  <a:cubicBezTo>
                    <a:pt x="2804" y="1229"/>
                    <a:pt x="3245" y="882"/>
                    <a:pt x="3781" y="882"/>
                  </a:cubicBezTo>
                  <a:close/>
                  <a:moveTo>
                    <a:pt x="1733" y="3623"/>
                  </a:moveTo>
                  <a:lnTo>
                    <a:pt x="1733" y="5293"/>
                  </a:lnTo>
                  <a:lnTo>
                    <a:pt x="914" y="5293"/>
                  </a:lnTo>
                  <a:lnTo>
                    <a:pt x="914" y="3623"/>
                  </a:lnTo>
                  <a:close/>
                  <a:moveTo>
                    <a:pt x="11941" y="3623"/>
                  </a:moveTo>
                  <a:lnTo>
                    <a:pt x="11941" y="5293"/>
                  </a:lnTo>
                  <a:lnTo>
                    <a:pt x="11122" y="5293"/>
                  </a:lnTo>
                  <a:lnTo>
                    <a:pt x="11122" y="3623"/>
                  </a:lnTo>
                  <a:close/>
                  <a:moveTo>
                    <a:pt x="10240" y="2521"/>
                  </a:moveTo>
                  <a:lnTo>
                    <a:pt x="10240" y="5316"/>
                  </a:lnTo>
                  <a:lnTo>
                    <a:pt x="10240" y="5316"/>
                  </a:lnTo>
                  <a:cubicBezTo>
                    <a:pt x="10144" y="5293"/>
                    <a:pt x="10003" y="5293"/>
                    <a:pt x="9862" y="5293"/>
                  </a:cubicBezTo>
                  <a:lnTo>
                    <a:pt x="6932" y="5293"/>
                  </a:lnTo>
                  <a:lnTo>
                    <a:pt x="6932" y="2521"/>
                  </a:lnTo>
                  <a:close/>
                  <a:moveTo>
                    <a:pt x="6144" y="2521"/>
                  </a:moveTo>
                  <a:lnTo>
                    <a:pt x="6144" y="5293"/>
                  </a:lnTo>
                  <a:lnTo>
                    <a:pt x="2962" y="5293"/>
                  </a:lnTo>
                  <a:cubicBezTo>
                    <a:pt x="2804" y="5293"/>
                    <a:pt x="2678" y="5293"/>
                    <a:pt x="2552" y="5324"/>
                  </a:cubicBezTo>
                  <a:lnTo>
                    <a:pt x="2552" y="2521"/>
                  </a:lnTo>
                  <a:close/>
                  <a:moveTo>
                    <a:pt x="9893" y="6207"/>
                  </a:moveTo>
                  <a:cubicBezTo>
                    <a:pt x="10555" y="6207"/>
                    <a:pt x="11122" y="6742"/>
                    <a:pt x="11122" y="7404"/>
                  </a:cubicBezTo>
                  <a:lnTo>
                    <a:pt x="11122" y="9861"/>
                  </a:lnTo>
                  <a:cubicBezTo>
                    <a:pt x="11122" y="10019"/>
                    <a:pt x="11027" y="10145"/>
                    <a:pt x="10933" y="10208"/>
                  </a:cubicBezTo>
                  <a:cubicBezTo>
                    <a:pt x="10838" y="10239"/>
                    <a:pt x="10775" y="10302"/>
                    <a:pt x="10681" y="10302"/>
                  </a:cubicBezTo>
                  <a:lnTo>
                    <a:pt x="2143" y="10302"/>
                  </a:lnTo>
                  <a:cubicBezTo>
                    <a:pt x="1922" y="10302"/>
                    <a:pt x="1796" y="10176"/>
                    <a:pt x="1733" y="10019"/>
                  </a:cubicBezTo>
                  <a:cubicBezTo>
                    <a:pt x="1702" y="9924"/>
                    <a:pt x="1733" y="10050"/>
                    <a:pt x="1733" y="8254"/>
                  </a:cubicBezTo>
                  <a:lnTo>
                    <a:pt x="1733" y="7404"/>
                  </a:lnTo>
                  <a:cubicBezTo>
                    <a:pt x="1733" y="6994"/>
                    <a:pt x="1922" y="6616"/>
                    <a:pt x="2300" y="6396"/>
                  </a:cubicBezTo>
                  <a:cubicBezTo>
                    <a:pt x="2489" y="6270"/>
                    <a:pt x="2710" y="6207"/>
                    <a:pt x="2993" y="6207"/>
                  </a:cubicBezTo>
                  <a:close/>
                  <a:moveTo>
                    <a:pt x="3403" y="11090"/>
                  </a:moveTo>
                  <a:lnTo>
                    <a:pt x="3403" y="11909"/>
                  </a:lnTo>
                  <a:lnTo>
                    <a:pt x="2552" y="11909"/>
                  </a:lnTo>
                  <a:lnTo>
                    <a:pt x="2552" y="11090"/>
                  </a:lnTo>
                  <a:close/>
                  <a:moveTo>
                    <a:pt x="10271" y="11090"/>
                  </a:moveTo>
                  <a:lnTo>
                    <a:pt x="10271" y="11909"/>
                  </a:lnTo>
                  <a:lnTo>
                    <a:pt x="9452" y="11909"/>
                  </a:lnTo>
                  <a:lnTo>
                    <a:pt x="9452" y="11090"/>
                  </a:lnTo>
                  <a:close/>
                  <a:moveTo>
                    <a:pt x="3750" y="0"/>
                  </a:moveTo>
                  <a:cubicBezTo>
                    <a:pt x="2615" y="0"/>
                    <a:pt x="1670" y="945"/>
                    <a:pt x="1670" y="2079"/>
                  </a:cubicBezTo>
                  <a:lnTo>
                    <a:pt x="1670" y="2804"/>
                  </a:lnTo>
                  <a:lnTo>
                    <a:pt x="442" y="2804"/>
                  </a:lnTo>
                  <a:cubicBezTo>
                    <a:pt x="190" y="2804"/>
                    <a:pt x="0" y="2993"/>
                    <a:pt x="0" y="3214"/>
                  </a:cubicBezTo>
                  <a:lnTo>
                    <a:pt x="0" y="5671"/>
                  </a:lnTo>
                  <a:cubicBezTo>
                    <a:pt x="0" y="5923"/>
                    <a:pt x="190" y="6112"/>
                    <a:pt x="442" y="6112"/>
                  </a:cubicBezTo>
                  <a:lnTo>
                    <a:pt x="1261" y="6112"/>
                  </a:lnTo>
                  <a:cubicBezTo>
                    <a:pt x="977" y="6459"/>
                    <a:pt x="820" y="6900"/>
                    <a:pt x="820" y="7341"/>
                  </a:cubicBezTo>
                  <a:lnTo>
                    <a:pt x="820" y="9830"/>
                  </a:lnTo>
                  <a:cubicBezTo>
                    <a:pt x="820" y="10365"/>
                    <a:pt x="1198" y="10806"/>
                    <a:pt x="1670" y="10995"/>
                  </a:cubicBezTo>
                  <a:lnTo>
                    <a:pt x="1670" y="12287"/>
                  </a:lnTo>
                  <a:cubicBezTo>
                    <a:pt x="1670" y="12539"/>
                    <a:pt x="1859" y="12728"/>
                    <a:pt x="2048" y="12728"/>
                  </a:cubicBezTo>
                  <a:lnTo>
                    <a:pt x="3718" y="12728"/>
                  </a:lnTo>
                  <a:cubicBezTo>
                    <a:pt x="3939" y="12728"/>
                    <a:pt x="4096" y="12539"/>
                    <a:pt x="4096" y="12287"/>
                  </a:cubicBezTo>
                  <a:lnTo>
                    <a:pt x="4096" y="11090"/>
                  </a:lnTo>
                  <a:lnTo>
                    <a:pt x="8507" y="11090"/>
                  </a:lnTo>
                  <a:lnTo>
                    <a:pt x="8507" y="12287"/>
                  </a:lnTo>
                  <a:cubicBezTo>
                    <a:pt x="8507" y="12539"/>
                    <a:pt x="8696" y="12728"/>
                    <a:pt x="8916" y="12728"/>
                  </a:cubicBezTo>
                  <a:lnTo>
                    <a:pt x="10555" y="12728"/>
                  </a:lnTo>
                  <a:cubicBezTo>
                    <a:pt x="10807" y="12728"/>
                    <a:pt x="10964" y="12539"/>
                    <a:pt x="10964" y="12287"/>
                  </a:cubicBezTo>
                  <a:lnTo>
                    <a:pt x="10964" y="10995"/>
                  </a:lnTo>
                  <a:cubicBezTo>
                    <a:pt x="11468" y="10838"/>
                    <a:pt x="11783" y="10365"/>
                    <a:pt x="11783" y="9830"/>
                  </a:cubicBezTo>
                  <a:lnTo>
                    <a:pt x="11783" y="7341"/>
                  </a:lnTo>
                  <a:cubicBezTo>
                    <a:pt x="11783" y="6868"/>
                    <a:pt x="11626" y="6427"/>
                    <a:pt x="11374" y="6112"/>
                  </a:cubicBezTo>
                  <a:lnTo>
                    <a:pt x="12224" y="6112"/>
                  </a:lnTo>
                  <a:cubicBezTo>
                    <a:pt x="12445" y="6112"/>
                    <a:pt x="12602" y="5923"/>
                    <a:pt x="12602" y="5671"/>
                  </a:cubicBezTo>
                  <a:lnTo>
                    <a:pt x="12602" y="3214"/>
                  </a:lnTo>
                  <a:cubicBezTo>
                    <a:pt x="12760" y="2993"/>
                    <a:pt x="12571" y="2804"/>
                    <a:pt x="12319" y="2804"/>
                  </a:cubicBezTo>
                  <a:lnTo>
                    <a:pt x="11059" y="2804"/>
                  </a:lnTo>
                  <a:lnTo>
                    <a:pt x="11059" y="2079"/>
                  </a:lnTo>
                  <a:cubicBezTo>
                    <a:pt x="11059" y="945"/>
                    <a:pt x="10145" y="0"/>
                    <a:pt x="89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42753550" y="2854500"/>
              <a:ext cx="63825" cy="61700"/>
            </a:xfrm>
            <a:custGeom>
              <a:avLst/>
              <a:gdLst/>
              <a:ahLst/>
              <a:cxnLst/>
              <a:rect l="l" t="t" r="r" b="b"/>
              <a:pathLst>
                <a:path w="2553" h="2468" extrusionOk="0">
                  <a:moveTo>
                    <a:pt x="1263" y="829"/>
                  </a:moveTo>
                  <a:cubicBezTo>
                    <a:pt x="1435" y="829"/>
                    <a:pt x="1565" y="949"/>
                    <a:pt x="1639" y="1144"/>
                  </a:cubicBezTo>
                  <a:cubicBezTo>
                    <a:pt x="1718" y="1410"/>
                    <a:pt x="1483" y="1676"/>
                    <a:pt x="1218" y="1676"/>
                  </a:cubicBezTo>
                  <a:cubicBezTo>
                    <a:pt x="1170" y="1676"/>
                    <a:pt x="1120" y="1668"/>
                    <a:pt x="1071" y="1648"/>
                  </a:cubicBezTo>
                  <a:cubicBezTo>
                    <a:pt x="945" y="1616"/>
                    <a:pt x="882" y="1490"/>
                    <a:pt x="851" y="1364"/>
                  </a:cubicBezTo>
                  <a:cubicBezTo>
                    <a:pt x="756" y="1144"/>
                    <a:pt x="914" y="892"/>
                    <a:pt x="1103" y="860"/>
                  </a:cubicBezTo>
                  <a:cubicBezTo>
                    <a:pt x="1160" y="839"/>
                    <a:pt x="1213" y="829"/>
                    <a:pt x="1263" y="829"/>
                  </a:cubicBezTo>
                  <a:close/>
                  <a:moveTo>
                    <a:pt x="1234" y="0"/>
                  </a:moveTo>
                  <a:cubicBezTo>
                    <a:pt x="841" y="0"/>
                    <a:pt x="443" y="194"/>
                    <a:pt x="189" y="545"/>
                  </a:cubicBezTo>
                  <a:cubicBezTo>
                    <a:pt x="95" y="734"/>
                    <a:pt x="0" y="986"/>
                    <a:pt x="0" y="1238"/>
                  </a:cubicBezTo>
                  <a:cubicBezTo>
                    <a:pt x="0" y="1932"/>
                    <a:pt x="567" y="2467"/>
                    <a:pt x="1229" y="2467"/>
                  </a:cubicBezTo>
                  <a:cubicBezTo>
                    <a:pt x="1765" y="2467"/>
                    <a:pt x="2237" y="2121"/>
                    <a:pt x="2395" y="1616"/>
                  </a:cubicBezTo>
                  <a:cubicBezTo>
                    <a:pt x="2552" y="1081"/>
                    <a:pt x="2363" y="514"/>
                    <a:pt x="1922" y="230"/>
                  </a:cubicBezTo>
                  <a:cubicBezTo>
                    <a:pt x="1718" y="74"/>
                    <a:pt x="1477" y="0"/>
                    <a:pt x="1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42581850" y="2853950"/>
              <a:ext cx="63025" cy="61475"/>
            </a:xfrm>
            <a:custGeom>
              <a:avLst/>
              <a:gdLst/>
              <a:ahLst/>
              <a:cxnLst/>
              <a:rect l="l" t="t" r="r" b="b"/>
              <a:pathLst>
                <a:path w="2521" h="2459" extrusionOk="0">
                  <a:moveTo>
                    <a:pt x="1269" y="860"/>
                  </a:moveTo>
                  <a:cubicBezTo>
                    <a:pt x="1493" y="860"/>
                    <a:pt x="1670" y="1049"/>
                    <a:pt x="1670" y="1260"/>
                  </a:cubicBezTo>
                  <a:cubicBezTo>
                    <a:pt x="1670" y="1481"/>
                    <a:pt x="1576" y="1638"/>
                    <a:pt x="1355" y="1670"/>
                  </a:cubicBezTo>
                  <a:cubicBezTo>
                    <a:pt x="1311" y="1683"/>
                    <a:pt x="1268" y="1689"/>
                    <a:pt x="1227" y="1689"/>
                  </a:cubicBezTo>
                  <a:cubicBezTo>
                    <a:pt x="1063" y="1689"/>
                    <a:pt x="927" y="1588"/>
                    <a:pt x="851" y="1386"/>
                  </a:cubicBezTo>
                  <a:cubicBezTo>
                    <a:pt x="788" y="1166"/>
                    <a:pt x="882" y="945"/>
                    <a:pt x="1135" y="882"/>
                  </a:cubicBezTo>
                  <a:cubicBezTo>
                    <a:pt x="1180" y="867"/>
                    <a:pt x="1225" y="860"/>
                    <a:pt x="1269" y="860"/>
                  </a:cubicBezTo>
                  <a:close/>
                  <a:moveTo>
                    <a:pt x="1261" y="0"/>
                  </a:moveTo>
                  <a:cubicBezTo>
                    <a:pt x="567" y="0"/>
                    <a:pt x="0" y="567"/>
                    <a:pt x="32" y="1229"/>
                  </a:cubicBezTo>
                  <a:cubicBezTo>
                    <a:pt x="32" y="1874"/>
                    <a:pt x="541" y="2459"/>
                    <a:pt x="1208" y="2459"/>
                  </a:cubicBezTo>
                  <a:cubicBezTo>
                    <a:pt x="1226" y="2459"/>
                    <a:pt x="1243" y="2458"/>
                    <a:pt x="1261" y="2458"/>
                  </a:cubicBezTo>
                  <a:cubicBezTo>
                    <a:pt x="1922" y="2458"/>
                    <a:pt x="2521" y="1891"/>
                    <a:pt x="2458" y="1229"/>
                  </a:cubicBezTo>
                  <a:cubicBezTo>
                    <a:pt x="2521" y="567"/>
                    <a:pt x="1954" y="0"/>
                    <a:pt x="12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01" name="Google Shape;601;p21"/>
          <p:cNvGrpSpPr/>
          <p:nvPr/>
        </p:nvGrpSpPr>
        <p:grpSpPr>
          <a:xfrm>
            <a:off x="3375638" y="1480538"/>
            <a:ext cx="1090308" cy="1083256"/>
            <a:chOff x="3375638" y="1381738"/>
            <a:chExt cx="1090308" cy="1083256"/>
          </a:xfrm>
        </p:grpSpPr>
        <p:sp>
          <p:nvSpPr>
            <p:cNvPr id="602" name="Google Shape;602;p21"/>
            <p:cNvSpPr/>
            <p:nvPr/>
          </p:nvSpPr>
          <p:spPr>
            <a:xfrm>
              <a:off x="3576449" y="1575495"/>
              <a:ext cx="347901" cy="347901"/>
            </a:xfrm>
            <a:custGeom>
              <a:avLst/>
              <a:gdLst/>
              <a:ahLst/>
              <a:cxnLst/>
              <a:rect l="l" t="t" r="r" b="b"/>
              <a:pathLst>
                <a:path w="6166" h="6166" extrusionOk="0">
                  <a:moveTo>
                    <a:pt x="0" y="0"/>
                  </a:moveTo>
                  <a:lnTo>
                    <a:pt x="1679" y="6166"/>
                  </a:lnTo>
                  <a:lnTo>
                    <a:pt x="6166" y="1579"/>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3375638" y="1381738"/>
              <a:ext cx="1090308" cy="1083256"/>
            </a:xfrm>
            <a:custGeom>
              <a:avLst/>
              <a:gdLst/>
              <a:ahLst/>
              <a:cxnLst/>
              <a:rect l="l" t="t" r="r" b="b"/>
              <a:pathLst>
                <a:path w="19324" h="19199" extrusionOk="0">
                  <a:moveTo>
                    <a:pt x="19324" y="1"/>
                  </a:moveTo>
                  <a:cubicBezTo>
                    <a:pt x="8672" y="1"/>
                    <a:pt x="0" y="8672"/>
                    <a:pt x="0" y="19199"/>
                  </a:cubicBezTo>
                  <a:lnTo>
                    <a:pt x="19324" y="19199"/>
                  </a:lnTo>
                  <a:lnTo>
                    <a:pt x="1932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3676826" y="1646194"/>
              <a:ext cx="701445" cy="701445"/>
            </a:xfrm>
            <a:custGeom>
              <a:avLst/>
              <a:gdLst/>
              <a:ahLst/>
              <a:cxnLst/>
              <a:rect l="l" t="t" r="r" b="b"/>
              <a:pathLst>
                <a:path w="12432" h="12432" extrusionOk="0">
                  <a:moveTo>
                    <a:pt x="6266" y="0"/>
                  </a:moveTo>
                  <a:cubicBezTo>
                    <a:pt x="2808" y="0"/>
                    <a:pt x="1" y="2732"/>
                    <a:pt x="1" y="6166"/>
                  </a:cubicBezTo>
                  <a:cubicBezTo>
                    <a:pt x="1" y="9624"/>
                    <a:pt x="2808" y="12431"/>
                    <a:pt x="6266" y="12431"/>
                  </a:cubicBezTo>
                  <a:cubicBezTo>
                    <a:pt x="9600" y="12431"/>
                    <a:pt x="12432" y="9624"/>
                    <a:pt x="12432" y="6166"/>
                  </a:cubicBezTo>
                  <a:cubicBezTo>
                    <a:pt x="12432" y="2732"/>
                    <a:pt x="9600" y="0"/>
                    <a:pt x="6266"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3752424" y="1721549"/>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4683703" y="1480538"/>
            <a:ext cx="1084666" cy="1083256"/>
            <a:chOff x="4683703" y="1381738"/>
            <a:chExt cx="1084666" cy="1083256"/>
          </a:xfrm>
        </p:grpSpPr>
        <p:sp>
          <p:nvSpPr>
            <p:cNvPr id="607" name="Google Shape;607;p21"/>
            <p:cNvSpPr/>
            <p:nvPr/>
          </p:nvSpPr>
          <p:spPr>
            <a:xfrm>
              <a:off x="5232365" y="1558512"/>
              <a:ext cx="347958" cy="347901"/>
            </a:xfrm>
            <a:custGeom>
              <a:avLst/>
              <a:gdLst/>
              <a:ahLst/>
              <a:cxnLst/>
              <a:rect l="l" t="t" r="r" b="b"/>
              <a:pathLst>
                <a:path w="6167" h="6166" extrusionOk="0">
                  <a:moveTo>
                    <a:pt x="6166" y="0"/>
                  </a:moveTo>
                  <a:lnTo>
                    <a:pt x="1" y="1655"/>
                  </a:lnTo>
                  <a:lnTo>
                    <a:pt x="4487" y="6166"/>
                  </a:lnTo>
                  <a:lnTo>
                    <a:pt x="6166"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4683703" y="1381738"/>
              <a:ext cx="1084666" cy="1083256"/>
            </a:xfrm>
            <a:custGeom>
              <a:avLst/>
              <a:gdLst/>
              <a:ahLst/>
              <a:cxnLst/>
              <a:rect l="l" t="t" r="r" b="b"/>
              <a:pathLst>
                <a:path w="19224" h="19199" extrusionOk="0">
                  <a:moveTo>
                    <a:pt x="0" y="1"/>
                  </a:moveTo>
                  <a:lnTo>
                    <a:pt x="0" y="19199"/>
                  </a:lnTo>
                  <a:lnTo>
                    <a:pt x="19224" y="19199"/>
                  </a:lnTo>
                  <a:cubicBezTo>
                    <a:pt x="19224" y="8672"/>
                    <a:pt x="10552" y="1"/>
                    <a:pt x="0"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754401" y="1646194"/>
              <a:ext cx="695802" cy="701445"/>
            </a:xfrm>
            <a:custGeom>
              <a:avLst/>
              <a:gdLst/>
              <a:ahLst/>
              <a:cxnLst/>
              <a:rect l="l" t="t" r="r" b="b"/>
              <a:pathLst>
                <a:path w="12332" h="12432" extrusionOk="0">
                  <a:moveTo>
                    <a:pt x="6166" y="0"/>
                  </a:moveTo>
                  <a:cubicBezTo>
                    <a:pt x="2732" y="0"/>
                    <a:pt x="1" y="2732"/>
                    <a:pt x="1" y="6166"/>
                  </a:cubicBezTo>
                  <a:cubicBezTo>
                    <a:pt x="1" y="9624"/>
                    <a:pt x="2732" y="12431"/>
                    <a:pt x="6166" y="12431"/>
                  </a:cubicBezTo>
                  <a:cubicBezTo>
                    <a:pt x="9625" y="12431"/>
                    <a:pt x="12331" y="9624"/>
                    <a:pt x="12331" y="6166"/>
                  </a:cubicBezTo>
                  <a:cubicBezTo>
                    <a:pt x="12331" y="2732"/>
                    <a:pt x="9625" y="0"/>
                    <a:pt x="6166"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829750" y="1721549"/>
              <a:ext cx="545097" cy="545097"/>
            </a:xfrm>
            <a:custGeom>
              <a:avLst/>
              <a:gdLst/>
              <a:ahLst/>
              <a:cxnLst/>
              <a:rect l="l" t="t" r="r" b="b"/>
              <a:pathLst>
                <a:path w="10878" h="10878" extrusionOk="0">
                  <a:moveTo>
                    <a:pt x="5439" y="0"/>
                  </a:moveTo>
                  <a:cubicBezTo>
                    <a:pt x="2406" y="0"/>
                    <a:pt x="0" y="2406"/>
                    <a:pt x="0" y="5439"/>
                  </a:cubicBezTo>
                  <a:cubicBezTo>
                    <a:pt x="0" y="8471"/>
                    <a:pt x="2406" y="10877"/>
                    <a:pt x="5439" y="10877"/>
                  </a:cubicBezTo>
                  <a:cubicBezTo>
                    <a:pt x="8472" y="10877"/>
                    <a:pt x="10878" y="8471"/>
                    <a:pt x="10878" y="5439"/>
                  </a:cubicBezTo>
                  <a:cubicBezTo>
                    <a:pt x="10878" y="2406"/>
                    <a:pt x="8472" y="0"/>
                    <a:pt x="5439"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21"/>
          <p:cNvGrpSpPr/>
          <p:nvPr/>
        </p:nvGrpSpPr>
        <p:grpSpPr>
          <a:xfrm rot="19070524">
            <a:off x="3976192" y="2898040"/>
            <a:ext cx="1083256" cy="1090365"/>
            <a:chOff x="3394032" y="2665764"/>
            <a:chExt cx="1083256" cy="1090365"/>
          </a:xfrm>
        </p:grpSpPr>
        <p:sp>
          <p:nvSpPr>
            <p:cNvPr id="612" name="Google Shape;612;p21"/>
            <p:cNvSpPr/>
            <p:nvPr/>
          </p:nvSpPr>
          <p:spPr>
            <a:xfrm>
              <a:off x="3587733" y="3231408"/>
              <a:ext cx="347958" cy="347958"/>
            </a:xfrm>
            <a:custGeom>
              <a:avLst/>
              <a:gdLst/>
              <a:ahLst/>
              <a:cxnLst/>
              <a:rect l="l" t="t" r="r" b="b"/>
              <a:pathLst>
                <a:path w="6167" h="6167" extrusionOk="0">
                  <a:moveTo>
                    <a:pt x="1680" y="1"/>
                  </a:moveTo>
                  <a:lnTo>
                    <a:pt x="1" y="6166"/>
                  </a:lnTo>
                  <a:lnTo>
                    <a:pt x="6166" y="4487"/>
                  </a:lnTo>
                  <a:lnTo>
                    <a:pt x="168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3394032" y="2665764"/>
              <a:ext cx="1083256" cy="1090365"/>
            </a:xfrm>
            <a:custGeom>
              <a:avLst/>
              <a:gdLst/>
              <a:ahLst/>
              <a:cxnLst/>
              <a:rect l="l" t="t" r="r" b="b"/>
              <a:pathLst>
                <a:path w="19199" h="19325" extrusionOk="0">
                  <a:moveTo>
                    <a:pt x="0" y="1"/>
                  </a:moveTo>
                  <a:cubicBezTo>
                    <a:pt x="0" y="10652"/>
                    <a:pt x="8672" y="19324"/>
                    <a:pt x="19198" y="19324"/>
                  </a:cubicBezTo>
                  <a:lnTo>
                    <a:pt x="19198"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3676826" y="2766197"/>
              <a:ext cx="701445" cy="695746"/>
            </a:xfrm>
            <a:custGeom>
              <a:avLst/>
              <a:gdLst/>
              <a:ahLst/>
              <a:cxnLst/>
              <a:rect l="l" t="t" r="r" b="b"/>
              <a:pathLst>
                <a:path w="12432" h="12331" extrusionOk="0">
                  <a:moveTo>
                    <a:pt x="6266" y="0"/>
                  </a:moveTo>
                  <a:cubicBezTo>
                    <a:pt x="2808" y="0"/>
                    <a:pt x="1" y="2707"/>
                    <a:pt x="1" y="6166"/>
                  </a:cubicBezTo>
                  <a:cubicBezTo>
                    <a:pt x="1" y="9599"/>
                    <a:pt x="2808" y="12331"/>
                    <a:pt x="6266" y="12331"/>
                  </a:cubicBezTo>
                  <a:cubicBezTo>
                    <a:pt x="9600" y="12331"/>
                    <a:pt x="12432" y="9599"/>
                    <a:pt x="12432" y="6166"/>
                  </a:cubicBezTo>
                  <a:cubicBezTo>
                    <a:pt x="12432" y="2707"/>
                    <a:pt x="9600" y="0"/>
                    <a:pt x="6266"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3752413" y="2841425"/>
              <a:ext cx="548855" cy="543894"/>
            </a:xfrm>
            <a:custGeom>
              <a:avLst/>
              <a:gdLst/>
              <a:ahLst/>
              <a:cxnLst/>
              <a:rect l="l" t="t" r="r" b="b"/>
              <a:pathLst>
                <a:path w="10953" h="10854" extrusionOk="0">
                  <a:moveTo>
                    <a:pt x="5539" y="1"/>
                  </a:moveTo>
                  <a:cubicBezTo>
                    <a:pt x="2507" y="1"/>
                    <a:pt x="0" y="2407"/>
                    <a:pt x="0" y="5440"/>
                  </a:cubicBezTo>
                  <a:cubicBezTo>
                    <a:pt x="0" y="8472"/>
                    <a:pt x="2507" y="10853"/>
                    <a:pt x="5539" y="10853"/>
                  </a:cubicBezTo>
                  <a:cubicBezTo>
                    <a:pt x="8447" y="10853"/>
                    <a:pt x="10953" y="8472"/>
                    <a:pt x="10953" y="5440"/>
                  </a:cubicBezTo>
                  <a:cubicBezTo>
                    <a:pt x="10953" y="2407"/>
                    <a:pt x="8447" y="1"/>
                    <a:pt x="553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21"/>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关键技术</a:t>
            </a:r>
            <a:endParaRPr dirty="0"/>
          </a:p>
        </p:txBody>
      </p:sp>
      <p:grpSp>
        <p:nvGrpSpPr>
          <p:cNvPr id="622" name="Google Shape;622;p21"/>
          <p:cNvGrpSpPr/>
          <p:nvPr/>
        </p:nvGrpSpPr>
        <p:grpSpPr>
          <a:xfrm>
            <a:off x="3852818" y="1934698"/>
            <a:ext cx="326943" cy="325611"/>
            <a:chOff x="-42062025" y="2316000"/>
            <a:chExt cx="319000" cy="317700"/>
          </a:xfrm>
        </p:grpSpPr>
        <p:sp>
          <p:nvSpPr>
            <p:cNvPr id="623" name="Google Shape;623;p21"/>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1"/>
          <p:cNvGrpSpPr/>
          <p:nvPr/>
        </p:nvGrpSpPr>
        <p:grpSpPr>
          <a:xfrm>
            <a:off x="4358671" y="3127269"/>
            <a:ext cx="318298" cy="315953"/>
            <a:chOff x="-40171725" y="2705875"/>
            <a:chExt cx="319000" cy="316650"/>
          </a:xfrm>
        </p:grpSpPr>
        <p:sp>
          <p:nvSpPr>
            <p:cNvPr id="626" name="Google Shape;626;p21"/>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1"/>
          <p:cNvGrpSpPr/>
          <p:nvPr/>
        </p:nvGrpSpPr>
        <p:grpSpPr>
          <a:xfrm>
            <a:off x="4949404" y="1932107"/>
            <a:ext cx="310582" cy="330800"/>
            <a:chOff x="5421475" y="1945825"/>
            <a:chExt cx="278050" cy="296150"/>
          </a:xfrm>
        </p:grpSpPr>
        <p:sp>
          <p:nvSpPr>
            <p:cNvPr id="629" name="Google Shape;629;p21"/>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1"/>
          <p:cNvSpPr txBox="1">
            <a:spLocks noGrp="1"/>
          </p:cNvSpPr>
          <p:nvPr>
            <p:ph type="subTitle" idx="4294967295"/>
          </p:nvPr>
        </p:nvSpPr>
        <p:spPr>
          <a:xfrm>
            <a:off x="3685358" y="4062901"/>
            <a:ext cx="1655400" cy="577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zh-CN" altLang="en-US" sz="1000" dirty="0">
                <a:solidFill>
                  <a:schemeClr val="accent4"/>
                </a:solidFill>
              </a:rPr>
              <a:t>绘图</a:t>
            </a:r>
            <a:r>
              <a:rPr lang="en-US" altLang="zh-CN" sz="1000" dirty="0">
                <a:solidFill>
                  <a:schemeClr val="accent4"/>
                </a:solidFill>
              </a:rPr>
              <a:t>Graphic</a:t>
            </a:r>
            <a:br>
              <a:rPr lang="es" sz="1000" dirty="0"/>
            </a:br>
            <a:r>
              <a:rPr lang="zh-CN" altLang="en-US" sz="1000" dirty="0"/>
              <a:t>绘制图形，模拟对应实验运行的状态</a:t>
            </a:r>
            <a:endParaRPr sz="1000" dirty="0"/>
          </a:p>
        </p:txBody>
      </p:sp>
      <p:sp>
        <p:nvSpPr>
          <p:cNvPr id="642" name="Google Shape;642;p21"/>
          <p:cNvSpPr txBox="1">
            <a:spLocks noGrp="1"/>
          </p:cNvSpPr>
          <p:nvPr>
            <p:ph type="subTitle" idx="4294967295"/>
          </p:nvPr>
        </p:nvSpPr>
        <p:spPr>
          <a:xfrm>
            <a:off x="1396409" y="1079450"/>
            <a:ext cx="2142791" cy="1083256"/>
          </a:xfrm>
          <a:prstGeom prst="rect">
            <a:avLst/>
          </a:prstGeom>
        </p:spPr>
        <p:txBody>
          <a:bodyPr spcFirstLastPara="1" wrap="square" lIns="91425" tIns="91425" rIns="91425" bIns="91425" anchor="t" anchorCtr="0">
            <a:noAutofit/>
          </a:bodyPr>
          <a:lstStyle/>
          <a:p>
            <a:pPr marL="0" lvl="0" indent="0" algn="r">
              <a:lnSpc>
                <a:spcPct val="100000"/>
              </a:lnSpc>
              <a:spcAft>
                <a:spcPts val="1600"/>
              </a:spcAft>
              <a:buNone/>
            </a:pPr>
            <a:r>
              <a:rPr lang="zh-CN" altLang="en-US" sz="1000" dirty="0">
                <a:solidFill>
                  <a:schemeClr val="accent5"/>
                </a:solidFill>
              </a:rPr>
              <a:t>多线程技术</a:t>
            </a:r>
            <a:br>
              <a:rPr lang="zh-CN" altLang="en-US" sz="1000" dirty="0"/>
            </a:br>
            <a:r>
              <a:rPr lang="zh-CN" altLang="en-US" sz="1000" dirty="0"/>
              <a:t>在一个实验中使用进程，可以让绘图和实验算法进行分离，在运行时可以更流畅</a:t>
            </a:r>
          </a:p>
        </p:txBody>
      </p:sp>
      <p:sp>
        <p:nvSpPr>
          <p:cNvPr id="643" name="Google Shape;643;p21"/>
          <p:cNvSpPr txBox="1">
            <a:spLocks noGrp="1"/>
          </p:cNvSpPr>
          <p:nvPr>
            <p:ph type="subTitle" idx="4294967295"/>
          </p:nvPr>
        </p:nvSpPr>
        <p:spPr>
          <a:xfrm>
            <a:off x="5658225" y="1079450"/>
            <a:ext cx="2236800" cy="51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zh-CN" altLang="en-US" sz="1000" dirty="0">
                <a:solidFill>
                  <a:srgbClr val="E7AB30"/>
                </a:solidFill>
              </a:rPr>
              <a:t>事件机制</a:t>
            </a:r>
            <a:br>
              <a:rPr lang="es" sz="1000" dirty="0"/>
            </a:br>
            <a:r>
              <a:rPr lang="zh-CN" altLang="en-US" sz="1000" dirty="0"/>
              <a:t>与多线程技术配合，实现多种想要达到的效果</a:t>
            </a:r>
            <a:endParaRPr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grpSp>
        <p:nvGrpSpPr>
          <p:cNvPr id="545" name="Google Shape;545;p20"/>
          <p:cNvGrpSpPr/>
          <p:nvPr/>
        </p:nvGrpSpPr>
        <p:grpSpPr>
          <a:xfrm>
            <a:off x="1977964" y="1965177"/>
            <a:ext cx="325890" cy="305573"/>
            <a:chOff x="917250" y="2165250"/>
            <a:chExt cx="980695" cy="982361"/>
          </a:xfrm>
        </p:grpSpPr>
        <p:sp>
          <p:nvSpPr>
            <p:cNvPr id="546" name="Google Shape;546;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0"/>
          <p:cNvGrpSpPr/>
          <p:nvPr/>
        </p:nvGrpSpPr>
        <p:grpSpPr>
          <a:xfrm>
            <a:off x="1988240" y="1360199"/>
            <a:ext cx="325890" cy="308415"/>
            <a:chOff x="917250" y="2165250"/>
            <a:chExt cx="980695" cy="982361"/>
          </a:xfrm>
        </p:grpSpPr>
        <p:sp>
          <p:nvSpPr>
            <p:cNvPr id="549" name="Google Shape;549;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0"/>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dirty="0"/>
              <a:t>创新点</a:t>
            </a:r>
            <a:endParaRPr dirty="0"/>
          </a:p>
        </p:txBody>
      </p:sp>
      <p:sp>
        <p:nvSpPr>
          <p:cNvPr id="59" name="Google Shape;361;p13">
            <a:extLst>
              <a:ext uri="{FF2B5EF4-FFF2-40B4-BE49-F238E27FC236}">
                <a16:creationId xmlns:a16="http://schemas.microsoft.com/office/drawing/2014/main" id="{5DF961B6-1FF1-48D1-91F6-D7881DB15FFC}"/>
              </a:ext>
            </a:extLst>
          </p:cNvPr>
          <p:cNvSpPr txBox="1">
            <a:spLocks/>
          </p:cNvSpPr>
          <p:nvPr/>
        </p:nvSpPr>
        <p:spPr>
          <a:xfrm>
            <a:off x="2615988" y="1288490"/>
            <a:ext cx="4020300" cy="22227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zh-CN" altLang="en-US" sz="1000" dirty="0"/>
              <a:t>首先我们这个想法就比较新颖，采用模拟实验的运行方式帮助同学们更好的理解操作系统的一些实验</a:t>
            </a:r>
            <a:endParaRPr lang="en-US" altLang="zh-CN" sz="1000" dirty="0"/>
          </a:p>
          <a:p>
            <a:endParaRPr lang="en-US" altLang="zh-CN" sz="1000" dirty="0"/>
          </a:p>
          <a:p>
            <a:endParaRPr lang="en-US" altLang="zh-CN" sz="1000" dirty="0"/>
          </a:p>
          <a:p>
            <a:r>
              <a:rPr lang="zh-CN" altLang="en-US" sz="1000" dirty="0"/>
              <a:t>利用可操作性的模拟实验以及模拟效果，来帮助实现这些实验的功能</a:t>
            </a:r>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zh-CN" alt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演示：</a:t>
            </a:r>
            <a:endParaRPr dirty="0"/>
          </a:p>
        </p:txBody>
      </p:sp>
      <p:cxnSp>
        <p:nvCxnSpPr>
          <p:cNvPr id="449" name="Google Shape;449;p17"/>
          <p:cNvCxnSpPr>
            <a:cxnSpLocks/>
          </p:cNvCxnSpPr>
          <p:nvPr/>
        </p:nvCxnSpPr>
        <p:spPr>
          <a:xfrm>
            <a:off x="660460" y="1046250"/>
            <a:ext cx="2623215"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71822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4"/>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THANKS!</a:t>
            </a:r>
            <a:endParaRPr/>
          </a:p>
        </p:txBody>
      </p:sp>
    </p:spTree>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102E5F"/>
      </a:dk2>
      <a:lt2>
        <a:srgbClr val="6B72EB"/>
      </a:lt2>
      <a:accent1>
        <a:srgbClr val="6987C9"/>
      </a:accent1>
      <a:accent2>
        <a:srgbClr val="FFCC33"/>
      </a:accent2>
      <a:accent3>
        <a:srgbClr val="0C064A"/>
      </a:accent3>
      <a:accent4>
        <a:srgbClr val="FF823B"/>
      </a:accent4>
      <a:accent5>
        <a:srgbClr val="1F158A"/>
      </a:accent5>
      <a:accent6>
        <a:srgbClr val="352CCD"/>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217</Words>
  <Application>Microsoft Office PowerPoint</Application>
  <PresentationFormat>全屏显示(16:9)</PresentationFormat>
  <Paragraphs>39</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Arvo</vt:lpstr>
      <vt:lpstr>Barlow Condensed</vt:lpstr>
      <vt:lpstr>Barlow Condensed Medium</vt:lpstr>
      <vt:lpstr>Barlow Condensed SemiBold</vt:lpstr>
      <vt:lpstr>Fira Sans Extra Condensed Medium</vt:lpstr>
      <vt:lpstr>Arial</vt:lpstr>
      <vt:lpstr>My Creative CV by slidesgo</vt:lpstr>
      <vt:lpstr>操作系统模拟实验</vt:lpstr>
      <vt:lpstr>目录</vt:lpstr>
      <vt:lpstr>选题背景</vt:lpstr>
      <vt:lpstr>软件功能</vt:lpstr>
      <vt:lpstr>关键技术</vt:lpstr>
      <vt:lpstr>创新点</vt:lpstr>
      <vt:lpstr>演示：</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操作系统模拟实验</dc:title>
  <cp:lastModifiedBy>刘 洁</cp:lastModifiedBy>
  <cp:revision>12</cp:revision>
  <dcterms:modified xsi:type="dcterms:W3CDTF">2020-06-20T01:45:50Z</dcterms:modified>
</cp:coreProperties>
</file>