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256" r:id="rId2"/>
    <p:sldId id="257" r:id="rId3"/>
    <p:sldId id="271" r:id="rId4"/>
    <p:sldId id="261" r:id="rId5"/>
    <p:sldId id="262" r:id="rId6"/>
    <p:sldId id="269" r:id="rId7"/>
    <p:sldId id="264" r:id="rId8"/>
    <p:sldId id="265" r:id="rId9"/>
    <p:sldId id="286" r:id="rId10"/>
    <p:sldId id="309" r:id="rId11"/>
    <p:sldId id="310" r:id="rId12"/>
    <p:sldId id="267" r:id="rId13"/>
    <p:sldId id="268" r:id="rId14"/>
    <p:sldId id="270" r:id="rId15"/>
    <p:sldId id="263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4" r:id="rId30"/>
    <p:sldId id="293" r:id="rId31"/>
    <p:sldId id="303" r:id="rId32"/>
    <p:sldId id="302" r:id="rId33"/>
    <p:sldId id="297" r:id="rId34"/>
    <p:sldId id="298" r:id="rId35"/>
    <p:sldId id="299" r:id="rId36"/>
    <p:sldId id="300" r:id="rId37"/>
    <p:sldId id="301" r:id="rId38"/>
    <p:sldId id="287" r:id="rId39"/>
    <p:sldId id="288" r:id="rId40"/>
    <p:sldId id="290" r:id="rId41"/>
    <p:sldId id="291" r:id="rId42"/>
    <p:sldId id="304" r:id="rId43"/>
    <p:sldId id="305" r:id="rId44"/>
    <p:sldId id="306" r:id="rId45"/>
    <p:sldId id="292" r:id="rId46"/>
    <p:sldId id="26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C8EA3A-17FD-4709-B7D9-6FDDFF3460F1}">
          <p14:sldIdLst>
            <p14:sldId id="256"/>
          </p14:sldIdLst>
        </p14:section>
        <p14:section name="提纲" id="{451AF0A5-0E48-4564-8D4C-51C3A8CFCF04}">
          <p14:sldIdLst>
            <p14:sldId id="257"/>
            <p14:sldId id="271"/>
            <p14:sldId id="261"/>
            <p14:sldId id="262"/>
            <p14:sldId id="269"/>
            <p14:sldId id="264"/>
            <p14:sldId id="265"/>
            <p14:sldId id="286"/>
            <p14:sldId id="309"/>
            <p14:sldId id="310"/>
            <p14:sldId id="267"/>
            <p14:sldId id="268"/>
            <p14:sldId id="270"/>
            <p14:sldId id="263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4"/>
            <p14:sldId id="293"/>
            <p14:sldId id="303"/>
            <p14:sldId id="302"/>
            <p14:sldId id="297"/>
            <p14:sldId id="298"/>
            <p14:sldId id="299"/>
            <p14:sldId id="300"/>
            <p14:sldId id="301"/>
            <p14:sldId id="287"/>
            <p14:sldId id="288"/>
            <p14:sldId id="290"/>
            <p14:sldId id="291"/>
            <p14:sldId id="304"/>
            <p14:sldId id="305"/>
            <p14:sldId id="306"/>
            <p14:sldId id="29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62105" autoAdjust="0"/>
  </p:normalViewPr>
  <p:slideViewPr>
    <p:cSldViewPr>
      <p:cViewPr>
        <p:scale>
          <a:sx n="100" d="100"/>
          <a:sy n="100" d="100"/>
        </p:scale>
        <p:origin x="-1944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1CC1-84A3-43E7-9E78-2EF6D57AB48E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61C60-155F-4261-A179-B32B2570E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大家好， 很高兴今天能来到厦门和大家一起畅谈开源，交流心得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首先感谢开源中国邀请我来参加这次</a:t>
            </a:r>
            <a:r>
              <a:rPr lang="en-US" altLang="zh-CN" dirty="0" smtClean="0">
                <a:solidFill>
                  <a:srgbClr val="C00000"/>
                </a:solidFill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</a:rPr>
              <a:t>源创汇</a:t>
            </a:r>
            <a:r>
              <a:rPr lang="en-US" altLang="zh-CN" dirty="0" smtClean="0">
                <a:solidFill>
                  <a:srgbClr val="C00000"/>
                </a:solidFill>
              </a:rPr>
              <a:t>》  </a:t>
            </a:r>
            <a:r>
              <a:rPr lang="zh-CN" altLang="en-US" dirty="0" smtClean="0">
                <a:solidFill>
                  <a:srgbClr val="C00000"/>
                </a:solidFill>
              </a:rPr>
              <a:t>， 在收到</a:t>
            </a:r>
            <a:r>
              <a:rPr lang="zh-CN" altLang="en-US" sz="1200" b="0" i="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张海龙先生的邀请时，非常开心</a:t>
            </a:r>
            <a:endParaRPr lang="en-US" altLang="zh-CN" sz="1200" b="0" i="0" kern="1200" dirty="0" smtClean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但在其后的一段时间内，纠结于要跟大家交流些什么 ，如果 </a:t>
            </a:r>
            <a:r>
              <a:rPr lang="zh-CN" altLang="en-US" dirty="0" smtClean="0">
                <a:solidFill>
                  <a:srgbClr val="C00000"/>
                </a:solidFill>
              </a:rPr>
              <a:t>全部谈中午分词技术  时间有限  相对乏味</a:t>
            </a:r>
            <a:r>
              <a:rPr lang="zh-CN" altLang="en-US" baseline="0" dirty="0" smtClean="0">
                <a:solidFill>
                  <a:srgbClr val="C00000"/>
                </a:solidFill>
              </a:rPr>
              <a:t> ， 考虑了很久，还是多讲故事吧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Ppt</a:t>
            </a:r>
            <a:r>
              <a:rPr lang="zh-CN" altLang="en-US" dirty="0" smtClean="0">
                <a:solidFill>
                  <a:srgbClr val="C00000"/>
                </a:solidFill>
              </a:rPr>
              <a:t>写的很匆忙，如果说的不清楚，欢迎会后交流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baseline="0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后续：了解了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的大体情况，我们再来谈谈它是如何和开源结缘的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后续：了解了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的大体情况，我们再来谈谈它是如何和开源结缘的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分词从最初的发布，一直能持续到今天，是有他成长的背景和促成因素的，对于开源软件而言，环境很重要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说道</a:t>
            </a:r>
            <a:r>
              <a:rPr lang="en-US" altLang="zh-CN" dirty="0" smtClean="0"/>
              <a:t>IK</a:t>
            </a:r>
            <a:r>
              <a:rPr lang="zh-CN" altLang="en-US" dirty="0" smtClean="0"/>
              <a:t>分词器的发展历程</a:t>
            </a:r>
            <a:r>
              <a:rPr lang="zh-CN" altLang="en-US" baseline="0" dirty="0" smtClean="0"/>
              <a:t>  就不得不谈到它的两位兄弟 </a:t>
            </a:r>
            <a:r>
              <a:rPr lang="en-US" altLang="zh-CN" baseline="0" dirty="0" smtClean="0"/>
              <a:t>JE</a:t>
            </a:r>
            <a:r>
              <a:rPr lang="zh-CN" altLang="en-US" baseline="0" dirty="0" smtClean="0"/>
              <a:t>分词  和 </a:t>
            </a:r>
            <a:r>
              <a:rPr lang="en-US" altLang="zh-CN" baseline="0" dirty="0" err="1" smtClean="0"/>
              <a:t>Paoding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分词 （按今天的网络语言来说，就是三个好基友）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 。</a:t>
            </a:r>
            <a:r>
              <a:rPr lang="en-US" altLang="zh-CN" baseline="0" dirty="0" smtClean="0"/>
              <a:t>JE </a:t>
            </a:r>
            <a:r>
              <a:rPr lang="zh-CN" altLang="en-US" baseline="0" dirty="0" smtClean="0"/>
              <a:t>。</a:t>
            </a:r>
            <a:r>
              <a:rPr lang="en-US" altLang="zh-CN" baseline="0" dirty="0" err="1" smtClean="0"/>
              <a:t>Paoding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的命名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JE</a:t>
            </a:r>
            <a:r>
              <a:rPr lang="zh-CN" altLang="en-US" baseline="0" dirty="0" smtClean="0"/>
              <a:t>第一个发布自己的共享版，让网友来进行评测 （第一个实现简单消歧义算法的）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Paoding</a:t>
            </a:r>
            <a:r>
              <a:rPr lang="zh-CN" altLang="en-US" baseline="0" dirty="0" smtClean="0"/>
              <a:t>对自己的代码和架构设计是最自信的一个，首先发起了开源的主张 （第一个提出了子分词器架构的）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时至今日，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算是最坚持的 （第一个使用优化</a:t>
            </a:r>
            <a:r>
              <a:rPr lang="en-US" altLang="zh-CN" baseline="0" dirty="0" err="1" smtClean="0"/>
              <a:t>Trie</a:t>
            </a:r>
            <a:r>
              <a:rPr lang="zh-CN" altLang="en-US" baseline="0" dirty="0" smtClean="0"/>
              <a:t>树词典结构，词典算法最优）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后续：经过从</a:t>
            </a:r>
            <a:r>
              <a:rPr lang="en-US" altLang="zh-CN" baseline="0" dirty="0" smtClean="0"/>
              <a:t>06</a:t>
            </a:r>
            <a:r>
              <a:rPr lang="zh-CN" altLang="en-US" baseline="0" dirty="0" smtClean="0"/>
              <a:t>年到</a:t>
            </a:r>
            <a:r>
              <a:rPr lang="en-US" altLang="zh-CN" baseline="0" dirty="0" smtClean="0"/>
              <a:t>12</a:t>
            </a:r>
            <a:r>
              <a:rPr lang="zh-CN" altLang="en-US" baseline="0" dirty="0" smtClean="0"/>
              <a:t>年六年的历程，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作为一个开源项目，有了一定的雏形，对我个人而言，也有了一点感悟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社区环境 ： </a:t>
            </a:r>
            <a:endParaRPr lang="en-US" altLang="zh-CN" dirty="0" smtClean="0"/>
          </a:p>
          <a:p>
            <a:r>
              <a:rPr lang="en-US" altLang="zh-CN" dirty="0" smtClean="0"/>
              <a:t>1.IK</a:t>
            </a:r>
            <a:r>
              <a:rPr lang="zh-CN" altLang="en-US" dirty="0" smtClean="0"/>
              <a:t>开源的时候，是全文搜索兴起的时候，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开源社区中出现了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这样一个优秀的组件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国内缺乏基于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语言的开源分词，这就给</a:t>
            </a:r>
            <a:r>
              <a:rPr lang="en-US" altLang="zh-CN" dirty="0" smtClean="0"/>
              <a:t>IK</a:t>
            </a:r>
            <a:r>
              <a:rPr lang="zh-CN" altLang="en-US" dirty="0" smtClean="0"/>
              <a:t>的成长提供了丰厚的土壤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较多的用户使用，网友的热情支持是</a:t>
            </a:r>
            <a:r>
              <a:rPr lang="en-US" altLang="zh-CN" dirty="0" smtClean="0"/>
              <a:t>IK</a:t>
            </a:r>
            <a:r>
              <a:rPr lang="zh-CN" altLang="en-US" dirty="0" smtClean="0"/>
              <a:t>的动力，不断的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反馈促使</a:t>
            </a:r>
            <a:r>
              <a:rPr lang="en-US" altLang="zh-CN" dirty="0" smtClean="0"/>
              <a:t>IK</a:t>
            </a:r>
            <a:r>
              <a:rPr lang="zh-CN" altLang="en-US" dirty="0" smtClean="0"/>
              <a:t>逐步完善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实践环境：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在实际工作中，会持续的应用到相关技术。 “电子地图搜索” “知识库系统” “游戏站内搜索” “软性广告分析”等，使得</a:t>
            </a:r>
            <a:r>
              <a:rPr lang="en-US" altLang="zh-CN" dirty="0" err="1" smtClean="0"/>
              <a:t>Ik</a:t>
            </a:r>
            <a:r>
              <a:rPr lang="zh-CN" altLang="en-US" dirty="0" smtClean="0"/>
              <a:t>能够不断的在实战中得到提升，第一手的使用情况是最宝贵的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奉献：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取之于社区，回馈于社区。</a:t>
            </a:r>
            <a:r>
              <a:rPr lang="zh-CN" altLang="en-US" baseline="0" dirty="0" smtClean="0"/>
              <a:t> 花更多的时间，为网友测试</a:t>
            </a:r>
            <a:r>
              <a:rPr lang="en-US" altLang="zh-CN" baseline="0" dirty="0" smtClean="0"/>
              <a:t>bug</a:t>
            </a:r>
            <a:r>
              <a:rPr lang="zh-CN" altLang="en-US" baseline="0" dirty="0" smtClean="0"/>
              <a:t>，解答使用技巧等</a:t>
            </a:r>
            <a:endParaRPr lang="en-US" altLang="zh-CN" baseline="0" dirty="0" smtClean="0"/>
          </a:p>
          <a:p>
            <a:r>
              <a:rPr lang="zh-CN" altLang="en-US" baseline="0" dirty="0" smtClean="0"/>
              <a:t>接纳精神：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技术宅男们多少有点自傲，这个更为主要，吸收接纳网友的意见建议，乃至批评。 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要知道，网友们提意见和批评，都是以该进项目为出发点的，哪怕他的意见和建议可能是不正确或者不如你自己的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开源的最关键精神就是，让大家都来参与，哪怕是一行代码的修订，或者只是帮你翻译了一段技术资料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后续：谈完了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的成长以及开源的结缘过程，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技术篇分享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介绍业界分词算法概况 ，</a:t>
            </a:r>
            <a:r>
              <a:rPr lang="en-US" altLang="zh-CN" dirty="0" smtClean="0"/>
              <a:t>IK</a:t>
            </a:r>
            <a:r>
              <a:rPr lang="zh-CN" altLang="en-US" dirty="0" smtClean="0"/>
              <a:t>使用的分词算法</a:t>
            </a:r>
            <a:endParaRPr lang="en-US" altLang="zh-CN" dirty="0" smtClean="0"/>
          </a:p>
          <a:p>
            <a:r>
              <a:rPr lang="en-US" altLang="zh-CN" dirty="0" smtClean="0"/>
              <a:t>2.IK</a:t>
            </a:r>
            <a:r>
              <a:rPr lang="zh-CN" altLang="en-US" dirty="0" smtClean="0"/>
              <a:t>分词器的总体结构设计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baseline="0" dirty="0" smtClean="0"/>
              <a:t>   2-1.</a:t>
            </a:r>
            <a:r>
              <a:rPr lang="zh-CN" altLang="en-US" baseline="0" dirty="0" smtClean="0"/>
              <a:t>词典设计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2-2.</a:t>
            </a:r>
            <a:r>
              <a:rPr lang="zh-CN" altLang="en-US" baseline="0" dirty="0" smtClean="0"/>
              <a:t>分词器设计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2-3.</a:t>
            </a:r>
            <a:r>
              <a:rPr lang="zh-CN" altLang="en-US" baseline="0" dirty="0" smtClean="0"/>
              <a:t>分词歧义处理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统计分词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</a:t>
            </a:r>
            <a:r>
              <a:rPr lang="zh-CN" altLang="en-US" dirty="0" smtClean="0"/>
              <a:t>它的实现方式非常多样化，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模型，隐马尔科夫，条件随机场模型等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理解分词方法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　　这种分词方法是通过让计算机模拟人对句子的理解，达到识别词的效果。其基本思想就是在分词的同时进行句法、语义分析，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不同子分词采用不同的分词方式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后续：再下面的三个章节中，将逐步给大家讲解“词典模块”“分词单元”和“歧义处理单元”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43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首先，要跟大家聊一下</a:t>
            </a:r>
            <a:r>
              <a:rPr lang="en-US" altLang="zh-CN" dirty="0" smtClean="0"/>
              <a:t>IK</a:t>
            </a:r>
            <a:r>
              <a:rPr lang="zh-CN" altLang="en-US" dirty="0" smtClean="0"/>
              <a:t>的词典单元，词典查找的快慢直接决定了分词的速度。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6686" lvl="1" indent="-514350">
              <a:buFont typeface="+mj-lt"/>
              <a:buAutoNum type="alphaLcParenR"/>
            </a:pPr>
            <a:r>
              <a:rPr lang="zh-CN" altLang="en-US" dirty="0" smtClean="0"/>
              <a:t>根节点不包含字符，除根节点外每一个节点都只包含一个字符。 </a:t>
            </a:r>
          </a:p>
          <a:p>
            <a:pPr marL="916686" lvl="1" indent="-514350">
              <a:buFont typeface="+mj-lt"/>
              <a:buAutoNum type="alphaLcParenR"/>
            </a:pPr>
            <a:r>
              <a:rPr lang="zh-CN" altLang="en-US" dirty="0" smtClean="0"/>
              <a:t>从根节点到某一节点，路径上经过的字符连接起来，为该节点对应的字符串。 </a:t>
            </a:r>
          </a:p>
          <a:p>
            <a:pPr marL="916686" lvl="1" indent="-514350">
              <a:buFont typeface="+mj-lt"/>
              <a:buAutoNum type="alphaLcParenR"/>
            </a:pPr>
            <a:r>
              <a:rPr lang="zh-CN" altLang="en-US" dirty="0" smtClean="0"/>
              <a:t>每个节点的所有子节点包含的字符都不相同。</a:t>
            </a:r>
            <a:endParaRPr lang="en-US" altLang="zh-CN" dirty="0" smtClean="0"/>
          </a:p>
          <a:p>
            <a:pPr marL="916686" lvl="1" indent="-514350">
              <a:buFont typeface="+mj-lt"/>
              <a:buAutoNum type="alphaLcParenR"/>
            </a:pPr>
            <a:r>
              <a:rPr lang="en-US" altLang="zh-CN" dirty="0" err="1" smtClean="0"/>
              <a:t>Trie</a:t>
            </a:r>
            <a:r>
              <a:rPr lang="zh-CN" altLang="en-US" dirty="0" smtClean="0"/>
              <a:t>树完成对一个词的匹配的时间复杂度为</a:t>
            </a:r>
            <a:r>
              <a:rPr lang="en-US" altLang="zh-CN" dirty="0" smtClean="0"/>
              <a:t>O(n),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为词的字符串长度。换句话说与词典内的词元数量无关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根据节点的出度，可以判断是否有后续的词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当前节点可以记录是否成词，以及词频度，词性等其他附属属性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1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首先简单介绍一下，中文分词，比较这方面技术不太大众，大多数的同学接触的少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讲讲</a:t>
            </a:r>
            <a:r>
              <a:rPr lang="en-US" altLang="zh-CN" dirty="0" smtClean="0"/>
              <a:t>IK</a:t>
            </a:r>
            <a:r>
              <a:rPr lang="zh-CN" altLang="en-US" dirty="0" smtClean="0"/>
              <a:t>与开源结缘的故事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然后是</a:t>
            </a:r>
            <a:r>
              <a:rPr lang="en-US" altLang="zh-CN" dirty="0" smtClean="0"/>
              <a:t>IK</a:t>
            </a:r>
            <a:r>
              <a:rPr lang="zh-CN" altLang="en-US" dirty="0" smtClean="0"/>
              <a:t>的关键技术分享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最后是</a:t>
            </a:r>
            <a:r>
              <a:rPr lang="en-US" altLang="zh-CN" dirty="0" smtClean="0"/>
              <a:t>IK</a:t>
            </a:r>
            <a:r>
              <a:rPr lang="zh-CN" altLang="en-US" dirty="0" smtClean="0"/>
              <a:t>在搜索中的应用，这块可能大家最关心，今天给大家带来的是干货，保证可以现学现用，学以致用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0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一开始是不自觉的设计了全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结构的数据字典，并不知道这被称为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树，而且对其特性并没有吃透。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在做字符串匹配时，重复执行对前缀的匹配过程，例如</a:t>
            </a:r>
            <a:r>
              <a:rPr lang="zh-CN" altLang="en-US" baseline="0" dirty="0" smtClean="0"/>
              <a:t> “中华人民共和国”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系统性学习了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树，并利用其前缀特性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记录下“和”字节点，这样匹配“国”的时候，只要再一次计算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发现树的大量稀疏节点，使用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表结构，内存节省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50M</a:t>
            </a:r>
            <a:r>
              <a:rPr lang="zh-CN" altLang="en-US" dirty="0" smtClean="0"/>
              <a:t>降到</a:t>
            </a:r>
            <a:r>
              <a:rPr lang="en-US" altLang="zh-CN" dirty="0" smtClean="0"/>
              <a:t>27M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后续：词典应用</a:t>
            </a:r>
            <a:r>
              <a:rPr lang="en-US" altLang="zh-CN" dirty="0" smtClean="0"/>
              <a:t>FAQ</a:t>
            </a:r>
            <a:r>
              <a:rPr lang="zh-CN" altLang="en-US" dirty="0" smtClean="0"/>
              <a:t>，网友问题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66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49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记录“字母”</a:t>
            </a:r>
            <a:r>
              <a:rPr lang="en-US" altLang="zh-CN" dirty="0" smtClean="0"/>
              <a:t>/”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的开始和终止位置，使用状态机处理简单的连字符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数词子分词器负责在数词结束后，检测是否有量词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46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无需反向切分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对字符串单次遍历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代码结构简单，效率高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后续：算法</a:t>
            </a:r>
            <a:r>
              <a:rPr lang="en-US" altLang="zh-CN" dirty="0" smtClean="0"/>
              <a:t>Tips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97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早起版本中使用双向遍历</a:t>
            </a:r>
            <a:endParaRPr lang="en-US" altLang="zh-CN" dirty="0" smtClean="0"/>
          </a:p>
          <a:p>
            <a:r>
              <a:rPr lang="en-US" altLang="zh-CN" dirty="0" smtClean="0"/>
              <a:t>2.String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中是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类型，创建实例相对耗资源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下章节：分词歧义处理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88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文字说明太晦涩，不好理解，我们通过一个例子来了解这个算法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4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这里会涉及到一些简单的数学概念和数学符号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计算候选路径的一元词频概率，找出最优的候选路径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zh-CN" altLang="en-US" sz="1800" dirty="0" smtClean="0">
                <a:latin typeface="+mn-ea"/>
              </a:rPr>
              <a:t>当我说“艳照门”这个词时，你想到下一个词是什么呢？我想大家很有可能会想到“陈冠希”，基本上不会有人会想到“王宝强”吧。</a:t>
            </a:r>
            <a:r>
              <a:rPr lang="en-US" altLang="zh-CN" sz="1800" dirty="0" smtClean="0">
                <a:latin typeface="+mn-ea"/>
              </a:rPr>
              <a:t>N-gram</a:t>
            </a:r>
            <a:r>
              <a:rPr lang="zh-CN" altLang="en-US" sz="1800" dirty="0" smtClean="0">
                <a:latin typeface="+mn-ea"/>
              </a:rPr>
              <a:t>模型的主要思想就是这样的</a:t>
            </a:r>
            <a:endParaRPr lang="en-US" altLang="zh-CN" sz="1800" dirty="0" smtClean="0">
              <a:latin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 smtClean="0">
              <a:latin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。条件概率公式</a:t>
            </a:r>
            <a:r>
              <a:rPr lang="zh-CN" altLang="en-US" sz="1800" baseline="0" dirty="0" smtClean="0">
                <a:latin typeface="+mn-ea"/>
              </a:rPr>
              <a:t>  </a:t>
            </a:r>
            <a:r>
              <a:rPr lang="en-US" altLang="zh-CN" sz="1800" baseline="0" dirty="0" smtClean="0">
                <a:latin typeface="+mn-ea"/>
              </a:rPr>
              <a:t>P</a:t>
            </a:r>
            <a:r>
              <a:rPr lang="zh-CN" altLang="en-US" sz="1800" baseline="0" dirty="0" smtClean="0">
                <a:latin typeface="+mn-ea"/>
              </a:rPr>
              <a:t>（</a:t>
            </a:r>
            <a:r>
              <a:rPr lang="en-US" altLang="zh-CN" sz="1800" baseline="0" dirty="0" smtClean="0">
                <a:latin typeface="+mn-ea"/>
              </a:rPr>
              <a:t>A</a:t>
            </a:r>
            <a:r>
              <a:rPr lang="zh-CN" altLang="en-US" sz="1800" baseline="0" dirty="0" smtClean="0">
                <a:latin typeface="+mn-ea"/>
              </a:rPr>
              <a:t>）为一周内下雨的概率 </a:t>
            </a:r>
            <a:r>
              <a:rPr lang="en-US" altLang="zh-CN" sz="1800" baseline="0" dirty="0" smtClean="0">
                <a:latin typeface="+mn-ea"/>
              </a:rPr>
              <a:t>0.4  ,P(B|A)</a:t>
            </a:r>
            <a:r>
              <a:rPr lang="zh-CN" altLang="en-US" sz="1800" baseline="0" dirty="0" smtClean="0">
                <a:latin typeface="+mn-ea"/>
              </a:rPr>
              <a:t>下雨天迟到的概率</a:t>
            </a:r>
            <a:r>
              <a:rPr lang="en-US" altLang="zh-CN" sz="1800" baseline="0" dirty="0" smtClean="0">
                <a:latin typeface="+mn-ea"/>
              </a:rPr>
              <a:t> =0.5  ,P(AB) = </a:t>
            </a:r>
            <a:r>
              <a:rPr lang="zh-CN" altLang="en-US" sz="1800" baseline="0" dirty="0" smtClean="0">
                <a:latin typeface="+mn-ea"/>
              </a:rPr>
              <a:t>你有</a:t>
            </a:r>
            <a:r>
              <a:rPr lang="en-US" altLang="zh-CN" sz="1800" baseline="0" dirty="0" smtClean="0">
                <a:latin typeface="+mn-ea"/>
              </a:rPr>
              <a:t>0.2</a:t>
            </a:r>
            <a:r>
              <a:rPr lang="zh-CN" altLang="en-US" sz="1800" baseline="0" dirty="0" smtClean="0">
                <a:latin typeface="+mn-ea"/>
              </a:rPr>
              <a:t>概率会迟到，且当天正在下雨</a:t>
            </a:r>
            <a:r>
              <a:rPr lang="en-US" altLang="zh-CN" sz="1800" baseline="0" dirty="0" smtClean="0">
                <a:latin typeface="+mn-ea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aseline="0" dirty="0" smtClean="0">
              <a:latin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 smtClean="0">
                <a:latin typeface="+mn-ea"/>
              </a:rPr>
              <a:t>3.</a:t>
            </a:r>
            <a:r>
              <a:rPr lang="zh-CN" altLang="en-US" sz="1800" baseline="0" dirty="0" smtClean="0">
                <a:latin typeface="+mn-ea"/>
              </a:rPr>
              <a:t>原来的</a:t>
            </a:r>
            <a:r>
              <a:rPr lang="en-US" altLang="zh-CN" sz="1800" baseline="0" dirty="0" smtClean="0">
                <a:latin typeface="+mn-ea"/>
              </a:rPr>
              <a:t>1</a:t>
            </a:r>
            <a:r>
              <a:rPr lang="zh-CN" altLang="en-US" sz="1800" baseline="0" dirty="0" smtClean="0">
                <a:latin typeface="+mn-ea"/>
              </a:rPr>
              <a:t>元概率计算，变成了</a:t>
            </a:r>
            <a:r>
              <a:rPr lang="en-US" altLang="zh-CN" sz="1800" baseline="0" dirty="0" smtClean="0">
                <a:latin typeface="+mn-ea"/>
              </a:rPr>
              <a:t>n</a:t>
            </a:r>
            <a:r>
              <a:rPr lang="zh-CN" altLang="en-US" sz="1800" baseline="0" dirty="0" smtClean="0">
                <a:latin typeface="+mn-ea"/>
              </a:rPr>
              <a:t>元概率计算，关键是，</a:t>
            </a:r>
            <a:r>
              <a:rPr lang="en-US" altLang="zh-CN" sz="1800" baseline="0" dirty="0" smtClean="0">
                <a:latin typeface="+mn-ea"/>
              </a:rPr>
              <a:t>n</a:t>
            </a:r>
            <a:r>
              <a:rPr lang="zh-CN" altLang="en-US" sz="1800" baseline="0" dirty="0" smtClean="0">
                <a:latin typeface="+mn-ea"/>
              </a:rPr>
              <a:t>元模型包含了上下文关系</a:t>
            </a:r>
            <a:endParaRPr lang="zh-CN" altLang="en-US" sz="18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4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与其他技术，比如工作流引擎，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框架技术，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中文分词是个使用领域相对较窄技术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在座的各位在实际工作中，不会经常使用和接触到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为了缩小“参数空间”，我们引入了马尔科夫假设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马尔科夫假设源于青蛙跳荷叶的实验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48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以一阶马尔科夫过程为例，之前的概率计算为：</a:t>
                </a:r>
                <a:r>
                  <a:rPr lang="en-US" altLang="zh-CN" dirty="0" smtClean="0"/>
                  <a:t>P(</a:t>
                </a:r>
                <a:r>
                  <a:rPr lang="zh-CN" altLang="en-US" dirty="0" smtClean="0"/>
                  <a:t>我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意见</a:t>
                </a:r>
                <a:r>
                  <a:rPr lang="en-US" altLang="zh-CN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r>
                  <a:rPr lang="zh-CN" altLang="en-US" sz="1200" dirty="0" smtClean="0"/>
                  <a:t>最大似然估计算法</a:t>
                </a:r>
                <a:r>
                  <a:rPr lang="en-US" altLang="zh-CN" sz="1200" dirty="0" smtClean="0"/>
                  <a:t>,</a:t>
                </a:r>
                <a:r>
                  <a:rPr lang="zh-CN" altLang="en-US" sz="1200" dirty="0" smtClean="0"/>
                  <a:t>在有限的测试样本集合中，根据出现的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事件的次数，近似认为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在全集合的出现概率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r>
                  <a:rPr lang="zh-CN" altLang="en-US" sz="1200" dirty="0" smtClean="0">
                    <a:solidFill>
                      <a:srgbClr val="C00000"/>
                    </a:solidFill>
                  </a:rPr>
                  <a:t>一阶马尔科夫模型看似很不错，但是，将他用在中文分词领域有个巨大的问题，</a:t>
                </a:r>
                <a:endParaRPr lang="en-US" altLang="zh-CN" sz="1200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rgbClr val="C00000"/>
                    </a:solidFill>
                  </a:rPr>
                  <a:t>就是</a:t>
                </a:r>
                <a:r>
                  <a:rPr lang="en-US" altLang="zh-CN" sz="1200" dirty="0" smtClean="0">
                    <a:solidFill>
                      <a:srgbClr val="C00000"/>
                    </a:solidFill>
                  </a:rPr>
                  <a:t>——</a:t>
                </a:r>
                <a:r>
                  <a:rPr lang="zh-CN" altLang="en-US" sz="1200" dirty="0" smtClean="0">
                    <a:solidFill>
                      <a:srgbClr val="C00000"/>
                    </a:solidFill>
                  </a:rPr>
                  <a:t>状态转移矩阵</a:t>
                </a:r>
                <a:endParaRPr lang="en-US" altLang="zh-CN" sz="1200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rgbClr val="C00000"/>
                    </a:solidFill>
                  </a:rPr>
                  <a:t>汉语常用字约</a:t>
                </a:r>
                <a:r>
                  <a:rPr lang="en-US" altLang="zh-CN" sz="1200" dirty="0" smtClean="0">
                    <a:solidFill>
                      <a:srgbClr val="C00000"/>
                    </a:solidFill>
                  </a:rPr>
                  <a:t>6000 </a:t>
                </a:r>
                <a:r>
                  <a:rPr lang="zh-CN" altLang="en-US" sz="1200" dirty="0" smtClean="0">
                    <a:solidFill>
                      <a:srgbClr val="C00000"/>
                    </a:solidFill>
                  </a:rPr>
                  <a:t>，常用词</a:t>
                </a:r>
                <a:r>
                  <a:rPr lang="en-US" altLang="zh-CN" dirty="0" smtClean="0"/>
                  <a:t>56008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现代汉语常用词表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，那么转移矩阵的大小将达到</a:t>
                </a:r>
                <a:r>
                  <a:rPr lang="en-US" altLang="zh-CN" dirty="0" smtClean="0"/>
                  <a:t>30</a:t>
                </a:r>
                <a:r>
                  <a:rPr lang="zh-CN" altLang="en-US" dirty="0" smtClean="0"/>
                  <a:t>个亿</a:t>
                </a:r>
                <a:endParaRPr lang="en-US" altLang="zh-CN" sz="1200" dirty="0" smtClean="0">
                  <a:solidFill>
                    <a:srgbClr val="C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以一阶马尔科夫过程为例，之前的概率计算为：</a:t>
                </a:r>
                <a:r>
                  <a:rPr lang="en-US" altLang="zh-CN" dirty="0" smtClean="0"/>
                  <a:t>P(</a:t>
                </a:r>
                <a:r>
                  <a:rPr lang="zh-CN" altLang="en-US" dirty="0" smtClean="0"/>
                  <a:t>我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意见</a:t>
                </a:r>
                <a:r>
                  <a:rPr lang="en-US" altLang="zh-CN" dirty="0" smtClean="0"/>
                  <a:t>)=</a:t>
                </a:r>
                <a:r>
                  <a:rPr lang="zh-CN" altLang="zh-CN" i="0">
                    <a:latin typeface="Cambria Math"/>
                  </a:rPr>
                  <a:t>∏1</a:t>
                </a:r>
                <a:r>
                  <a:rPr lang="en-US" altLang="zh-CN" i="0">
                    <a:latin typeface="Cambria Math"/>
                  </a:rPr>
                  <a:t>_</a:t>
                </a:r>
                <a:r>
                  <a:rPr lang="zh-CN" altLang="zh-CN" i="0">
                    <a:latin typeface="Cambria Math"/>
                  </a:rPr>
                  <a:t>(</a:t>
                </a:r>
                <a:r>
                  <a:rPr lang="en-US" altLang="zh-CN" i="0">
                    <a:latin typeface="Cambria Math"/>
                  </a:rPr>
                  <a:t>𝑖=1</a:t>
                </a:r>
                <a:r>
                  <a:rPr lang="zh-CN" altLang="zh-CN" i="0">
                    <a:latin typeface="Cambria Math"/>
                  </a:rPr>
                  <a:t>)</a:t>
                </a:r>
                <a:r>
                  <a:rPr lang="en-US" altLang="zh-CN" i="0">
                    <a:latin typeface="Cambria Math"/>
                  </a:rPr>
                  <a:t>^𝑛▒〖P(𝐴</a:t>
                </a:r>
                <a:r>
                  <a:rPr lang="zh-CN" altLang="zh-CN" i="0">
                    <a:latin typeface="Cambria Math"/>
                  </a:rPr>
                  <a:t>_</a:t>
                </a:r>
                <a:r>
                  <a:rPr lang="en-US" altLang="zh-CN" i="0">
                    <a:latin typeface="Cambria Math"/>
                  </a:rPr>
                  <a:t>𝑖 |𝐴</a:t>
                </a:r>
                <a:r>
                  <a:rPr lang="zh-CN" altLang="zh-CN" i="0">
                    <a:latin typeface="Cambria Math"/>
                  </a:rPr>
                  <a:t>_(</a:t>
                </a:r>
                <a:r>
                  <a:rPr lang="en-US" altLang="zh-CN" i="0">
                    <a:latin typeface="Cambria Math"/>
                  </a:rPr>
                  <a:t>𝑖−1</a:t>
                </a:r>
                <a:r>
                  <a:rPr lang="zh-CN" altLang="zh-CN" i="0">
                    <a:latin typeface="Cambria Math"/>
                  </a:rPr>
                  <a:t>)</a:t>
                </a:r>
                <a:r>
                  <a:rPr lang="en-US" altLang="zh-CN" i="0">
                    <a:latin typeface="Cambria Math"/>
                  </a:rPr>
                  <a:t>)〗</a:t>
                </a:r>
                <a:endParaRPr lang="en-US" altLang="zh-CN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r>
                  <a:rPr lang="zh-CN" altLang="en-US" sz="1200" dirty="0" smtClean="0"/>
                  <a:t>最大似然估计算法</a:t>
                </a:r>
                <a:r>
                  <a:rPr lang="en-US" altLang="zh-CN" sz="1200" dirty="0" smtClean="0"/>
                  <a:t>,</a:t>
                </a:r>
                <a:r>
                  <a:rPr lang="zh-CN" altLang="en-US" sz="1200" dirty="0" smtClean="0"/>
                  <a:t>在有限的测试样本集合中，根据出现的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事件的次数，近似认为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在全集合的出现概率</a:t>
                </a:r>
                <a:endParaRPr lang="en-US" altLang="zh-CN" sz="1200" dirty="0" smtClean="0"/>
              </a:p>
              <a:p>
                <a:endParaRPr lang="en-US" altLang="zh-CN" sz="1200" dirty="0" smtClean="0"/>
              </a:p>
              <a:p>
                <a:r>
                  <a:rPr lang="zh-CN" altLang="en-US" sz="1200" dirty="0" smtClean="0">
                    <a:solidFill>
                      <a:srgbClr val="C00000"/>
                    </a:solidFill>
                  </a:rPr>
                  <a:t>一阶马尔科夫模型看似很不错，但是，将他用在中文分词领域有个巨大的问题，</a:t>
                </a:r>
                <a:endParaRPr lang="en-US" altLang="zh-CN" sz="1200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rgbClr val="C00000"/>
                    </a:solidFill>
                  </a:rPr>
                  <a:t>就是</a:t>
                </a:r>
                <a:r>
                  <a:rPr lang="en-US" altLang="zh-CN" sz="1200" dirty="0" smtClean="0">
                    <a:solidFill>
                      <a:srgbClr val="C00000"/>
                    </a:solidFill>
                  </a:rPr>
                  <a:t>——</a:t>
                </a:r>
                <a:r>
                  <a:rPr lang="zh-CN" altLang="en-US" sz="1200" dirty="0" smtClean="0">
                    <a:solidFill>
                      <a:srgbClr val="C00000"/>
                    </a:solidFill>
                  </a:rPr>
                  <a:t>状态转移矩阵</a:t>
                </a:r>
                <a:endParaRPr lang="en-US" altLang="zh-CN" sz="1200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rgbClr val="C00000"/>
                    </a:solidFill>
                  </a:rPr>
                  <a:t>汉语常用字约</a:t>
                </a:r>
                <a:r>
                  <a:rPr lang="en-US" altLang="zh-CN" sz="1200" dirty="0" smtClean="0">
                    <a:solidFill>
                      <a:srgbClr val="C00000"/>
                    </a:solidFill>
                  </a:rPr>
                  <a:t>6000 </a:t>
                </a:r>
                <a:r>
                  <a:rPr lang="zh-CN" altLang="en-US" sz="1200" dirty="0" smtClean="0">
                    <a:solidFill>
                      <a:srgbClr val="C00000"/>
                    </a:solidFill>
                  </a:rPr>
                  <a:t>，常用词</a:t>
                </a:r>
                <a:r>
                  <a:rPr lang="en-US" altLang="zh-CN" dirty="0" smtClean="0"/>
                  <a:t>56008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现代汉语常用词表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，那么转移矩阵的大小将达到</a:t>
                </a:r>
                <a:r>
                  <a:rPr lang="en-US" altLang="zh-CN" dirty="0" smtClean="0"/>
                  <a:t>30</a:t>
                </a:r>
                <a:r>
                  <a:rPr lang="zh-CN" altLang="en-US" dirty="0" smtClean="0"/>
                  <a:t>个亿</a:t>
                </a:r>
                <a:endParaRPr lang="en-US" altLang="zh-CN" sz="1200" dirty="0" smtClean="0">
                  <a:solidFill>
                    <a:srgbClr val="C00000"/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32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隐马尔科夫模型中的 观察序列，和 隐码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隐状态队列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66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目前心有余而力不足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科学研究可以投入，公司项目要技算成本</a:t>
            </a:r>
            <a:endParaRPr lang="en-US" altLang="zh-CN" dirty="0" smtClean="0"/>
          </a:p>
          <a:p>
            <a:r>
              <a:rPr lang="zh-CN" altLang="en-US" dirty="0" smtClean="0"/>
              <a:t>如果我们花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的时间能达到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的效果，那么是可以接受的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IK</a:t>
            </a:r>
            <a:r>
              <a:rPr lang="zh-CN" altLang="en-US" dirty="0" smtClean="0"/>
              <a:t>分词从诞生起，它的设计目标是搜索应用</a:t>
            </a:r>
            <a:endParaRPr lang="en-US" altLang="zh-CN" dirty="0" smtClean="0"/>
          </a:p>
          <a:p>
            <a:r>
              <a:rPr lang="zh-CN" altLang="en-US" dirty="0" smtClean="0"/>
              <a:t>如果你要做语法分析应用，我建议你使用中科院计算所的分词器</a:t>
            </a:r>
            <a:endParaRPr lang="en-US" altLang="zh-CN" dirty="0" smtClean="0"/>
          </a:p>
          <a:p>
            <a:r>
              <a:rPr lang="en-US" altLang="zh-CN" dirty="0" smtClean="0"/>
              <a:t>IK</a:t>
            </a:r>
            <a:r>
              <a:rPr lang="zh-CN" altLang="en-US" dirty="0" smtClean="0"/>
              <a:t>虽然山寨，但适合于搜索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这个章节可能是大家最感兴趣的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我们要谈谈</a:t>
            </a:r>
            <a:r>
              <a:rPr lang="en-US" altLang="zh-CN" dirty="0" smtClean="0"/>
              <a:t>IK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搜索中的使用技巧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进行全文搜索，为啥要用到分词器？</a:t>
            </a:r>
            <a:endParaRPr lang="en-US" altLang="zh-CN" dirty="0" smtClean="0"/>
          </a:p>
          <a:p>
            <a:r>
              <a:rPr lang="zh-CN" altLang="en-US" dirty="0" smtClean="0"/>
              <a:t>这要从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的索引结构说起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用户使用“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”或者“计算”作为关键字，是搜索不到结果的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比如：索引中切分是</a:t>
            </a:r>
            <a:r>
              <a:rPr lang="zh-CN" altLang="en-US" baseline="0" dirty="0" smtClean="0"/>
              <a:t> “梦幻西游” ，用户用“西游”去查找，找不出结果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baseline="0" dirty="0" smtClean="0"/>
              <a:t>2.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牛牛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经过过分词后，形成两个单字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牛</a:t>
            </a:r>
            <a:r>
              <a:rPr lang="en-US" altLang="zh-CN" dirty="0" smtClean="0"/>
              <a:t> AND </a:t>
            </a:r>
            <a:r>
              <a:rPr lang="zh-CN" altLang="en-US" dirty="0" smtClean="0"/>
              <a:t>牛</a:t>
            </a:r>
            <a:r>
              <a:rPr lang="en-US" altLang="zh-CN" dirty="0" smtClean="0"/>
              <a:t>”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3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搜索关键字通常是 特征性很强的名词，形容词为主，存在的歧义主要是交集型歧义，但很少有组合型歧义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06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比如说，你在分词后，根据分词结果，你可以加入同义词，或者，根据分词关键字进行业务逻辑处理 ，例子“城市名”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设计多层次的搜索逻辑，在第一种搜索方案效果不理想的时候，采用第二种，第三种搜索方案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3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在英文的行文中，单词之间是以空格作为自然分界符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</a:p>
          <a:p>
            <a:r>
              <a:rPr lang="zh-CN" altLang="en-US" sz="1200" dirty="0" smtClean="0"/>
              <a:t>中文只是字、句和段能通过明显的分界符来简单划界   唯独词没有一个形式上的分界符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中文比之英文要复杂的多、困难的多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是如何发起的，</a:t>
            </a:r>
            <a:endParaRPr lang="en-US" altLang="zh-CN" dirty="0" smtClean="0"/>
          </a:p>
          <a:p>
            <a:r>
              <a:rPr lang="zh-CN" altLang="en-US" dirty="0" smtClean="0"/>
              <a:t>又是如何与开源结缘的</a:t>
            </a:r>
            <a:endParaRPr lang="en-US" altLang="zh-CN" dirty="0" smtClean="0"/>
          </a:p>
          <a:p>
            <a:r>
              <a:rPr lang="zh-CN" altLang="en-US" dirty="0" smtClean="0"/>
              <a:t>以及一些开源的心得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学习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的单输入框搜索（意味着，多字段搜索）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数据量大 ，千万级别的名址信息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多样化（非结构化）的关联信息（名称，电话号码， 门牌地址，产品介绍。。。）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接下来，要回答的一个问题 ， 为什么需要中文进行分词，</a:t>
            </a:r>
            <a:r>
              <a:rPr lang="zh-CN" altLang="en-US" baseline="0" dirty="0" smtClean="0"/>
              <a:t>能干啥用？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是如何发起的，</a:t>
            </a:r>
            <a:endParaRPr lang="en-US" altLang="zh-CN" dirty="0" smtClean="0"/>
          </a:p>
          <a:p>
            <a:r>
              <a:rPr lang="zh-CN" altLang="en-US" dirty="0" smtClean="0"/>
              <a:t>又是如何与开源结缘的</a:t>
            </a:r>
            <a:endParaRPr lang="en-US" altLang="zh-CN" dirty="0" smtClean="0"/>
          </a:p>
          <a:p>
            <a:r>
              <a:rPr lang="zh-CN" altLang="en-US" dirty="0" smtClean="0"/>
              <a:t>以及一些开源的心得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IK</a:t>
            </a:r>
            <a:r>
              <a:rPr lang="zh-CN" altLang="en-US" dirty="0" smtClean="0"/>
              <a:t>的诞生过程是一个从开源社区获取 到 反馈开源社区的 过程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lang="zh-CN" altLang="en-US" dirty="0" smtClean="0"/>
              <a:t>这里特别要感谢车东先生，他向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项目贡献的“</a:t>
            </a:r>
            <a:r>
              <a:rPr lang="en-US" altLang="zh-CN" dirty="0" smtClean="0"/>
              <a:t>CJK</a:t>
            </a:r>
            <a:r>
              <a:rPr lang="zh-CN" altLang="en-US" dirty="0" smtClean="0"/>
              <a:t>二元分词”组件，这打破了我先前的错误认识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中国人也可以参与，奉献开源软件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只要你有参与开源的想法，不用多么宏大的计划和设想，做一个小组件也是可以的</a:t>
            </a:r>
            <a:endParaRPr lang="en-US" altLang="zh-CN" dirty="0" smtClean="0"/>
          </a:p>
          <a:p>
            <a:r>
              <a:rPr lang="zh-CN" altLang="en-US" dirty="0" smtClean="0"/>
              <a:t>这很大程度上鼓舞了</a:t>
            </a:r>
            <a:r>
              <a:rPr lang="en-US" altLang="zh-CN" dirty="0" smtClean="0"/>
              <a:t>IK</a:t>
            </a:r>
            <a:r>
              <a:rPr lang="zh-CN" altLang="en-US" dirty="0" smtClean="0"/>
              <a:t>分词器的诞生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后续：编年史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IK Analyzer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语言开发中文分词工具包。</a:t>
            </a:r>
            <a:endParaRPr lang="en-US" altLang="zh-CN" dirty="0" smtClean="0"/>
          </a:p>
          <a:p>
            <a:r>
              <a:rPr lang="zh-CN" altLang="en-US" dirty="0" smtClean="0"/>
              <a:t>最早的</a:t>
            </a:r>
            <a:r>
              <a:rPr lang="en-US" altLang="zh-CN" dirty="0" smtClean="0"/>
              <a:t>1.0</a:t>
            </a:r>
            <a:r>
              <a:rPr lang="zh-CN" altLang="en-US" dirty="0" smtClean="0"/>
              <a:t>是 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en-US" altLang="zh-CN" dirty="0" err="1" smtClean="0"/>
              <a:t>IKAnalyzer</a:t>
            </a:r>
            <a:r>
              <a:rPr lang="zh-CN" altLang="en-US" dirty="0" smtClean="0"/>
              <a:t>已经推出了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个大版本。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在系统环境：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Core2 i7 3.4G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双核，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内存，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 7 64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 JDK 1.6_29 64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 普通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环境测试，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IK2012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3000KB/S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）的高速处理能力。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后续：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分词当前版本的优势和不足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易扩展： 可以自定义子分词器，扩展对其他语言的支持，也可以设计新的分词规则，与已有的分词器结合使用。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易维护：</a:t>
            </a:r>
            <a:r>
              <a:rPr lang="zh-CN" altLang="en-US" baseline="0" dirty="0" smtClean="0"/>
              <a:t> 代码清晰对于一款开源软件非常重要，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的代码有非常详实的注解，这让用户们可以通过源代码深入了解</a:t>
            </a:r>
            <a:r>
              <a:rPr lang="en-US" altLang="zh-CN" baseline="0" dirty="0" smtClean="0"/>
              <a:t>IK</a:t>
            </a:r>
            <a:r>
              <a:rPr lang="zh-CN" altLang="en-US" baseline="0" dirty="0" smtClean="0"/>
              <a:t>，并定制它。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后续：分词演示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61C60-155F-4261-A179-B32B2570E1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8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B33AD-E3D1-4876-93CC-11610EB48EC2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F5017B-47EB-4B0A-BADC-D3618E93740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ifeng.com/world/detail_2012_12/21/20376207_0.s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china.net/question/12_7159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CJKSegmenter.jav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ngyuhong/article/details/6022053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qin.com/math/20071204/2777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enku.baidu.com/view/54836f106c175f0e7cd13715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linliangyi2005@gmail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iangyilin@cyou-inc.com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edong.com/tech/lucene.html" TargetMode="External"/><Relationship Id="rId4" Type="http://schemas.openxmlformats.org/officeDocument/2006/relationships/hyperlink" Target="http://lucene.apach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ngyuhong/article/details/60101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分享</a:t>
            </a:r>
            <a:r>
              <a:rPr lang="en-US" altLang="zh-CN" dirty="0" smtClean="0"/>
              <a:t>IK</a:t>
            </a:r>
            <a:r>
              <a:rPr lang="zh-CN" altLang="en-US" dirty="0" smtClean="0"/>
              <a:t>，分享开源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1524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               —— </a:t>
            </a:r>
            <a:r>
              <a:rPr lang="zh-CN" altLang="en-US" dirty="0" smtClean="0"/>
              <a:t>兼谈在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搜索中的应用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</a:t>
            </a:r>
            <a:r>
              <a:rPr lang="zh-CN" altLang="en-US" sz="3200" dirty="0" smtClean="0"/>
              <a:t>林良益</a:t>
            </a:r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                      </a:t>
            </a:r>
            <a:r>
              <a:rPr lang="en-US" altLang="zh-CN" sz="1600" dirty="0" smtClean="0"/>
              <a:t>2012</a:t>
            </a:r>
            <a:r>
              <a:rPr lang="zh-CN" altLang="en-US" sz="1600" dirty="0" smtClean="0"/>
              <a:t>年 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月</a:t>
            </a:r>
            <a:endParaRPr lang="en-US" altLang="zh-CN" sz="1600" dirty="0" smtClean="0"/>
          </a:p>
          <a:p>
            <a:r>
              <a:rPr lang="en-US" altLang="zh-CN" dirty="0" smtClean="0"/>
              <a:t>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原文：</a:t>
            </a:r>
            <a:endParaRPr lang="en-US" altLang="zh-CN" sz="2000" b="1" dirty="0" smtClean="0"/>
          </a:p>
          <a:p>
            <a:pPr marL="82296" indent="0">
              <a:buNone/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+mn-ea"/>
              </a:rPr>
              <a:t>当地</a:t>
            </a:r>
            <a:r>
              <a:rPr lang="zh-CN" altLang="en-US" sz="2000" dirty="0">
                <a:latin typeface="+mn-ea"/>
              </a:rPr>
              <a:t>玛雅人说，玛雅历法的世纪更替一直</a:t>
            </a:r>
            <a:r>
              <a:rPr lang="zh-CN" altLang="en-US" sz="2000" dirty="0">
                <a:solidFill>
                  <a:srgbClr val="92D050"/>
                </a:solidFill>
                <a:latin typeface="+mn-ea"/>
              </a:rPr>
              <a:t>被</a:t>
            </a:r>
            <a:r>
              <a:rPr lang="zh-CN" altLang="en-US" sz="2000" dirty="0">
                <a:latin typeface="+mn-ea"/>
              </a:rPr>
              <a:t>外界误读，虽说之前记载</a:t>
            </a:r>
            <a:r>
              <a:rPr lang="zh-CN" altLang="en-US" sz="2000" dirty="0">
                <a:solidFill>
                  <a:srgbClr val="92D050"/>
                </a:solidFill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前四个太阳纪都是以天灾作为结束，但这并不意味着</a:t>
            </a:r>
            <a:r>
              <a:rPr lang="en-US" altLang="zh-CN" sz="2000" dirty="0">
                <a:latin typeface="+mn-ea"/>
              </a:rPr>
              <a:t>2012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21</a:t>
            </a:r>
            <a:r>
              <a:rPr lang="zh-CN" altLang="en-US" sz="2000" dirty="0">
                <a:latin typeface="+mn-ea"/>
              </a:rPr>
              <a:t>日第五个太阳纪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最后一天将会有什么不测发生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1400" dirty="0" smtClean="0">
                <a:latin typeface="+mn-ea"/>
              </a:rPr>
              <a:t>（摘自凤凰网</a:t>
            </a:r>
            <a:r>
              <a:rPr lang="en-US" altLang="zh-CN" sz="1400" dirty="0" smtClean="0">
                <a:latin typeface="+mn-ea"/>
              </a:rPr>
              <a:t>《</a:t>
            </a:r>
            <a:r>
              <a:rPr lang="zh-CN" altLang="en-US" sz="1400" dirty="0">
                <a:hlinkClick r:id="rId3"/>
              </a:rPr>
              <a:t>玛雅人称新纪元如新年开始 长老吁中国民众莫</a:t>
            </a:r>
            <a:r>
              <a:rPr lang="zh-CN" altLang="en-US" sz="1400" dirty="0" smtClean="0">
                <a:hlinkClick r:id="rId3"/>
              </a:rPr>
              <a:t>恐慌</a:t>
            </a:r>
            <a:r>
              <a:rPr lang="en-US" altLang="zh-CN" sz="1400" dirty="0" smtClean="0">
                <a:latin typeface="+mn-ea"/>
              </a:rPr>
              <a:t>》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2000" b="1" dirty="0" smtClean="0"/>
              <a:t>分词结果：</a:t>
            </a:r>
            <a:endParaRPr lang="en-US" altLang="zh-CN" sz="2000" b="1" dirty="0" smtClean="0"/>
          </a:p>
          <a:p>
            <a:pPr marL="82296" indent="0">
              <a:buNone/>
            </a:pPr>
            <a:r>
              <a:rPr lang="zh-CN" altLang="en-US" sz="2000" dirty="0" smtClean="0"/>
              <a:t>         </a:t>
            </a:r>
            <a:r>
              <a:rPr lang="zh-CN" altLang="en-US" sz="2000" dirty="0" smtClean="0">
                <a:solidFill>
                  <a:srgbClr val="00B0F0"/>
                </a:solidFill>
                <a:latin typeface="+mn-ea"/>
              </a:rPr>
              <a:t>当地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玛雅人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说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玛雅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历法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世纪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更替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一直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外界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误读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虽说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之前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记载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前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四个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太阳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纪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都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是以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天灾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作为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结束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这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并不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意味着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2012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年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12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月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21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日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第五个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太阳 </a:t>
            </a:r>
            <a:r>
              <a:rPr lang="en-US" altLang="zh-CN" sz="2000" dirty="0">
                <a:latin typeface="+mn-ea"/>
              </a:rPr>
              <a:t>|</a:t>
            </a:r>
            <a:r>
              <a:rPr lang="en-US" altLang="zh-CN" sz="2000" dirty="0">
                <a:solidFill>
                  <a:srgbClr val="FFC000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纪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最后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一天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将会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有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什么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不测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|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发生 </a:t>
            </a:r>
            <a:r>
              <a:rPr lang="en-US" altLang="zh-CN" sz="2000" dirty="0">
                <a:latin typeface="+mn-ea"/>
              </a:rPr>
              <a:t>| </a:t>
            </a:r>
            <a:endParaRPr lang="en-US" altLang="zh-CN" sz="2000" dirty="0"/>
          </a:p>
          <a:p>
            <a:pPr marL="82296" indent="0">
              <a:buNone/>
            </a:pPr>
            <a:endParaRPr lang="en-US" altLang="zh-CN" sz="2000" dirty="0" smtClean="0"/>
          </a:p>
          <a:p>
            <a:pPr marL="82296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8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原文：</a:t>
            </a:r>
            <a:endParaRPr lang="en-US" altLang="zh-CN" sz="2000" b="1" dirty="0" smtClean="0"/>
          </a:p>
          <a:p>
            <a:pPr marL="82296" indent="0">
              <a:buNone/>
            </a:pPr>
            <a:r>
              <a:rPr lang="zh-CN" altLang="en-US" sz="2000" dirty="0" smtClean="0"/>
              <a:t>        </a:t>
            </a:r>
            <a:r>
              <a:rPr lang="zh-CN" altLang="en-US" sz="1600" dirty="0" smtClean="0"/>
              <a:t>全文搜索技术</a:t>
            </a:r>
            <a:r>
              <a:rPr lang="zh-CN" altLang="en-US" sz="1600" dirty="0"/>
              <a:t>的特点是：速度超快，但不及时，主要体现在刚发布的文章并不能马上搜到（这句话并不绝对，请勿纠结）。</a:t>
            </a:r>
          </a:p>
          <a:p>
            <a:pPr marL="82296" indent="0">
              <a:buNone/>
            </a:pPr>
            <a:r>
              <a:rPr lang="zh-CN" altLang="en-US" sz="1600" dirty="0" smtClean="0"/>
              <a:t>         一般</a:t>
            </a:r>
            <a:r>
              <a:rPr lang="zh-CN" altLang="en-US" sz="1600" dirty="0"/>
              <a:t>全文搜索引擎都有自己独立的索引库，这个索引库跟数据库是完全隔离的，没有任何关系。</a:t>
            </a:r>
            <a:r>
              <a:rPr lang="en-US" altLang="zh-CN" sz="1600" dirty="0"/>
              <a:t>Lucene </a:t>
            </a:r>
            <a:r>
              <a:rPr lang="zh-CN" altLang="en-US" sz="1600" dirty="0"/>
              <a:t>使用的是文件系统来存储索引库。当我们发布一篇文章时，这篇文章是存在于数据库中，需要通过 </a:t>
            </a:r>
            <a:r>
              <a:rPr lang="en-US" altLang="zh-CN" sz="1600" dirty="0"/>
              <a:t>Lucene </a:t>
            </a:r>
            <a:r>
              <a:rPr lang="zh-CN" altLang="en-US" sz="1600" dirty="0"/>
              <a:t>提供的 </a:t>
            </a:r>
            <a:r>
              <a:rPr lang="en-US" altLang="zh-CN" sz="1600" dirty="0"/>
              <a:t>API </a:t>
            </a:r>
            <a:r>
              <a:rPr lang="zh-CN" altLang="en-US" sz="1600" dirty="0"/>
              <a:t>将文章进行索引</a:t>
            </a:r>
            <a:r>
              <a:rPr lang="en-US" altLang="zh-CN" sz="1600" dirty="0"/>
              <a:t>(Indexing)</a:t>
            </a:r>
            <a:r>
              <a:rPr lang="zh-CN" altLang="en-US" sz="1600" dirty="0"/>
              <a:t>，然后写到索引库中才能检索得到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82296" indent="0">
              <a:buNone/>
            </a:pPr>
            <a:r>
              <a:rPr lang="zh-CN" altLang="en-US" sz="1400" dirty="0" smtClean="0"/>
              <a:t>（摘自</a:t>
            </a:r>
            <a:r>
              <a:rPr lang="en-US" altLang="zh-CN" sz="1400" dirty="0"/>
              <a:t>OSChina </a:t>
            </a:r>
            <a:r>
              <a:rPr lang="zh-CN" altLang="en-US" sz="1400" dirty="0" smtClean="0"/>
              <a:t>，红薯的</a:t>
            </a:r>
            <a:r>
              <a:rPr lang="en-US" altLang="zh-CN" sz="1400" dirty="0" smtClean="0"/>
              <a:t>《</a:t>
            </a:r>
            <a:r>
              <a:rPr lang="en-US" altLang="zh-CN" sz="1400" dirty="0" smtClean="0">
                <a:hlinkClick r:id="rId3"/>
              </a:rPr>
              <a:t>OSChina </a:t>
            </a:r>
            <a:r>
              <a:rPr lang="zh-CN" altLang="en-US" sz="1400" dirty="0">
                <a:hlinkClick r:id="rId3"/>
              </a:rPr>
              <a:t>的全文搜索设计说明 </a:t>
            </a:r>
            <a:r>
              <a:rPr lang="en-US" altLang="zh-CN" sz="1400" dirty="0">
                <a:hlinkClick r:id="rId3"/>
              </a:rPr>
              <a:t>—— </a:t>
            </a:r>
            <a:r>
              <a:rPr lang="zh-CN" altLang="en-US" sz="1400" dirty="0">
                <a:hlinkClick r:id="rId3"/>
              </a:rPr>
              <a:t>索引过程</a:t>
            </a:r>
            <a:r>
              <a:rPr lang="en-US" altLang="zh-CN" sz="1400" dirty="0" smtClean="0"/>
              <a:t>》</a:t>
            </a:r>
            <a:r>
              <a:rPr lang="zh-CN" altLang="en-US" sz="1400" dirty="0" smtClean="0"/>
              <a:t>）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2000" b="1" dirty="0" smtClean="0"/>
              <a:t>分词结果：</a:t>
            </a:r>
            <a:endParaRPr lang="en-US" altLang="zh-CN" sz="2000" b="1" dirty="0" smtClean="0"/>
          </a:p>
          <a:p>
            <a:pPr marL="82296" indent="0"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全文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 smtClean="0">
                <a:solidFill>
                  <a:srgbClr val="0070C0"/>
                </a:solidFill>
              </a:rPr>
              <a:t>搜索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技术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特点是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速度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超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快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但不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及时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主要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体现在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刚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发布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文章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并不能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马上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搜到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FF0000"/>
                </a:solidFill>
              </a:rPr>
              <a:t>这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FF0000"/>
                </a:solidFill>
              </a:rPr>
              <a:t>句话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并不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绝对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请勿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纠结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一般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全文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搜索引擎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都有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自己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独立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索引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库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这个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索引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库</a:t>
            </a:r>
            <a:r>
              <a:rPr lang="zh-CN" altLang="en-US" sz="1600" dirty="0"/>
              <a:t> </a:t>
            </a:r>
            <a:r>
              <a:rPr lang="en-US" altLang="zh-CN" sz="1600" dirty="0"/>
              <a:t>|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跟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数据库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完全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隔离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没有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任何关系 </a:t>
            </a:r>
            <a:r>
              <a:rPr lang="en-US" altLang="zh-CN" sz="1600" dirty="0"/>
              <a:t>| </a:t>
            </a:r>
            <a:r>
              <a:rPr lang="en-US" altLang="zh-CN" sz="1600" dirty="0">
                <a:solidFill>
                  <a:srgbClr val="0070C0"/>
                </a:solidFill>
              </a:rPr>
              <a:t>lucene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使用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文件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系统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来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存储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索引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库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我们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发布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一篇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文章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时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这篇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文章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存在于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数据库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中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需要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通过 </a:t>
            </a:r>
            <a:r>
              <a:rPr lang="en-US" altLang="zh-CN" sz="1600" dirty="0"/>
              <a:t>| </a:t>
            </a:r>
            <a:r>
              <a:rPr lang="en-US" altLang="zh-CN" sz="1600" dirty="0">
                <a:solidFill>
                  <a:srgbClr val="0070C0"/>
                </a:solidFill>
              </a:rPr>
              <a:t>lucene</a:t>
            </a:r>
            <a:r>
              <a:rPr lang="en-US" altLang="zh-CN" sz="1600" dirty="0"/>
              <a:t> | </a:t>
            </a:r>
            <a:r>
              <a:rPr lang="zh-CN" altLang="en-US" sz="1600" dirty="0">
                <a:solidFill>
                  <a:srgbClr val="0070C0"/>
                </a:solidFill>
              </a:rPr>
              <a:t>提供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en-US" altLang="zh-CN" sz="1600" dirty="0" err="1">
                <a:solidFill>
                  <a:srgbClr val="0070C0"/>
                </a:solidFill>
              </a:rPr>
              <a:t>api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将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文章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进行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索引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en-US" altLang="zh-CN" sz="1600" dirty="0">
                <a:solidFill>
                  <a:srgbClr val="0070C0"/>
                </a:solidFill>
              </a:rPr>
              <a:t>indexing</a:t>
            </a:r>
            <a:r>
              <a:rPr lang="en-US" altLang="zh-CN" sz="1600" dirty="0"/>
              <a:t> | </a:t>
            </a:r>
            <a:r>
              <a:rPr lang="zh-CN" altLang="en-US" sz="1600" dirty="0">
                <a:solidFill>
                  <a:srgbClr val="0070C0"/>
                </a:solidFill>
              </a:rPr>
              <a:t>然后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写到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索引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库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中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才能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检索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r>
              <a:rPr lang="zh-CN" altLang="en-US" sz="1600" dirty="0">
                <a:solidFill>
                  <a:srgbClr val="0070C0"/>
                </a:solidFill>
              </a:rPr>
              <a:t>得到</a:t>
            </a:r>
            <a:r>
              <a:rPr lang="zh-CN" altLang="en-US" sz="1600" dirty="0"/>
              <a:t> </a:t>
            </a:r>
            <a:r>
              <a:rPr lang="en-US" altLang="zh-CN" sz="1600" dirty="0"/>
              <a:t>|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8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中文分词与开源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Paoding</a:t>
            </a:r>
            <a:r>
              <a:rPr lang="zh-CN" altLang="en-US" dirty="0" smtClean="0"/>
              <a:t>，不得不说的故事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2060848"/>
            <a:ext cx="1656184" cy="70788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JE</a:t>
            </a:r>
            <a:r>
              <a:rPr lang="zh-CN" altLang="en-US" sz="1000" dirty="0" smtClean="0"/>
              <a:t>的作者</a:t>
            </a:r>
            <a:r>
              <a:rPr lang="en-US" altLang="zh-CN" sz="1000" dirty="0" smtClean="0"/>
              <a:t>——</a:t>
            </a:r>
            <a:r>
              <a:rPr lang="zh-CN" altLang="en-US" sz="1000" dirty="0" smtClean="0"/>
              <a:t>林通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Paoding</a:t>
            </a:r>
            <a:r>
              <a:rPr lang="zh-CN" altLang="en-US" sz="1000" dirty="0" smtClean="0"/>
              <a:t>作者</a:t>
            </a:r>
            <a:r>
              <a:rPr lang="en-US" altLang="zh-CN" sz="1000" dirty="0" smtClean="0"/>
              <a:t>——</a:t>
            </a:r>
            <a:r>
              <a:rPr lang="zh-CN" altLang="en-US" sz="1000" dirty="0" smtClean="0"/>
              <a:t>王志亮</a:t>
            </a:r>
            <a:endParaRPr lang="en-US" altLang="zh-CN" sz="1000" dirty="0" smtClean="0"/>
          </a:p>
          <a:p>
            <a:r>
              <a:rPr lang="en-US" altLang="zh-CN" sz="1000" dirty="0" smtClean="0"/>
              <a:t>IK</a:t>
            </a:r>
            <a:r>
              <a:rPr lang="zh-CN" altLang="en-US" sz="1000" dirty="0" smtClean="0"/>
              <a:t>的作者</a:t>
            </a:r>
            <a:r>
              <a:rPr lang="en-US" altLang="zh-CN" sz="1000" dirty="0" smtClean="0"/>
              <a:t>——</a:t>
            </a:r>
            <a:r>
              <a:rPr lang="zh-CN" altLang="en-US" sz="1000" dirty="0" smtClean="0"/>
              <a:t>本人</a:t>
            </a:r>
            <a:endParaRPr lang="en-US" altLang="zh-CN" sz="1000" dirty="0" smtClean="0"/>
          </a:p>
          <a:p>
            <a:r>
              <a:rPr lang="zh-CN" altLang="en-US" sz="1000" dirty="0" smtClean="0"/>
              <a:t>现实生活中的挚友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3038763"/>
            <a:ext cx="2016224" cy="2462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我，电子地图搜索</a:t>
            </a:r>
            <a:r>
              <a:rPr lang="en-US" altLang="zh-CN" sz="1000" dirty="0" smtClean="0"/>
              <a:t>—》IK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3038763"/>
            <a:ext cx="2016224" cy="2462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林通，号码百事通知识库</a:t>
            </a:r>
            <a:r>
              <a:rPr lang="en-US" altLang="zh-CN" sz="1000" dirty="0" smtClean="0"/>
              <a:t>—》JE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3595082"/>
            <a:ext cx="1872208" cy="55399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一次茶余饭后的“技术交流”，激起了王志亮对分词器的兴趣。</a:t>
            </a:r>
            <a:endParaRPr lang="en-US" altLang="zh-CN" sz="1000" dirty="0" smtClean="0"/>
          </a:p>
          <a:p>
            <a:r>
              <a:rPr lang="zh-CN" altLang="en-US" sz="1000" dirty="0" smtClean="0"/>
              <a:t>于是相约各写一个，互较长短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4437112"/>
            <a:ext cx="1872208" cy="2462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JE</a:t>
            </a:r>
            <a:r>
              <a:rPr lang="zh-CN" altLang="en-US" sz="1000" dirty="0" smtClean="0"/>
              <a:t>首先公开了自己的“共享版”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12" y="5054987"/>
            <a:ext cx="1872208" cy="2462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IK</a:t>
            </a:r>
            <a:r>
              <a:rPr lang="zh-CN" altLang="en-US" sz="1000" dirty="0" smtClean="0"/>
              <a:t>也跟进发布“共享版”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9912" y="5621178"/>
            <a:ext cx="1872208" cy="4001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Paoding</a:t>
            </a:r>
            <a:r>
              <a:rPr lang="zh-CN" altLang="en-US" sz="1000" dirty="0" smtClean="0"/>
              <a:t>则第一个在</a:t>
            </a:r>
            <a:r>
              <a:rPr lang="en-US" altLang="zh-CN" sz="1000" dirty="0" err="1" smtClean="0"/>
              <a:t>GoogleCode</a:t>
            </a:r>
            <a:r>
              <a:rPr lang="zh-CN" altLang="en-US" sz="1000" dirty="0" smtClean="0"/>
              <a:t>上进行了开源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7904" y="6341258"/>
            <a:ext cx="2016224" cy="4001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在经过一系列的改进测试，代码优化后，</a:t>
            </a:r>
            <a:r>
              <a:rPr lang="en-US" altLang="zh-CN" sz="1000" dirty="0" smtClean="0"/>
              <a:t>IK</a:t>
            </a:r>
            <a:r>
              <a:rPr lang="zh-CN" altLang="en-US" sz="1000" dirty="0" smtClean="0"/>
              <a:t>也发布了开源版本</a:t>
            </a:r>
          </a:p>
        </p:txBody>
      </p:sp>
      <p:sp>
        <p:nvSpPr>
          <p:cNvPr id="20" name="圆角右箭头 19"/>
          <p:cNvSpPr/>
          <p:nvPr/>
        </p:nvSpPr>
        <p:spPr>
          <a:xfrm rot="5400000">
            <a:off x="5832140" y="2024844"/>
            <a:ext cx="648072" cy="1296144"/>
          </a:xfrm>
          <a:prstGeom prst="bentArrow">
            <a:avLst>
              <a:gd name="adj1" fmla="val 10782"/>
              <a:gd name="adj2" fmla="val 24513"/>
              <a:gd name="adj3" fmla="val 25000"/>
              <a:gd name="adj4" fmla="val 4375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16200000" flipH="1">
            <a:off x="2735796" y="2024844"/>
            <a:ext cx="648072" cy="1296144"/>
          </a:xfrm>
          <a:prstGeom prst="bentArrow">
            <a:avLst>
              <a:gd name="adj1" fmla="val 11648"/>
              <a:gd name="adj2" fmla="val 24513"/>
              <a:gd name="adj3" fmla="val 25000"/>
              <a:gd name="adj4" fmla="val 4375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10800000" flipH="1">
            <a:off x="2483768" y="3429000"/>
            <a:ext cx="1224136" cy="612068"/>
          </a:xfrm>
          <a:prstGeom prst="bentArrow">
            <a:avLst>
              <a:gd name="adj1" fmla="val 11648"/>
              <a:gd name="adj2" fmla="val 24513"/>
              <a:gd name="adj3" fmla="val 25000"/>
              <a:gd name="adj4" fmla="val 4375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右箭头 22"/>
          <p:cNvSpPr/>
          <p:nvPr/>
        </p:nvSpPr>
        <p:spPr>
          <a:xfrm rot="10800000">
            <a:off x="5724128" y="3429000"/>
            <a:ext cx="1035732" cy="620452"/>
          </a:xfrm>
          <a:prstGeom prst="bentArrow">
            <a:avLst>
              <a:gd name="adj1" fmla="val 10782"/>
              <a:gd name="adj2" fmla="val 24513"/>
              <a:gd name="adj3" fmla="val 25000"/>
              <a:gd name="adj4" fmla="val 4375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572000" y="4149080"/>
            <a:ext cx="216024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4572000" y="4725144"/>
            <a:ext cx="216024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4572000" y="5301208"/>
            <a:ext cx="216024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572000" y="6021288"/>
            <a:ext cx="216024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中文分词与开源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的成长</a:t>
            </a:r>
            <a:r>
              <a:rPr lang="zh-CN" altLang="en-US" dirty="0"/>
              <a:t>感悟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一个萌发想法的机遇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业务需求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一帮志同道合的好“基友”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一个适于成长的环境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社区环境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实践环境</a:t>
            </a:r>
            <a:endParaRPr lang="en-US" altLang="zh-CN" sz="2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一个回报开源社区的心态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奉献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接纳精神</a:t>
            </a:r>
            <a:endParaRPr lang="en-US" altLang="zh-CN" sz="2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2708920"/>
            <a:ext cx="4144504" cy="1189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6000" dirty="0" smtClean="0"/>
              <a:t>技术分享篇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中文分词算法分类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6152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目前成熟的分词算法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规则分词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基于分割符的分词（英文，德文）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一元，二元机械分词（中文）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词典分词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正向最大匹配法（由左到右的方向）；</a:t>
            </a:r>
          </a:p>
          <a:p>
            <a:pPr lvl="2"/>
            <a:r>
              <a:rPr lang="zh-CN" altLang="en-US" dirty="0" smtClean="0"/>
              <a:t>逆向最大匹配法（由右到左的方向）；</a:t>
            </a:r>
          </a:p>
          <a:p>
            <a:pPr lvl="2"/>
            <a:r>
              <a:rPr lang="zh-CN" altLang="en-US" dirty="0" smtClean="0"/>
              <a:t>最少切分（使每一句中切出的词数最小）；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正向全切分（由左到右，切出所有词元）</a:t>
            </a:r>
          </a:p>
          <a:p>
            <a:pPr lvl="1"/>
            <a:r>
              <a:rPr lang="zh-CN" altLang="en-US" dirty="0" smtClean="0"/>
              <a:t>统计分词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它的实现方式非常多样化，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模型，隐马尔科夫模型，条件随机场模型等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借助对词频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字频的统计，对词与词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字与字转化概率进行计算，找出最优概率解。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它们都有个共同的机器学习过程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封闭式语料训练</a:t>
            </a:r>
            <a:endParaRPr lang="en-US" altLang="zh-CN" dirty="0" smtClean="0"/>
          </a:p>
          <a:p>
            <a:r>
              <a:rPr lang="zh-CN" altLang="en-US" dirty="0" smtClean="0"/>
              <a:t>在试验中的分词算法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理解分词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这种分词方法是通过让计算机模拟人对句子的理解，达到识别词的效果。其基本思想就是在分词的同时进行句法、语义分析，利用句法信息和语义信息来处理歧义现象。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分词算法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中文分词使用了混合分词方式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规则分词：对英文，阿拉伯数字，中文数字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一元分词：对日文，韩文及未登入词典的汉字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词典分词：对已登入词典的中文词语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85689"/>
            <a:ext cx="38481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分词器词典设计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树作为字典存储数据结构</a:t>
            </a:r>
            <a:endParaRPr lang="en-US" altLang="zh-CN" dirty="0" smtClean="0"/>
          </a:p>
          <a:p>
            <a:r>
              <a:rPr lang="en-US" altLang="zh-CN" dirty="0" err="1" smtClean="0"/>
              <a:t>Trie</a:t>
            </a:r>
            <a:r>
              <a:rPr lang="zh-CN" altLang="en-US" dirty="0" smtClean="0"/>
              <a:t>树的特性</a:t>
            </a:r>
            <a:endParaRPr lang="en-US" altLang="zh-CN" dirty="0" smtClean="0"/>
          </a:p>
          <a:p>
            <a:pPr marL="916686" lvl="1" indent="-514350">
              <a:buFont typeface="+mj-lt"/>
              <a:buAutoNum type="alphaLcParenR"/>
            </a:pPr>
            <a:r>
              <a:rPr lang="zh-CN" altLang="en-US" dirty="0" smtClean="0"/>
              <a:t>根节点不包含字符，除根节点外每一个节点都只包含一个字符。 </a:t>
            </a:r>
          </a:p>
          <a:p>
            <a:pPr marL="916686" lvl="1" indent="-514350">
              <a:buFont typeface="+mj-lt"/>
              <a:buAutoNum type="alphaLcParenR"/>
            </a:pPr>
            <a:r>
              <a:rPr lang="zh-CN" altLang="en-US" dirty="0" smtClean="0"/>
              <a:t>从根节点到某一节点，路径上经过的字符连接起来，为该节点对应的字符串。 </a:t>
            </a:r>
          </a:p>
          <a:p>
            <a:pPr marL="916686" lvl="1" indent="-514350">
              <a:buFont typeface="+mj-lt"/>
              <a:buAutoNum type="alphaLcParenR"/>
            </a:pPr>
            <a:r>
              <a:rPr lang="zh-CN" altLang="en-US" dirty="0" smtClean="0"/>
              <a:t>每个节点的所有子节点包含的字符都不相同。</a:t>
            </a:r>
            <a:endParaRPr lang="en-US" altLang="zh-CN" dirty="0" smtClean="0"/>
          </a:p>
          <a:p>
            <a:pPr marL="916686" lvl="1" indent="-514350">
              <a:buFont typeface="+mj-lt"/>
              <a:buAutoNum type="alphaLcParenR"/>
            </a:pPr>
            <a:r>
              <a:rPr lang="en-US" altLang="zh-CN" dirty="0" err="1" smtClean="0"/>
              <a:t>Trie</a:t>
            </a:r>
            <a:r>
              <a:rPr lang="zh-CN" altLang="en-US" dirty="0" smtClean="0"/>
              <a:t>树完成对一个词的匹配的时间复杂度为</a:t>
            </a:r>
            <a:r>
              <a:rPr lang="en-US" altLang="zh-CN" dirty="0" smtClean="0"/>
              <a:t>O(n),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为词的字符串长度。换句话说与词典内的词元数量无关</a:t>
            </a:r>
            <a:endParaRPr lang="en-US" altLang="zh-CN" dirty="0" smtClean="0"/>
          </a:p>
          <a:p>
            <a:pPr marL="916686" lvl="1" indent="-514350">
              <a:buFont typeface="+mj-lt"/>
              <a:buAutoNum type="alphaLcParenR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分词器词典设计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782532" cy="425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797152"/>
            <a:ext cx="7286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特性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：根节点不包含字符，除根节点外每一个节点都只包含一个字符。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528" y="4942909"/>
            <a:ext cx="72869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特性</a:t>
            </a:r>
            <a:r>
              <a:rPr lang="en-US" altLang="zh-CN" dirty="0"/>
              <a:t>B</a:t>
            </a:r>
            <a:r>
              <a:rPr lang="zh-CN" altLang="en-US" dirty="0" smtClean="0"/>
              <a:t>：</a:t>
            </a:r>
            <a:r>
              <a:rPr lang="zh-CN" altLang="en-US" dirty="0"/>
              <a:t>从根节点到某一节点，路径上经过的字符连接起来，为该节点对应的字符串。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5095309"/>
            <a:ext cx="7286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特性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zh-CN" altLang="en-US" dirty="0"/>
              <a:t>每个节点的所有子节点包含的字符都不相同。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7528" y="5247709"/>
            <a:ext cx="72869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indent="-54864"/>
            <a:r>
              <a:rPr lang="zh-CN" altLang="en-US" dirty="0" smtClean="0"/>
              <a:t>特性</a:t>
            </a:r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en-US" altLang="zh-CN" dirty="0" err="1"/>
              <a:t>Trie</a:t>
            </a:r>
            <a:r>
              <a:rPr lang="zh-CN" altLang="en-US" dirty="0"/>
              <a:t>树完成对一个词的匹配的时间复杂度为</a:t>
            </a:r>
            <a:r>
              <a:rPr lang="en-US" altLang="zh-CN" dirty="0"/>
              <a:t>O(n), </a:t>
            </a: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为词的字符串长度。换句话说与词典内的词元数量无关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中文分词简介</a:t>
            </a:r>
            <a:endParaRPr lang="en-US" altLang="zh-CN" dirty="0" smtClean="0"/>
          </a:p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中文分词与开源</a:t>
            </a:r>
            <a:endParaRPr lang="en-US" altLang="zh-CN" dirty="0" smtClean="0"/>
          </a:p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中文分词技术分享</a:t>
            </a:r>
            <a:endParaRPr lang="en-US" altLang="zh-CN" dirty="0" smtClean="0"/>
          </a:p>
          <a:p>
            <a:r>
              <a:rPr lang="en-US" altLang="zh-CN" dirty="0" smtClean="0"/>
              <a:t>IK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搜索中的应用</a:t>
            </a:r>
            <a:endParaRPr lang="en-US" altLang="zh-CN" dirty="0" smtClean="0"/>
          </a:p>
          <a:p>
            <a:pPr marL="8229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分词器词典设计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IK</a:t>
                </a:r>
                <a:r>
                  <a:rPr lang="zh-CN" altLang="en-US" dirty="0" smtClean="0"/>
                  <a:t>词典算法的三阶段改进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第一阶段：“发明”全哈希结构的</a:t>
                </a:r>
                <a:r>
                  <a:rPr lang="en-US" altLang="zh-CN" dirty="0" err="1" smtClean="0"/>
                  <a:t>Trie</a:t>
                </a:r>
                <a:r>
                  <a:rPr lang="zh-CN" altLang="en-US" dirty="0" smtClean="0"/>
                  <a:t>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第二阶段：利用</a:t>
                </a:r>
                <a:r>
                  <a:rPr lang="en-US" altLang="zh-CN" dirty="0" err="1" smtClean="0"/>
                  <a:t>Trie</a:t>
                </a:r>
                <a:r>
                  <a:rPr lang="zh-CN" altLang="en-US" dirty="0" smtClean="0"/>
                  <a:t>树的前缀特性，记录下树的节点，优化</a:t>
                </a:r>
                <a:r>
                  <a:rPr lang="en-US" altLang="zh-CN" dirty="0" err="1" smtClean="0"/>
                  <a:t>Trie</a:t>
                </a:r>
                <a:r>
                  <a:rPr lang="zh-CN" altLang="en-US" dirty="0" smtClean="0"/>
                  <a:t>树匹配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第三阶段：改进全哈希结构，对树稀疏节点采用数组代替哈希表，用二分法查找。</a:t>
                </a:r>
                <a:endParaRPr lang="en-US" altLang="zh-CN" dirty="0" smtClean="0"/>
              </a:p>
              <a:p>
                <a:pPr marL="402336" lvl="1" indent="0">
                  <a:buNone/>
                </a:pPr>
                <a:r>
                  <a:rPr lang="zh-CN" altLang="en-US" dirty="0" smtClean="0">
                    <a:solidFill>
                      <a:srgbClr val="00B0F0"/>
                    </a:solidFill>
                  </a:rPr>
                  <a:t>平均搜索时间复杂度为：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O(L)=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L*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00B0F0"/>
                            </a:solidFill>
                            <a:latin typeface="Cambria Math"/>
                          </a:rPr>
                          <m:t>( 1 +</m:t>
                        </m:r>
                        <m:func>
                          <m:funcPr>
                            <m:ctrlPr>
                              <a:rPr lang="zh-CN" altLang="zh-CN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>
                            <a:solidFill>
                              <a:srgbClr val="00B0F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（其中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L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为字符串长度，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为节点的出度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,n</a:t>
                </a:r>
                <a:r>
                  <a:rPr lang="en-US" altLang="zh-CN" dirty="0" smtClean="0">
                    <a:solidFill>
                      <a:srgbClr val="00B0F0"/>
                    </a:solidFill>
                    <a:latin typeface="宋体"/>
                    <a:ea typeface="宋体"/>
                  </a:rPr>
                  <a:t>≤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8</a:t>
                </a:r>
                <a:r>
                  <a:rPr lang="zh-CN" altLang="en-US" dirty="0" smtClean="0">
                    <a:solidFill>
                      <a:srgbClr val="00B0F0"/>
                    </a:solidFill>
                  </a:rPr>
                  <a:t>）</a:t>
                </a:r>
                <a:endParaRPr lang="en-US" altLang="zh-CN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t="-1652" r="-5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词典应用</a:t>
            </a:r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Q. </a:t>
            </a:r>
            <a:r>
              <a:rPr lang="zh-CN" altLang="en-US" sz="1600" dirty="0" smtClean="0"/>
              <a:t>为何我在</a:t>
            </a:r>
            <a:r>
              <a:rPr lang="en-US" altLang="zh-CN" sz="1600" dirty="0" smtClean="0"/>
              <a:t>IK</a:t>
            </a:r>
            <a:r>
              <a:rPr lang="zh-CN" altLang="en-US" sz="1600" dirty="0" smtClean="0"/>
              <a:t>词典中添加了词语“</a:t>
            </a:r>
            <a:r>
              <a:rPr lang="en-US" altLang="zh-CN" sz="1600" dirty="0" smtClean="0"/>
              <a:t>abc_cd</a:t>
            </a:r>
            <a:r>
              <a:rPr lang="zh-CN" altLang="en-US" sz="1600" dirty="0" smtClean="0"/>
              <a:t>”（其中</a:t>
            </a:r>
            <a:r>
              <a:rPr lang="en-US" altLang="zh-CN" sz="1600" dirty="0" smtClean="0"/>
              <a:t>_</a:t>
            </a:r>
            <a:r>
              <a:rPr lang="zh-CN" altLang="en-US" sz="1600" dirty="0" smtClean="0"/>
              <a:t>为空格符），可是分词器还是切分成“</a:t>
            </a:r>
            <a:r>
              <a:rPr lang="en-US" altLang="zh-CN" sz="1600" dirty="0" err="1" smtClean="0"/>
              <a:t>abc</a:t>
            </a:r>
            <a:r>
              <a:rPr lang="zh-CN" altLang="en-US" sz="1600" dirty="0" smtClean="0"/>
              <a:t>”和“</a:t>
            </a:r>
            <a:r>
              <a:rPr lang="en-US" altLang="zh-CN" sz="1600" dirty="0" smtClean="0"/>
              <a:t>cd</a:t>
            </a:r>
            <a:r>
              <a:rPr lang="zh-CN" altLang="en-US" sz="1600" dirty="0" smtClean="0"/>
              <a:t>”了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个词？</a:t>
            </a:r>
            <a:endParaRPr lang="en-US" altLang="zh-CN" sz="1600" dirty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00B0F0"/>
                </a:solidFill>
              </a:rPr>
              <a:t>A. IK</a:t>
            </a:r>
            <a:r>
              <a:rPr lang="zh-CN" altLang="en-US" sz="1600" dirty="0" smtClean="0">
                <a:solidFill>
                  <a:srgbClr val="00B0F0"/>
                </a:solidFill>
              </a:rPr>
              <a:t>分词器除了词典分词外，还有规则分词逻辑，其中将“空格符”视为默认分隔符，其优先级高于词典分词。不要把“词典分词”</a:t>
            </a:r>
            <a:r>
              <a:rPr lang="en-US" altLang="zh-CN" sz="1600" dirty="0" smtClean="0">
                <a:solidFill>
                  <a:srgbClr val="00B0F0"/>
                </a:solidFill>
              </a:rPr>
              <a:t>==</a:t>
            </a:r>
            <a:r>
              <a:rPr lang="zh-CN" altLang="en-US" sz="1600" dirty="0" smtClean="0">
                <a:solidFill>
                  <a:srgbClr val="00B0F0"/>
                </a:solidFill>
              </a:rPr>
              <a:t>“字符串匹配器”。</a:t>
            </a:r>
            <a:endParaRPr lang="en-US" altLang="zh-CN" sz="1600" dirty="0" smtClean="0"/>
          </a:p>
          <a:p>
            <a:r>
              <a:rPr lang="en-US" altLang="zh-CN" sz="1600" dirty="0" smtClean="0"/>
              <a:t>Q. IK</a:t>
            </a:r>
            <a:r>
              <a:rPr lang="zh-CN" altLang="en-US" sz="1600" dirty="0" smtClean="0"/>
              <a:t>是否能动态的</a:t>
            </a:r>
            <a:r>
              <a:rPr lang="zh-CN" altLang="en-US" sz="1600" dirty="0"/>
              <a:t>更</a:t>
            </a:r>
            <a:r>
              <a:rPr lang="zh-CN" altLang="en-US" sz="1600" dirty="0" smtClean="0"/>
              <a:t>新词典文件，而不要重启应用？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00B0F0"/>
                </a:solidFill>
              </a:rPr>
              <a:t>A. IK</a:t>
            </a:r>
            <a:r>
              <a:rPr lang="zh-CN" altLang="en-US" sz="1600" dirty="0" smtClean="0">
                <a:solidFill>
                  <a:srgbClr val="00B0F0"/>
                </a:solidFill>
              </a:rPr>
              <a:t>分词器提供了</a:t>
            </a:r>
            <a:r>
              <a:rPr lang="en-US" altLang="zh-CN" sz="1600" dirty="0" smtClean="0">
                <a:solidFill>
                  <a:srgbClr val="00B0F0"/>
                </a:solidFill>
              </a:rPr>
              <a:t>API</a:t>
            </a:r>
            <a:r>
              <a:rPr lang="zh-CN" altLang="en-US" sz="1600" dirty="0" smtClean="0">
                <a:solidFill>
                  <a:srgbClr val="00B0F0"/>
                </a:solidFill>
              </a:rPr>
              <a:t>级别的词典接口，可以在程序中调用。建议使用应用程序管理词典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能否添加词频度，词性信息？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00B0F0"/>
                </a:solidFill>
              </a:rPr>
              <a:t>A</a:t>
            </a:r>
            <a:r>
              <a:rPr lang="en-US" altLang="zh-CN" sz="1600" dirty="0" smtClean="0">
                <a:solidFill>
                  <a:srgbClr val="00B0F0"/>
                </a:solidFill>
              </a:rPr>
              <a:t>.</a:t>
            </a:r>
            <a:r>
              <a:rPr lang="zh-CN" altLang="en-US" sz="1600" dirty="0" smtClean="0">
                <a:solidFill>
                  <a:srgbClr val="00B0F0"/>
                </a:solidFill>
              </a:rPr>
              <a:t>可以。对</a:t>
            </a:r>
            <a:r>
              <a:rPr lang="en-US" altLang="zh-CN" sz="1600" dirty="0" smtClean="0">
                <a:solidFill>
                  <a:srgbClr val="00B0F0"/>
                </a:solidFill>
              </a:rPr>
              <a:t>IK</a:t>
            </a:r>
            <a:r>
              <a:rPr lang="zh-CN" altLang="en-US" sz="1600" dirty="0" smtClean="0">
                <a:solidFill>
                  <a:srgbClr val="00B0F0"/>
                </a:solidFill>
              </a:rPr>
              <a:t>的</a:t>
            </a:r>
            <a:r>
              <a:rPr lang="en-US" altLang="zh-CN" sz="1600" dirty="0" smtClean="0">
                <a:solidFill>
                  <a:srgbClr val="00B0F0"/>
                </a:solidFill>
              </a:rPr>
              <a:t>org.wltea.analyzer.dic.DictSegment</a:t>
            </a:r>
            <a:r>
              <a:rPr lang="zh-CN" altLang="en-US" sz="1600" dirty="0" smtClean="0">
                <a:solidFill>
                  <a:srgbClr val="00B0F0"/>
                </a:solidFill>
              </a:rPr>
              <a:t>对象进行简单的属性扩展，就能在词典搜索的结果中，获取附加属性。</a:t>
            </a:r>
            <a:endParaRPr lang="en-US" altLang="zh-CN" sz="1600" dirty="0" smtClean="0"/>
          </a:p>
          <a:p>
            <a:r>
              <a:rPr lang="zh-CN" altLang="en-US" sz="1600" dirty="0" smtClean="0"/>
              <a:t>能否添加同义词？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00B0F0"/>
                </a:solidFill>
              </a:rPr>
              <a:t>A</a:t>
            </a:r>
            <a:r>
              <a:rPr lang="en-US" altLang="zh-CN" sz="1600" dirty="0" smtClean="0">
                <a:solidFill>
                  <a:srgbClr val="00B0F0"/>
                </a:solidFill>
              </a:rPr>
              <a:t>.</a:t>
            </a:r>
            <a:r>
              <a:rPr lang="zh-CN" altLang="en-US" sz="1600" dirty="0" smtClean="0">
                <a:solidFill>
                  <a:srgbClr val="00B0F0"/>
                </a:solidFill>
              </a:rPr>
              <a:t>可以，但不建议这么使用，分词和同义词功能从设计上应该解构。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84984"/>
            <a:ext cx="2232248" cy="145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9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字母子分词器 与 数词子分词器 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规则分词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使用标点符号、空格等作为分隔符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采用简单的“有限状态机</a:t>
            </a:r>
            <a:r>
              <a:rPr lang="en-US" altLang="zh-CN" dirty="0" smtClean="0"/>
              <a:t>(FSM)</a:t>
            </a:r>
            <a:r>
              <a:rPr lang="zh-CN" altLang="en-US" dirty="0" smtClean="0"/>
              <a:t>”处理</a:t>
            </a:r>
            <a:endParaRPr lang="en-US" altLang="zh-CN" dirty="0" smtClean="0"/>
          </a:p>
          <a:p>
            <a:r>
              <a:rPr lang="zh-CN" altLang="en-US" dirty="0" smtClean="0"/>
              <a:t>中文</a:t>
            </a:r>
            <a:r>
              <a:rPr lang="en-US" altLang="zh-CN" dirty="0" smtClean="0"/>
              <a:t>(CJK)</a:t>
            </a:r>
            <a:r>
              <a:rPr lang="zh-CN" altLang="en-US" dirty="0" smtClean="0"/>
              <a:t>子分词器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使用词典分词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正向迭代式全切分算法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2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138363"/>
            <a:ext cx="26098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正向迭代式全</a:t>
            </a:r>
            <a:r>
              <a:rPr lang="zh-CN" altLang="en-US" dirty="0" smtClean="0"/>
              <a:t>切分演示</a:t>
            </a:r>
            <a:endParaRPr lang="en-US" altLang="zh-CN" dirty="0" smtClean="0"/>
          </a:p>
          <a:p>
            <a:pPr marL="402336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>
              <a:hlinkClick r:id="rId4" action="ppaction://hlinkfile"/>
            </a:endParaRPr>
          </a:p>
          <a:p>
            <a:endParaRPr lang="en-US" altLang="zh-CN" dirty="0">
              <a:hlinkClick r:id="rId4" action="ppaction://hlinkfile"/>
            </a:endParaRPr>
          </a:p>
          <a:p>
            <a:endParaRPr lang="en-US" altLang="zh-CN" dirty="0" smtClean="0">
              <a:hlinkClick r:id="rId4" action="ppaction://hlinkfile"/>
            </a:endParaRPr>
          </a:p>
          <a:p>
            <a:endParaRPr lang="en-US" altLang="zh-CN" dirty="0">
              <a:hlinkClick r:id="rId4" action="ppaction://hlinkfile"/>
            </a:endParaRPr>
          </a:p>
          <a:p>
            <a:r>
              <a:rPr lang="zh-CN" altLang="en-US" dirty="0" smtClean="0">
                <a:hlinkClick r:id="rId4" action="ppaction://hlinkfile"/>
              </a:rPr>
              <a:t>源码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2564904"/>
            <a:ext cx="432048" cy="217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2564904"/>
            <a:ext cx="432048" cy="217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2564904"/>
            <a:ext cx="432048" cy="217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2564904"/>
            <a:ext cx="432048" cy="217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2564904"/>
            <a:ext cx="432048" cy="217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6096" y="2564904"/>
            <a:ext cx="432048" cy="217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字符串处理</a:t>
            </a:r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一些提高效率的小技巧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直接使用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数组和指针，不</a:t>
            </a:r>
            <a:r>
              <a:rPr lang="zh-CN" altLang="en-US" dirty="0"/>
              <a:t>使用</a:t>
            </a:r>
            <a:r>
              <a:rPr lang="zh-CN" altLang="en-US" dirty="0" smtClean="0"/>
              <a:t>字符串的</a:t>
            </a:r>
            <a:r>
              <a:rPr lang="en-US" altLang="zh-CN" dirty="0" err="1" smtClean="0"/>
              <a:t>subString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charAt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只单次遍历字符，不做指针回溯。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分词结果在输出时，才对字符串实例化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7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分词歧义问题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什么是分词歧义？</a:t>
            </a:r>
            <a:endParaRPr lang="en-US" altLang="zh-CN" dirty="0" smtClean="0"/>
          </a:p>
          <a:p>
            <a:pPr marL="402336" lvl="1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歧义</a:t>
            </a:r>
            <a:r>
              <a:rPr lang="zh-CN" altLang="en-US" sz="2000" dirty="0"/>
              <a:t>是指同样的一句话，可能有两种或者更多的切分方法。主要的歧义有两种：交集型歧义和组合型</a:t>
            </a:r>
            <a:r>
              <a:rPr lang="zh-CN" altLang="en-US" sz="2000" dirty="0" smtClean="0"/>
              <a:t>歧义。</a:t>
            </a:r>
            <a:endParaRPr lang="en-US" altLang="zh-CN" sz="2000" dirty="0" smtClean="0"/>
          </a:p>
          <a:p>
            <a:pPr lvl="1"/>
            <a:r>
              <a:rPr lang="zh-CN" altLang="en-US" dirty="0"/>
              <a:t>交集型</a:t>
            </a:r>
            <a:r>
              <a:rPr lang="zh-CN" altLang="en-US" dirty="0" smtClean="0"/>
              <a:t>歧义例子</a:t>
            </a:r>
            <a:endParaRPr lang="en-US" altLang="zh-CN" dirty="0" smtClean="0"/>
          </a:p>
          <a:p>
            <a:pPr lvl="2"/>
            <a:r>
              <a:rPr lang="zh-CN" altLang="en-US" dirty="0"/>
              <a:t>长春市长春节</a:t>
            </a:r>
            <a:r>
              <a:rPr lang="zh-CN" altLang="en-US" dirty="0" smtClean="0"/>
              <a:t>致辞</a:t>
            </a:r>
            <a:endParaRPr lang="en-US" altLang="zh-CN" dirty="0" smtClean="0"/>
          </a:p>
          <a:p>
            <a:pPr lvl="2"/>
            <a:r>
              <a:rPr lang="zh-CN" altLang="en-US" dirty="0"/>
              <a:t>张三说的确实在理</a:t>
            </a:r>
            <a:endParaRPr lang="en-US" altLang="zh-CN" dirty="0" smtClean="0"/>
          </a:p>
          <a:p>
            <a:pPr lvl="1"/>
            <a:r>
              <a:rPr lang="zh-CN" altLang="en-US" dirty="0"/>
              <a:t>组合型</a:t>
            </a:r>
            <a:r>
              <a:rPr lang="zh-CN" altLang="en-US" dirty="0" smtClean="0"/>
              <a:t>歧义例子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“总统</a:t>
            </a:r>
            <a:r>
              <a:rPr lang="zh-CN" altLang="en-US" dirty="0"/>
              <a:t>有意见</a:t>
            </a:r>
            <a:r>
              <a:rPr lang="zh-CN" altLang="en-US" dirty="0" smtClean="0"/>
              <a:t>他 ” 与 “</a:t>
            </a:r>
            <a:r>
              <a:rPr lang="zh-CN" altLang="en-US" dirty="0"/>
              <a:t>我对他有意见</a:t>
            </a:r>
            <a:r>
              <a:rPr lang="zh-CN" altLang="en-US" dirty="0" smtClean="0"/>
              <a:t>”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真歧义</a:t>
            </a:r>
            <a:endParaRPr lang="en-US" altLang="zh-CN" dirty="0" smtClean="0"/>
          </a:p>
          <a:p>
            <a:pPr lvl="2"/>
            <a:r>
              <a:rPr lang="zh-CN" altLang="en-US" dirty="0"/>
              <a:t>杨生前来探望几位</a:t>
            </a:r>
            <a:r>
              <a:rPr lang="zh-CN" altLang="en-US" dirty="0" smtClean="0"/>
              <a:t>前辈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乒乓球</a:t>
            </a:r>
            <a:r>
              <a:rPr lang="zh-CN" altLang="en-US" dirty="0"/>
              <a:t>拍卖完了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93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769622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原文： 治理解放大道路面积水问题</a:t>
            </a:r>
          </a:p>
          <a:p>
            <a:r>
              <a:rPr lang="en-US" altLang="zh-CN" dirty="0" smtClean="0"/>
              <a:t>———————————————</a:t>
            </a:r>
            <a:endParaRPr lang="en-US" altLang="zh-CN" dirty="0"/>
          </a:p>
          <a:p>
            <a:r>
              <a:rPr lang="en-US" altLang="zh-CN" dirty="0"/>
              <a:t>0 - 2 : </a:t>
            </a:r>
            <a:r>
              <a:rPr lang="zh-CN" altLang="en-US" dirty="0"/>
              <a:t>治理</a:t>
            </a:r>
          </a:p>
          <a:p>
            <a:r>
              <a:rPr lang="en-US" altLang="zh-CN" dirty="0"/>
              <a:t>1 - 3 : </a:t>
            </a:r>
            <a:r>
              <a:rPr lang="zh-CN" altLang="en-US" dirty="0"/>
              <a:t>理解</a:t>
            </a:r>
          </a:p>
          <a:p>
            <a:r>
              <a:rPr lang="en-US" altLang="zh-CN" dirty="0"/>
              <a:t>2 - 4 : </a:t>
            </a:r>
            <a:r>
              <a:rPr lang="zh-CN" altLang="en-US" dirty="0"/>
              <a:t>解放</a:t>
            </a:r>
          </a:p>
          <a:p>
            <a:r>
              <a:rPr lang="en-US" altLang="zh-CN" dirty="0"/>
              <a:t>3 - 5 : </a:t>
            </a:r>
            <a:r>
              <a:rPr lang="zh-CN" altLang="en-US" dirty="0"/>
              <a:t>放大</a:t>
            </a:r>
          </a:p>
          <a:p>
            <a:r>
              <a:rPr lang="en-US" altLang="zh-CN" dirty="0"/>
              <a:t>4 - 6 : </a:t>
            </a:r>
            <a:r>
              <a:rPr lang="zh-CN" altLang="en-US" dirty="0"/>
              <a:t>大道</a:t>
            </a:r>
          </a:p>
          <a:p>
            <a:r>
              <a:rPr lang="en-US" altLang="zh-CN" dirty="0"/>
              <a:t>5 - 7 : </a:t>
            </a:r>
            <a:r>
              <a:rPr lang="zh-CN" altLang="en-US" dirty="0"/>
              <a:t>道路</a:t>
            </a:r>
          </a:p>
          <a:p>
            <a:r>
              <a:rPr lang="en-US" altLang="zh-CN" dirty="0"/>
              <a:t>6 - 8 : </a:t>
            </a:r>
            <a:r>
              <a:rPr lang="zh-CN" altLang="en-US" dirty="0"/>
              <a:t>路面</a:t>
            </a:r>
          </a:p>
          <a:p>
            <a:r>
              <a:rPr lang="en-US" altLang="zh-CN" dirty="0"/>
              <a:t>7 - 9 : </a:t>
            </a:r>
            <a:r>
              <a:rPr lang="zh-CN" altLang="en-US" dirty="0"/>
              <a:t>面积</a:t>
            </a:r>
          </a:p>
          <a:p>
            <a:r>
              <a:rPr lang="en-US" altLang="zh-CN" dirty="0"/>
              <a:t>8 - 10 : </a:t>
            </a:r>
            <a:r>
              <a:rPr lang="zh-CN" altLang="en-US" dirty="0"/>
              <a:t>积水</a:t>
            </a:r>
          </a:p>
          <a:p>
            <a:r>
              <a:rPr lang="en-US" altLang="zh-CN" dirty="0"/>
              <a:t>10 - 12 : </a:t>
            </a:r>
            <a:r>
              <a:rPr lang="zh-CN" altLang="en-US" dirty="0"/>
              <a:t>问题</a:t>
            </a:r>
            <a:endParaRPr lang="zh-CN" altLang="en-US" dirty="0" smtClean="0"/>
          </a:p>
        </p:txBody>
      </p:sp>
      <p:sp>
        <p:nvSpPr>
          <p:cNvPr id="12" name="右弧形箭头 11"/>
          <p:cNvSpPr/>
          <p:nvPr/>
        </p:nvSpPr>
        <p:spPr>
          <a:xfrm>
            <a:off x="2843808" y="4869160"/>
            <a:ext cx="365760" cy="692508"/>
          </a:xfrm>
          <a:prstGeom prst="curvedLeftArrow">
            <a:avLst>
              <a:gd name="adj1" fmla="val 25000"/>
              <a:gd name="adj2" fmla="val 94667"/>
              <a:gd name="adj3" fmla="val 2500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2843808" y="4320668"/>
            <a:ext cx="365760" cy="692508"/>
          </a:xfrm>
          <a:prstGeom prst="curvedLeftArrow">
            <a:avLst>
              <a:gd name="adj1" fmla="val 25000"/>
              <a:gd name="adj2" fmla="val 94667"/>
              <a:gd name="adj3" fmla="val 2500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左弧形箭头 7"/>
          <p:cNvSpPr/>
          <p:nvPr/>
        </p:nvSpPr>
        <p:spPr>
          <a:xfrm>
            <a:off x="1331640" y="5170974"/>
            <a:ext cx="332509" cy="634290"/>
          </a:xfrm>
          <a:prstGeom prst="curved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1303110" y="4581128"/>
            <a:ext cx="365760" cy="697719"/>
          </a:xfrm>
          <a:prstGeom prst="curved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1325920" y="4059139"/>
            <a:ext cx="365760" cy="634290"/>
          </a:xfrm>
          <a:prstGeom prst="curved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分词的排歧义算法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1120"/>
          </a:xfrm>
        </p:spPr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使用“路径算法模型”结合“经验规则”进行歧义排除。</a:t>
            </a:r>
            <a:endParaRPr lang="zh-CN" altLang="en-US" dirty="0"/>
          </a:p>
        </p:txBody>
      </p:sp>
      <p:sp>
        <p:nvSpPr>
          <p:cNvPr id="5" name="左弧形箭头 4"/>
          <p:cNvSpPr/>
          <p:nvPr/>
        </p:nvSpPr>
        <p:spPr>
          <a:xfrm>
            <a:off x="1331640" y="3460714"/>
            <a:ext cx="365760" cy="634290"/>
          </a:xfrm>
          <a:prstGeom prst="curved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2838088" y="3785274"/>
            <a:ext cx="365760" cy="692508"/>
          </a:xfrm>
          <a:prstGeom prst="curvedLeftArrow">
            <a:avLst>
              <a:gd name="adj1" fmla="val 25000"/>
              <a:gd name="adj2" fmla="val 94667"/>
              <a:gd name="adj3" fmla="val 2500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283968" y="413152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096" y="38517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治理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解放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大道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路面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积水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6096" y="457183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宋体"/>
                <a:ea typeface="宋体"/>
              </a:rPr>
              <a:t>■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理解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放大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道路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面积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  <a:latin typeface="宋体"/>
                <a:ea typeface="宋体"/>
              </a:rPr>
              <a:t>■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0755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1" grpId="0" animBg="1"/>
      <p:bldP spid="8" grpId="0" animBg="1"/>
      <p:bldP spid="7" grpId="0" animBg="1"/>
      <p:bldP spid="6" grpId="0" animBg="1"/>
      <p:bldP spid="5" grpId="0" animBg="1"/>
      <p:bldP spid="9" grpId="0" animBg="1"/>
      <p:bldP spid="13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分词的排歧义算法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使用“经验规则”进行歧义排除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060848"/>
            <a:ext cx="662473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治理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解放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大道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路面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积水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问题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宋体"/>
                <a:ea typeface="宋体"/>
              </a:rPr>
              <a:t>■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理解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放大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道路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面积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  <a:latin typeface="宋体"/>
                <a:ea typeface="宋体"/>
              </a:rPr>
              <a:t>■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问题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经验规则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：有效文本长度越大，得分越高，路径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胜出。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2527736"/>
            <a:ext cx="684076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中华人民共和国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宋体"/>
                <a:ea typeface="宋体"/>
              </a:rPr>
              <a:t>中华</a:t>
            </a:r>
            <a:r>
              <a:rPr lang="en-US" altLang="zh-CN" b="1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人民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共和国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经验规则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：相同有效长度的，词数越少，分数越高，路径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胜出。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2996952"/>
            <a:ext cx="655272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北京大学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生前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来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应聘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北京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大学生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前来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应聘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经验规则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：词的长度分布越平均，分数越高，路径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胜出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463840"/>
            <a:ext cx="633670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质量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和服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候选路径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质量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服务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经验规则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：词位置越靠后的，分数越高，候选路径</a:t>
            </a:r>
            <a:r>
              <a:rPr lang="en-US" altLang="zh-CN" dirty="0" smtClean="0"/>
              <a:t>B</a:t>
            </a:r>
            <a:r>
              <a:rPr lang="zh-CN" altLang="en-US" dirty="0" smtClean="0"/>
              <a:t>胜出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7664" y="52292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这不科学！！！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是的，在没有词频统计支持的情况下，</a:t>
            </a:r>
            <a:r>
              <a:rPr lang="en-US" altLang="zh-CN" dirty="0" smtClean="0"/>
              <a:t>IK</a:t>
            </a:r>
            <a:r>
              <a:rPr lang="zh-CN" altLang="en-US" dirty="0" smtClean="0"/>
              <a:t>使用的排歧义算法只是一种“应用技术实现”而不是严谨的算法。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8" grpId="0" animBg="1"/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科学的排歧义算法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简单词频算法（一元）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词频与出现概率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>
              <a:buSzPct val="80000"/>
            </a:pPr>
            <a:endParaRPr lang="en-US" altLang="zh-CN" sz="2400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23728" y="2445172"/>
            <a:ext cx="352839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假设语料库总词数为</a:t>
            </a:r>
            <a:r>
              <a:rPr lang="en-US" altLang="zh-CN" dirty="0" smtClean="0"/>
              <a:t>13,748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62744"/>
              </p:ext>
            </p:extLst>
          </p:nvPr>
        </p:nvGraphicFramePr>
        <p:xfrm>
          <a:off x="2339752" y="2918108"/>
          <a:ext cx="1368152" cy="157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76"/>
                <a:gridCol w="684076"/>
              </a:tblGrid>
              <a:tr h="3153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词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词频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15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3437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15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想要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4471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15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吃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938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153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中餐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2178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5162" y="4605412"/>
            <a:ext cx="53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“我”出现的概率 </a:t>
            </a:r>
            <a:r>
              <a:rPr lang="en-US" altLang="zh-CN" dirty="0" smtClean="0"/>
              <a:t>P(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 = 3437 / 13748 = 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科学的排歧义算法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简单词频算法</a:t>
                </a:r>
                <a:r>
                  <a:rPr lang="zh-CN" altLang="en-US" dirty="0" smtClean="0"/>
                  <a:t>（</a:t>
                </a:r>
                <a:r>
                  <a:rPr lang="zh-CN" altLang="en-US" dirty="0"/>
                  <a:t>一元</a:t>
                </a:r>
                <a:r>
                  <a:rPr lang="zh-CN" altLang="en-US" dirty="0" smtClean="0"/>
                  <a:t>）</a:t>
                </a:r>
                <a:endParaRPr lang="en-US" altLang="zh-CN" sz="2400" dirty="0" smtClean="0"/>
              </a:p>
              <a:p>
                <a:pPr lvl="1">
                  <a:buSzPct val="80000"/>
                </a:pPr>
                <a:r>
                  <a:rPr lang="zh-CN" altLang="en-US" dirty="0" smtClean="0"/>
                  <a:t>候选路径“一元”概率得分</a:t>
                </a:r>
                <a:endParaRPr lang="en-US" altLang="zh-CN" dirty="0"/>
              </a:p>
              <a:p>
                <a:pPr marL="658368" lvl="2" indent="0">
                  <a:buSzPct val="80000"/>
                  <a:buNone/>
                </a:pPr>
                <a:r>
                  <a:rPr lang="en-US" altLang="zh-CN" sz="1800" dirty="0" smtClean="0"/>
                  <a:t>P(</a:t>
                </a:r>
                <a:r>
                  <a:rPr lang="en-US" altLang="zh-CN" sz="1800" dirty="0" smtClean="0">
                    <a:latin typeface="+mn-ea"/>
                  </a:rPr>
                  <a:t>w1,w2,w3,…, </a:t>
                </a:r>
                <a:r>
                  <a:rPr lang="en-US" altLang="zh-CN" sz="1800" dirty="0" err="1" smtClean="0">
                    <a:latin typeface="+mn-ea"/>
                  </a:rPr>
                  <a:t>wn</a:t>
                </a:r>
                <a:r>
                  <a:rPr lang="en-US" altLang="zh-CN" sz="1800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sz="1800" i="1">
                            <a:latin typeface="Cambria Math"/>
                          </a:rPr>
                          <m:t>𝑃</m:t>
                        </m:r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𝑤𝑖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pPr marL="658368" lvl="2" indent="0">
                  <a:buSzPct val="80000"/>
                  <a:buNone/>
                </a:pPr>
                <a:r>
                  <a:rPr lang="en-US" altLang="zh-CN" sz="1800" dirty="0"/>
                  <a:t>P(</a:t>
                </a:r>
                <a:r>
                  <a:rPr lang="zh-CN" altLang="en-US" sz="1800" dirty="0"/>
                  <a:t>我，想要，吃，中餐</a:t>
                </a:r>
                <a:r>
                  <a:rPr lang="en-US" altLang="zh-CN" sz="1800" dirty="0"/>
                  <a:t>)=</a:t>
                </a:r>
                <a:r>
                  <a:rPr lang="en-US" altLang="zh-CN" sz="1800" dirty="0" smtClean="0"/>
                  <a:t>0.25*0.325*0.068*0.158=0.00087</a:t>
                </a:r>
              </a:p>
              <a:p>
                <a:pPr marL="658368" lvl="2" indent="0">
                  <a:buSzPct val="80000"/>
                  <a:buNone/>
                </a:pPr>
                <a:endParaRPr lang="en-US" altLang="zh-CN" sz="1800" dirty="0" smtClean="0"/>
              </a:p>
              <a:p>
                <a:pPr lvl="1">
                  <a:buSzPct val="80000"/>
                </a:pPr>
                <a:r>
                  <a:rPr lang="zh-CN" altLang="en-US" dirty="0" smtClean="0"/>
                  <a:t>简单</a:t>
                </a:r>
                <a:r>
                  <a:rPr lang="zh-CN" altLang="en-US" dirty="0"/>
                  <a:t>词频算法的</a:t>
                </a:r>
                <a:r>
                  <a:rPr lang="zh-CN" altLang="en-US" dirty="0" smtClean="0"/>
                  <a:t>缺点</a:t>
                </a:r>
                <a:endParaRPr lang="en-US" altLang="zh-CN" dirty="0" smtClean="0"/>
              </a:p>
              <a:p>
                <a:pPr marL="658368" lvl="2" indent="0">
                  <a:buSzPct val="80000"/>
                  <a:buNone/>
                </a:pPr>
                <a:r>
                  <a:rPr lang="zh-CN" altLang="en-US" dirty="0"/>
                  <a:t>一个</a:t>
                </a:r>
                <a:r>
                  <a:rPr lang="zh-CN" altLang="en-US" dirty="0" smtClean="0"/>
                  <a:t>对立的例子：</a:t>
                </a:r>
                <a:endParaRPr lang="en-US" altLang="zh-CN" dirty="0" smtClean="0"/>
              </a:p>
              <a:p>
                <a:pPr marL="658368" lvl="2" indent="0">
                  <a:buSzPct val="80000"/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    </a:t>
                </a:r>
                <a:r>
                  <a:rPr lang="zh-CN" altLang="en-US" sz="2000" dirty="0" smtClean="0"/>
                  <a:t>我对他</a:t>
                </a:r>
                <a:r>
                  <a:rPr lang="zh-CN" altLang="en-US" sz="2000" dirty="0" smtClean="0">
                    <a:solidFill>
                      <a:srgbClr val="00B050"/>
                    </a:solidFill>
                  </a:rPr>
                  <a:t>有意见 </a:t>
                </a:r>
                <a:r>
                  <a:rPr lang="en-US" altLang="zh-CN" sz="2000" dirty="0" err="1" smtClean="0"/>
                  <a:t>vs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 smtClean="0"/>
                  <a:t>领导</a:t>
                </a:r>
                <a:r>
                  <a:rPr lang="zh-CN" altLang="en-US" sz="2000" dirty="0" smtClean="0">
                    <a:solidFill>
                      <a:srgbClr val="00B050"/>
                    </a:solidFill>
                  </a:rPr>
                  <a:t>有意见</a:t>
                </a:r>
                <a:r>
                  <a:rPr lang="zh-CN" altLang="en-US" sz="2000" dirty="0" smtClean="0"/>
                  <a:t>他</a:t>
                </a:r>
                <a:endParaRPr lang="en-US" altLang="zh-CN" sz="2000" dirty="0" smtClean="0"/>
              </a:p>
              <a:p>
                <a:pPr marL="658368" lvl="2" indent="0">
                  <a:buSzPct val="80000"/>
                  <a:buNone/>
                </a:pPr>
                <a:r>
                  <a:rPr lang="en-US" altLang="zh-CN" sz="2000" dirty="0" smtClean="0"/>
                  <a:t>	            P(</a:t>
                </a:r>
                <a:r>
                  <a:rPr lang="zh-CN" altLang="en-US" sz="2000" dirty="0" smtClean="0"/>
                  <a:t>有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意见</a:t>
                </a:r>
                <a:r>
                  <a:rPr lang="en-US" altLang="zh-CN" sz="2000" dirty="0" smtClean="0"/>
                  <a:t>) </a:t>
                </a:r>
                <a:r>
                  <a:rPr lang="en-US" altLang="zh-CN" sz="2000" dirty="0" err="1" smtClean="0"/>
                  <a:t>vs</a:t>
                </a:r>
                <a:r>
                  <a:rPr lang="en-US" altLang="zh-CN" sz="2000" dirty="0" smtClean="0"/>
                  <a:t>  P(</a:t>
                </a:r>
                <a:r>
                  <a:rPr lang="zh-CN" altLang="en-US" sz="2000" dirty="0" smtClean="0"/>
                  <a:t>有意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见</a:t>
                </a:r>
                <a:r>
                  <a:rPr lang="en-US" altLang="zh-CN" sz="2000" dirty="0" smtClean="0"/>
                  <a:t>)</a:t>
                </a:r>
              </a:p>
              <a:p>
                <a:pPr marL="658368" lvl="2" indent="0">
                  <a:buSzPct val="80000"/>
                  <a:buNone/>
                </a:pPr>
                <a:endParaRPr lang="en-US" altLang="zh-CN" sz="2000" dirty="0" smtClean="0"/>
              </a:p>
              <a:p>
                <a:pPr marL="658368" lvl="2" indent="0">
                  <a:buSzPct val="80000"/>
                  <a:buNone/>
                </a:pPr>
                <a:r>
                  <a:rPr lang="zh-CN" altLang="en-US" dirty="0" smtClean="0">
                    <a:solidFill>
                      <a:srgbClr val="0070C0"/>
                    </a:solidFill>
                  </a:rPr>
                  <a:t>总结：一元算法无法解决上下文组合型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歧义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2492896"/>
            <a:ext cx="2808312" cy="1189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6000" dirty="0" smtClean="0"/>
              <a:t>背景篇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科学的排歧义算法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N-Gram(n</a:t>
            </a:r>
            <a:r>
              <a:rPr lang="zh-CN" altLang="en-US" sz="2400" dirty="0" smtClean="0"/>
              <a:t>元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模型</a:t>
            </a:r>
            <a:r>
              <a:rPr lang="zh-CN" altLang="en-US" sz="2400" dirty="0"/>
              <a:t>（</a:t>
            </a:r>
            <a:r>
              <a:rPr lang="zh-CN" altLang="en-US" sz="2400" dirty="0">
                <a:hlinkClick r:id="rId3"/>
              </a:rPr>
              <a:t>相关资料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 marL="402336" lvl="1" indent="0">
              <a:buNone/>
            </a:pPr>
            <a:r>
              <a:rPr lang="zh-CN" altLang="en-US" sz="1800" dirty="0" smtClean="0"/>
              <a:t>该模型基于这样一种假设，第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个词的出现只与前面</a:t>
            </a:r>
            <a:r>
              <a:rPr lang="en-US" altLang="zh-CN" sz="1800" dirty="0" smtClean="0">
                <a:latin typeface="+mn-ea"/>
              </a:rPr>
              <a:t>n-1</a:t>
            </a:r>
            <a:r>
              <a:rPr lang="zh-CN" altLang="en-US" sz="1800" dirty="0" smtClean="0"/>
              <a:t>个词相关。这种相关性是基于大规模的数据概率统计。</a:t>
            </a:r>
            <a:endParaRPr lang="en-US" altLang="zh-CN" sz="1800" dirty="0" smtClean="0"/>
          </a:p>
          <a:p>
            <a:pPr marL="402336" lvl="1" indent="0">
              <a:buNone/>
            </a:pPr>
            <a:endParaRPr lang="en-US" altLang="zh-CN" sz="1800" dirty="0"/>
          </a:p>
          <a:p>
            <a:pPr marL="402336" lvl="1" indent="0">
              <a:buNone/>
            </a:pPr>
            <a:endParaRPr lang="en-US" altLang="zh-CN" sz="1800" dirty="0" smtClean="0"/>
          </a:p>
          <a:p>
            <a:pPr marL="402336" lvl="1" indent="0">
              <a:buNone/>
            </a:pPr>
            <a:endParaRPr lang="en-US" altLang="zh-CN" sz="1800" dirty="0"/>
          </a:p>
          <a:p>
            <a:pPr marL="402336" lvl="1" indent="0">
              <a:buNone/>
            </a:pPr>
            <a:endParaRPr lang="en-US" altLang="zh-CN" sz="1800" dirty="0" smtClean="0"/>
          </a:p>
          <a:p>
            <a:pPr marL="402336" lvl="1" indent="0">
              <a:buNone/>
            </a:pPr>
            <a:endParaRPr lang="en-US" altLang="zh-CN" sz="1800" dirty="0"/>
          </a:p>
          <a:p>
            <a:pPr marL="402336" lvl="1" indent="0">
              <a:buNone/>
            </a:pPr>
            <a:endParaRPr lang="en-US" altLang="zh-CN" sz="1800" dirty="0" smtClean="0"/>
          </a:p>
          <a:p>
            <a:pPr marL="402336" lvl="1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5696" y="2673623"/>
                <a:ext cx="7200800" cy="2195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条件概率公式：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          P(B|A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𝐏</m:t>
                        </m:r>
                        <m:r>
                          <a:rPr lang="en-US" altLang="zh-CN" b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𝐀𝐁</m:t>
                        </m:r>
                        <m:r>
                          <a:rPr lang="en-US" altLang="zh-CN" b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𝑷</m:t>
                        </m:r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𝑨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b="1" dirty="0" smtClean="0"/>
                  <a:t>          </a:t>
                </a:r>
                <a:r>
                  <a:rPr lang="en-US" altLang="zh-CN" dirty="0" smtClean="0"/>
                  <a:t>(P(A)&gt;0)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乘法公式：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P(AB) = P(A)P(B|A)   (</a:t>
                </a:r>
                <a:r>
                  <a:rPr lang="en-US" altLang="zh-CN" dirty="0"/>
                  <a:t>P(A)&gt;0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       </a:t>
                </a:r>
                <a:r>
                  <a:rPr lang="en-US" altLang="zh-CN" dirty="0" smtClean="0"/>
                  <a:t>P(A</a:t>
                </a:r>
                <a:r>
                  <a:rPr lang="en-US" altLang="zh-CN" sz="1050" dirty="0" smtClean="0">
                    <a:latin typeface="+mj-ea"/>
                    <a:ea typeface="+mj-ea"/>
                  </a:rPr>
                  <a:t>1</a:t>
                </a:r>
                <a:r>
                  <a:rPr lang="en-US" altLang="zh-CN" dirty="0"/>
                  <a:t>A</a:t>
                </a:r>
                <a:r>
                  <a:rPr lang="en-US" altLang="zh-CN" sz="1200" dirty="0" smtClean="0">
                    <a:latin typeface="+mj-ea"/>
                    <a:ea typeface="+mj-ea"/>
                  </a:rPr>
                  <a:t>2</a:t>
                </a:r>
                <a:r>
                  <a:rPr lang="en-US" altLang="zh-CN" dirty="0" smtClean="0">
                    <a:latin typeface="+mj-ea"/>
                    <a:ea typeface="+mj-ea"/>
                  </a:rPr>
                  <a:t>…</a:t>
                </a:r>
                <a:r>
                  <a:rPr lang="en-US" altLang="zh-CN" dirty="0"/>
                  <a:t>An</a:t>
                </a:r>
                <a:r>
                  <a:rPr lang="en-US" altLang="zh-CN" dirty="0" smtClean="0"/>
                  <a:t>)=P(A</a:t>
                </a:r>
                <a:r>
                  <a:rPr lang="en-US" altLang="zh-CN" sz="1200" dirty="0" smtClean="0">
                    <a:latin typeface="+mj-ea"/>
                  </a:rPr>
                  <a:t>1</a:t>
                </a:r>
                <a:r>
                  <a:rPr lang="en-US" altLang="zh-CN" dirty="0" smtClean="0"/>
                  <a:t>)P(A</a:t>
                </a:r>
                <a:r>
                  <a:rPr lang="en-US" altLang="zh-CN" sz="1200" dirty="0" smtClean="0"/>
                  <a:t>2</a:t>
                </a:r>
                <a:r>
                  <a:rPr lang="en-US" altLang="zh-CN" dirty="0" smtClean="0"/>
                  <a:t>|A</a:t>
                </a:r>
                <a:r>
                  <a:rPr lang="en-US" altLang="zh-CN" sz="1200" dirty="0" smtClean="0">
                    <a:latin typeface="+mj-ea"/>
                  </a:rPr>
                  <a:t>1</a:t>
                </a:r>
                <a:r>
                  <a:rPr lang="en-US" altLang="zh-CN" dirty="0" smtClean="0"/>
                  <a:t>)P(A</a:t>
                </a:r>
                <a:r>
                  <a:rPr lang="en-US" altLang="zh-CN" sz="1200" dirty="0" smtClean="0"/>
                  <a:t>3</a:t>
                </a:r>
                <a:r>
                  <a:rPr lang="en-US" altLang="zh-CN" dirty="0" smtClean="0"/>
                  <a:t>|</a:t>
                </a:r>
                <a:r>
                  <a:rPr lang="en-US" altLang="zh-CN" dirty="0"/>
                  <a:t>A</a:t>
                </a:r>
                <a:r>
                  <a:rPr lang="en-US" altLang="zh-CN" sz="1200" dirty="0">
                    <a:latin typeface="+mj-ea"/>
                  </a:rPr>
                  <a:t>1</a:t>
                </a:r>
                <a:r>
                  <a:rPr lang="en-US" altLang="zh-CN" dirty="0" smtClean="0"/>
                  <a:t>A</a:t>
                </a:r>
                <a:r>
                  <a:rPr lang="en-US" altLang="zh-CN" sz="1200" dirty="0" smtClean="0"/>
                  <a:t>2</a:t>
                </a:r>
                <a:r>
                  <a:rPr lang="en-US" altLang="zh-CN" dirty="0" smtClean="0"/>
                  <a:t>)…P(An|A</a:t>
                </a:r>
                <a:r>
                  <a:rPr lang="en-US" altLang="zh-CN" sz="1200" dirty="0" smtClean="0">
                    <a:latin typeface="+mj-ea"/>
                  </a:rPr>
                  <a:t>1</a:t>
                </a:r>
                <a:r>
                  <a:rPr lang="en-US" altLang="zh-CN" dirty="0" smtClean="0"/>
                  <a:t>A</a:t>
                </a:r>
                <a:r>
                  <a:rPr lang="en-US" altLang="zh-CN" sz="1200" dirty="0" smtClean="0"/>
                  <a:t>2</a:t>
                </a:r>
                <a:r>
                  <a:rPr lang="en-US" altLang="zh-CN" dirty="0" smtClean="0"/>
                  <a:t>..An-</a:t>
                </a:r>
                <a:r>
                  <a:rPr lang="en-US" altLang="zh-CN" sz="1200" dirty="0">
                    <a:latin typeface="+mj-ea"/>
                  </a:rPr>
                  <a:t>1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                                                      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P(An|A</a:t>
                </a:r>
                <a:r>
                  <a:rPr lang="en-US" altLang="zh-CN" sz="1200" dirty="0">
                    <a:latin typeface="+mj-ea"/>
                  </a:rPr>
                  <a:t>1</a:t>
                </a:r>
                <a:r>
                  <a:rPr lang="en-US" altLang="zh-CN" dirty="0"/>
                  <a:t>A</a:t>
                </a:r>
                <a:r>
                  <a:rPr lang="en-US" altLang="zh-CN" sz="1200" dirty="0"/>
                  <a:t>2</a:t>
                </a:r>
                <a:r>
                  <a:rPr lang="en-US" altLang="zh-CN" dirty="0"/>
                  <a:t>..An-</a:t>
                </a:r>
                <a:r>
                  <a:rPr lang="en-US" altLang="zh-CN" sz="1200" dirty="0">
                    <a:latin typeface="+mj-ea"/>
                  </a:rPr>
                  <a:t>1</a:t>
                </a:r>
                <a:r>
                  <a:rPr lang="en-US" altLang="zh-CN" dirty="0" smtClean="0"/>
                  <a:t>)&gt;0)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73623"/>
                <a:ext cx="7200800" cy="219553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77" t="-1389" b="-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35696" y="4797152"/>
            <a:ext cx="7200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原来的问题</a:t>
            </a:r>
            <a:endParaRPr lang="en-US" altLang="zh-CN" sz="2000" dirty="0" smtClean="0">
              <a:latin typeface="+mn-ea"/>
            </a:endParaRPr>
          </a:p>
          <a:p>
            <a:pPr marL="0" lvl="2"/>
            <a:r>
              <a:rPr lang="en-US" altLang="zh-CN" dirty="0" smtClean="0"/>
              <a:t>        	         </a:t>
            </a:r>
            <a:r>
              <a:rPr lang="en-US" altLang="zh-CN" dirty="0" smtClean="0">
                <a:latin typeface="+mn-ea"/>
              </a:rPr>
              <a:t>P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有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意见</a:t>
            </a:r>
            <a:r>
              <a:rPr lang="en-US" altLang="zh-CN" dirty="0">
                <a:latin typeface="+mn-ea"/>
              </a:rPr>
              <a:t>) 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 smtClean="0">
                <a:latin typeface="+mn-ea"/>
              </a:rPr>
              <a:t>vs</a:t>
            </a:r>
            <a:r>
              <a:rPr lang="en-US" altLang="zh-CN" dirty="0" smtClean="0">
                <a:latin typeface="+mn-ea"/>
              </a:rPr>
              <a:t>   P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有意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见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zh-CN" altLang="en-US" dirty="0" smtClean="0">
                <a:latin typeface="+mn-ea"/>
              </a:rPr>
              <a:t>我</a:t>
            </a:r>
            <a:r>
              <a:rPr lang="zh-CN" altLang="en-US" dirty="0">
                <a:latin typeface="+mn-ea"/>
              </a:rPr>
              <a:t>对他有</a:t>
            </a:r>
            <a:r>
              <a:rPr lang="zh-CN" altLang="en-US" dirty="0" smtClean="0">
                <a:latin typeface="+mn-ea"/>
              </a:rPr>
              <a:t>意见        </a:t>
            </a:r>
            <a:r>
              <a:rPr lang="en-US" altLang="zh-CN" dirty="0" smtClean="0">
                <a:latin typeface="+mn-ea"/>
              </a:rPr>
              <a:t> P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我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他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有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意见</a:t>
            </a:r>
            <a:r>
              <a:rPr lang="en-US" altLang="zh-CN" dirty="0">
                <a:latin typeface="+mn-ea"/>
              </a:rPr>
              <a:t>) </a:t>
            </a:r>
            <a:r>
              <a:rPr lang="en-US" altLang="zh-CN" dirty="0" err="1">
                <a:latin typeface="+mn-ea"/>
              </a:rPr>
              <a:t>vs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P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我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他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有意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见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+mn-ea"/>
              </a:rPr>
              <a:t>  </a:t>
            </a:r>
            <a:endParaRPr lang="en-US" altLang="zh-CN" dirty="0" smtClean="0">
              <a:latin typeface="+mn-ea"/>
            </a:endParaRPr>
          </a:p>
          <a:p>
            <a:pPr marL="0" lvl="2"/>
            <a:r>
              <a:rPr lang="zh-CN" altLang="en-US" dirty="0" smtClean="0">
                <a:latin typeface="+mn-ea"/>
              </a:rPr>
              <a:t>    领导</a:t>
            </a:r>
            <a:r>
              <a:rPr lang="zh-CN" altLang="en-US" dirty="0">
                <a:latin typeface="+mn-ea"/>
              </a:rPr>
              <a:t>有意见</a:t>
            </a:r>
            <a:r>
              <a:rPr lang="zh-CN" altLang="en-US" dirty="0" smtClean="0">
                <a:latin typeface="+mn-ea"/>
              </a:rPr>
              <a:t>他         </a:t>
            </a:r>
            <a:r>
              <a:rPr lang="en-US" altLang="zh-CN" dirty="0" smtClean="0">
                <a:latin typeface="+mn-ea"/>
              </a:rPr>
              <a:t>P(</a:t>
            </a:r>
            <a:r>
              <a:rPr lang="zh-CN" altLang="en-US" dirty="0">
                <a:latin typeface="+mn-ea"/>
              </a:rPr>
              <a:t>领导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有意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见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他</a:t>
            </a:r>
            <a:r>
              <a:rPr lang="en-US" altLang="zh-CN" dirty="0" smtClean="0">
                <a:latin typeface="+mn-ea"/>
              </a:rPr>
              <a:t>)  </a:t>
            </a:r>
            <a:r>
              <a:rPr lang="en-US" altLang="zh-CN" dirty="0" err="1" smtClean="0">
                <a:latin typeface="+mn-ea"/>
              </a:rPr>
              <a:t>vs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dirty="0" smtClean="0">
                <a:latin typeface="+mn-ea"/>
              </a:rPr>
              <a:t>P(</a:t>
            </a:r>
            <a:r>
              <a:rPr lang="zh-CN" altLang="en-US" dirty="0">
                <a:latin typeface="+mn-ea"/>
              </a:rPr>
              <a:t>领导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有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意见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他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+mn-ea"/>
              </a:rPr>
              <a:t> 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 smtClean="0"/>
          </a:p>
        </p:txBody>
      </p:sp>
      <p:sp>
        <p:nvSpPr>
          <p:cNvPr id="7" name="右箭头 6"/>
          <p:cNvSpPr/>
          <p:nvPr/>
        </p:nvSpPr>
        <p:spPr>
          <a:xfrm>
            <a:off x="3707904" y="5495743"/>
            <a:ext cx="432048" cy="165505"/>
          </a:xfrm>
          <a:prstGeom prst="rightArrow">
            <a:avLst>
              <a:gd name="adj1" fmla="val 26415"/>
              <a:gd name="adj2" fmla="val 5000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707904" y="5733256"/>
            <a:ext cx="432048" cy="165505"/>
          </a:xfrm>
          <a:prstGeom prst="rightArrow">
            <a:avLst>
              <a:gd name="adj1" fmla="val 26415"/>
              <a:gd name="adj2" fmla="val 50000"/>
            </a:avLst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科学的排歧义算法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 smtClean="0"/>
                  <a:t>N-Gram(n</a:t>
                </a:r>
                <a:r>
                  <a:rPr lang="zh-CN" altLang="en-US" dirty="0" smtClean="0"/>
                  <a:t>元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模型的缺陷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参数空间过大，不可能实用化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矩阵数据稀疏严重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马尔科夫假设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一个词的出现仅仅依赖于它前面出现的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有限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一个</a:t>
                </a:r>
                <a:r>
                  <a:rPr lang="zh-CN" altLang="en-US" dirty="0" smtClean="0"/>
                  <a:t>或者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几个</a:t>
                </a:r>
                <a:r>
                  <a:rPr lang="zh-CN" altLang="en-US" dirty="0" smtClean="0"/>
                  <a:t>词。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如果一个词的出现仅依赖于它前面出现的一个词，那么我们就称之为</a:t>
                </a:r>
                <a:r>
                  <a:rPr lang="en-US" altLang="zh-CN" dirty="0" smtClean="0"/>
                  <a:t>bigram</a:t>
                </a:r>
                <a:r>
                  <a:rPr lang="zh-CN" altLang="en-US" dirty="0" smtClean="0"/>
                  <a:t>（二元模型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一阶马尔科夫过程）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sz="2900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9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zh-CN" sz="2900" dirty="0">
                    <a:solidFill>
                      <a:srgbClr val="FF0000"/>
                    </a:solidFill>
                  </a:rPr>
                  <a:t>≈</a:t>
                </a:r>
                <a:r>
                  <a:rPr lang="en-US" altLang="zh-CN" sz="29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)…P(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</a:t>
                </a:r>
                <a:endParaRPr lang="en-US" altLang="zh-CN" sz="2900" dirty="0" smtClean="0">
                  <a:solidFill>
                    <a:srgbClr val="FF0000"/>
                  </a:solidFill>
                </a:endParaRPr>
              </a:p>
              <a:p>
                <a:pPr marL="402336" lvl="1" indent="0">
                  <a:buNone/>
                </a:pPr>
                <a:r>
                  <a:rPr lang="en-US" altLang="zh-CN" sz="2900" dirty="0"/>
                  <a:t>	</a:t>
                </a:r>
                <a:r>
                  <a:rPr lang="en-US" altLang="zh-CN" sz="2900" dirty="0" smtClean="0"/>
                  <a:t>	 </a:t>
                </a:r>
                <a:r>
                  <a:rPr lang="en-US" altLang="zh-CN" sz="29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sz="29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solidFill>
                              <a:srgbClr val="FF0000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altLang="zh-CN" sz="29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90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800" dirty="0" smtClean="0"/>
              </a:p>
              <a:p>
                <a:pPr marL="402336" lvl="1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zh-CN" altLang="en-US" dirty="0"/>
                  <a:t>如果一个词的出现仅依赖于它前面出现的一个词，那么我们就</a:t>
                </a:r>
                <a:r>
                  <a:rPr lang="zh-CN" altLang="en-US" dirty="0" smtClean="0"/>
                  <a:t>称之为</a:t>
                </a:r>
                <a:r>
                  <a:rPr lang="en-US" altLang="zh-CN" dirty="0" smtClean="0"/>
                  <a:t>trigram</a:t>
                </a:r>
                <a:r>
                  <a:rPr lang="zh-CN" altLang="en-US" dirty="0" smtClean="0"/>
                  <a:t>（三元</a:t>
                </a:r>
                <a:r>
                  <a:rPr lang="zh-CN" altLang="en-US" dirty="0"/>
                  <a:t>模型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二阶</a:t>
                </a:r>
                <a:r>
                  <a:rPr lang="zh-CN" altLang="en-US" dirty="0"/>
                  <a:t>马尔科夫过程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sz="2900" dirty="0" smtClean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zh-CN" sz="2900" dirty="0">
                    <a:solidFill>
                      <a:srgbClr val="FF0000"/>
                    </a:solidFill>
                  </a:rPr>
                  <a:t>≈</a:t>
                </a:r>
                <a:r>
                  <a:rPr lang="en-US" altLang="zh-CN" sz="29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)…P(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9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zh-CN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9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02336" lvl="1" indent="0">
                  <a:buNone/>
                </a:pPr>
                <a:r>
                  <a:rPr lang="en-US" altLang="zh-CN" sz="2900" dirty="0"/>
                  <a:t>		 </a:t>
                </a:r>
                <a:r>
                  <a:rPr lang="en-US" altLang="zh-CN" sz="29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sz="29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solidFill>
                              <a:srgbClr val="FF0000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altLang="zh-CN" sz="29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9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90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3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906" r="-325" b="-8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科学的排歧义算法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一阶马尔科夫过程</a:t>
                </a:r>
                <a:endParaRPr lang="en-US" altLang="zh-CN" sz="2800" dirty="0" smtClean="0"/>
              </a:p>
              <a:p>
                <a:pPr marL="402336" lvl="1" indent="0">
                  <a:buNone/>
                </a:pPr>
                <a:r>
                  <a:rPr lang="en-US" altLang="zh-CN" sz="2000" dirty="0" smtClean="0"/>
                  <a:t>P(</a:t>
                </a:r>
                <a:r>
                  <a:rPr lang="zh-CN" altLang="en-US" sz="2000" dirty="0" smtClean="0"/>
                  <a:t>我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对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他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有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意见</a:t>
                </a:r>
                <a:r>
                  <a:rPr lang="en-US" altLang="zh-CN" sz="2000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P</m:t>
                        </m:r>
                        <m:r>
                          <a:rPr lang="en-US" altLang="zh-CN" sz="20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 smtClean="0"/>
              </a:p>
              <a:p>
                <a:pPr marL="402336" lvl="1" indent="0">
                  <a:buNone/>
                </a:pPr>
                <a:r>
                  <a:rPr lang="zh-CN" altLang="en-US" sz="2000" dirty="0" smtClean="0"/>
                  <a:t>根据“最大似然估计算法”</a:t>
                </a:r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solidFill>
                          <a:srgbClr val="FF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18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C</m:t>
                        </m:r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C</m:t>
                        </m:r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402336" lvl="1" indent="0">
                  <a:buNone/>
                </a:pPr>
                <a:r>
                  <a:rPr lang="zh-CN" altLang="en-US" sz="1800" dirty="0" smtClean="0"/>
                  <a:t>假设：</a:t>
                </a:r>
                <a:endParaRPr lang="zh-CN" altLang="zh-CN" sz="1800" dirty="0"/>
              </a:p>
              <a:p>
                <a:pPr marL="402336" lvl="1" indent="0">
                  <a:buNone/>
                </a:pPr>
                <a:r>
                  <a:rPr lang="en-US" altLang="zh-CN" sz="1800" dirty="0" smtClean="0">
                    <a:latin typeface="+mn-ea"/>
                  </a:rPr>
                  <a:t>       C(</a:t>
                </a:r>
                <a:r>
                  <a:rPr lang="zh-CN" altLang="en-US" sz="1800" dirty="0" smtClean="0">
                    <a:latin typeface="+mn-ea"/>
                  </a:rPr>
                  <a:t>我</a:t>
                </a:r>
                <a:r>
                  <a:rPr lang="en-US" altLang="zh-CN" sz="1800" dirty="0" smtClean="0">
                    <a:latin typeface="+mn-ea"/>
                  </a:rPr>
                  <a:t>)=11000</a:t>
                </a:r>
              </a:p>
              <a:p>
                <a:pPr marL="402336" lvl="1" indent="0">
                  <a:buNone/>
                </a:pPr>
                <a:r>
                  <a:rPr lang="zh-CN" altLang="en-US" sz="1800" dirty="0" smtClean="0">
                    <a:latin typeface="+mn-ea"/>
                  </a:rPr>
                  <a:t>根据“</a:t>
                </a:r>
                <a:r>
                  <a:rPr lang="zh-CN" altLang="en-US" sz="1800" dirty="0" smtClean="0">
                    <a:solidFill>
                      <a:srgbClr val="FF0000"/>
                    </a:solidFill>
                    <a:latin typeface="+mn-ea"/>
                  </a:rPr>
                  <a:t>状态转移矩阵</a:t>
                </a:r>
                <a:r>
                  <a:rPr lang="zh-CN" altLang="en-US" sz="1800" dirty="0" smtClean="0">
                    <a:latin typeface="+mn-ea"/>
                  </a:rPr>
                  <a:t>”</a:t>
                </a:r>
                <a:endParaRPr lang="en-US" altLang="zh-CN" sz="1800" dirty="0" smtClean="0">
                  <a:latin typeface="+mn-ea"/>
                </a:endParaRPr>
              </a:p>
              <a:p>
                <a:pPr marL="402336" lvl="1" indent="0">
                  <a:buNone/>
                </a:pPr>
                <a:r>
                  <a:rPr lang="en-US" altLang="zh-CN" sz="1800" dirty="0" smtClean="0">
                    <a:latin typeface="+mn-ea"/>
                  </a:rPr>
                  <a:t>	 C</a:t>
                </a:r>
                <a:r>
                  <a:rPr lang="en-US" altLang="zh-CN" sz="1800" dirty="0">
                    <a:latin typeface="+mn-ea"/>
                  </a:rPr>
                  <a:t>(</a:t>
                </a:r>
                <a:r>
                  <a:rPr lang="zh-CN" altLang="en-US" sz="1800" dirty="0" smtClean="0">
                    <a:latin typeface="+mn-ea"/>
                  </a:rPr>
                  <a:t>我对</a:t>
                </a:r>
                <a:r>
                  <a:rPr lang="en-US" altLang="zh-CN" sz="1800" dirty="0" smtClean="0">
                    <a:latin typeface="+mn-ea"/>
                  </a:rPr>
                  <a:t>)=543</a:t>
                </a:r>
              </a:p>
              <a:p>
                <a:pPr marL="402336" lvl="1" indent="0">
                  <a:buNone/>
                </a:pPr>
                <a:r>
                  <a:rPr lang="zh-CN" altLang="en-US" sz="1800" dirty="0" smtClean="0">
                    <a:latin typeface="+mn-ea"/>
                  </a:rPr>
                  <a:t>那么</a:t>
                </a:r>
                <a:endParaRPr lang="en-US" altLang="zh-CN" sz="1800" dirty="0" smtClean="0">
                  <a:latin typeface="+mn-ea"/>
                </a:endParaRPr>
              </a:p>
              <a:p>
                <a:pPr marL="402336" lvl="1" indent="0">
                  <a:buNone/>
                </a:pPr>
                <a:r>
                  <a:rPr lang="en-US" altLang="zh-CN" sz="1800" dirty="0">
                    <a:latin typeface="+mn-ea"/>
                  </a:rPr>
                  <a:t> </a:t>
                </a:r>
                <a:r>
                  <a:rPr lang="en-US" altLang="zh-CN" sz="1800" dirty="0" smtClean="0">
                    <a:latin typeface="+mn-ea"/>
                  </a:rPr>
                  <a:t>     P(</a:t>
                </a:r>
                <a:r>
                  <a:rPr lang="zh-CN" altLang="en-US" sz="1800" dirty="0" smtClean="0">
                    <a:latin typeface="+mn-ea"/>
                  </a:rPr>
                  <a:t>对</a:t>
                </a:r>
                <a:r>
                  <a:rPr lang="en-US" altLang="zh-CN" sz="1800" dirty="0">
                    <a:latin typeface="+mn-ea"/>
                  </a:rPr>
                  <a:t>|</a:t>
                </a:r>
                <a:r>
                  <a:rPr lang="zh-CN" altLang="en-US" sz="1800" dirty="0" smtClean="0">
                    <a:latin typeface="+mn-ea"/>
                  </a:rPr>
                  <a:t>我</a:t>
                </a:r>
                <a:r>
                  <a:rPr lang="en-US" altLang="zh-CN" sz="1800" dirty="0" smtClean="0">
                    <a:latin typeface="+mn-ea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dirty="0">
                            <a:latin typeface="+mn-ea"/>
                          </a:rPr>
                          <m:t>543 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1800" dirty="0">
                            <a:latin typeface="+mn-ea"/>
                          </a:rPr>
                          <m:t>11000</m:t>
                        </m:r>
                      </m:den>
                    </m:f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41037"/>
              </p:ext>
            </p:extLst>
          </p:nvPr>
        </p:nvGraphicFramePr>
        <p:xfrm>
          <a:off x="4434654" y="3212976"/>
          <a:ext cx="4241802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243"/>
                <a:gridCol w="521922"/>
                <a:gridCol w="518759"/>
                <a:gridCol w="521922"/>
                <a:gridCol w="483964"/>
                <a:gridCol w="506106"/>
                <a:gridCol w="483964"/>
                <a:gridCol w="521922"/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意见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有意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543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1425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6433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5388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7598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1245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6953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2543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8642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意见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有意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1693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1254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8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科学的排歧义算法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隐马尔科夫模型（</a:t>
            </a:r>
            <a:r>
              <a:rPr lang="zh-CN" altLang="en-US" dirty="0" smtClean="0">
                <a:hlinkClick r:id="rId2"/>
              </a:rPr>
              <a:t>相关资料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它引入了一个“隐码”概念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隐码状态少，隐码构成的转化矩阵就小很多。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在中文分词领域，隐码可以有多种模型，比如：词性，字的位置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以微软研究院的“由字组词”的模型为例，借用字在词中的位置作为隐码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科学的排歧义算法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“由字组词”隐码模型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句子：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上海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计划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本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世纪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末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实现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人均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国内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生产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总值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五千美元</a:t>
            </a:r>
            <a:r>
              <a:rPr lang="en-US" altLang="zh-CN" sz="1600" dirty="0" smtClean="0"/>
              <a:t>/</a:t>
            </a:r>
          </a:p>
          <a:p>
            <a:pPr>
              <a:buNone/>
            </a:pPr>
            <a:r>
              <a:rPr lang="zh-CN" altLang="en-US" sz="1600" dirty="0" smtClean="0"/>
              <a:t>  字位：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海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计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划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/S</a:t>
            </a:r>
            <a:r>
              <a:rPr lang="zh-CN" altLang="en-US" sz="1600" dirty="0" smtClean="0"/>
              <a:t>本</a:t>
            </a:r>
            <a:r>
              <a:rPr lang="en-US" altLang="zh-CN" sz="1600" dirty="0" smtClean="0"/>
              <a:t>/S</a:t>
            </a:r>
            <a:r>
              <a:rPr lang="zh-CN" altLang="en-US" sz="1600" dirty="0" smtClean="0"/>
              <a:t>世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纪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末</a:t>
            </a:r>
            <a:r>
              <a:rPr lang="en-US" altLang="zh-CN" sz="1600" dirty="0" smtClean="0"/>
              <a:t>/S</a:t>
            </a:r>
            <a:r>
              <a:rPr lang="zh-CN" altLang="en-US" sz="1600" dirty="0" smtClean="0"/>
              <a:t>实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现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人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均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国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生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产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总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/E</a:t>
            </a:r>
            <a:r>
              <a:rPr lang="zh-CN" altLang="en-US" sz="1600" dirty="0" smtClean="0"/>
              <a:t>五</a:t>
            </a:r>
            <a:r>
              <a:rPr lang="en-US" altLang="zh-CN" sz="1600" dirty="0" smtClean="0"/>
              <a:t>/B</a:t>
            </a:r>
            <a:r>
              <a:rPr lang="zh-CN" altLang="en-US" sz="1600" dirty="0" smtClean="0"/>
              <a:t>千</a:t>
            </a:r>
            <a:r>
              <a:rPr lang="en-US" altLang="zh-CN" sz="1600" dirty="0" smtClean="0"/>
              <a:t>/B2</a:t>
            </a:r>
            <a:r>
              <a:rPr lang="zh-CN" altLang="en-US" sz="1600" dirty="0" smtClean="0"/>
              <a:t>美</a:t>
            </a:r>
            <a:r>
              <a:rPr lang="en-US" altLang="zh-CN" sz="1600" dirty="0" smtClean="0"/>
              <a:t>/B3</a:t>
            </a:r>
            <a:r>
              <a:rPr lang="zh-CN" altLang="en-US" sz="1600" dirty="0" smtClean="0"/>
              <a:t>元</a:t>
            </a:r>
            <a:r>
              <a:rPr lang="en-US" altLang="zh-CN" sz="1600" dirty="0" smtClean="0"/>
              <a:t>/E</a:t>
            </a:r>
          </a:p>
          <a:p>
            <a:pPr>
              <a:buNone/>
            </a:pPr>
            <a:r>
              <a:rPr lang="en-US" altLang="zh-CN" sz="1600" dirty="0" smtClean="0"/>
              <a:t>   </a:t>
            </a:r>
            <a:r>
              <a:rPr lang="zh-CN" altLang="en-US" sz="1600" dirty="0" smtClean="0"/>
              <a:t>标注说明：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把标注作为“隐码”，并形成“隐码状态转移矩阵”</a:t>
            </a: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71800" y="2996952"/>
          <a:ext cx="1854200" cy="1543050"/>
        </p:xfrm>
        <a:graphic>
          <a:graphicData uri="http://schemas.openxmlformats.org/drawingml/2006/table">
            <a:tbl>
              <a:tblPr/>
              <a:tblGrid>
                <a:gridCol w="1854200"/>
              </a:tblGrid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（单独成词）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B（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词首）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（词中第二个字）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B3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（词中第三个字）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M（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词中）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E（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词尾）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0192" y="4293096"/>
          <a:ext cx="1955801" cy="1800225"/>
        </p:xfrm>
        <a:graphic>
          <a:graphicData uri="http://schemas.openxmlformats.org/drawingml/2006/table">
            <a:tbl>
              <a:tblPr/>
              <a:tblGrid>
                <a:gridCol w="316472"/>
                <a:gridCol w="291155"/>
                <a:gridCol w="265837"/>
                <a:gridCol w="278496"/>
                <a:gridCol w="360208"/>
                <a:gridCol w="187290"/>
                <a:gridCol w="256343"/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科学的排歧义算法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隐马尔科夫模型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	       </a:t>
            </a:r>
            <a:r>
              <a:rPr lang="zh-CN" altLang="en-US" sz="1800" dirty="0" smtClean="0"/>
              <a:t>除了“隐码状态转移矩阵”外，隐马尔科夫模型还需要一个由隐码到字符转换的概率矩阵，称之为“观测状态转移概率矩阵”，如下：</a:t>
            </a:r>
            <a:endParaRPr lang="en-US" altLang="zh-CN" sz="18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以及一个“初始状态概率矩阵”，上述例子中为 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44191" y="5146898"/>
          <a:ext cx="1955801" cy="514350"/>
        </p:xfrm>
        <a:graphic>
          <a:graphicData uri="http://schemas.openxmlformats.org/drawingml/2006/table">
            <a:tbl>
              <a:tblPr/>
              <a:tblGrid>
                <a:gridCol w="316472"/>
                <a:gridCol w="291155"/>
                <a:gridCol w="265837"/>
                <a:gridCol w="278496"/>
                <a:gridCol w="291155"/>
                <a:gridCol w="256343"/>
                <a:gridCol w="256343"/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83768" y="2708920"/>
          <a:ext cx="2425700" cy="1800225"/>
        </p:xfrm>
        <a:graphic>
          <a:graphicData uri="http://schemas.openxmlformats.org/drawingml/2006/table">
            <a:tbl>
              <a:tblPr/>
              <a:tblGrid>
                <a:gridCol w="317500"/>
                <a:gridCol w="292100"/>
                <a:gridCol w="266700"/>
                <a:gridCol w="279400"/>
                <a:gridCol w="292100"/>
                <a:gridCol w="317500"/>
                <a:gridCol w="355600"/>
                <a:gridCol w="304800"/>
              </a:tblGrid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科学的排歧义算法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隐马尔科夫模型</a:t>
                </a:r>
                <a:endParaRPr lang="en-US" altLang="zh-CN" dirty="0" smtClean="0"/>
              </a:p>
              <a:p>
                <a:pPr>
                  <a:buNone/>
                </a:pPr>
                <a:r>
                  <a:rPr lang="en-US" altLang="zh-CN" sz="2000" dirty="0" smtClean="0"/>
                  <a:t>		</a:t>
                </a:r>
                <a:r>
                  <a:rPr lang="zh-CN" altLang="en-US" sz="2000" dirty="0" smtClean="0"/>
                  <a:t>与一阶马尔科夫过程相比较，隐马尔科夫模型的运算公式只是在每个状态转换的概率公式前，多计算一个“观测状态转移概率”即从隐码转字符的概率，计算公式变为：</a:t>
                </a:r>
                <a:endParaRPr lang="en-US" altLang="zh-CN" sz="2000" dirty="0" smtClean="0"/>
              </a:p>
              <a:p>
                <a:pPr>
                  <a:buNone/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  P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zh-CN" sz="2000" dirty="0">
                    <a:solidFill>
                      <a:srgbClr val="FF0000"/>
                    </a:solidFill>
                  </a:rPr>
                  <a:t>≈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)*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0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 smtClean="0"/>
              </a:p>
              <a:p>
                <a:pPr>
                  <a:buNone/>
                </a:pPr>
                <a:r>
                  <a:rPr lang="en-US" altLang="zh-CN" sz="2000" dirty="0" smtClean="0"/>
                  <a:t>           </a:t>
                </a:r>
                <a:r>
                  <a:rPr lang="zh-CN" altLang="en-US" sz="2000" dirty="0" smtClean="0">
                    <a:latin typeface="+mn-ea"/>
                  </a:rPr>
                  <a:t>在隐马尔科夫模型中，我们可以通过</a:t>
                </a:r>
                <a:r>
                  <a:rPr lang="en-US" altLang="zh-CN" sz="2000" dirty="0" smtClean="0">
                    <a:latin typeface="+mn-ea"/>
                    <a:hlinkClick r:id="rId3"/>
                  </a:rPr>
                  <a:t>Viterbi</a:t>
                </a:r>
                <a:r>
                  <a:rPr lang="zh-CN" altLang="en-US" sz="2000" dirty="0" smtClean="0">
                    <a:latin typeface="+mn-ea"/>
                    <a:hlinkClick r:id="rId3"/>
                  </a:rPr>
                  <a:t>算法</a:t>
                </a:r>
                <a:r>
                  <a:rPr lang="zh-CN" altLang="en-US" sz="2000" dirty="0" smtClean="0">
                    <a:latin typeface="+mn-ea"/>
                  </a:rPr>
                  <a:t> 直接找出最</a:t>
                </a:r>
                <a:r>
                  <a:rPr lang="zh-CN" altLang="en-US" sz="2000" dirty="0">
                    <a:latin typeface="+mn-ea"/>
                  </a:rPr>
                  <a:t>优概率的</a:t>
                </a:r>
                <a:r>
                  <a:rPr lang="zh-CN" altLang="en-US" sz="2000" dirty="0" smtClean="0">
                    <a:latin typeface="+mn-ea"/>
                  </a:rPr>
                  <a:t>隐码路径，从而获得最合理的词元切分组合。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</a:t>
                </a:r>
                <a:r>
                  <a:rPr lang="zh-CN" altLang="en-US" sz="2000" dirty="0" smtClean="0">
                    <a:latin typeface="+mn-ea"/>
                  </a:rPr>
                  <a:t>在上述例子中，我们会得到如下隐码路径：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buNone/>
                </a:pPr>
                <a:r>
                  <a:rPr lang="en-US" altLang="zh-CN" sz="2000" dirty="0" smtClean="0">
                    <a:latin typeface="+mn-ea"/>
                  </a:rPr>
                  <a:t>           </a:t>
                </a:r>
                <a:r>
                  <a:rPr lang="en-US" altLang="zh-CN" sz="2000" dirty="0" smtClean="0">
                    <a:solidFill>
                      <a:srgbClr val="00B050"/>
                    </a:solidFill>
                  </a:rPr>
                  <a:t>B/E/B/E/S/S/B/E/S/B/E/B/E/B/E/B/E/B/E/B/B2/B3/E</a:t>
                </a:r>
                <a:r>
                  <a:rPr lang="en-US" altLang="zh-CN" sz="2000" dirty="0" smtClean="0">
                    <a:solidFill>
                      <a:srgbClr val="00B050"/>
                    </a:solidFill>
                    <a:latin typeface="+mn-ea"/>
                  </a:rPr>
                  <a:t> </a:t>
                </a:r>
              </a:p>
              <a:p>
                <a:pPr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</a:t>
                </a:r>
                <a:r>
                  <a:rPr lang="zh-CN" altLang="en-US" sz="2000" dirty="0" smtClean="0">
                    <a:latin typeface="+mn-ea"/>
                  </a:rPr>
                  <a:t>最终获得切分结果：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buNone/>
                </a:pPr>
                <a:r>
                  <a:rPr lang="zh-CN" altLang="en-US" sz="2000" dirty="0" smtClean="0"/>
                  <a:t>    </a:t>
                </a:r>
                <a:r>
                  <a:rPr lang="zh-CN" altLang="en-US" sz="1800" dirty="0" smtClean="0">
                    <a:solidFill>
                      <a:srgbClr val="00B050"/>
                    </a:solidFill>
                  </a:rPr>
                  <a:t>上海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计划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到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本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世纪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末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实现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人均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国内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生产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总值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sz="1800" dirty="0">
                    <a:solidFill>
                      <a:srgbClr val="00B050"/>
                    </a:solidFill>
                  </a:rPr>
                  <a:t>五千美元</a:t>
                </a:r>
                <a:r>
                  <a:rPr lang="en-US" altLang="zh-CN" sz="1800" dirty="0">
                    <a:solidFill>
                      <a:srgbClr val="00B050"/>
                    </a:solidFill>
                  </a:rPr>
                  <a:t>/</a:t>
                </a:r>
              </a:p>
              <a:p>
                <a:pPr>
                  <a:buNone/>
                </a:pPr>
                <a:r>
                  <a:rPr lang="en-US" altLang="zh-CN" sz="2000" dirty="0" smtClean="0">
                    <a:latin typeface="+mn-ea"/>
                  </a:rPr>
                  <a:t>         </a:t>
                </a:r>
              </a:p>
              <a:p>
                <a:pPr>
                  <a:buNone/>
                </a:pPr>
                <a:endParaRPr lang="en-US" altLang="zh-CN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1652" r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技术性实现</a:t>
            </a:r>
            <a:r>
              <a:rPr lang="en-US" altLang="zh-CN" dirty="0" smtClean="0"/>
              <a:t>VS</a:t>
            </a:r>
            <a:r>
              <a:rPr lang="zh-CN" altLang="en-US" dirty="0" smtClean="0"/>
              <a:t>科学性实现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人力，物力，时间</a:t>
            </a:r>
            <a:endParaRPr lang="en-US" altLang="zh-CN" dirty="0" smtClean="0"/>
          </a:p>
          <a:p>
            <a:r>
              <a:rPr lang="zh-CN" altLang="en-US" dirty="0" smtClean="0"/>
              <a:t>一般用户的易用性问题</a:t>
            </a:r>
            <a:endParaRPr lang="en-US" altLang="zh-CN" dirty="0" smtClean="0"/>
          </a:p>
          <a:p>
            <a:r>
              <a:rPr lang="zh-CN" altLang="en-US" dirty="0" smtClean="0"/>
              <a:t>在项目中的实际应用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7" y="3861048"/>
            <a:ext cx="72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没有最好的分词器，只有最适合的分词器！！</a:t>
            </a:r>
            <a:endParaRPr lang="en-US" altLang="zh-CN" sz="28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2708920"/>
            <a:ext cx="4144504" cy="1189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6000" dirty="0" smtClean="0"/>
              <a:t>应用技巧篇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分词与</a:t>
            </a:r>
            <a:r>
              <a:rPr lang="en-US" altLang="zh-CN" dirty="0" smtClean="0"/>
              <a:t>Lucene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倒排索引与分词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搜索关键词分词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zh-CN" altLang="en-US" sz="2000" dirty="0" smtClean="0"/>
              <a:t>例如：用户输入关键词“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计算机算法</a:t>
            </a:r>
            <a:r>
              <a:rPr lang="zh-CN" altLang="en-US" sz="2000" dirty="0" smtClean="0"/>
              <a:t>”进行搜索，使用</a:t>
            </a:r>
            <a:r>
              <a:rPr lang="en-US" altLang="zh-CN" sz="2000" dirty="0" smtClean="0"/>
              <a:t>IK</a:t>
            </a:r>
            <a:r>
              <a:rPr lang="zh-CN" altLang="en-US" sz="2000" dirty="0" smtClean="0"/>
              <a:t>分词，得到如下逻辑“计算机  </a:t>
            </a:r>
            <a:r>
              <a:rPr lang="en-US" altLang="zh-CN" sz="2000" dirty="0" smtClean="0"/>
              <a:t>AND </a:t>
            </a:r>
            <a:r>
              <a:rPr lang="zh-CN" altLang="en-US" sz="2000" dirty="0" smtClean="0"/>
              <a:t>算法”。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6057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4124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中文分词是神马？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200" dirty="0" smtClean="0"/>
              <a:t>中文分词 </a:t>
            </a:r>
            <a:r>
              <a:rPr lang="en-US" altLang="zh-CN" sz="2200" dirty="0" smtClean="0"/>
              <a:t>(Chinese Word Segmentation) </a:t>
            </a:r>
            <a:r>
              <a:rPr lang="zh-CN" altLang="en-US" sz="2200" dirty="0" smtClean="0"/>
              <a:t>指的是将一个汉字序列切分成一个一个单独的中文词元的过程。它属于自然语言处理（</a:t>
            </a:r>
            <a:r>
              <a:rPr lang="en-US" altLang="zh-CN" sz="2400" dirty="0" smtClean="0"/>
              <a:t> Natural Language Processing </a:t>
            </a:r>
            <a:r>
              <a:rPr lang="zh-CN" altLang="en-US" sz="2200" dirty="0" smtClean="0"/>
              <a:t>）</a:t>
            </a:r>
            <a:r>
              <a:rPr lang="zh-CN" altLang="en-US" sz="2400" dirty="0" smtClean="0"/>
              <a:t>技术范畴</a:t>
            </a:r>
            <a:endParaRPr lang="en-US" altLang="zh-CN" sz="2200" dirty="0" smtClean="0"/>
          </a:p>
          <a:p>
            <a:pPr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>
              <a:buNone/>
            </a:pPr>
            <a:endParaRPr lang="en-US" altLang="zh-CN" sz="22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393305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英语：</a:t>
            </a:r>
            <a:r>
              <a:rPr lang="en-US" altLang="zh-CN" dirty="0" smtClean="0"/>
              <a:t>”</a:t>
            </a:r>
            <a:r>
              <a:rPr lang="en-US" altLang="zh-CN" dirty="0" smtClean="0">
                <a:solidFill>
                  <a:srgbClr val="00B050"/>
                </a:solidFill>
              </a:rPr>
              <a:t>Time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is money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因为分界符的存在，可自然分割为 </a:t>
            </a:r>
            <a:r>
              <a:rPr lang="en-US" altLang="zh-CN" dirty="0" smtClean="0">
                <a:solidFill>
                  <a:srgbClr val="00B050"/>
                </a:solidFill>
              </a:rPr>
              <a:t>Time /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is / money</a:t>
            </a:r>
            <a:r>
              <a:rPr lang="zh-CN" altLang="en-US" dirty="0" smtClean="0"/>
              <a:t>三个词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72514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/>
              <a:t>中文：</a:t>
            </a:r>
            <a:r>
              <a:rPr lang="en-US" altLang="zh-CN" dirty="0" smtClean="0"/>
              <a:t>”</a:t>
            </a:r>
            <a:r>
              <a:rPr lang="zh-CN" altLang="en-US" dirty="0" smtClean="0">
                <a:solidFill>
                  <a:srgbClr val="00B050"/>
                </a:solidFill>
              </a:rPr>
              <a:t>时间就是金钱 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由于词语间没有分隔符，无法直接识别出 </a:t>
            </a:r>
            <a:r>
              <a:rPr lang="zh-CN" altLang="en-US" dirty="0" smtClean="0">
                <a:solidFill>
                  <a:srgbClr val="00B050"/>
                </a:solidFill>
              </a:rPr>
              <a:t>时间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zh-CN" altLang="en-US" dirty="0" smtClean="0">
                <a:solidFill>
                  <a:srgbClr val="00B050"/>
                </a:solidFill>
              </a:rPr>
              <a:t>就是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zh-CN" altLang="en-US" dirty="0" smtClean="0">
                <a:solidFill>
                  <a:srgbClr val="00B050"/>
                </a:solidFill>
              </a:rPr>
              <a:t>金钱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分词在搜索中的常见问题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索引分词力度太大，与关键字不匹配</a:t>
            </a:r>
            <a:endParaRPr lang="en-US" altLang="zh-CN" sz="2000" dirty="0"/>
          </a:p>
          <a:p>
            <a:pPr marL="402336" lvl="1" indent="0">
              <a:buNone/>
            </a:pPr>
            <a:r>
              <a:rPr lang="zh-CN" altLang="en-US" sz="1600" dirty="0" smtClean="0"/>
              <a:t>     如：索引</a:t>
            </a:r>
            <a:r>
              <a:rPr lang="zh-CN" altLang="en-US" sz="1600" dirty="0"/>
              <a:t>中切分是 “</a:t>
            </a:r>
            <a:r>
              <a:rPr lang="zh-CN" altLang="en-US" sz="1600" dirty="0">
                <a:solidFill>
                  <a:srgbClr val="00B050"/>
                </a:solidFill>
              </a:rPr>
              <a:t>梦幻西游</a:t>
            </a:r>
            <a:r>
              <a:rPr lang="zh-CN" altLang="en-US" sz="1600" dirty="0"/>
              <a:t>” </a:t>
            </a:r>
            <a:r>
              <a:rPr lang="zh-CN" altLang="en-US" sz="1600" dirty="0" smtClean="0"/>
              <a:t>，使用“</a:t>
            </a:r>
            <a:r>
              <a:rPr lang="zh-CN" altLang="en-US" sz="1600" dirty="0" smtClean="0">
                <a:solidFill>
                  <a:srgbClr val="00B050"/>
                </a:solidFill>
              </a:rPr>
              <a:t>西游</a:t>
            </a:r>
            <a:r>
              <a:rPr lang="zh-CN" altLang="en-US" sz="1600" dirty="0" smtClean="0"/>
              <a:t>”作为关键字去</a:t>
            </a:r>
            <a:r>
              <a:rPr lang="zh-CN" altLang="en-US" sz="1600" dirty="0"/>
              <a:t>查找，找不出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  <a:p>
            <a:pPr marL="402336" lvl="1" indent="0">
              <a:buNone/>
            </a:pPr>
            <a:endParaRPr lang="en-US" altLang="zh-CN" sz="1600" dirty="0" smtClean="0"/>
          </a:p>
          <a:p>
            <a:pPr lvl="1"/>
            <a:r>
              <a:rPr lang="zh-CN" altLang="en-US" sz="2000" dirty="0"/>
              <a:t>索引</a:t>
            </a:r>
            <a:r>
              <a:rPr lang="zh-CN" altLang="en-US" sz="2000" dirty="0" smtClean="0"/>
              <a:t>分词</a:t>
            </a:r>
            <a:r>
              <a:rPr lang="zh-CN" altLang="en-US" sz="2000" dirty="0"/>
              <a:t>歧义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与关键字不</a:t>
            </a:r>
            <a:r>
              <a:rPr lang="zh-CN" altLang="en-US" sz="2000" dirty="0" smtClean="0"/>
              <a:t>匹配</a:t>
            </a:r>
            <a:endParaRPr lang="en-US" altLang="zh-CN" sz="2000" dirty="0" smtClean="0"/>
          </a:p>
          <a:p>
            <a:pPr marL="402336" lvl="1" indent="0">
              <a:buNone/>
            </a:pPr>
            <a:r>
              <a:rPr lang="zh-CN" altLang="en-US" sz="1600" dirty="0" smtClean="0"/>
              <a:t>     如</a:t>
            </a:r>
            <a:r>
              <a:rPr lang="zh-CN" altLang="en-US" sz="1600" dirty="0"/>
              <a:t>：原文“</a:t>
            </a:r>
            <a:r>
              <a:rPr lang="zh-CN" altLang="en-US" sz="1600" dirty="0">
                <a:solidFill>
                  <a:srgbClr val="00B050"/>
                </a:solidFill>
              </a:rPr>
              <a:t>北京大学生前来应聘</a:t>
            </a:r>
            <a:r>
              <a:rPr lang="zh-CN" altLang="en-US" sz="1600" dirty="0"/>
              <a:t>”，在索引的时候，切成了“</a:t>
            </a:r>
            <a:r>
              <a:rPr lang="zh-CN" altLang="en-US" sz="1600" dirty="0">
                <a:solidFill>
                  <a:srgbClr val="00B050"/>
                </a:solidFill>
              </a:rPr>
              <a:t>北京大学</a:t>
            </a:r>
            <a:r>
              <a:rPr lang="zh-CN" altLang="en-US" sz="1600" dirty="0"/>
              <a:t>”，使用“</a:t>
            </a:r>
            <a:r>
              <a:rPr lang="zh-CN" altLang="en-US" sz="1600" dirty="0">
                <a:solidFill>
                  <a:srgbClr val="00B050"/>
                </a:solidFill>
              </a:rPr>
              <a:t>大学生</a:t>
            </a:r>
            <a:r>
              <a:rPr lang="zh-CN" altLang="en-US" sz="1600" dirty="0"/>
              <a:t>”作为关键字去查找，找不出</a:t>
            </a:r>
            <a:r>
              <a:rPr lang="zh-CN" altLang="en-US" sz="1600" dirty="0" smtClean="0"/>
              <a:t>结果。</a:t>
            </a:r>
            <a:endParaRPr lang="en-US" altLang="zh-CN" sz="1600" dirty="0" smtClean="0"/>
          </a:p>
          <a:p>
            <a:pPr marL="402336" lvl="1" indent="0">
              <a:buNone/>
            </a:pPr>
            <a:endParaRPr lang="en-US" altLang="zh-CN" sz="1600" dirty="0" smtClean="0"/>
          </a:p>
          <a:p>
            <a:pPr lvl="1"/>
            <a:r>
              <a:rPr lang="zh-CN" altLang="en-US" sz="2000" dirty="0"/>
              <a:t>索引</a:t>
            </a:r>
            <a:r>
              <a:rPr lang="zh-CN" altLang="en-US" sz="2000" dirty="0" smtClean="0"/>
              <a:t>分词与用户搜索习惯冲突</a:t>
            </a:r>
            <a:endParaRPr lang="en-US" altLang="zh-CN" sz="2000" dirty="0" smtClean="0"/>
          </a:p>
          <a:p>
            <a:pPr marL="402336" lvl="1" indent="0">
              <a:buNone/>
            </a:pPr>
            <a:r>
              <a:rPr lang="zh-CN" altLang="en-US" sz="1600" dirty="0" smtClean="0"/>
              <a:t>     如：游戏角色“</a:t>
            </a:r>
            <a:r>
              <a:rPr lang="zh-CN" altLang="en-US" sz="1600" dirty="0" smtClean="0">
                <a:solidFill>
                  <a:srgbClr val="00B050"/>
                </a:solidFill>
              </a:rPr>
              <a:t>狂战士</a:t>
            </a:r>
            <a:r>
              <a:rPr lang="zh-CN" altLang="en-US" sz="1600" dirty="0" smtClean="0"/>
              <a:t>”，索引分词“</a:t>
            </a:r>
            <a:r>
              <a:rPr lang="zh-CN" altLang="en-US" sz="1600" dirty="0" smtClean="0">
                <a:solidFill>
                  <a:srgbClr val="00B050"/>
                </a:solidFill>
              </a:rPr>
              <a:t>狂战士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|</a:t>
            </a:r>
            <a:r>
              <a:rPr lang="zh-CN" altLang="en-US" sz="1600" dirty="0" smtClean="0"/>
              <a:t>“</a:t>
            </a:r>
            <a:r>
              <a:rPr lang="zh-CN" altLang="en-US" sz="1600" dirty="0" smtClean="0">
                <a:solidFill>
                  <a:srgbClr val="00B050"/>
                </a:solidFill>
              </a:rPr>
              <a:t>战士</a:t>
            </a:r>
            <a:r>
              <a:rPr lang="zh-CN" altLang="en-US" sz="1600" dirty="0" smtClean="0"/>
              <a:t>”，用户使用“</a:t>
            </a:r>
            <a:r>
              <a:rPr lang="zh-CN" altLang="en-US" sz="1600" dirty="0" smtClean="0">
                <a:solidFill>
                  <a:srgbClr val="00B050"/>
                </a:solidFill>
              </a:rPr>
              <a:t>狂战</a:t>
            </a:r>
            <a:r>
              <a:rPr lang="zh-CN" altLang="en-US" sz="1600" dirty="0" smtClean="0"/>
              <a:t>”</a:t>
            </a:r>
            <a:r>
              <a:rPr lang="zh-CN" altLang="en-US" sz="1600" dirty="0"/>
              <a:t>作为关键字去查找，找不出结果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402336" lvl="1" indent="0">
              <a:buNone/>
            </a:pPr>
            <a:endParaRPr lang="en-US" altLang="zh-CN" sz="1600" dirty="0" smtClean="0"/>
          </a:p>
          <a:p>
            <a:pPr lvl="1"/>
            <a:r>
              <a:rPr lang="zh-CN" altLang="en-US" sz="2000" dirty="0"/>
              <a:t>对于未登入词</a:t>
            </a:r>
            <a:r>
              <a:rPr lang="en-US" altLang="zh-CN" sz="2000" dirty="0"/>
              <a:t>(</a:t>
            </a:r>
            <a:r>
              <a:rPr lang="zh-CN" altLang="en-US" sz="2000" dirty="0"/>
              <a:t>新词</a:t>
            </a:r>
            <a:r>
              <a:rPr lang="en-US" altLang="zh-CN" sz="2000" dirty="0"/>
              <a:t>)</a:t>
            </a:r>
            <a:r>
              <a:rPr lang="zh-CN" altLang="en-US" sz="2000" dirty="0"/>
              <a:t>，搜索结果不着边际</a:t>
            </a:r>
            <a:endParaRPr lang="en-US" altLang="zh-CN" sz="2000" dirty="0"/>
          </a:p>
          <a:p>
            <a:pPr marL="402336" lvl="1" indent="0">
              <a:buNone/>
            </a:pPr>
            <a:r>
              <a:rPr lang="zh-CN" altLang="en-US" sz="1600" dirty="0"/>
              <a:t>     如：搜索用户昵称“</a:t>
            </a:r>
            <a:r>
              <a:rPr lang="zh-CN" altLang="en-US" sz="1600" dirty="0">
                <a:solidFill>
                  <a:srgbClr val="00B050"/>
                </a:solidFill>
              </a:rPr>
              <a:t>牛牛</a:t>
            </a:r>
            <a:r>
              <a:rPr lang="zh-CN" altLang="en-US" sz="1600" dirty="0"/>
              <a:t>”，结果找到</a:t>
            </a:r>
            <a:r>
              <a:rPr lang="zh-CN" altLang="en-US" sz="1600" dirty="0" smtClean="0"/>
              <a:t>的一系列文章内容是</a:t>
            </a:r>
            <a:r>
              <a:rPr lang="zh-CN" altLang="en-US" sz="1600" dirty="0"/>
              <a:t>“</a:t>
            </a:r>
            <a:r>
              <a:rPr lang="zh-CN" altLang="en-US" sz="1600" dirty="0">
                <a:solidFill>
                  <a:srgbClr val="00B050"/>
                </a:solidFill>
              </a:rPr>
              <a:t>这位兄台牛</a:t>
            </a:r>
            <a:r>
              <a:rPr lang="en-US" altLang="zh-CN" sz="1600" dirty="0">
                <a:solidFill>
                  <a:srgbClr val="00B050"/>
                </a:solidFill>
              </a:rPr>
              <a:t>x</a:t>
            </a:r>
            <a:r>
              <a:rPr lang="zh-CN" altLang="en-US" sz="1600" dirty="0">
                <a:solidFill>
                  <a:srgbClr val="00B050"/>
                </a:solidFill>
              </a:rPr>
              <a:t>啊</a:t>
            </a:r>
            <a:r>
              <a:rPr lang="zh-CN" altLang="en-US" sz="1600" dirty="0"/>
              <a:t>”。</a:t>
            </a:r>
            <a:endParaRPr lang="en-US" altLang="zh-CN" sz="1600" dirty="0"/>
          </a:p>
          <a:p>
            <a:pPr marL="402336" lvl="1" indent="0">
              <a:buNone/>
            </a:pPr>
            <a:endParaRPr lang="en-US" altLang="zh-CN" sz="1600" dirty="0" smtClean="0"/>
          </a:p>
          <a:p>
            <a:pPr lvl="1"/>
            <a:r>
              <a:rPr lang="zh-CN" altLang="en-US" sz="2000" dirty="0" smtClean="0"/>
              <a:t>在分词策略变更后，对于历史数据索引无法更新</a:t>
            </a:r>
            <a:endParaRPr lang="en-US" altLang="zh-CN" sz="2000" dirty="0" smtClean="0"/>
          </a:p>
          <a:p>
            <a:pPr marL="402336" lvl="1" indent="0">
              <a:buNone/>
            </a:pPr>
            <a:r>
              <a:rPr lang="zh-CN" altLang="en-US" sz="1600" dirty="0" smtClean="0"/>
              <a:t>     如</a:t>
            </a:r>
            <a:r>
              <a:rPr lang="zh-CN" altLang="en-US" sz="1600" dirty="0"/>
              <a:t>：游戏角色</a:t>
            </a:r>
            <a:r>
              <a:rPr lang="zh-CN" altLang="en-US" sz="1600" dirty="0" smtClean="0"/>
              <a:t>“</a:t>
            </a:r>
            <a:r>
              <a:rPr lang="zh-CN" altLang="en-US" sz="1600" dirty="0" smtClean="0">
                <a:solidFill>
                  <a:srgbClr val="00B050"/>
                </a:solidFill>
              </a:rPr>
              <a:t>狂战士</a:t>
            </a:r>
            <a:r>
              <a:rPr lang="zh-CN" altLang="en-US" sz="1600" dirty="0" smtClean="0"/>
              <a:t>”，我们在词典中添加新词“</a:t>
            </a:r>
            <a:r>
              <a:rPr lang="zh-CN" altLang="en-US" sz="1600" dirty="0" smtClean="0">
                <a:solidFill>
                  <a:srgbClr val="00B050"/>
                </a:solidFill>
              </a:rPr>
              <a:t>狂战</a:t>
            </a:r>
            <a:r>
              <a:rPr lang="zh-CN" altLang="en-US" sz="1600" dirty="0" smtClean="0"/>
              <a:t>”，但由于已建索引中没有该词，用户仍然无法用“</a:t>
            </a:r>
            <a:r>
              <a:rPr lang="zh-CN" altLang="en-US" sz="1600" dirty="0" smtClean="0">
                <a:solidFill>
                  <a:srgbClr val="00B050"/>
                </a:solidFill>
              </a:rPr>
              <a:t>狂战</a:t>
            </a:r>
            <a:r>
              <a:rPr lang="zh-CN" altLang="en-US" sz="1600" dirty="0" smtClean="0"/>
              <a:t>”搜索到。</a:t>
            </a:r>
            <a:endParaRPr lang="en-US" altLang="zh-CN" sz="1600" dirty="0"/>
          </a:p>
          <a:p>
            <a:pPr marL="402336" lvl="1" indent="0">
              <a:buNone/>
            </a:pPr>
            <a:endParaRPr lang="en-US" altLang="zh-CN" dirty="0"/>
          </a:p>
          <a:p>
            <a:pPr marL="402336" lvl="1" indent="0">
              <a:buNone/>
            </a:pPr>
            <a:endParaRPr lang="en-US" altLang="zh-CN" dirty="0"/>
          </a:p>
          <a:p>
            <a:pPr marL="402336" lvl="1" indent="0">
              <a:buNone/>
            </a:pP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一个优秀的解决方案</a:t>
            </a:r>
            <a:r>
              <a:rPr lang="en-US" altLang="zh-CN" sz="2800" dirty="0" smtClean="0"/>
              <a:t>-SWMC</a:t>
            </a:r>
            <a:r>
              <a:rPr lang="zh-CN" altLang="en-US" sz="2800" dirty="0" smtClean="0"/>
              <a:t>匹配法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SWMC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402336" lvl="1" indent="0">
              <a:buNone/>
            </a:pPr>
            <a:r>
              <a:rPr lang="zh-CN" altLang="en-US" sz="1800" dirty="0" smtClean="0"/>
              <a:t>核心思想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将搜索关键词分词后，再</a:t>
            </a:r>
            <a:r>
              <a:rPr lang="zh-CN" altLang="en-US" sz="1800" dirty="0" smtClean="0">
                <a:solidFill>
                  <a:srgbClr val="FF0000"/>
                </a:solidFill>
              </a:rPr>
              <a:t>把词拆成连续的单字</a:t>
            </a:r>
            <a:r>
              <a:rPr lang="zh-CN" altLang="en-US" sz="1800" dirty="0" smtClean="0"/>
              <a:t>进行匹配。</a:t>
            </a:r>
            <a:endParaRPr lang="en-US" altLang="zh-CN" sz="1800" dirty="0" smtClean="0"/>
          </a:p>
          <a:p>
            <a:pPr lvl="1"/>
            <a:r>
              <a:rPr lang="en-US" altLang="zh-CN" sz="2400" dirty="0"/>
              <a:t>SWMC</a:t>
            </a:r>
            <a:r>
              <a:rPr lang="zh-CN" altLang="en-US" sz="2400" dirty="0"/>
              <a:t>的关键</a:t>
            </a:r>
            <a:r>
              <a:rPr lang="zh-CN" altLang="en-US" sz="2400" dirty="0" smtClean="0"/>
              <a:t>过程</a:t>
            </a:r>
            <a:endParaRPr lang="en-US" altLang="zh-CN" sz="2400" dirty="0" smtClean="0"/>
          </a:p>
          <a:p>
            <a:pPr marL="1001268" lvl="2" indent="-342900">
              <a:buFont typeface="+mj-ea"/>
              <a:buAutoNum type="circleNumDbPlain"/>
            </a:pPr>
            <a:r>
              <a:rPr lang="zh-CN" altLang="en-US" sz="1800" dirty="0" smtClean="0"/>
              <a:t>索引阶段：对中文字窜采用单字索引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可以使用</a:t>
            </a:r>
            <a:r>
              <a:rPr lang="en-US" altLang="zh-CN" sz="1800" dirty="0" smtClean="0"/>
              <a:t>StandardAnalyzer)</a:t>
            </a:r>
          </a:p>
          <a:p>
            <a:pPr marL="1001268" lvl="2" indent="-342900">
              <a:buFont typeface="+mj-ea"/>
              <a:buAutoNum type="circleNumDbPlain"/>
            </a:pPr>
            <a:r>
              <a:rPr lang="zh-CN" altLang="en-US" sz="1800" dirty="0" smtClean="0"/>
              <a:t>搜索阶段：</a:t>
            </a:r>
            <a:endParaRPr lang="en-US" altLang="zh-CN" sz="1800" dirty="0" smtClean="0"/>
          </a:p>
          <a:p>
            <a:pPr marL="1211580" lvl="3" indent="-342900">
              <a:buFont typeface="+mj-lt"/>
              <a:buAutoNum type="alphaLcParenR"/>
            </a:pPr>
            <a:r>
              <a:rPr lang="zh-CN" altLang="en-US" sz="1400" dirty="0" smtClean="0"/>
              <a:t>对搜索关键词进行中文分词</a:t>
            </a:r>
            <a:endParaRPr lang="en-US" altLang="zh-CN" sz="1400" dirty="0" smtClean="0"/>
          </a:p>
          <a:p>
            <a:pPr marL="1211580" lvl="3" indent="-342900">
              <a:buFont typeface="+mj-lt"/>
              <a:buAutoNum type="alphaLcParenR"/>
            </a:pPr>
            <a:r>
              <a:rPr lang="zh-CN" altLang="en-US" sz="1400" dirty="0" smtClean="0"/>
              <a:t>对切分出来的长度 </a:t>
            </a:r>
            <a:r>
              <a:rPr lang="en-US" altLang="zh-CN" sz="1400" dirty="0" smtClean="0"/>
              <a:t>&gt;</a:t>
            </a:r>
            <a:r>
              <a:rPr lang="en-US" altLang="zh-CN" sz="1400" dirty="0" smtClean="0">
                <a:latin typeface="+mj-ea"/>
                <a:ea typeface="+mj-ea"/>
              </a:rPr>
              <a:t>1</a:t>
            </a:r>
            <a:r>
              <a:rPr lang="zh-CN" altLang="en-US" sz="1400" dirty="0" smtClean="0"/>
              <a:t>的词，拆成单字，使用</a:t>
            </a:r>
            <a:r>
              <a:rPr lang="en-US" altLang="zh-CN" sz="1400" dirty="0" smtClean="0"/>
              <a:t>PhraseQuery</a:t>
            </a:r>
            <a:r>
              <a:rPr lang="zh-CN" altLang="en-US" sz="1400" dirty="0" smtClean="0"/>
              <a:t>组成</a:t>
            </a:r>
            <a:r>
              <a:rPr lang="zh-CN" altLang="en-US" sz="1400" dirty="0" smtClean="0">
                <a:solidFill>
                  <a:srgbClr val="FF0000"/>
                </a:solidFill>
              </a:rPr>
              <a:t>连续单字</a:t>
            </a:r>
            <a:r>
              <a:rPr lang="zh-CN" altLang="en-US" sz="1400" dirty="0" smtClean="0"/>
              <a:t>搜索逻辑。</a:t>
            </a:r>
            <a:endParaRPr lang="en-US" altLang="zh-CN" sz="1400" dirty="0" smtClean="0"/>
          </a:p>
          <a:p>
            <a:pPr marL="1211580" lvl="3" indent="-342900">
              <a:buFont typeface="+mj-lt"/>
              <a:buAutoNum type="alphaLcParenR"/>
            </a:pPr>
            <a:r>
              <a:rPr lang="zh-CN" altLang="en-US" sz="1400" dirty="0" smtClean="0"/>
              <a:t>对切分出来的连续的，长度</a:t>
            </a:r>
            <a:r>
              <a:rPr lang="en-US" altLang="zh-CN" sz="1400" dirty="0" smtClean="0"/>
              <a:t>=</a:t>
            </a:r>
            <a:r>
              <a:rPr lang="en-US" altLang="zh-CN" sz="1400" dirty="0">
                <a:latin typeface="+mj-ea"/>
              </a:rPr>
              <a:t> 1</a:t>
            </a:r>
            <a:r>
              <a:rPr lang="zh-CN" altLang="en-US" sz="1400" dirty="0" smtClean="0"/>
              <a:t>的词，组合成一个</a:t>
            </a:r>
            <a:r>
              <a:rPr lang="en-US" altLang="zh-CN" sz="1400" dirty="0" smtClean="0"/>
              <a:t>PhraseQuery</a:t>
            </a:r>
            <a:r>
              <a:rPr lang="zh-CN" altLang="en-US" sz="1400" dirty="0" smtClean="0"/>
              <a:t>进行搜索</a:t>
            </a:r>
            <a:endParaRPr lang="en-US" altLang="zh-CN" sz="1400" dirty="0" smtClean="0"/>
          </a:p>
          <a:p>
            <a:pPr marL="1211580" lvl="3" indent="-342900">
              <a:buFont typeface="+mj-lt"/>
              <a:buAutoNum type="alphaLcParenR"/>
            </a:pPr>
            <a:r>
              <a:rPr lang="zh-CN" altLang="en-US" sz="1400" dirty="0" smtClean="0"/>
              <a:t>多个</a:t>
            </a:r>
            <a:r>
              <a:rPr lang="en-US" altLang="zh-CN" sz="1400" dirty="0" smtClean="0"/>
              <a:t>PhraseQuery</a:t>
            </a:r>
            <a:r>
              <a:rPr lang="zh-CN" altLang="en-US" sz="1400" dirty="0" smtClean="0"/>
              <a:t>间一般使用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逻辑</a:t>
            </a:r>
            <a:endParaRPr lang="en-US" altLang="zh-CN" sz="1400" dirty="0" smtClean="0"/>
          </a:p>
          <a:p>
            <a:pPr lvl="3"/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985144"/>
            <a:ext cx="324351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Single Word Multi Characters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</a:t>
            </a:r>
            <a:r>
              <a:rPr lang="zh-CN" altLang="en-US" dirty="0"/>
              <a:t>中文分词在</a:t>
            </a:r>
            <a:r>
              <a:rPr lang="en-US" altLang="zh-CN" dirty="0"/>
              <a:t>Lucene</a:t>
            </a:r>
            <a:r>
              <a:rPr lang="zh-CN" altLang="en-US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CN" sz="2400" dirty="0"/>
              <a:t>SWMC</a:t>
            </a:r>
            <a:r>
              <a:rPr lang="zh-CN" altLang="en-US" sz="2400" dirty="0" smtClean="0"/>
              <a:t>的过程演示</a:t>
            </a:r>
            <a:endParaRPr lang="en-US" altLang="zh-CN" sz="24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zh-CN" altLang="en-US" sz="1600" dirty="0" smtClean="0"/>
              <a:t>索引原文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</a:rPr>
              <a:t>         </a:t>
            </a:r>
            <a:r>
              <a:rPr lang="zh-CN" altLang="en-US" sz="1600" dirty="0" smtClean="0">
                <a:solidFill>
                  <a:srgbClr val="00B050"/>
                </a:solidFill>
              </a:rPr>
              <a:t>基于</a:t>
            </a:r>
            <a:r>
              <a:rPr lang="zh-CN" altLang="en-US" sz="1600" dirty="0">
                <a:solidFill>
                  <a:srgbClr val="00B050"/>
                </a:solidFill>
              </a:rPr>
              <a:t>词平面的现代汉语高效分词方法研究 </a:t>
            </a:r>
            <a:r>
              <a:rPr lang="zh-CN" altLang="en-US" sz="1600" dirty="0" smtClean="0">
                <a:solidFill>
                  <a:srgbClr val="00B050"/>
                </a:solidFill>
              </a:rPr>
              <a:t>，作者：朱鉴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zh-CN" altLang="en-US" sz="1600" dirty="0" smtClean="0"/>
              <a:t>通过单字分词索引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>
                <a:solidFill>
                  <a:srgbClr val="00B050"/>
                </a:solidFill>
              </a:rPr>
              <a:t>基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于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词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平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面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的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现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代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汉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语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高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效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分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词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方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法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研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究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作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者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朱</a:t>
            </a:r>
            <a:r>
              <a:rPr lang="en-US" altLang="zh-CN" sz="1600" dirty="0"/>
              <a:t>|</a:t>
            </a:r>
            <a:r>
              <a:rPr lang="zh-CN" altLang="en-US" sz="1600" dirty="0" smtClean="0">
                <a:solidFill>
                  <a:srgbClr val="00B050"/>
                </a:solidFill>
              </a:rPr>
              <a:t>鉴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zh-CN" altLang="en-US" sz="1600" dirty="0" smtClean="0"/>
              <a:t>输入搜索关键词：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    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基于词平面分词朱鉴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zh-CN" altLang="en-US" sz="1600" dirty="0" smtClean="0"/>
              <a:t>通过</a:t>
            </a:r>
            <a:r>
              <a:rPr lang="en-US" altLang="zh-CN" sz="1600" dirty="0" smtClean="0"/>
              <a:t>IK</a:t>
            </a:r>
            <a:r>
              <a:rPr lang="zh-CN" altLang="en-US" sz="1600" dirty="0" smtClean="0"/>
              <a:t>分词结果：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    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基于</a:t>
            </a:r>
            <a:r>
              <a:rPr lang="en-US" altLang="zh-CN" sz="1600" dirty="0" smtClean="0">
                <a:solidFill>
                  <a:srgbClr val="0070C0"/>
                </a:solidFill>
              </a:rPr>
              <a:t>|</a:t>
            </a:r>
            <a:r>
              <a:rPr lang="zh-CN" altLang="en-US" sz="1600" dirty="0" smtClean="0">
                <a:solidFill>
                  <a:srgbClr val="0070C0"/>
                </a:solidFill>
              </a:rPr>
              <a:t>词</a:t>
            </a:r>
            <a:r>
              <a:rPr lang="en-US" altLang="zh-CN" sz="1600" dirty="0" smtClean="0">
                <a:solidFill>
                  <a:srgbClr val="0070C0"/>
                </a:solidFill>
              </a:rPr>
              <a:t>|</a:t>
            </a:r>
            <a:r>
              <a:rPr lang="zh-CN" altLang="en-US" sz="1600" dirty="0" smtClean="0">
                <a:solidFill>
                  <a:srgbClr val="0070C0"/>
                </a:solidFill>
              </a:rPr>
              <a:t>平面</a:t>
            </a:r>
            <a:r>
              <a:rPr lang="en-US" altLang="zh-CN" sz="1600" dirty="0" smtClean="0">
                <a:solidFill>
                  <a:srgbClr val="0070C0"/>
                </a:solidFill>
              </a:rPr>
              <a:t>|</a:t>
            </a:r>
            <a:r>
              <a:rPr lang="zh-CN" altLang="en-US" sz="1600" dirty="0" smtClean="0">
                <a:solidFill>
                  <a:srgbClr val="0070C0"/>
                </a:solidFill>
              </a:rPr>
              <a:t>分词</a:t>
            </a:r>
            <a:r>
              <a:rPr lang="en-US" altLang="zh-CN" sz="1600" dirty="0" smtClean="0">
                <a:solidFill>
                  <a:srgbClr val="0070C0"/>
                </a:solidFill>
              </a:rPr>
              <a:t>|</a:t>
            </a:r>
            <a:r>
              <a:rPr lang="zh-CN" altLang="en-US" sz="1600" dirty="0" smtClean="0">
                <a:solidFill>
                  <a:srgbClr val="0070C0"/>
                </a:solidFill>
              </a:rPr>
              <a:t>朱</a:t>
            </a:r>
            <a:r>
              <a:rPr lang="en-US" altLang="zh-CN" sz="1600" dirty="0" smtClean="0">
                <a:solidFill>
                  <a:srgbClr val="0070C0"/>
                </a:solidFill>
              </a:rPr>
              <a:t>|</a:t>
            </a:r>
            <a:r>
              <a:rPr lang="zh-CN" altLang="en-US" sz="1600" dirty="0" smtClean="0">
                <a:solidFill>
                  <a:srgbClr val="0070C0"/>
                </a:solidFill>
              </a:rPr>
              <a:t>鉴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SWMC</a:t>
            </a:r>
            <a:r>
              <a:rPr lang="zh-CN" altLang="en-US" sz="1600" dirty="0" smtClean="0"/>
              <a:t>规则，处理关键词，获得搜索逻辑：</a:t>
            </a:r>
            <a:endParaRPr lang="en-US" altLang="zh-CN" sz="16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smtClean="0">
                <a:solidFill>
                  <a:srgbClr val="0070C0"/>
                </a:solidFill>
              </a:rPr>
              <a:t>Q[</a:t>
            </a:r>
            <a:r>
              <a:rPr lang="zh-CN" altLang="en-US" sz="1600" dirty="0" smtClean="0">
                <a:solidFill>
                  <a:srgbClr val="0070C0"/>
                </a:solidFill>
              </a:rPr>
              <a:t>基 于</a:t>
            </a:r>
            <a:r>
              <a:rPr lang="en-US" altLang="zh-CN" sz="1600" dirty="0" smtClean="0">
                <a:solidFill>
                  <a:srgbClr val="0070C0"/>
                </a:solidFill>
              </a:rPr>
              <a:t>]  </a:t>
            </a:r>
            <a:r>
              <a:rPr lang="en-US" altLang="zh-CN" sz="1600" dirty="0" smtClean="0"/>
              <a:t>AND </a:t>
            </a:r>
            <a:r>
              <a:rPr lang="en-US" altLang="zh-CN" sz="1600" dirty="0" smtClean="0">
                <a:solidFill>
                  <a:srgbClr val="0070C0"/>
                </a:solidFill>
              </a:rPr>
              <a:t>Q[</a:t>
            </a:r>
            <a:r>
              <a:rPr lang="zh-CN" altLang="en-US" sz="1600" dirty="0" smtClean="0">
                <a:solidFill>
                  <a:srgbClr val="0070C0"/>
                </a:solidFill>
              </a:rPr>
              <a:t>词</a:t>
            </a:r>
            <a:r>
              <a:rPr lang="en-US" altLang="zh-CN" sz="1600" dirty="0" smtClean="0">
                <a:solidFill>
                  <a:srgbClr val="0070C0"/>
                </a:solidFill>
              </a:rPr>
              <a:t>]</a:t>
            </a:r>
            <a:r>
              <a:rPr lang="en-US" altLang="zh-CN" sz="1600" dirty="0" smtClean="0"/>
              <a:t> AND </a:t>
            </a:r>
            <a:r>
              <a:rPr lang="en-US" altLang="zh-CN" sz="1600" dirty="0">
                <a:solidFill>
                  <a:srgbClr val="0070C0"/>
                </a:solidFill>
              </a:rPr>
              <a:t>Q</a:t>
            </a:r>
            <a:r>
              <a:rPr lang="en-US" altLang="zh-CN" sz="1600" dirty="0" smtClean="0">
                <a:solidFill>
                  <a:srgbClr val="0070C0"/>
                </a:solidFill>
              </a:rPr>
              <a:t>[</a:t>
            </a:r>
            <a:r>
              <a:rPr lang="zh-CN" altLang="en-US" sz="1600" dirty="0" smtClean="0">
                <a:solidFill>
                  <a:srgbClr val="0070C0"/>
                </a:solidFill>
              </a:rPr>
              <a:t>平 面</a:t>
            </a:r>
            <a:r>
              <a:rPr lang="en-US" altLang="zh-CN" sz="1600" dirty="0" smtClean="0">
                <a:solidFill>
                  <a:srgbClr val="0070C0"/>
                </a:solidFill>
              </a:rPr>
              <a:t>] </a:t>
            </a:r>
            <a:r>
              <a:rPr lang="en-US" altLang="zh-CN" sz="1600" dirty="0" smtClean="0"/>
              <a:t>AND </a:t>
            </a:r>
            <a:r>
              <a:rPr lang="en-US" altLang="zh-CN" sz="1600" dirty="0" smtClean="0">
                <a:solidFill>
                  <a:srgbClr val="0070C0"/>
                </a:solidFill>
              </a:rPr>
              <a:t>Q[</a:t>
            </a:r>
            <a:r>
              <a:rPr lang="zh-CN" altLang="en-US" sz="1600" dirty="0" smtClean="0">
                <a:solidFill>
                  <a:srgbClr val="0070C0"/>
                </a:solidFill>
              </a:rPr>
              <a:t>分 词</a:t>
            </a:r>
            <a:r>
              <a:rPr lang="en-US" altLang="zh-CN" sz="1600" dirty="0" smtClean="0">
                <a:solidFill>
                  <a:srgbClr val="0070C0"/>
                </a:solidFill>
              </a:rPr>
              <a:t>] </a:t>
            </a:r>
            <a:r>
              <a:rPr lang="en-US" altLang="zh-CN" sz="1600" dirty="0" smtClean="0"/>
              <a:t>AND </a:t>
            </a:r>
            <a:r>
              <a:rPr lang="en-US" altLang="zh-CN" sz="1600" dirty="0" smtClean="0">
                <a:solidFill>
                  <a:srgbClr val="0070C0"/>
                </a:solidFill>
              </a:rPr>
              <a:t>Q[</a:t>
            </a:r>
            <a:r>
              <a:rPr lang="zh-CN" altLang="en-US" sz="1600" dirty="0" smtClean="0">
                <a:solidFill>
                  <a:srgbClr val="0070C0"/>
                </a:solidFill>
              </a:rPr>
              <a:t>朱 鉴</a:t>
            </a:r>
            <a:r>
              <a:rPr lang="en-US" altLang="zh-CN" sz="1600" dirty="0" smtClean="0">
                <a:solidFill>
                  <a:srgbClr val="0070C0"/>
                </a:solidFill>
              </a:rPr>
              <a:t>]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通过修订词典后，根据</a:t>
            </a:r>
            <a:r>
              <a:rPr lang="en-US" altLang="zh-CN" sz="1600" dirty="0"/>
              <a:t>SWMC</a:t>
            </a:r>
            <a:r>
              <a:rPr lang="zh-CN" altLang="en-US" sz="1600" dirty="0"/>
              <a:t>规则</a:t>
            </a:r>
            <a:r>
              <a:rPr lang="zh-CN" altLang="en-US" sz="1600" dirty="0" smtClean="0"/>
              <a:t>，获得</a:t>
            </a:r>
            <a:r>
              <a:rPr lang="zh-CN" altLang="en-US" sz="1600" dirty="0"/>
              <a:t>搜索</a:t>
            </a:r>
            <a:r>
              <a:rPr lang="zh-CN" altLang="en-US" sz="1600" dirty="0" smtClean="0"/>
              <a:t>逻辑：</a:t>
            </a:r>
            <a:endParaRPr lang="en-US" altLang="zh-CN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0070C0"/>
                </a:solidFill>
              </a:rPr>
              <a:t>Q[</a:t>
            </a:r>
            <a:r>
              <a:rPr lang="zh-CN" altLang="en-US" sz="1600" dirty="0">
                <a:solidFill>
                  <a:srgbClr val="0070C0"/>
                </a:solidFill>
              </a:rPr>
              <a:t>基 于</a:t>
            </a:r>
            <a:r>
              <a:rPr lang="en-US" altLang="zh-CN" sz="1600" dirty="0">
                <a:solidFill>
                  <a:srgbClr val="0070C0"/>
                </a:solidFill>
              </a:rPr>
              <a:t>] 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0070C0"/>
                </a:solidFill>
              </a:rPr>
              <a:t>Q[</a:t>
            </a:r>
            <a:r>
              <a:rPr lang="zh-CN" altLang="en-US" sz="1600" dirty="0" smtClean="0">
                <a:solidFill>
                  <a:srgbClr val="0070C0"/>
                </a:solidFill>
              </a:rPr>
              <a:t>词 平 </a:t>
            </a:r>
            <a:r>
              <a:rPr lang="zh-CN" altLang="en-US" sz="1600" dirty="0">
                <a:solidFill>
                  <a:srgbClr val="0070C0"/>
                </a:solidFill>
              </a:rPr>
              <a:t>面</a:t>
            </a:r>
            <a:r>
              <a:rPr lang="en-US" altLang="zh-CN" sz="1600" dirty="0">
                <a:solidFill>
                  <a:srgbClr val="0070C0"/>
                </a:solidFill>
              </a:rPr>
              <a:t>]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0070C0"/>
                </a:solidFill>
              </a:rPr>
              <a:t>Q[</a:t>
            </a:r>
            <a:r>
              <a:rPr lang="zh-CN" altLang="en-US" sz="1600" dirty="0">
                <a:solidFill>
                  <a:srgbClr val="0070C0"/>
                </a:solidFill>
              </a:rPr>
              <a:t>分 词</a:t>
            </a:r>
            <a:r>
              <a:rPr lang="en-US" altLang="zh-CN" sz="1600" dirty="0">
                <a:solidFill>
                  <a:srgbClr val="0070C0"/>
                </a:solidFill>
              </a:rPr>
              <a:t>]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0070C0"/>
                </a:solidFill>
              </a:rPr>
              <a:t>Q[</a:t>
            </a:r>
            <a:r>
              <a:rPr lang="zh-CN" altLang="en-US" sz="1600" dirty="0">
                <a:solidFill>
                  <a:srgbClr val="0070C0"/>
                </a:solidFill>
              </a:rPr>
              <a:t>朱 鉴</a:t>
            </a:r>
            <a:r>
              <a:rPr lang="en-US" altLang="zh-CN" sz="1600" dirty="0">
                <a:solidFill>
                  <a:srgbClr val="0070C0"/>
                </a:solidFill>
              </a:rPr>
              <a:t>]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8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</a:t>
            </a:r>
            <a:r>
              <a:rPr lang="zh-CN" altLang="en-US" dirty="0"/>
              <a:t>中文分词在</a:t>
            </a:r>
            <a:r>
              <a:rPr lang="en-US" altLang="zh-CN" dirty="0"/>
              <a:t>Lucene</a:t>
            </a:r>
            <a:r>
              <a:rPr lang="zh-CN" altLang="en-US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CN" sz="2400" dirty="0"/>
              <a:t>SWMC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优势</a:t>
            </a:r>
            <a:endParaRPr lang="en-US" altLang="zh-CN" sz="24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2000" dirty="0" smtClean="0"/>
              <a:t>它</a:t>
            </a:r>
            <a:r>
              <a:rPr lang="zh-CN" altLang="en-US" sz="2000" dirty="0"/>
              <a:t>避免</a:t>
            </a:r>
            <a:r>
              <a:rPr lang="zh-CN" altLang="en-US" sz="2000" dirty="0" smtClean="0"/>
              <a:t>了分词在索引创建过程中，因为错词、漏词、切分粒度不同，造成的搜索不命中的问题。</a:t>
            </a:r>
            <a:endParaRPr lang="en-US" altLang="zh-CN" sz="2000" dirty="0" smtClean="0"/>
          </a:p>
          <a:p>
            <a:pPr marL="539496" lvl="3" indent="0">
              <a:spcBef>
                <a:spcPts val="600"/>
              </a:spcBef>
              <a:buSzPct val="80000"/>
              <a:buNone/>
            </a:pPr>
            <a:endParaRPr lang="en-US" altLang="zh-CN" sz="16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2000" dirty="0" smtClean="0"/>
              <a:t>针对搜索关键进行分词，使得对分词策略的修改能够实时生效，无需对历史索引进行更新。</a:t>
            </a:r>
            <a:endParaRPr lang="en-US" altLang="zh-CN" sz="20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altLang="zh-CN" sz="20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2000" dirty="0" smtClean="0"/>
              <a:t>它在保证“词”与“词”间语义独立的同时，确保了“字”与“字”间的语义关联，使得搜索结果更精准。</a:t>
            </a:r>
            <a:endParaRPr lang="en-US" altLang="zh-CN" sz="20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altLang="zh-CN" sz="2000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2000" dirty="0" smtClean="0"/>
              <a:t>由于搜索关键字通常较简短，对搜索关键字的分词间接的绕开了上下文歧义问题，变相提高了分词准确率。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1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</a:t>
            </a:r>
            <a:r>
              <a:rPr lang="zh-CN" altLang="en-US" dirty="0"/>
              <a:t>中文分词在</a:t>
            </a:r>
            <a:r>
              <a:rPr lang="en-US" altLang="zh-CN" dirty="0"/>
              <a:t>Lucene</a:t>
            </a:r>
            <a:r>
              <a:rPr lang="zh-CN" altLang="en-US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其它的实用经验总结</a:t>
            </a:r>
            <a:endParaRPr lang="en-US" altLang="zh-CN" dirty="0" smtClean="0"/>
          </a:p>
          <a:p>
            <a:pPr lvl="1"/>
            <a:r>
              <a:rPr lang="zh-CN" altLang="en-US" sz="2400" dirty="0"/>
              <a:t>使用</a:t>
            </a:r>
            <a:r>
              <a:rPr lang="zh-CN" altLang="en-US" sz="2400" dirty="0" smtClean="0"/>
              <a:t>应用程序管理词典，而不是配置文件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尽可能先分词，后自定义的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逻辑，可以方便的进行业务功能扩展。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复杂查询逻辑需要多次查询，可以考虑“链式搜索”设计。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合理的提供“内容摘要关键字”比纠结于分词效果有效。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3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2276872"/>
            <a:ext cx="3888432" cy="1189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6000" dirty="0" smtClean="0"/>
              <a:t>谢 谢 观 看</a:t>
            </a:r>
            <a:endParaRPr lang="zh-CN" altLang="en-US" sz="6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87824" y="3933056"/>
            <a:ext cx="4968552" cy="118911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/>
              <a:buNone/>
            </a:pPr>
            <a:r>
              <a:rPr lang="en-US" altLang="zh-CN" sz="2800" dirty="0" smtClean="0"/>
              <a:t> QQ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36668534</a:t>
            </a:r>
          </a:p>
          <a:p>
            <a:pPr>
              <a:buFont typeface="Wingdings 2"/>
              <a:buNone/>
            </a:pPr>
            <a:r>
              <a:rPr lang="en-US" altLang="zh-CN" sz="2800" dirty="0" smtClean="0"/>
              <a:t>Email:   </a:t>
            </a:r>
            <a:r>
              <a:rPr lang="en-US" altLang="zh-CN" sz="2800" dirty="0" smtClean="0">
                <a:hlinkClick r:id="rId3"/>
              </a:rPr>
              <a:t>linliangyi2005@gmail.com</a:t>
            </a:r>
            <a:endParaRPr lang="en-US" altLang="zh-CN" sz="2800" dirty="0" smtClean="0"/>
          </a:p>
          <a:p>
            <a:pPr>
              <a:buFont typeface="Wingdings 2"/>
              <a:buNone/>
            </a:pPr>
            <a:r>
              <a:rPr lang="en-US" altLang="zh-CN" sz="2800" dirty="0" smtClean="0"/>
              <a:t>           </a:t>
            </a:r>
            <a:r>
              <a:rPr lang="en-US" altLang="zh-CN" sz="2800" dirty="0" smtClean="0">
                <a:hlinkClick r:id="rId4"/>
              </a:rPr>
              <a:t>liangyilin@cyou-inc.com</a:t>
            </a:r>
            <a:r>
              <a:rPr lang="en-US" altLang="zh-CN" sz="2800" dirty="0" smtClean="0"/>
              <a:t> </a:t>
            </a:r>
          </a:p>
          <a:p>
            <a:pPr>
              <a:buFont typeface="Wingdings 2"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4008" y="5661248"/>
            <a:ext cx="792088" cy="634082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hlinkClick r:id="" action="ppaction://hlinkshowjump?jump=lastslideviewed"/>
              </a:rPr>
              <a:t>图例</a:t>
            </a:r>
            <a:r>
              <a:rPr lang="en-US" altLang="zh-CN" sz="1600" dirty="0" smtClean="0">
                <a:hlinkClick r:id="" action="ppaction://hlinkshowjump?jump=lastslideviewed"/>
              </a:rPr>
              <a:t>1</a:t>
            </a:r>
            <a:endParaRPr lang="zh-CN" altLang="en-US" sz="1600" dirty="0">
              <a:hlinkClick r:id="" action="ppaction://hlinkshowjump?jump=previousslide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74" y="548680"/>
            <a:ext cx="763689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中文分词的应用领域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全文搜索（搜索引擎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自动摘要（关键词识别）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机器翻译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信息分类，聚合，挖掘</a:t>
            </a:r>
            <a:endParaRPr lang="en-US" altLang="zh-CN" dirty="0" smtClean="0"/>
          </a:p>
          <a:p>
            <a:r>
              <a:rPr lang="zh-CN" altLang="en-US" dirty="0" smtClean="0"/>
              <a:t>实践过的项目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站内搜索（基于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网页软性广告统计（同义词元统计分析）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敏感信息与垃圾过滤（关键词抓取匹配）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2708920"/>
            <a:ext cx="4144504" cy="1189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6000" dirty="0" smtClean="0"/>
              <a:t>成长故事篇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中文分词与开源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13048"/>
          </a:xfrm>
        </p:spPr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中文分词的由来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7784" y="2051556"/>
            <a:ext cx="36724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为了实现</a:t>
            </a:r>
            <a:r>
              <a:rPr lang="zh-CN" altLang="en-US" dirty="0" smtClean="0">
                <a:hlinkClick r:id="rId3" action="ppaction://hlinksldjump"/>
              </a:rPr>
              <a:t>电子地图的名址信息搜索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060854" y="2915652"/>
            <a:ext cx="790363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数据库在功能和性能上捉襟见肘，于是找到了</a:t>
            </a:r>
            <a:r>
              <a:rPr lang="en-US" altLang="zh-CN" dirty="0" smtClean="0">
                <a:hlinkClick r:id="rId4"/>
              </a:rPr>
              <a:t>Lucene</a:t>
            </a:r>
            <a:r>
              <a:rPr lang="zh-CN" altLang="en-US" dirty="0" smtClean="0"/>
              <a:t>（开源的全文搜索引擎）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1707" y="32849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学习</a:t>
            </a:r>
            <a:r>
              <a:rPr lang="zh-CN" altLang="en-US" dirty="0" smtClean="0">
                <a:hlinkClick r:id="rId5"/>
              </a:rPr>
              <a:t>车东的文章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752" y="3717032"/>
            <a:ext cx="410881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了解中文分词器在索引中的关键性作用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23728" y="4581128"/>
            <a:ext cx="458971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自带的单字分词和</a:t>
            </a:r>
            <a:r>
              <a:rPr lang="en-US" altLang="zh-CN" dirty="0" smtClean="0">
                <a:solidFill>
                  <a:srgbClr val="0070C0"/>
                </a:solidFill>
              </a:rPr>
              <a:t>CJK</a:t>
            </a:r>
            <a:r>
              <a:rPr lang="zh-CN" altLang="en-US" dirty="0" smtClean="0">
                <a:solidFill>
                  <a:srgbClr val="0070C0"/>
                </a:solidFill>
              </a:rPr>
              <a:t>二元分词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211667" y="3284984"/>
            <a:ext cx="36004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4008" y="49411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多次的实验测试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55776" y="5373216"/>
            <a:ext cx="364715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在复杂条件下的搜索结果不太理想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15816" y="6237312"/>
            <a:ext cx="31854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催生了自己编写分词器的念想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4211960" y="2492896"/>
            <a:ext cx="36004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211960" y="4149080"/>
            <a:ext cx="36004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211960" y="4941168"/>
            <a:ext cx="36004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211960" y="5733256"/>
            <a:ext cx="36004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中文分词与开源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分词器“编年史”</a:t>
            </a:r>
            <a:endParaRPr lang="zh-CN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01951"/>
              </p:ext>
            </p:extLst>
          </p:nvPr>
        </p:nvGraphicFramePr>
        <p:xfrm>
          <a:off x="1835696" y="1988840"/>
          <a:ext cx="5544617" cy="4818451"/>
        </p:xfrm>
        <a:graphic>
          <a:graphicData uri="http://schemas.openxmlformats.org/drawingml/2006/table">
            <a:tbl>
              <a:tblPr/>
              <a:tblGrid>
                <a:gridCol w="936065"/>
                <a:gridCol w="699289"/>
                <a:gridCol w="956306"/>
                <a:gridCol w="1913227"/>
                <a:gridCol w="1039730"/>
              </a:tblGrid>
              <a:tr h="156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IK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微软雅黑"/>
                          <a:cs typeface="Times New Roman"/>
                        </a:rPr>
                        <a:t>分词器版本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微软雅黑"/>
                          <a:cs typeface="Times New Roman"/>
                        </a:rPr>
                        <a:t>发布日期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微软雅黑"/>
                          <a:cs typeface="Times New Roman"/>
                        </a:rPr>
                        <a:t>开源情况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微软雅黑"/>
                          <a:cs typeface="Times New Roman"/>
                        </a:rPr>
                        <a:t>特性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微软雅黑"/>
                          <a:cs typeface="Times New Roman"/>
                        </a:rPr>
                        <a:t>分词速度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V1.0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2006-12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公司项目内部使用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未对外公开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使用词典双向全切分算法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</a:t>
                      </a: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Lucene2.x API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标准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V1.1- V1.4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2006-12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2007-11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CSDN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上发布共享，但未公开源码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优化算法效率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优化对人名和公司名切分的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2.0.2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2008-02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en-US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CSDN</a:t>
                      </a: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上发布共享，并开放源代码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使用正向全切分算法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引入</a:t>
                      </a:r>
                      <a:r>
                        <a:rPr lang="en-US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Trie</a:t>
                      </a: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树结构字典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42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0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3.0.X-3.1.3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2009-07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2009-09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en-US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GoogleCode</a:t>
                      </a: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上建立项目，托管代码。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提供了正式的使用说明文档。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采用了全新的子分词器架构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使用“正向迭代最细粒度切分”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添加了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IK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查询分析器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50 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3.1.5-3.1.6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2009-10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2009-12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添加了对</a:t>
                      </a:r>
                      <a:r>
                        <a:rPr lang="en-US" sz="1000" kern="100" dirty="0" err="1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Solr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API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新增对停止词的自定义扩展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en-US" sz="1000" kern="100" dirty="0" smtClean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设计了分词结果排序器，</a:t>
                      </a:r>
                      <a:r>
                        <a:rPr lang="zh-CN" sz="1000" kern="100" dirty="0" smtClean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优化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分词算法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 dirty="0" smtClean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65 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3.2.x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2009-12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2011-03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升级</a:t>
                      </a: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API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，支持</a:t>
                      </a: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Lucene3.x 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添加对韩文、日文的支持，采用单字切分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优化</a:t>
                      </a:r>
                      <a:r>
                        <a:rPr lang="zh-CN" sz="1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词典匹配算法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80 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2012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2012-03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重构分词算法，优化的词典存储结构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支持分词歧义处理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支持中英文混合词语切分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160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万字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3000KB/</a:t>
                      </a:r>
                      <a:r>
                        <a:rPr lang="zh-CN" sz="1000" kern="10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2012FF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2012-10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宋体"/>
                          <a:ea typeface="宋体"/>
                          <a:cs typeface="Times New Roman"/>
                        </a:rPr>
                        <a:t>1.</a:t>
                      </a:r>
                      <a:r>
                        <a:rPr lang="zh-CN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</a:t>
                      </a:r>
                      <a:r>
                        <a:rPr lang="en-US" sz="1000" kern="100" dirty="0">
                          <a:solidFill>
                            <a:srgbClr val="365F9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Lucene4.0 / solr4.0 API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中文分词与开源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IK</a:t>
            </a:r>
            <a:r>
              <a:rPr lang="zh-CN" altLang="en-US" dirty="0" smtClean="0"/>
              <a:t>中文分词发展现状</a:t>
            </a:r>
            <a:endParaRPr lang="en-US" altLang="zh-CN" dirty="0" smtClean="0"/>
          </a:p>
          <a:p>
            <a:pPr lvl="1"/>
            <a:r>
              <a:rPr lang="zh-CN" altLang="en-US" sz="2000" dirty="0"/>
              <a:t>目前的用户情况</a:t>
            </a:r>
            <a:endParaRPr lang="en-US" altLang="zh-CN" sz="2000" dirty="0"/>
          </a:p>
          <a:p>
            <a:pPr lvl="2"/>
            <a:r>
              <a:rPr lang="zh-CN" altLang="en-US" sz="1800" dirty="0" smtClean="0"/>
              <a:t>粗略统计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06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月至今，约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万人次下载</a:t>
            </a:r>
            <a:endParaRPr lang="en-US" altLang="zh-CN" sz="1800" dirty="0"/>
          </a:p>
          <a:p>
            <a:pPr lvl="2"/>
            <a:r>
              <a:rPr lang="zh-CN" altLang="en-US" sz="1800" dirty="0"/>
              <a:t>行业分布：电信，证券，学校，政府</a:t>
            </a:r>
            <a:endParaRPr lang="en-US" altLang="zh-CN" sz="1800" dirty="0"/>
          </a:p>
          <a:p>
            <a:pPr lvl="2"/>
            <a:r>
              <a:rPr lang="zh-CN" altLang="en-US" sz="1800" dirty="0"/>
              <a:t>应用类型：搜索，数据分析，垃圾信息处理</a:t>
            </a:r>
          </a:p>
          <a:p>
            <a:pPr lvl="1"/>
            <a:r>
              <a:rPr lang="zh-CN" altLang="en-US" sz="2000" dirty="0" smtClean="0"/>
              <a:t>当前版本</a:t>
            </a:r>
            <a:r>
              <a:rPr lang="en-US" altLang="zh-CN" sz="2000" dirty="0" smtClean="0"/>
              <a:t>(2012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的特点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速度快：</a:t>
            </a:r>
            <a:r>
              <a:rPr lang="en-US" altLang="zh-CN" sz="1600" dirty="0"/>
              <a:t>Core2 i7 3.4G</a:t>
            </a:r>
            <a:r>
              <a:rPr lang="zh-CN" altLang="en-US" sz="1600" dirty="0"/>
              <a:t>双核，</a:t>
            </a:r>
            <a:r>
              <a:rPr lang="en-US" altLang="zh-CN" sz="1600" dirty="0"/>
              <a:t>4G</a:t>
            </a:r>
            <a:r>
              <a:rPr lang="zh-CN" altLang="en-US" sz="1600" dirty="0"/>
              <a:t>内存，</a:t>
            </a:r>
            <a:r>
              <a:rPr lang="en-US" altLang="zh-CN" sz="1600" dirty="0"/>
              <a:t>window 7 64</a:t>
            </a:r>
            <a:r>
              <a:rPr lang="zh-CN" altLang="en-US" sz="1600" dirty="0"/>
              <a:t>位， </a:t>
            </a:r>
            <a:r>
              <a:rPr lang="en-US" altLang="zh-CN" sz="1600" dirty="0"/>
              <a:t>Sun JDK 1.6_29 64</a:t>
            </a:r>
            <a:r>
              <a:rPr lang="zh-CN" altLang="en-US" sz="1600" dirty="0"/>
              <a:t>位 普通</a:t>
            </a:r>
            <a:r>
              <a:rPr lang="en-US" altLang="zh-CN" sz="1600" dirty="0"/>
              <a:t>pc</a:t>
            </a:r>
            <a:r>
              <a:rPr lang="zh-CN" altLang="en-US" sz="1600" dirty="0"/>
              <a:t>环境测试</a:t>
            </a:r>
            <a:r>
              <a:rPr lang="zh-CN" altLang="en-US" sz="1600" dirty="0" smtClean="0"/>
              <a:t>，具有</a:t>
            </a:r>
            <a:r>
              <a:rPr lang="en-US" altLang="zh-CN" sz="1600" dirty="0"/>
              <a:t>160</a:t>
            </a:r>
            <a:r>
              <a:rPr lang="zh-CN" altLang="en-US" sz="1600" dirty="0"/>
              <a:t>万字</a:t>
            </a:r>
            <a:r>
              <a:rPr lang="en-US" altLang="zh-CN" sz="1600" dirty="0"/>
              <a:t>/</a:t>
            </a:r>
            <a:r>
              <a:rPr lang="zh-CN" altLang="en-US" sz="1600" dirty="0"/>
              <a:t>秒（</a:t>
            </a:r>
            <a:r>
              <a:rPr lang="en-US" altLang="zh-CN" sz="1600" dirty="0"/>
              <a:t>3000KB/S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易扩展：</a:t>
            </a:r>
            <a:r>
              <a:rPr lang="zh-CN" altLang="en-US" sz="1600" dirty="0" smtClean="0"/>
              <a:t>采用多子分词器架构，</a:t>
            </a:r>
            <a:r>
              <a:rPr lang="zh-CN" altLang="en-US" sz="1600" dirty="0"/>
              <a:t>支持：英文字母、数字、中文词汇等分词处理，兼容韩文、日文</a:t>
            </a:r>
            <a:r>
              <a:rPr lang="zh-CN" altLang="en-US" sz="1600" dirty="0" smtClean="0"/>
              <a:t>字符。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易维护</a:t>
            </a:r>
            <a:r>
              <a:rPr lang="en-US" altLang="zh-CN" sz="1600" dirty="0" smtClean="0"/>
              <a:t>:  </a:t>
            </a:r>
            <a:r>
              <a:rPr lang="zh-CN" altLang="en-US" sz="1600" dirty="0" smtClean="0"/>
              <a:t>配置简单，</a:t>
            </a:r>
            <a:r>
              <a:rPr lang="zh-CN" altLang="en-US" sz="1600" dirty="0" smtClean="0">
                <a:hlinkClick r:id="rId3"/>
              </a:rPr>
              <a:t>代码注释清晰</a:t>
            </a:r>
            <a:r>
              <a:rPr lang="zh-CN" altLang="en-US" sz="1600" dirty="0" smtClean="0"/>
              <a:t>，容易阅读，方便定制修改。</a:t>
            </a:r>
            <a:r>
              <a:rPr lang="zh-CN" altLang="en-US" sz="1600" dirty="0"/>
              <a:t>词典可</a:t>
            </a:r>
            <a:r>
              <a:rPr lang="zh-CN" altLang="en-US" sz="1600" dirty="0" smtClean="0"/>
              <a:t>自定义，且格式简单。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支持简单的分词歧义处理。</a:t>
            </a:r>
            <a:endParaRPr lang="en-US" altLang="zh-CN" sz="1600" dirty="0"/>
          </a:p>
          <a:p>
            <a:pPr lvl="1"/>
            <a:r>
              <a:rPr lang="en-US" altLang="zh-CN" sz="2000" dirty="0" smtClean="0"/>
              <a:t>IK</a:t>
            </a:r>
            <a:r>
              <a:rPr lang="zh-CN" altLang="en-US" sz="2000" dirty="0" smtClean="0"/>
              <a:t>的不足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词典缺乏词频度，词性等信息支持。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对分词歧义处理，仅做了技术性实现，缺乏完整的算法模型支持。这约束了</a:t>
            </a:r>
            <a:r>
              <a:rPr lang="en-US" altLang="zh-CN" sz="1600" dirty="0" smtClean="0"/>
              <a:t>IK</a:t>
            </a:r>
            <a:r>
              <a:rPr lang="zh-CN" altLang="en-US" sz="1600" dirty="0" smtClean="0"/>
              <a:t>作为通用分词器的可用范畴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rgbClr val="FFFF00"/>
        </a:solidFill>
        <a:ln>
          <a:solidFill>
            <a:srgbClr val="92D05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4101</TotalTime>
  <Words>6168</Words>
  <Application>Microsoft Office PowerPoint</Application>
  <PresentationFormat>全屏显示(4:3)</PresentationFormat>
  <Paragraphs>885</Paragraphs>
  <Slides>46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夏至</vt:lpstr>
      <vt:lpstr>分享IK，分享开源</vt:lpstr>
      <vt:lpstr>内容提要</vt:lpstr>
      <vt:lpstr>PowerPoint 演示文稿</vt:lpstr>
      <vt:lpstr>中文分词简介</vt:lpstr>
      <vt:lpstr>中文分词简介</vt:lpstr>
      <vt:lpstr>PowerPoint 演示文稿</vt:lpstr>
      <vt:lpstr>IK中文分词与开源</vt:lpstr>
      <vt:lpstr>IK中文分词与开源</vt:lpstr>
      <vt:lpstr>IK中文分词与开源</vt:lpstr>
      <vt:lpstr>IK中文分词效果</vt:lpstr>
      <vt:lpstr>IK中文分词效果</vt:lpstr>
      <vt:lpstr>IK中文分词与开源</vt:lpstr>
      <vt:lpstr>IK中文分词与开源</vt:lpstr>
      <vt:lpstr>PowerPoint 演示文稿</vt:lpstr>
      <vt:lpstr>中文分词算法分类</vt:lpstr>
      <vt:lpstr>IK分词算法</vt:lpstr>
      <vt:lpstr>IK中文分词设计</vt:lpstr>
      <vt:lpstr>分词器词典设计</vt:lpstr>
      <vt:lpstr>分词器词典设计</vt:lpstr>
      <vt:lpstr>分词器词典设计</vt:lpstr>
      <vt:lpstr>词典应用FAQ</vt:lpstr>
      <vt:lpstr>分词器设计</vt:lpstr>
      <vt:lpstr>分词器设计</vt:lpstr>
      <vt:lpstr>字符串处理Tips</vt:lpstr>
      <vt:lpstr>分词歧义问题</vt:lpstr>
      <vt:lpstr>IK分词的排歧义算法</vt:lpstr>
      <vt:lpstr>IK分词的排歧义算法</vt:lpstr>
      <vt:lpstr>科学的排歧义算法</vt:lpstr>
      <vt:lpstr>科学的排歧义算法</vt:lpstr>
      <vt:lpstr>科学的排歧义算法</vt:lpstr>
      <vt:lpstr>科学的排歧义算法</vt:lpstr>
      <vt:lpstr>科学的排歧义算法</vt:lpstr>
      <vt:lpstr>科学的排歧义算法</vt:lpstr>
      <vt:lpstr>科学的排歧义算法</vt:lpstr>
      <vt:lpstr>科学的排歧义算法</vt:lpstr>
      <vt:lpstr>科学的排歧义算法</vt:lpstr>
      <vt:lpstr>技术性实现VS科学性实现</vt:lpstr>
      <vt:lpstr>PowerPoint 演示文稿</vt:lpstr>
      <vt:lpstr>IK分词与Lucene</vt:lpstr>
      <vt:lpstr>IK中文分词在Lucene中的应用</vt:lpstr>
      <vt:lpstr>IK中文分词在Lucene中的应用</vt:lpstr>
      <vt:lpstr>IK中文分词在Lucene中的应用</vt:lpstr>
      <vt:lpstr>IK中文分词在Lucene中的应用</vt:lpstr>
      <vt:lpstr>IK中文分词在Lucene中的应用</vt:lpstr>
      <vt:lpstr>PowerPoint 演示文稿</vt:lpstr>
      <vt:lpstr>图例1</vt:lpstr>
    </vt:vector>
  </TitlesOfParts>
  <Company>www.17173.com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IKAnalyzer的前世今生</dc:title>
  <dc:creator>17173-inc</dc:creator>
  <cp:lastModifiedBy>17173-inc</cp:lastModifiedBy>
  <cp:revision>423</cp:revision>
  <dcterms:created xsi:type="dcterms:W3CDTF">2012-12-04T07:24:12Z</dcterms:created>
  <dcterms:modified xsi:type="dcterms:W3CDTF">2012-12-21T10:12:45Z</dcterms:modified>
</cp:coreProperties>
</file>