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0"/>
  </p:notesMasterIdLst>
  <p:sldIdLst>
    <p:sldId id="261" r:id="rId2"/>
    <p:sldId id="289" r:id="rId3"/>
    <p:sldId id="260" r:id="rId4"/>
    <p:sldId id="280" r:id="rId5"/>
    <p:sldId id="279" r:id="rId6"/>
    <p:sldId id="263" r:id="rId7"/>
    <p:sldId id="290" r:id="rId8"/>
    <p:sldId id="278" r:id="rId9"/>
    <p:sldId id="264" r:id="rId10"/>
    <p:sldId id="267" r:id="rId11"/>
    <p:sldId id="295" r:id="rId12"/>
    <p:sldId id="274" r:id="rId13"/>
    <p:sldId id="291" r:id="rId14"/>
    <p:sldId id="292" r:id="rId15"/>
    <p:sldId id="266" r:id="rId16"/>
    <p:sldId id="293" r:id="rId17"/>
    <p:sldId id="285" r:id="rId18"/>
    <p:sldId id="25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5B6"/>
    <a:srgbClr val="C8161E"/>
    <a:srgbClr val="C9151E"/>
    <a:srgbClr val="FFFFFF"/>
    <a:srgbClr val="BFE2F3"/>
    <a:srgbClr val="C31823"/>
    <a:srgbClr val="E9CBBC"/>
    <a:srgbClr val="E0A487"/>
    <a:srgbClr val="D97C5B"/>
    <a:srgbClr val="CC1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86" d="100"/>
          <a:sy n="86" d="100"/>
        </p:scale>
        <p:origin x="1493"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en-US" b="1" dirty="0"/>
            <a:t>Fortify SCA</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en-US" b="1" dirty="0"/>
            <a:t>FindBugs</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en-US" b="1" dirty="0"/>
            <a:t>Coverity Prevent</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en-US" dirty="0"/>
            <a:t>Fortify SCA </a:t>
          </a:r>
          <a:r>
            <a:rPr lang="zh-CN" dirty="0"/>
            <a:t>是一个软件源代码缺陷景台测试工具</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dirty="0"/>
            <a:t>步骤：选择扫描对象、处理</a:t>
          </a:r>
          <a:r>
            <a:rPr lang="en-US" dirty="0"/>
            <a:t>FPR</a:t>
          </a:r>
          <a:r>
            <a:rPr lang="zh-CN" dirty="0"/>
            <a:t>文件并查看漏洞分析结果</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dirty="0"/>
            <a:t>步骤：编译器处理每一个源文件，编译器解析代码后在中间目录中生成代码的模型，然后分析引擎分析源代码生成缺陷报告，最后这些报告提交数据库，管理人员可以通过浏览器访问缺陷，并可以和其他缺陷管理系统集成</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F2EA260C-E5B1-4EB8-98B8-C73AA82A3830}">
      <dgm:prSet phldrT="[文本]"/>
      <dgm:spPr/>
      <dgm:t>
        <a:bodyPr/>
        <a:lstStyle/>
        <a:p>
          <a:r>
            <a:rPr lang="zh-CN" dirty="0"/>
            <a:t>该工具是针对</a:t>
          </a:r>
          <a:r>
            <a:rPr lang="en-US" dirty="0"/>
            <a:t>Java</a:t>
          </a:r>
          <a:r>
            <a:rPr lang="zh-CN" dirty="0"/>
            <a:t>语言的的静态代码分析工具</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dirty="0"/>
            <a:t>倾向于使用简单的、应用范围更广的技术</a:t>
          </a:r>
          <a:r>
            <a:rPr lang="zh-CN" altLang="en-US" dirty="0"/>
            <a:t>，</a:t>
          </a:r>
          <a:r>
            <a:rPr lang="zh-CN" dirty="0"/>
            <a:t>主要依靠将代码与缺陷类型进行模式匹配来检测缺陷</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95317"/>
          <a:ext cx="8256588" cy="100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33248" rIns="64080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Fortify SCA </a:t>
          </a:r>
          <a:r>
            <a:rPr lang="zh-CN" sz="1600" kern="1200" dirty="0"/>
            <a:t>是一个软件源代码缺陷景台测试工具</a:t>
          </a:r>
          <a:endParaRPr lang="zh-CN" altLang="en-US" sz="1600" kern="1200" dirty="0"/>
        </a:p>
        <a:p>
          <a:pPr marL="171450" lvl="1" indent="-171450" algn="l" defTabSz="711200">
            <a:lnSpc>
              <a:spcPct val="90000"/>
            </a:lnSpc>
            <a:spcBef>
              <a:spcPct val="0"/>
            </a:spcBef>
            <a:spcAft>
              <a:spcPct val="15000"/>
            </a:spcAft>
            <a:buChar char="•"/>
          </a:pPr>
          <a:r>
            <a:rPr lang="zh-CN" sz="1600" kern="1200" dirty="0"/>
            <a:t>步骤：选择扫描对象、处理</a:t>
          </a:r>
          <a:r>
            <a:rPr lang="en-US" sz="1600" kern="1200" dirty="0"/>
            <a:t>FPR</a:t>
          </a:r>
          <a:r>
            <a:rPr lang="zh-CN" sz="1600" kern="1200" dirty="0"/>
            <a:t>文件并查看漏洞分析结果</a:t>
          </a:r>
          <a:endParaRPr lang="zh-CN" altLang="en-US" sz="1600" kern="1200" dirty="0"/>
        </a:p>
      </dsp:txBody>
      <dsp:txXfrm>
        <a:off x="0" y="395317"/>
        <a:ext cx="8256588" cy="1008000"/>
      </dsp:txXfrm>
    </dsp:sp>
    <dsp:sp modelId="{0906846D-B162-433A-97D0-D4044DEE67CF}">
      <dsp:nvSpPr>
        <dsp:cNvPr id="0" name=""/>
        <dsp:cNvSpPr/>
      </dsp:nvSpPr>
      <dsp:spPr>
        <a:xfrm>
          <a:off x="412829" y="159157"/>
          <a:ext cx="577961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711200">
            <a:lnSpc>
              <a:spcPct val="90000"/>
            </a:lnSpc>
            <a:spcBef>
              <a:spcPct val="0"/>
            </a:spcBef>
            <a:spcAft>
              <a:spcPct val="35000"/>
            </a:spcAft>
            <a:buNone/>
          </a:pPr>
          <a:r>
            <a:rPr lang="en-US" sz="1600" b="1" kern="1200" dirty="0"/>
            <a:t>Fortify SCA</a:t>
          </a:r>
          <a:endParaRPr lang="zh-CN" altLang="en-US" sz="1600" kern="1200" dirty="0"/>
        </a:p>
      </dsp:txBody>
      <dsp:txXfrm>
        <a:off x="435886" y="182214"/>
        <a:ext cx="5733497" cy="426206"/>
      </dsp:txXfrm>
    </dsp:sp>
    <dsp:sp modelId="{35B04919-E45A-445B-8E33-878B767387DD}">
      <dsp:nvSpPr>
        <dsp:cNvPr id="0" name=""/>
        <dsp:cNvSpPr/>
      </dsp:nvSpPr>
      <dsp:spPr>
        <a:xfrm>
          <a:off x="0" y="1725878"/>
          <a:ext cx="8256588" cy="120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33248" rIns="640803"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步骤：编译器处理每一个源文件，编译器解析代码后在中间目录中生成代码的模型，然后分析引擎分析源代码生成缺陷报告，最后这些报告提交数据库，管理人员可以通过浏览器访问缺陷，并可以和其他缺陷管理系统集成</a:t>
          </a:r>
        </a:p>
      </dsp:txBody>
      <dsp:txXfrm>
        <a:off x="0" y="1725878"/>
        <a:ext cx="8256588" cy="1209600"/>
      </dsp:txXfrm>
    </dsp:sp>
    <dsp:sp modelId="{C6732B46-C6AA-48F3-A0C4-4ACA7A63178C}">
      <dsp:nvSpPr>
        <dsp:cNvPr id="0" name=""/>
        <dsp:cNvSpPr/>
      </dsp:nvSpPr>
      <dsp:spPr>
        <a:xfrm>
          <a:off x="412829" y="1489718"/>
          <a:ext cx="577961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711200">
            <a:lnSpc>
              <a:spcPct val="90000"/>
            </a:lnSpc>
            <a:spcBef>
              <a:spcPct val="0"/>
            </a:spcBef>
            <a:spcAft>
              <a:spcPct val="35000"/>
            </a:spcAft>
            <a:buNone/>
          </a:pPr>
          <a:r>
            <a:rPr lang="en-US" sz="1600" b="1" kern="1200" dirty="0"/>
            <a:t>Coverity Prevent</a:t>
          </a:r>
          <a:endParaRPr lang="zh-CN" altLang="en-US" sz="1600" kern="1200" dirty="0"/>
        </a:p>
      </dsp:txBody>
      <dsp:txXfrm>
        <a:off x="435886" y="1512775"/>
        <a:ext cx="5733497" cy="426206"/>
      </dsp:txXfrm>
    </dsp:sp>
    <dsp:sp modelId="{6A001656-CA27-4567-96E8-EF933E971BD3}">
      <dsp:nvSpPr>
        <dsp:cNvPr id="0" name=""/>
        <dsp:cNvSpPr/>
      </dsp:nvSpPr>
      <dsp:spPr>
        <a:xfrm>
          <a:off x="0" y="3258038"/>
          <a:ext cx="8256588" cy="126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33248" rIns="640803"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dirty="0"/>
            <a:t>该工具是针对</a:t>
          </a:r>
          <a:r>
            <a:rPr lang="en-US" sz="1600" kern="1200" dirty="0"/>
            <a:t>Java</a:t>
          </a:r>
          <a:r>
            <a:rPr lang="zh-CN" sz="1600" kern="1200" dirty="0"/>
            <a:t>语言的的静态代码分析工具</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a:t>倾向于使用简单的、应用范围更广的技术，主要依靠将代码与缺陷类型进行模式匹配来检测缺陷</a:t>
          </a:r>
        </a:p>
      </dsp:txBody>
      <dsp:txXfrm>
        <a:off x="0" y="3258038"/>
        <a:ext cx="8256588" cy="1260000"/>
      </dsp:txXfrm>
    </dsp:sp>
    <dsp:sp modelId="{04F6827F-281B-42C5-A9D8-0CB3AAB5A08B}">
      <dsp:nvSpPr>
        <dsp:cNvPr id="0" name=""/>
        <dsp:cNvSpPr/>
      </dsp:nvSpPr>
      <dsp:spPr>
        <a:xfrm>
          <a:off x="412829" y="3021878"/>
          <a:ext cx="577961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711200">
            <a:lnSpc>
              <a:spcPct val="90000"/>
            </a:lnSpc>
            <a:spcBef>
              <a:spcPct val="0"/>
            </a:spcBef>
            <a:spcAft>
              <a:spcPct val="35000"/>
            </a:spcAft>
            <a:buNone/>
          </a:pPr>
          <a:r>
            <a:rPr lang="en-US" sz="1600" b="1" kern="1200" dirty="0"/>
            <a:t>FindBugs</a:t>
          </a:r>
          <a:endParaRPr lang="zh-CN" altLang="en-US" sz="1600" kern="1200" dirty="0"/>
        </a:p>
      </dsp:txBody>
      <dsp:txXfrm>
        <a:off x="435886" y="3044935"/>
        <a:ext cx="573349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2019/7/16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a:t>2019</a:t>
            </a:r>
            <a:r>
              <a:rPr lang="zh-CN" altLang="en-US" dirty="0"/>
              <a:t>年</a:t>
            </a:r>
            <a:r>
              <a:rPr lang="en-US" altLang="zh-CN" dirty="0"/>
              <a:t>7</a:t>
            </a:r>
            <a:r>
              <a:rPr lang="zh-CN" altLang="en-US" dirty="0"/>
              <a:t>月</a:t>
            </a:r>
          </a:p>
        </p:txBody>
      </p:sp>
    </p:spTree>
    <p:extLst>
      <p:ext uri="{BB962C8B-B14F-4D97-AF65-F5344CB8AC3E}">
        <p14:creationId xmlns:p14="http://schemas.microsoft.com/office/powerpoint/2010/main" val="172288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2461525-01D3-41BC-9CAA-865E47F6EE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15889"/>
            <a:ext cx="4398223" cy="3713356"/>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C101ED28-4AFD-453A-A6A1-6CFEFF538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047291" y="806234"/>
            <a:ext cx="3434530" cy="4732666"/>
          </a:xfrm>
          <a:prstGeom prst="rect">
            <a:avLst/>
          </a:prstGeom>
          <a:ln>
            <a:noFill/>
          </a:ln>
          <a:effectLst>
            <a:outerShdw blurRad="292100" dist="139700" dir="2700000" algn="tl" rotWithShape="0">
              <a:srgbClr val="333333">
                <a:alpha val="65000"/>
              </a:srgbClr>
            </a:outerShdw>
          </a:effectLst>
        </p:spPr>
      </p:pic>
      <p:sp>
        <p:nvSpPr>
          <p:cNvPr id="2" name="文本框 1">
            <a:extLst>
              <a:ext uri="{FF2B5EF4-FFF2-40B4-BE49-F238E27FC236}">
                <a16:creationId xmlns:a16="http://schemas.microsoft.com/office/drawing/2014/main" id="{3C798DCE-3E39-4890-8C4C-7280B0A4605F}"/>
              </a:ext>
            </a:extLst>
          </p:cNvPr>
          <p:cNvSpPr txBox="1"/>
          <p:nvPr/>
        </p:nvSpPr>
        <p:spPr>
          <a:xfrm>
            <a:off x="1713390" y="5336753"/>
            <a:ext cx="1107996" cy="369332"/>
          </a:xfrm>
          <a:prstGeom prst="rect">
            <a:avLst/>
          </a:prstGeom>
          <a:noFill/>
        </p:spPr>
        <p:txBody>
          <a:bodyPr wrap="none" rtlCol="0">
            <a:spAutoFit/>
          </a:bodyPr>
          <a:lstStyle/>
          <a:p>
            <a:r>
              <a:rPr lang="zh-CN" altLang="en-US" dirty="0"/>
              <a:t>控制流图</a:t>
            </a:r>
            <a:endParaRPr lang="en-US" altLang="zh-CN" dirty="0"/>
          </a:p>
        </p:txBody>
      </p:sp>
      <p:sp>
        <p:nvSpPr>
          <p:cNvPr id="5" name="文本框 4">
            <a:extLst>
              <a:ext uri="{FF2B5EF4-FFF2-40B4-BE49-F238E27FC236}">
                <a16:creationId xmlns:a16="http://schemas.microsoft.com/office/drawing/2014/main" id="{D2AF33B9-1991-42EF-AA44-FD992E2DA643}"/>
              </a:ext>
            </a:extLst>
          </p:cNvPr>
          <p:cNvSpPr txBox="1"/>
          <p:nvPr/>
        </p:nvSpPr>
        <p:spPr>
          <a:xfrm>
            <a:off x="6322616" y="5336753"/>
            <a:ext cx="877163" cy="369332"/>
          </a:xfrm>
          <a:prstGeom prst="rect">
            <a:avLst/>
          </a:prstGeom>
          <a:noFill/>
        </p:spPr>
        <p:txBody>
          <a:bodyPr wrap="none" rtlCol="0">
            <a:spAutoFit/>
          </a:bodyPr>
          <a:lstStyle/>
          <a:p>
            <a:r>
              <a:rPr lang="zh-CN" altLang="en-US" dirty="0"/>
              <a:t>调用图</a:t>
            </a:r>
            <a:endParaRPr lang="en-US" altLang="zh-CN" dirty="0"/>
          </a:p>
        </p:txBody>
      </p:sp>
      <p:sp>
        <p:nvSpPr>
          <p:cNvPr id="3" name="动作按钮: 上一张 2">
            <a:hlinkClick r:id="rId4" action="ppaction://hlinksldjump" highlightClick="1"/>
            <a:extLst>
              <a:ext uri="{FF2B5EF4-FFF2-40B4-BE49-F238E27FC236}">
                <a16:creationId xmlns:a16="http://schemas.microsoft.com/office/drawing/2014/main" id="{E4579F9B-B862-4DAB-89A6-1503F8E0925C}"/>
              </a:ext>
            </a:extLst>
          </p:cNvPr>
          <p:cNvSpPr/>
          <p:nvPr/>
        </p:nvSpPr>
        <p:spPr>
          <a:xfrm>
            <a:off x="8655729" y="6276510"/>
            <a:ext cx="412649" cy="408375"/>
          </a:xfrm>
          <a:prstGeom prst="actionButtonRetur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335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规则的状态机模型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4680107" y="2717507"/>
            <a:ext cx="4220018" cy="3255886"/>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反映程序存在漏洞的变量状态定义为状态自动机的接受态。</a:t>
            </a:r>
            <a:endParaRPr lang="en-US" altLang="zh-CN" dirty="0"/>
          </a:p>
          <a:p>
            <a:endParaRPr lang="en-US" altLang="zh-CN" dirty="0"/>
          </a:p>
          <a:p>
            <a:endParaRPr lang="en-US" altLang="zh-CN" dirty="0"/>
          </a:p>
          <a:p>
            <a:endParaRPr lang="en-US" altLang="zh-CN" dirty="0"/>
          </a:p>
          <a:p>
            <a:r>
              <a:rPr lang="zh-CN" altLang="en-US" dirty="0"/>
              <a:t>当处于</a:t>
            </a:r>
            <a:r>
              <a:rPr lang="en-US" altLang="zh-CN" dirty="0"/>
              <a:t>0</a:t>
            </a:r>
            <a:r>
              <a:rPr lang="zh-CN" altLang="en-US" dirty="0"/>
              <a:t>状态但又被使用或者释放就会进入</a:t>
            </a:r>
            <a:r>
              <a:rPr lang="en-US" altLang="zh-CN" dirty="0"/>
              <a:t>2</a:t>
            </a:r>
            <a:r>
              <a:rPr lang="zh-CN" altLang="en-US" dirty="0"/>
              <a:t>或者</a:t>
            </a:r>
            <a:r>
              <a:rPr lang="en-US" altLang="zh-CN" dirty="0"/>
              <a:t>3</a:t>
            </a:r>
            <a:r>
              <a:rPr lang="zh-CN" altLang="en-US" dirty="0"/>
              <a:t>状态，即接受态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3" name="图片 2">
            <a:extLst>
              <a:ext uri="{FF2B5EF4-FFF2-40B4-BE49-F238E27FC236}">
                <a16:creationId xmlns:a16="http://schemas.microsoft.com/office/drawing/2014/main" id="{1BD73868-EE77-45A2-BCE0-D0AAE0D35C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76262" y="1670354"/>
            <a:ext cx="3146801" cy="4444675"/>
          </a:xfrm>
          <a:prstGeom prst="rect">
            <a:avLst/>
          </a:prstGeom>
          <a:ln>
            <a:noFill/>
          </a:ln>
          <a:effectLst>
            <a:outerShdw blurRad="292100" dist="139700" dir="2700000" algn="tl" rotWithShape="0">
              <a:srgbClr val="333333">
                <a:alpha val="65000"/>
              </a:srgbClr>
            </a:outerShdw>
          </a:effectLst>
        </p:spPr>
      </p:pic>
      <p:sp>
        <p:nvSpPr>
          <p:cNvPr id="7" name="动作按钮: 上一张 6">
            <a:hlinkClick r:id="rId3" action="ppaction://hlinksldjump" highlightClick="1"/>
            <a:extLst>
              <a:ext uri="{FF2B5EF4-FFF2-40B4-BE49-F238E27FC236}">
                <a16:creationId xmlns:a16="http://schemas.microsoft.com/office/drawing/2014/main" id="{C9330167-8C8F-4328-BAD6-43BA57620CE4}"/>
              </a:ext>
            </a:extLst>
          </p:cNvPr>
          <p:cNvSpPr/>
          <p:nvPr/>
        </p:nvSpPr>
        <p:spPr>
          <a:xfrm>
            <a:off x="8655729" y="6276510"/>
            <a:ext cx="412649" cy="408375"/>
          </a:xfrm>
          <a:prstGeom prst="actionButtonRetur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117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程序语句分析</a:t>
            </a:r>
            <a:endParaRPr lang="en-US" altLang="zh-CN" dirty="0"/>
          </a:p>
          <a:p>
            <a:pPr lvl="1"/>
            <a:r>
              <a:rPr lang="zh-CN" altLang="en-US" dirty="0"/>
              <a:t>赋值语句</a:t>
            </a:r>
            <a:endParaRPr lang="en-US" altLang="zh-CN" dirty="0"/>
          </a:p>
          <a:p>
            <a:pPr lvl="1"/>
            <a:r>
              <a:rPr lang="zh-CN" altLang="en-US" dirty="0"/>
              <a:t>控制转移语句</a:t>
            </a:r>
            <a:endParaRPr lang="en-US" altLang="zh-CN" dirty="0"/>
          </a:p>
          <a:p>
            <a:pPr lvl="1"/>
            <a:r>
              <a:rPr lang="zh-CN" altLang="en-US" dirty="0"/>
              <a:t>过程调用语句</a:t>
            </a:r>
            <a:endParaRPr lang="en-US" altLang="zh-CN" dirty="0"/>
          </a:p>
          <a:p>
            <a:pPr lvl="1"/>
            <a:endParaRPr lang="en-US" altLang="zh-CN" dirty="0"/>
          </a:p>
          <a:p>
            <a:pPr lvl="1"/>
            <a:endParaRPr lang="zh-CN" altLang="en-US" dirty="0"/>
          </a:p>
          <a:p>
            <a:r>
              <a:rPr lang="zh-CN" altLang="en-US" dirty="0"/>
              <a:t>遍历程序的控制流图</a:t>
            </a:r>
            <a:endParaRPr lang="en-US" altLang="zh-CN" dirty="0"/>
          </a:p>
          <a:p>
            <a:pPr lvl="1"/>
            <a:r>
              <a:rPr lang="zh-CN" altLang="en-US" dirty="0"/>
              <a:t>深度优先</a:t>
            </a:r>
            <a:endParaRPr lang="en-US" altLang="zh-CN" dirty="0"/>
          </a:p>
          <a:p>
            <a:pPr lvl="1"/>
            <a:r>
              <a:rPr lang="zh-CN" altLang="en-US" dirty="0"/>
              <a:t>宽度优先</a:t>
            </a:r>
          </a:p>
          <a:p>
            <a:endParaRPr lang="zh-CN" altLang="en-US" dirty="0"/>
          </a:p>
        </p:txBody>
      </p:sp>
      <p:sp>
        <p:nvSpPr>
          <p:cNvPr id="4" name="标题 3"/>
          <p:cNvSpPr>
            <a:spLocks noGrp="1"/>
          </p:cNvSpPr>
          <p:nvPr>
            <p:ph type="title"/>
          </p:nvPr>
        </p:nvSpPr>
        <p:spPr/>
        <p:txBody>
          <a:bodyPr/>
          <a:lstStyle/>
          <a:p>
            <a:r>
              <a:rPr lang="zh-CN" altLang="en-US" dirty="0"/>
              <a:t>方法实现</a:t>
            </a:r>
            <a:r>
              <a:rPr lang="en-US" altLang="zh-CN" dirty="0"/>
              <a:t>—</a:t>
            </a:r>
            <a:r>
              <a:rPr lang="zh-CN" altLang="en-US" dirty="0"/>
              <a:t>过程内分析</a:t>
            </a:r>
          </a:p>
        </p:txBody>
      </p:sp>
      <p:pic>
        <p:nvPicPr>
          <p:cNvPr id="8" name="内容占位符 7">
            <a:extLst>
              <a:ext uri="{FF2B5EF4-FFF2-40B4-BE49-F238E27FC236}">
                <a16:creationId xmlns:a16="http://schemas.microsoft.com/office/drawing/2014/main" id="{3567A058-590E-488F-8A0D-7CFB3D31B66E}"/>
              </a:ext>
            </a:extLst>
          </p:cNvPr>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a:off x="5484680" y="1717675"/>
            <a:ext cx="2635516" cy="4826000"/>
          </a:xfrm>
        </p:spPr>
      </p:pic>
    </p:spTree>
    <p:extLst>
      <p:ext uri="{BB962C8B-B14F-4D97-AF65-F5344CB8AC3E}">
        <p14:creationId xmlns:p14="http://schemas.microsoft.com/office/powerpoint/2010/main" val="192631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262394" y="1717675"/>
            <a:ext cx="7944904" cy="2664754"/>
          </a:xfrm>
        </p:spPr>
        <p:txBody>
          <a:bodyPr>
            <a:normAutofit fontScale="92500" lnSpcReduction="10000"/>
          </a:bodyPr>
          <a:lstStyle/>
          <a:p>
            <a:r>
              <a:rPr lang="zh-CN" altLang="en-US" dirty="0"/>
              <a:t>遇到过程调用语句后，直接分析其调用过程的内部代码，完成分析后回到原来的程序段继续分析。</a:t>
            </a:r>
            <a:endParaRPr lang="en-US" altLang="zh-CN" dirty="0"/>
          </a:p>
          <a:p>
            <a:pPr lvl="1"/>
            <a:r>
              <a:rPr lang="zh-CN" altLang="en-US" dirty="0"/>
              <a:t>可能遇到的问题：空间爆炸问题、遇到递归</a:t>
            </a:r>
            <a:endParaRPr lang="en-US" altLang="zh-CN" dirty="0"/>
          </a:p>
          <a:p>
            <a:pPr lvl="1"/>
            <a:r>
              <a:rPr lang="zh-CN" altLang="en-US" dirty="0"/>
              <a:t>解决递归调用分析问题思路：计算分析的不动点</a:t>
            </a:r>
            <a:endParaRPr lang="en-US" altLang="zh-CN" dirty="0"/>
          </a:p>
          <a:p>
            <a:pPr lvl="1"/>
            <a:endParaRPr lang="en-US" altLang="zh-CN" dirty="0"/>
          </a:p>
          <a:p>
            <a:pPr lvl="1"/>
            <a:endParaRPr lang="zh-CN" altLang="en-US" dirty="0"/>
          </a:p>
          <a:p>
            <a:r>
              <a:rPr lang="zh-CN" altLang="en-US" dirty="0"/>
              <a:t>使用队列进行</a:t>
            </a:r>
            <a:endParaRPr lang="en-US" altLang="zh-CN" dirty="0"/>
          </a:p>
          <a:p>
            <a:pPr marL="457200" lvl="1" indent="0">
              <a:buNone/>
            </a:pPr>
            <a:endParaRPr lang="zh-CN" altLang="en-US" dirty="0"/>
          </a:p>
          <a:p>
            <a:endParaRPr lang="zh-CN" altLang="en-US" dirty="0"/>
          </a:p>
        </p:txBody>
      </p:sp>
      <p:sp>
        <p:nvSpPr>
          <p:cNvPr id="4" name="标题 3"/>
          <p:cNvSpPr>
            <a:spLocks noGrp="1"/>
          </p:cNvSpPr>
          <p:nvPr>
            <p:ph type="title"/>
          </p:nvPr>
        </p:nvSpPr>
        <p:spPr/>
        <p:txBody>
          <a:bodyPr/>
          <a:lstStyle/>
          <a:p>
            <a:r>
              <a:rPr lang="zh-CN" altLang="en-US" dirty="0"/>
              <a:t>方法实现</a:t>
            </a:r>
            <a:r>
              <a:rPr lang="en-US" altLang="zh-CN" dirty="0"/>
              <a:t>—</a:t>
            </a:r>
            <a:r>
              <a:rPr lang="zh-CN" altLang="en-US" dirty="0"/>
              <a:t>过程间分析</a:t>
            </a:r>
          </a:p>
        </p:txBody>
      </p:sp>
      <p:pic>
        <p:nvPicPr>
          <p:cNvPr id="7" name="内容占位符 6">
            <a:extLst>
              <a:ext uri="{FF2B5EF4-FFF2-40B4-BE49-F238E27FC236}">
                <a16:creationId xmlns:a16="http://schemas.microsoft.com/office/drawing/2014/main" id="{DC2FD782-DFD7-4877-8D2F-D3F630212D9E}"/>
              </a:ext>
            </a:extLst>
          </p:cNvPr>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rot="16200000">
            <a:off x="3361285" y="2319366"/>
            <a:ext cx="2358388" cy="6306961"/>
          </a:xfrm>
        </p:spPr>
      </p:pic>
      <p:sp>
        <p:nvSpPr>
          <p:cNvPr id="5" name="动作按钮: 上一张 4">
            <a:hlinkClick r:id="rId3" action="ppaction://hlinksldjump" highlightClick="1"/>
            <a:extLst>
              <a:ext uri="{FF2B5EF4-FFF2-40B4-BE49-F238E27FC236}">
                <a16:creationId xmlns:a16="http://schemas.microsoft.com/office/drawing/2014/main" id="{59100542-10BD-432F-960B-2832DAF9568C}"/>
              </a:ext>
            </a:extLst>
          </p:cNvPr>
          <p:cNvSpPr/>
          <p:nvPr/>
        </p:nvSpPr>
        <p:spPr>
          <a:xfrm>
            <a:off x="8655729" y="6276510"/>
            <a:ext cx="412649" cy="408375"/>
          </a:xfrm>
          <a:prstGeom prst="actionButtonRetur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264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915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实例分析</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Tree>
    <p:extLst>
      <p:ext uri="{BB962C8B-B14F-4D97-AF65-F5344CB8AC3E}">
        <p14:creationId xmlns:p14="http://schemas.microsoft.com/office/powerpoint/2010/main" val="421195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实例分析</a:t>
            </a:r>
            <a:r>
              <a:rPr lang="en-US" altLang="zh-CN" dirty="0"/>
              <a:t>—</a:t>
            </a:r>
            <a:r>
              <a:rPr lang="zh-CN" altLang="en-US" dirty="0"/>
              <a:t>检测缓冲区溢出</a:t>
            </a:r>
          </a:p>
        </p:txBody>
      </p:sp>
      <p:pic>
        <p:nvPicPr>
          <p:cNvPr id="3" name="图片 2">
            <a:extLst>
              <a:ext uri="{FF2B5EF4-FFF2-40B4-BE49-F238E27FC236}">
                <a16:creationId xmlns:a16="http://schemas.microsoft.com/office/drawing/2014/main" id="{EE3DEF6C-D30C-4B7C-813E-4AF7FF82F6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374"/>
          <a:stretch/>
        </p:blipFill>
        <p:spPr>
          <a:xfrm rot="16200000">
            <a:off x="3928037" y="-399678"/>
            <a:ext cx="1287926" cy="6283712"/>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2DCB04E1-3800-49DD-9C14-1AD95B96FF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456914" y="1620658"/>
            <a:ext cx="2230172" cy="6858000"/>
          </a:xfrm>
          <a:prstGeom prst="rect">
            <a:avLst/>
          </a:prstGeom>
          <a:ln>
            <a:noFill/>
          </a:ln>
          <a:effectLst>
            <a:outerShdw blurRad="292100" dist="139700" dir="2700000" algn="tl" rotWithShape="0">
              <a:srgbClr val="333333">
                <a:alpha val="65000"/>
              </a:srgbClr>
            </a:outerShdw>
          </a:effectLst>
        </p:spPr>
      </p:pic>
      <p:sp>
        <p:nvSpPr>
          <p:cNvPr id="10" name="文本框 9">
            <a:extLst>
              <a:ext uri="{FF2B5EF4-FFF2-40B4-BE49-F238E27FC236}">
                <a16:creationId xmlns:a16="http://schemas.microsoft.com/office/drawing/2014/main" id="{55F710BD-7874-4498-8BEC-A7FFA94E0981}"/>
              </a:ext>
            </a:extLst>
          </p:cNvPr>
          <p:cNvSpPr txBox="1"/>
          <p:nvPr/>
        </p:nvSpPr>
        <p:spPr>
          <a:xfrm>
            <a:off x="3671753" y="3471859"/>
            <a:ext cx="1800493" cy="369332"/>
          </a:xfrm>
          <a:prstGeom prst="rect">
            <a:avLst/>
          </a:prstGeom>
          <a:noFill/>
        </p:spPr>
        <p:txBody>
          <a:bodyPr wrap="none" rtlCol="0">
            <a:spAutoFit/>
          </a:bodyPr>
          <a:lstStyle/>
          <a:p>
            <a:r>
              <a:rPr lang="zh-CN" altLang="en-US" dirty="0"/>
              <a:t>记录取值的规则</a:t>
            </a:r>
          </a:p>
        </p:txBody>
      </p:sp>
      <p:sp>
        <p:nvSpPr>
          <p:cNvPr id="11" name="文本框 10">
            <a:extLst>
              <a:ext uri="{FF2B5EF4-FFF2-40B4-BE49-F238E27FC236}">
                <a16:creationId xmlns:a16="http://schemas.microsoft.com/office/drawing/2014/main" id="{59E841D4-119F-4F77-A41C-30BCCECB9D1A}"/>
              </a:ext>
            </a:extLst>
          </p:cNvPr>
          <p:cNvSpPr txBox="1"/>
          <p:nvPr/>
        </p:nvSpPr>
        <p:spPr>
          <a:xfrm>
            <a:off x="4018001" y="6290375"/>
            <a:ext cx="1107996" cy="369332"/>
          </a:xfrm>
          <a:prstGeom prst="rect">
            <a:avLst/>
          </a:prstGeom>
          <a:noFill/>
        </p:spPr>
        <p:txBody>
          <a:bodyPr wrap="none" rtlCol="0">
            <a:spAutoFit/>
          </a:bodyPr>
          <a:lstStyle/>
          <a:p>
            <a:r>
              <a:rPr lang="zh-CN" altLang="en-US" dirty="0"/>
              <a:t>示例代码</a:t>
            </a:r>
          </a:p>
        </p:txBody>
      </p:sp>
    </p:spTree>
    <p:extLst>
      <p:ext uri="{BB962C8B-B14F-4D97-AF65-F5344CB8AC3E}">
        <p14:creationId xmlns:p14="http://schemas.microsoft.com/office/powerpoint/2010/main" val="356774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实例分析</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816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Tree>
    <p:extLst>
      <p:ext uri="{BB962C8B-B14F-4D97-AF65-F5344CB8AC3E}">
        <p14:creationId xmlns:p14="http://schemas.microsoft.com/office/powerpoint/2010/main" val="263351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典型工具</a:t>
            </a:r>
          </a:p>
        </p:txBody>
      </p:sp>
      <p:graphicFrame>
        <p:nvGraphicFramePr>
          <p:cNvPr id="3" name="图示 2"/>
          <p:cNvGraphicFramePr/>
          <p:nvPr>
            <p:extLst>
              <p:ext uri="{D42A27DB-BD31-4B8C-83A1-F6EECF244321}">
                <p14:modId xmlns:p14="http://schemas.microsoft.com/office/powerpoint/2010/main" val="3479758111"/>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36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数据流分析</a:t>
            </a:r>
          </a:p>
        </p:txBody>
      </p:sp>
      <p:sp>
        <p:nvSpPr>
          <p:cNvPr id="5" name="副标题 4"/>
          <p:cNvSpPr>
            <a:spLocks noGrp="1"/>
          </p:cNvSpPr>
          <p:nvPr>
            <p:ph type="subTitle" idx="1"/>
          </p:nvPr>
        </p:nvSpPr>
        <p:spPr/>
        <p:txBody>
          <a:bodyPr/>
          <a:lstStyle/>
          <a:p>
            <a:r>
              <a:rPr lang="zh-CN" altLang="en-US" dirty="0"/>
              <a:t>仝志欣</a:t>
            </a:r>
          </a:p>
        </p:txBody>
      </p:sp>
      <p:sp>
        <p:nvSpPr>
          <p:cNvPr id="6" name="文本占位符 5"/>
          <p:cNvSpPr>
            <a:spLocks noGrp="1"/>
          </p:cNvSpPr>
          <p:nvPr>
            <p:ph type="body" sz="quarter" idx="10"/>
          </p:nvPr>
        </p:nvSpPr>
        <p:spPr/>
        <p:txBody>
          <a:bodyPr>
            <a:normAutofit/>
          </a:bodyPr>
          <a:lstStyle/>
          <a:p>
            <a:r>
              <a:rPr lang="en-US" altLang="zh-CN" dirty="0"/>
              <a:t>2019</a:t>
            </a:r>
            <a:r>
              <a:rPr lang="zh-CN" altLang="en-US" dirty="0"/>
              <a:t>年</a:t>
            </a:r>
            <a:r>
              <a:rPr lang="en-US" altLang="zh-CN" dirty="0"/>
              <a:t>7</a:t>
            </a:r>
            <a:r>
              <a:rPr lang="zh-CN" altLang="en-US" dirty="0"/>
              <a:t>月</a:t>
            </a:r>
          </a:p>
        </p:txBody>
      </p:sp>
    </p:spTree>
    <p:extLst>
      <p:ext uri="{BB962C8B-B14F-4D97-AF65-F5344CB8AC3E}">
        <p14:creationId xmlns:p14="http://schemas.microsoft.com/office/powerpoint/2010/main" val="37236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70CB9E9-FD0A-4FA8-9D55-2E65EF91E975}"/>
              </a:ext>
            </a:extLst>
          </p:cNvPr>
          <p:cNvSpPr txBox="1"/>
          <p:nvPr/>
        </p:nvSpPr>
        <p:spPr>
          <a:xfrm>
            <a:off x="2916000" y="1296000"/>
            <a:ext cx="4320000" cy="461665"/>
          </a:xfrm>
          <a:prstGeom prst="rect">
            <a:avLst/>
          </a:prstGeom>
          <a:noFill/>
        </p:spPr>
        <p:txBody>
          <a:bodyPr wrap="square" rtlCol="0">
            <a:spAutoFit/>
          </a:bodyPr>
          <a:lstStyle/>
          <a:p>
            <a:r>
              <a:rPr lang="zh-CN" altLang="en-US" sz="2400" dirty="0"/>
              <a:t>基本原理</a:t>
            </a:r>
          </a:p>
        </p:txBody>
      </p:sp>
      <p:sp>
        <p:nvSpPr>
          <p:cNvPr id="29" name="文本框 28">
            <a:extLst>
              <a:ext uri="{FF2B5EF4-FFF2-40B4-BE49-F238E27FC236}">
                <a16:creationId xmlns:a16="http://schemas.microsoft.com/office/drawing/2014/main" id="{7BF0DB4F-084A-449C-8409-789341A1D8F9}"/>
              </a:ext>
            </a:extLst>
          </p:cNvPr>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30" name="文本框 29">
            <a:extLst>
              <a:ext uri="{FF2B5EF4-FFF2-40B4-BE49-F238E27FC236}">
                <a16:creationId xmlns:a16="http://schemas.microsoft.com/office/drawing/2014/main" id="{8FA0CB95-3B8F-43C1-923D-D5CD172140C8}"/>
              </a:ext>
            </a:extLst>
          </p:cNvPr>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实例分析</a:t>
            </a:r>
          </a:p>
        </p:txBody>
      </p:sp>
      <p:sp>
        <p:nvSpPr>
          <p:cNvPr id="31" name="文本框 30">
            <a:extLst>
              <a:ext uri="{FF2B5EF4-FFF2-40B4-BE49-F238E27FC236}">
                <a16:creationId xmlns:a16="http://schemas.microsoft.com/office/drawing/2014/main" id="{4F4A66E4-9E1F-452D-B1EC-69B0B8657960}"/>
              </a:ext>
            </a:extLst>
          </p:cNvPr>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Tree>
    <p:extLst>
      <p:ext uri="{BB962C8B-B14F-4D97-AF65-F5344CB8AC3E}">
        <p14:creationId xmlns:p14="http://schemas.microsoft.com/office/powerpoint/2010/main" val="133791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实例分析</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Tree>
    <p:extLst>
      <p:ext uri="{BB962C8B-B14F-4D97-AF65-F5344CB8AC3E}">
        <p14:creationId xmlns:p14="http://schemas.microsoft.com/office/powerpoint/2010/main" val="31175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7"/>
            <a:ext cx="8372162" cy="4043791"/>
          </a:xfrm>
        </p:spPr>
        <p:txBody>
          <a:bodyPr>
            <a:normAutofit fontScale="70000" lnSpcReduction="20000"/>
          </a:bodyPr>
          <a:lstStyle/>
          <a:p>
            <a:pPr>
              <a:lnSpc>
                <a:spcPct val="150000"/>
              </a:lnSpc>
            </a:pPr>
            <a:r>
              <a:rPr lang="zh-CN" altLang="en-US" sz="2900" dirty="0"/>
              <a:t>数据流分析是一种用来获取相关数据沿着程序执行路径流动的信息分析技术，分析对象是程序执行路径上的数据流动或可能的取值。</a:t>
            </a:r>
            <a:endParaRPr lang="en-US" altLang="zh-CN" sz="2900" dirty="0"/>
          </a:p>
          <a:p>
            <a:pPr lvl="1">
              <a:lnSpc>
                <a:spcPct val="150000"/>
              </a:lnSpc>
            </a:pPr>
            <a:r>
              <a:rPr lang="zh-CN" altLang="en-US" sz="2700" dirty="0"/>
              <a:t>数据流动或数据的性质，如</a:t>
            </a:r>
            <a:r>
              <a:rPr lang="en-US" altLang="zh-CN" sz="2700" dirty="0"/>
              <a:t>SQL</a:t>
            </a:r>
            <a:r>
              <a:rPr lang="zh-CN" altLang="en-US" sz="2700" dirty="0"/>
              <a:t>注入漏洞</a:t>
            </a:r>
            <a:endParaRPr lang="en-US" altLang="zh-CN" sz="2700" dirty="0"/>
          </a:p>
          <a:p>
            <a:pPr lvl="1">
              <a:lnSpc>
                <a:spcPct val="150000"/>
              </a:lnSpc>
            </a:pPr>
            <a:r>
              <a:rPr lang="zh-CN" altLang="en-US" sz="2700" dirty="0"/>
              <a:t>程序变量的可能取值范围，如缓冲区溢出漏洞的检测</a:t>
            </a:r>
            <a:endParaRPr lang="en-US" altLang="zh-CN" sz="2900" dirty="0"/>
          </a:p>
          <a:p>
            <a:pPr>
              <a:lnSpc>
                <a:spcPct val="150000"/>
              </a:lnSpc>
            </a:pPr>
            <a:r>
              <a:rPr lang="zh-CN" altLang="en-US" sz="2900" dirty="0"/>
              <a:t>根据程序路径的分析精度：</a:t>
            </a:r>
            <a:r>
              <a:rPr lang="zh-CN" altLang="zh-CN" sz="2900" dirty="0"/>
              <a:t>流不敏感、流敏感、路径敏感分析</a:t>
            </a:r>
            <a:r>
              <a:rPr lang="zh-CN" altLang="en-US" sz="2900" dirty="0"/>
              <a:t>。</a:t>
            </a:r>
            <a:endParaRPr lang="en-US" altLang="zh-CN" sz="2900" dirty="0"/>
          </a:p>
          <a:p>
            <a:pPr marL="0" indent="0">
              <a:lnSpc>
                <a:spcPct val="150000"/>
              </a:lnSpc>
              <a:buNone/>
            </a:pPr>
            <a:endParaRPr lang="en-US" altLang="zh-CN" sz="2900" dirty="0"/>
          </a:p>
          <a:p>
            <a:pPr>
              <a:lnSpc>
                <a:spcPct val="150000"/>
              </a:lnSpc>
            </a:pPr>
            <a:r>
              <a:rPr lang="zh-CN" altLang="en-US" sz="2900" dirty="0"/>
              <a:t>根据路径分析的范围：</a:t>
            </a:r>
            <a:r>
              <a:rPr lang="zh-CN" altLang="zh-CN" sz="2900" dirty="0"/>
              <a:t>过程内分析和过程间分析</a:t>
            </a:r>
            <a:endParaRPr lang="en-US" altLang="zh-CN" sz="2900"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基本原理</a:t>
            </a:r>
          </a:p>
        </p:txBody>
      </p:sp>
    </p:spTree>
    <p:extLst>
      <p:ext uri="{BB962C8B-B14F-4D97-AF65-F5344CB8AC3E}">
        <p14:creationId xmlns:p14="http://schemas.microsoft.com/office/powerpoint/2010/main" val="268474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pPr>
            <a:r>
              <a:rPr lang="zh-CN" altLang="en-US" dirty="0"/>
              <a:t>直接检测程序漏洞</a:t>
            </a:r>
            <a:endParaRPr lang="en-US" altLang="zh-CN" dirty="0"/>
          </a:p>
          <a:p>
            <a:pPr lvl="1">
              <a:lnSpc>
                <a:spcPct val="150000"/>
              </a:lnSpc>
            </a:pPr>
            <a:r>
              <a:rPr lang="zh-CN" altLang="en-US" dirty="0"/>
              <a:t>过程：代码建模、输入漏洞分析规则、静态漏洞分析、处理分析结果</a:t>
            </a:r>
            <a:endParaRPr lang="en-US" altLang="zh-CN" dirty="0"/>
          </a:p>
          <a:p>
            <a:pPr lvl="1">
              <a:lnSpc>
                <a:spcPct val="150000"/>
              </a:lnSpc>
            </a:pPr>
            <a:endParaRPr lang="en-US" altLang="zh-CN" dirty="0"/>
          </a:p>
          <a:p>
            <a:pPr lvl="1">
              <a:lnSpc>
                <a:spcPct val="150000"/>
              </a:lnSpc>
            </a:pPr>
            <a:r>
              <a:rPr lang="zh-CN" altLang="en-US" dirty="0"/>
              <a:t>代码建模：</a:t>
            </a:r>
            <a:endParaRPr lang="en-US" altLang="zh-CN" dirty="0"/>
          </a:p>
          <a:p>
            <a:pPr marL="457200" lvl="1" indent="0">
              <a:lnSpc>
                <a:spcPct val="150000"/>
              </a:lnSpc>
              <a:buNone/>
            </a:pPr>
            <a:endParaRPr lang="en-US" altLang="zh-CN" dirty="0"/>
          </a:p>
          <a:p>
            <a:pPr lvl="1">
              <a:lnSpc>
                <a:spcPct val="150000"/>
              </a:lnSpc>
            </a:pPr>
            <a:r>
              <a:rPr lang="zh-CN" altLang="en-US" dirty="0"/>
              <a:t>漏洞分析规则：检测依据。例如处理指针使用、分析变量取值情况</a:t>
            </a:r>
            <a:endParaRPr lang="en-US" altLang="zh-CN" dirty="0"/>
          </a:p>
          <a:p>
            <a:pPr lvl="1">
              <a:lnSpc>
                <a:spcPct val="150000"/>
              </a:lnSpc>
            </a:pPr>
            <a:r>
              <a:rPr lang="zh-CN" altLang="en-US" dirty="0"/>
              <a:t>静态漏洞分析：</a:t>
            </a:r>
            <a:r>
              <a:rPr lang="zh-CN" altLang="zh-CN" dirty="0"/>
              <a:t>将程序代码模型作为分析对象，将漏洞分析规则作为检测程序漏洞的依据。</a:t>
            </a:r>
            <a:endParaRPr lang="en-US" altLang="zh-CN" dirty="0"/>
          </a:p>
          <a:p>
            <a:pPr>
              <a:lnSpc>
                <a:spcPct val="150000"/>
              </a:lnSpc>
            </a:pPr>
            <a:r>
              <a:rPr lang="zh-CN" altLang="en-US" dirty="0"/>
              <a:t>作为辅助分析：绘制调用图和控制流图并分析变量别名</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基本原理</a:t>
            </a:r>
          </a:p>
        </p:txBody>
      </p:sp>
      <p:pic>
        <p:nvPicPr>
          <p:cNvPr id="5" name="图片 4">
            <a:extLst>
              <a:ext uri="{FF2B5EF4-FFF2-40B4-BE49-F238E27FC236}">
                <a16:creationId xmlns:a16="http://schemas.microsoft.com/office/drawing/2014/main" id="{E681482C-230F-4D0F-A47D-6CB000F57505}"/>
              </a:ext>
            </a:extLst>
          </p:cNvPr>
          <p:cNvPicPr/>
          <p:nvPr/>
        </p:nvPicPr>
        <p:blipFill>
          <a:blip r:embed="rId2"/>
          <a:stretch>
            <a:fillRect/>
          </a:stretch>
        </p:blipFill>
        <p:spPr>
          <a:xfrm>
            <a:off x="2532703" y="2766196"/>
            <a:ext cx="5229474" cy="1325608"/>
          </a:xfrm>
          <a:prstGeom prst="rect">
            <a:avLst/>
          </a:prstGeom>
        </p:spPr>
      </p:pic>
    </p:spTree>
    <p:extLst>
      <p:ext uri="{BB962C8B-B14F-4D97-AF65-F5344CB8AC3E}">
        <p14:creationId xmlns:p14="http://schemas.microsoft.com/office/powerpoint/2010/main" val="49206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816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实例分析</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Tree>
    <p:extLst>
      <p:ext uri="{BB962C8B-B14F-4D97-AF65-F5344CB8AC3E}">
        <p14:creationId xmlns:p14="http://schemas.microsoft.com/office/powerpoint/2010/main" val="41544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8372163" cy="4093685"/>
          </a:xfrm>
        </p:spPr>
        <p:txBody>
          <a:bodyPr>
            <a:normAutofit/>
          </a:bodyPr>
          <a:lstStyle/>
          <a:p>
            <a:r>
              <a:rPr lang="zh-CN" altLang="en-US" dirty="0"/>
              <a:t>使用数据流分析直接检测：</a:t>
            </a:r>
            <a:endParaRPr lang="en-US" altLang="zh-CN" dirty="0"/>
          </a:p>
          <a:p>
            <a:pPr lvl="1"/>
            <a:r>
              <a:rPr lang="zh-CN" altLang="en-US" u="sng" dirty="0">
                <a:hlinkClick r:id="rId2" action="ppaction://hlinksldjump">
                  <a:extLst>
                    <a:ext uri="{A12FA001-AC4F-418D-AE19-62706E023703}">
                      <ahyp:hlinkClr xmlns:ahyp="http://schemas.microsoft.com/office/drawing/2018/hyperlinkcolor" val="tx"/>
                    </a:ext>
                  </a:extLst>
                </a:hlinkClick>
              </a:rPr>
              <a:t>程序模型</a:t>
            </a:r>
            <a:r>
              <a:rPr lang="zh-CN" altLang="en-US" dirty="0"/>
              <a:t>：抽象语法树、三地址码、静态单赋值形式、控制流图、调用图</a:t>
            </a:r>
            <a:endParaRPr lang="en-US" altLang="zh-CN" dirty="0"/>
          </a:p>
          <a:p>
            <a:pPr lvl="1"/>
            <a:r>
              <a:rPr lang="zh-CN" altLang="en-US" dirty="0"/>
              <a:t>程序建模：是获得上述分析程序模型的过程</a:t>
            </a:r>
            <a:endParaRPr lang="en-US" altLang="zh-CN" dirty="0"/>
          </a:p>
          <a:p>
            <a:pPr lvl="1"/>
            <a:r>
              <a:rPr lang="zh-CN" altLang="en-US" dirty="0"/>
              <a:t>漏洞分析规则：</a:t>
            </a:r>
            <a:r>
              <a:rPr lang="zh-CN" altLang="en-US" dirty="0">
                <a:hlinkClick r:id="rId3" action="ppaction://hlinksldjump">
                  <a:extLst>
                    <a:ext uri="{A12FA001-AC4F-418D-AE19-62706E023703}">
                      <ahyp:hlinkClr xmlns:ahyp="http://schemas.microsoft.com/office/drawing/2018/hyperlinkcolor" val="tx"/>
                    </a:ext>
                  </a:extLst>
                </a:hlinkClick>
              </a:rPr>
              <a:t>状态机</a:t>
            </a:r>
            <a:r>
              <a:rPr lang="zh-CN" altLang="en-US" dirty="0"/>
              <a:t>、变量取值相关的检测（以文件或者硬编码的形式存在）</a:t>
            </a:r>
            <a:endParaRPr lang="en-US" altLang="zh-CN" dirty="0"/>
          </a:p>
          <a:p>
            <a:pPr lvl="1"/>
            <a:r>
              <a:rPr lang="zh-CN" altLang="en-US" dirty="0">
                <a:hlinkClick r:id="rId4" action="ppaction://hlinksldjump">
                  <a:extLst>
                    <a:ext uri="{A12FA001-AC4F-418D-AE19-62706E023703}">
                      <ahyp:hlinkClr xmlns:ahyp="http://schemas.microsoft.com/office/drawing/2018/hyperlinkcolor" val="tx"/>
                    </a:ext>
                  </a:extLst>
                </a:hlinkClick>
              </a:rPr>
              <a:t>静态漏洞</a:t>
            </a:r>
            <a:r>
              <a:rPr lang="zh-CN" altLang="en-US" u="sng" dirty="0">
                <a:hlinkClick r:id="rId4" action="ppaction://hlinksldjump">
                  <a:extLst>
                    <a:ext uri="{A12FA001-AC4F-418D-AE19-62706E023703}">
                      <ahyp:hlinkClr xmlns:ahyp="http://schemas.microsoft.com/office/drawing/2018/hyperlinkcolor" val="tx"/>
                    </a:ext>
                  </a:extLst>
                </a:hlinkClick>
              </a:rPr>
              <a:t>分析</a:t>
            </a:r>
            <a:r>
              <a:rPr lang="zh-CN" altLang="en-US" dirty="0"/>
              <a:t>：过程内分析、过程间分析</a:t>
            </a:r>
            <a:endParaRPr lang="en-US" altLang="zh-CN" dirty="0"/>
          </a:p>
          <a:p>
            <a:pPr lvl="1"/>
            <a:endParaRPr lang="en-US" altLang="zh-CN" dirty="0"/>
          </a:p>
          <a:p>
            <a:r>
              <a:rPr lang="zh-CN" altLang="en-US" dirty="0"/>
              <a:t>数据流分析作为辅助技术</a:t>
            </a:r>
            <a:endParaRPr lang="en-US" altLang="zh-CN" dirty="0"/>
          </a:p>
          <a:p>
            <a:pPr lvl="1"/>
            <a:r>
              <a:rPr lang="zh-CN" altLang="en-US" dirty="0"/>
              <a:t>指向分析：分析系统可以大致确定变量指向哪些对象；分析变量别名</a:t>
            </a:r>
            <a:endParaRPr lang="en-US" altLang="zh-CN" dirty="0"/>
          </a:p>
          <a:p>
            <a:pPr lvl="1"/>
            <a:r>
              <a:rPr lang="zh-CN" altLang="en-US" dirty="0"/>
              <a:t>取值分析</a:t>
            </a: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方法实现</a:t>
            </a:r>
            <a:r>
              <a:rPr lang="en-US" altLang="zh-CN" dirty="0"/>
              <a:t>—</a:t>
            </a:r>
            <a:r>
              <a:rPr lang="zh-CN" altLang="en-US" dirty="0"/>
              <a:t>基本原理的具体化</a:t>
            </a:r>
          </a:p>
        </p:txBody>
      </p:sp>
      <p:sp>
        <p:nvSpPr>
          <p:cNvPr id="2" name="动作按钮: 前进或下一项 1">
            <a:hlinkClick r:id="rId5" action="ppaction://hlinksldjump" highlightClick="1"/>
            <a:extLst>
              <a:ext uri="{FF2B5EF4-FFF2-40B4-BE49-F238E27FC236}">
                <a16:creationId xmlns:a16="http://schemas.microsoft.com/office/drawing/2014/main" id="{F84662D8-0C51-4BF2-B6A9-C38FA78C8D5A}"/>
              </a:ext>
            </a:extLst>
          </p:cNvPr>
          <p:cNvSpPr/>
          <p:nvPr/>
        </p:nvSpPr>
        <p:spPr>
          <a:xfrm>
            <a:off x="8448936" y="6249880"/>
            <a:ext cx="417251" cy="417251"/>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977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概念</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751478" y="3603256"/>
            <a:ext cx="2494501" cy="153691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抽象语法树</a:t>
            </a:r>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F4390335-3F1A-4BA1-8612-C8B8511DE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9473" y="1685678"/>
            <a:ext cx="4036742" cy="48400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9248125"/>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2299</TotalTime>
  <Words>612</Words>
  <Application>Microsoft Office PowerPoint</Application>
  <PresentationFormat>全屏显示(4:3)</PresentationFormat>
  <Paragraphs>123</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微软雅黑</vt:lpstr>
      <vt:lpstr>Arial</vt:lpstr>
      <vt:lpstr>Calibri</vt:lpstr>
      <vt:lpstr>2016-VI主题</vt:lpstr>
      <vt:lpstr>PowerPoint 演示文稿</vt:lpstr>
      <vt:lpstr>数据流分析</vt:lpstr>
      <vt:lpstr>目录 Contents</vt:lpstr>
      <vt:lpstr>目录 Contents</vt:lpstr>
      <vt:lpstr>基本原理</vt:lpstr>
      <vt:lpstr>基本原理</vt:lpstr>
      <vt:lpstr>目录 Contents</vt:lpstr>
      <vt:lpstr>方法实现—基本原理的具体化</vt:lpstr>
      <vt:lpstr>方法实现—概念</vt:lpstr>
      <vt:lpstr>PowerPoint 演示文稿</vt:lpstr>
      <vt:lpstr>规则的状态机模型</vt:lpstr>
      <vt:lpstr>方法实现—过程内分析</vt:lpstr>
      <vt:lpstr>方法实现—过程间分析</vt:lpstr>
      <vt:lpstr>目录 Contents</vt:lpstr>
      <vt:lpstr>实例分析—检测缓冲区溢出</vt:lpstr>
      <vt:lpstr>目录 Contents</vt:lpstr>
      <vt:lpstr>典型工具</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仝 志欣</cp:lastModifiedBy>
  <cp:revision>101</cp:revision>
  <dcterms:created xsi:type="dcterms:W3CDTF">2016-01-21T16:32:22Z</dcterms:created>
  <dcterms:modified xsi:type="dcterms:W3CDTF">2019-07-16T04:42:47Z</dcterms:modified>
</cp:coreProperties>
</file>