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3"/>
  </p:notesMasterIdLst>
  <p:sldIdLst>
    <p:sldId id="289" r:id="rId2"/>
    <p:sldId id="260" r:id="rId3"/>
    <p:sldId id="280" r:id="rId4"/>
    <p:sldId id="279" r:id="rId5"/>
    <p:sldId id="263" r:id="rId6"/>
    <p:sldId id="290" r:id="rId7"/>
    <p:sldId id="278" r:id="rId8"/>
    <p:sldId id="264" r:id="rId9"/>
    <p:sldId id="296" r:id="rId10"/>
    <p:sldId id="297" r:id="rId11"/>
    <p:sldId id="298" r:id="rId12"/>
    <p:sldId id="299" r:id="rId13"/>
    <p:sldId id="300" r:id="rId14"/>
    <p:sldId id="302" r:id="rId15"/>
    <p:sldId id="301" r:id="rId16"/>
    <p:sldId id="292" r:id="rId17"/>
    <p:sldId id="285" r:id="rId18"/>
    <p:sldId id="293" r:id="rId19"/>
    <p:sldId id="303" r:id="rId20"/>
    <p:sldId id="304" r:id="rId21"/>
    <p:sldId id="25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61E"/>
    <a:srgbClr val="B5B5B6"/>
    <a:srgbClr val="C9151E"/>
    <a:srgbClr val="FFFFFF"/>
    <a:srgbClr val="BFE2F3"/>
    <a:srgbClr val="C31823"/>
    <a:srgbClr val="E9CBBC"/>
    <a:srgbClr val="E0A487"/>
    <a:srgbClr val="D97C5B"/>
    <a:srgbClr val="CC14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7" autoAdjust="0"/>
    <p:restoredTop sz="94785" autoAdjust="0"/>
  </p:normalViewPr>
  <p:slideViewPr>
    <p:cSldViewPr snapToGrid="0">
      <p:cViewPr varScale="1">
        <p:scale>
          <a:sx n="66" d="100"/>
          <a:sy n="66" d="100"/>
        </p:scale>
        <p:origin x="53" y="4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en-US" b="1" dirty="0"/>
            <a:t>N</a:t>
          </a:r>
          <a:r>
            <a:rPr lang="en-US" altLang="zh-CN" b="1" dirty="0"/>
            <a:t>map</a:t>
          </a:r>
          <a:endParaRPr lang="zh-CN" altLang="en-US"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en-US" altLang="zh-CN" dirty="0"/>
            <a:t>MBSA</a:t>
          </a:r>
          <a:endParaRPr lang="zh-CN" altLang="en-US" dirty="0"/>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en-US" b="1" dirty="0"/>
            <a:t>N</a:t>
          </a:r>
          <a:r>
            <a:rPr lang="en-US" altLang="zh-CN" b="1" dirty="0"/>
            <a:t>essus</a:t>
          </a:r>
          <a:endParaRPr lang="zh-CN" altLang="en-US"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E95A0273-E642-4127-B438-45D95C69FDCC}">
      <dgm:prSet phldrT="[文本]"/>
      <dgm:spPr/>
      <dgm:t>
        <a:bodyPr/>
        <a:lstStyle/>
        <a:p>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F2EA260C-E5B1-4EB8-98B8-C73AA82A3830}">
      <dgm:prSet phldrT="[文本]"/>
      <dgm:spPr/>
      <dgm:t>
        <a:bodyPr/>
        <a:lstStyle/>
        <a:p>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custLinFactNeighborX="0" custLinFactNeighborY="9394">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568298"/>
          <a:ext cx="8256588"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728980" rIns="640803" bIns="248920"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dirty="0"/>
        </a:p>
      </dsp:txBody>
      <dsp:txXfrm>
        <a:off x="0" y="568298"/>
        <a:ext cx="8256588" cy="882000"/>
      </dsp:txXfrm>
    </dsp:sp>
    <dsp:sp modelId="{0906846D-B162-433A-97D0-D4044DEE67CF}">
      <dsp:nvSpPr>
        <dsp:cNvPr id="0" name=""/>
        <dsp:cNvSpPr/>
      </dsp:nvSpPr>
      <dsp:spPr>
        <a:xfrm>
          <a:off x="412829" y="51697"/>
          <a:ext cx="5779611"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1555750">
            <a:lnSpc>
              <a:spcPct val="90000"/>
            </a:lnSpc>
            <a:spcBef>
              <a:spcPct val="0"/>
            </a:spcBef>
            <a:spcAft>
              <a:spcPct val="35000"/>
            </a:spcAft>
            <a:buNone/>
          </a:pPr>
          <a:r>
            <a:rPr lang="en-US" sz="3500" b="1" kern="1200" dirty="0"/>
            <a:t>N</a:t>
          </a:r>
          <a:r>
            <a:rPr lang="en-US" altLang="zh-CN" sz="3500" b="1" kern="1200" dirty="0"/>
            <a:t>map</a:t>
          </a:r>
          <a:endParaRPr lang="zh-CN" altLang="en-US" sz="3500" kern="1200" dirty="0"/>
        </a:p>
      </dsp:txBody>
      <dsp:txXfrm>
        <a:off x="463266" y="102134"/>
        <a:ext cx="5678737" cy="932326"/>
      </dsp:txXfrm>
    </dsp:sp>
    <dsp:sp modelId="{35B04919-E45A-445B-8E33-878B767387DD}">
      <dsp:nvSpPr>
        <dsp:cNvPr id="0" name=""/>
        <dsp:cNvSpPr/>
      </dsp:nvSpPr>
      <dsp:spPr>
        <a:xfrm>
          <a:off x="0" y="2173652"/>
          <a:ext cx="8256588"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728980" rIns="640803" bIns="248920"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dirty="0"/>
        </a:p>
      </dsp:txBody>
      <dsp:txXfrm>
        <a:off x="0" y="2173652"/>
        <a:ext cx="8256588" cy="882000"/>
      </dsp:txXfrm>
    </dsp:sp>
    <dsp:sp modelId="{C6732B46-C6AA-48F3-A0C4-4ACA7A63178C}">
      <dsp:nvSpPr>
        <dsp:cNvPr id="0" name=""/>
        <dsp:cNvSpPr/>
      </dsp:nvSpPr>
      <dsp:spPr>
        <a:xfrm>
          <a:off x="412829" y="1639298"/>
          <a:ext cx="5779611"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1555750">
            <a:lnSpc>
              <a:spcPct val="90000"/>
            </a:lnSpc>
            <a:spcBef>
              <a:spcPct val="0"/>
            </a:spcBef>
            <a:spcAft>
              <a:spcPct val="35000"/>
            </a:spcAft>
            <a:buNone/>
          </a:pPr>
          <a:r>
            <a:rPr lang="en-US" sz="3500" b="1" kern="1200" dirty="0"/>
            <a:t>N</a:t>
          </a:r>
          <a:r>
            <a:rPr lang="en-US" altLang="zh-CN" sz="3500" b="1" kern="1200" dirty="0"/>
            <a:t>essus</a:t>
          </a:r>
          <a:endParaRPr lang="zh-CN" altLang="en-US" sz="3500" kern="1200" dirty="0"/>
        </a:p>
      </dsp:txBody>
      <dsp:txXfrm>
        <a:off x="463266" y="1689735"/>
        <a:ext cx="5678737" cy="932326"/>
      </dsp:txXfrm>
    </dsp:sp>
    <dsp:sp modelId="{6A001656-CA27-4567-96E8-EF933E971BD3}">
      <dsp:nvSpPr>
        <dsp:cNvPr id="0" name=""/>
        <dsp:cNvSpPr/>
      </dsp:nvSpPr>
      <dsp:spPr>
        <a:xfrm>
          <a:off x="0" y="3743498"/>
          <a:ext cx="8256588"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728980" rIns="640803" bIns="248920"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dirty="0"/>
        </a:p>
      </dsp:txBody>
      <dsp:txXfrm>
        <a:off x="0" y="3743498"/>
        <a:ext cx="8256588" cy="882000"/>
      </dsp:txXfrm>
    </dsp:sp>
    <dsp:sp modelId="{04F6827F-281B-42C5-A9D8-0CB3AAB5A08B}">
      <dsp:nvSpPr>
        <dsp:cNvPr id="0" name=""/>
        <dsp:cNvSpPr/>
      </dsp:nvSpPr>
      <dsp:spPr>
        <a:xfrm>
          <a:off x="412829" y="3226898"/>
          <a:ext cx="5779611"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MBSA</a:t>
          </a:r>
          <a:endParaRPr lang="zh-CN" altLang="en-US" sz="3500" kern="1200" dirty="0"/>
        </a:p>
      </dsp:txBody>
      <dsp:txXfrm>
        <a:off x="463266" y="3277335"/>
        <a:ext cx="5678737" cy="9323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运行系统漏洞分析</a:t>
            </a:r>
          </a:p>
        </p:txBody>
      </p:sp>
      <p:sp>
        <p:nvSpPr>
          <p:cNvPr id="5" name="副标题 4"/>
          <p:cNvSpPr>
            <a:spLocks noGrp="1"/>
          </p:cNvSpPr>
          <p:nvPr>
            <p:ph type="subTitle" idx="1"/>
          </p:nvPr>
        </p:nvSpPr>
        <p:spPr/>
        <p:txBody>
          <a:bodyPr/>
          <a:lstStyle/>
          <a:p>
            <a:r>
              <a:rPr lang="zh-CN" altLang="en-US" dirty="0"/>
              <a:t>仝志欣</a:t>
            </a:r>
          </a:p>
        </p:txBody>
      </p:sp>
      <p:sp>
        <p:nvSpPr>
          <p:cNvPr id="6" name="文本占位符 5"/>
          <p:cNvSpPr>
            <a:spLocks noGrp="1"/>
          </p:cNvSpPr>
          <p:nvPr>
            <p:ph type="body" sz="quarter" idx="10"/>
          </p:nvPr>
        </p:nvSpPr>
        <p:spPr/>
        <p:txBody>
          <a:bodyPr>
            <a:normAutofit/>
          </a:bodyPr>
          <a:lstStyle/>
          <a:p>
            <a:r>
              <a:rPr lang="en-US" altLang="zh-CN" dirty="0"/>
              <a:t>2019</a:t>
            </a:r>
            <a:r>
              <a:rPr lang="zh-CN" altLang="en-US" dirty="0"/>
              <a:t>年</a:t>
            </a:r>
            <a:r>
              <a:rPr lang="en-US" altLang="zh-CN" dirty="0"/>
              <a:t>9</a:t>
            </a:r>
            <a:r>
              <a:rPr lang="zh-CN" altLang="en-US" dirty="0"/>
              <a:t>月</a:t>
            </a:r>
          </a:p>
        </p:txBody>
      </p:sp>
    </p:spTree>
    <p:extLst>
      <p:ext uri="{BB962C8B-B14F-4D97-AF65-F5344CB8AC3E}">
        <p14:creationId xmlns:p14="http://schemas.microsoft.com/office/powerpoint/2010/main" val="37236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方法实现</a:t>
            </a:r>
            <a:r>
              <a:rPr lang="en-US" altLang="zh-CN" dirty="0"/>
              <a:t>—</a:t>
            </a:r>
            <a:r>
              <a:rPr lang="zh-CN" altLang="en-US" dirty="0"/>
              <a:t>配置管理漏洞检测</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385918" y="1689651"/>
            <a:ext cx="8372163" cy="504681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运行系统配置的安全性测试：</a:t>
            </a:r>
            <a:endParaRPr lang="en-US" altLang="zh-CN" dirty="0"/>
          </a:p>
          <a:p>
            <a:pPr lvl="1"/>
            <a:r>
              <a:rPr lang="zh-CN" altLang="zh-CN" dirty="0"/>
              <a:t>分析运行系统的业务特性，明确运行系统的安全需求，建立运行系统的安全配置要求。</a:t>
            </a:r>
          </a:p>
          <a:p>
            <a:pPr lvl="1" algn="just"/>
            <a:r>
              <a:rPr lang="zh-CN" altLang="zh-CN" dirty="0"/>
              <a:t>测试运行系统各配置是否符合第一步建立的运行系统的安全配置要求。</a:t>
            </a:r>
            <a:r>
              <a:rPr lang="zh-CN" altLang="en-US" dirty="0"/>
              <a:t>测</a:t>
            </a:r>
            <a:r>
              <a:rPr lang="zh-CN" altLang="zh-CN" dirty="0"/>
              <a:t>试人员通过人工方式或者利用自动化测试工具</a:t>
            </a:r>
            <a:r>
              <a:rPr lang="en-US" altLang="zh-CN" dirty="0"/>
              <a:t>(</a:t>
            </a:r>
            <a:r>
              <a:rPr lang="zh-CN" altLang="zh-CN" dirty="0"/>
              <a:t>例如</a:t>
            </a:r>
            <a:r>
              <a:rPr lang="en-US" altLang="zh-CN" dirty="0"/>
              <a:t>,</a:t>
            </a:r>
            <a:r>
              <a:rPr lang="zh-CN" altLang="zh-CN" dirty="0"/>
              <a:t>微软基线安全分析器</a:t>
            </a:r>
            <a:r>
              <a:rPr lang="en-US" altLang="zh-CN" dirty="0"/>
              <a:t> Microsoft Baseline Security </a:t>
            </a:r>
            <a:r>
              <a:rPr lang="en-US" altLang="zh-CN" dirty="0" err="1"/>
              <a:t>Analyzor</a:t>
            </a:r>
            <a:r>
              <a:rPr lang="en-US" altLang="zh-CN" dirty="0"/>
              <a:t>, MBSA)4</a:t>
            </a:r>
            <a:r>
              <a:rPr lang="zh-CN" altLang="zh-CN" dirty="0"/>
              <a:t>进行检测检查的层次包括网络层、主机系统层和业务应用层三个层次</a:t>
            </a:r>
            <a:r>
              <a:rPr lang="zh-CN" altLang="en-US" dirty="0"/>
              <a:t>。</a:t>
            </a:r>
            <a:endParaRPr lang="en-US" altLang="zh-CN" dirty="0"/>
          </a:p>
          <a:p>
            <a:pPr lvl="1"/>
            <a:r>
              <a:rPr lang="zh-CN" altLang="zh-CN" dirty="0"/>
              <a:t>记录不符合安全配置要求的地方，形成配置安全测试报告</a:t>
            </a:r>
            <a:r>
              <a:rPr lang="zh-CN" altLang="en-US" dirty="0"/>
              <a:t>。</a:t>
            </a:r>
            <a:endParaRPr lang="en-US" altLang="zh-CN" dirty="0"/>
          </a:p>
        </p:txBody>
      </p:sp>
    </p:spTree>
    <p:extLst>
      <p:ext uri="{BB962C8B-B14F-4D97-AF65-F5344CB8AC3E}">
        <p14:creationId xmlns:p14="http://schemas.microsoft.com/office/powerpoint/2010/main" val="380751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方法实现</a:t>
            </a:r>
            <a:r>
              <a:rPr lang="en-US" altLang="zh-CN" dirty="0"/>
              <a:t>—</a:t>
            </a:r>
            <a:r>
              <a:rPr lang="zh-CN" altLang="en-US" dirty="0"/>
              <a:t>通信协议漏洞检测</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385918" y="1689651"/>
            <a:ext cx="8372163" cy="504681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攻击验证：</a:t>
            </a:r>
            <a:r>
              <a:rPr lang="zh-CN" altLang="zh-CN" dirty="0"/>
              <a:t>通信协议常见的漏洞有：身份认证漏洞、假冒攻击漏洞、保密数据泄露、类型攻击漏洞、新鲜性漏洞。</a:t>
            </a:r>
            <a:r>
              <a:rPr lang="zh-CN" altLang="en-US" dirty="0"/>
              <a:t>以新鲜性漏洞为例。</a:t>
            </a:r>
            <a:endParaRPr lang="zh-CN" altLang="zh-CN" dirty="0"/>
          </a:p>
        </p:txBody>
      </p:sp>
      <p:pic>
        <p:nvPicPr>
          <p:cNvPr id="3" name="图片 2">
            <a:extLst>
              <a:ext uri="{FF2B5EF4-FFF2-40B4-BE49-F238E27FC236}">
                <a16:creationId xmlns:a16="http://schemas.microsoft.com/office/drawing/2014/main" id="{6913197B-3559-4DB0-96DC-26B6772069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44042" y="2905599"/>
            <a:ext cx="3052553" cy="3775526"/>
          </a:xfrm>
          <a:prstGeom prst="rect">
            <a:avLst/>
          </a:prstGeom>
          <a:ln>
            <a:noFill/>
          </a:ln>
          <a:effectLst>
            <a:outerShdw blurRad="292100" dist="139700" dir="2700000" algn="tl" rotWithShape="0">
              <a:srgbClr val="333333">
                <a:alpha val="65000"/>
              </a:srgbClr>
            </a:outerShdw>
          </a:effectLst>
        </p:spPr>
      </p:pic>
      <p:sp>
        <p:nvSpPr>
          <p:cNvPr id="4" name="文本框 3">
            <a:extLst>
              <a:ext uri="{FF2B5EF4-FFF2-40B4-BE49-F238E27FC236}">
                <a16:creationId xmlns:a16="http://schemas.microsoft.com/office/drawing/2014/main" id="{B245D32E-CBA2-4A7F-A6C6-9F087AB63C80}"/>
              </a:ext>
            </a:extLst>
          </p:cNvPr>
          <p:cNvSpPr txBox="1"/>
          <p:nvPr/>
        </p:nvSpPr>
        <p:spPr>
          <a:xfrm>
            <a:off x="648182" y="3977754"/>
            <a:ext cx="3513264" cy="1631216"/>
          </a:xfrm>
          <a:prstGeom prst="rect">
            <a:avLst/>
          </a:prstGeom>
          <a:noFill/>
        </p:spPr>
        <p:txBody>
          <a:bodyPr wrap="square" rtlCol="0">
            <a:spAutoFit/>
          </a:bodyPr>
          <a:lstStyle/>
          <a:p>
            <a:r>
              <a:rPr lang="zh-CN" altLang="en-US" sz="2000" dirty="0"/>
              <a:t>在协议的执行过程中，对于读写器的的质询，标签的回复没有改变，如果攻击者获取了某个</a:t>
            </a:r>
            <a:r>
              <a:rPr lang="en-US" altLang="zh-CN" sz="2000" dirty="0" err="1"/>
              <a:t>metaID</a:t>
            </a:r>
            <a:r>
              <a:rPr lang="zh-CN" altLang="en-US" sz="2000" dirty="0"/>
              <a:t>和</a:t>
            </a:r>
            <a:r>
              <a:rPr lang="en-US" altLang="zh-CN" sz="2000" dirty="0"/>
              <a:t>ID</a:t>
            </a:r>
            <a:r>
              <a:rPr lang="zh-CN" altLang="en-US" sz="2000" dirty="0"/>
              <a:t>‘，那么可以通过重放攻击片区读写器的认证</a:t>
            </a:r>
          </a:p>
        </p:txBody>
      </p:sp>
    </p:spTree>
    <p:extLst>
      <p:ext uri="{BB962C8B-B14F-4D97-AF65-F5344CB8AC3E}">
        <p14:creationId xmlns:p14="http://schemas.microsoft.com/office/powerpoint/2010/main" val="362064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方法实现</a:t>
            </a:r>
            <a:r>
              <a:rPr lang="en-US" altLang="zh-CN" dirty="0"/>
              <a:t>—</a:t>
            </a:r>
            <a:r>
              <a:rPr lang="zh-CN" altLang="en-US" dirty="0"/>
              <a:t>授权认证漏洞检测</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385918" y="1689651"/>
            <a:ext cx="8372163" cy="5046815"/>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授权测试：授权测试的基本思想是只有获得许可的用户才能访问资源。测试过程中去验证是否可以绕过授权模式，找到一个路径便利遍历漏洞或者设法升级分配给测试者的特权。</a:t>
            </a:r>
            <a:endParaRPr lang="en-US" altLang="zh-CN" dirty="0"/>
          </a:p>
          <a:p>
            <a:pPr lvl="1"/>
            <a:r>
              <a:rPr lang="zh-CN" altLang="en-US" dirty="0"/>
              <a:t>路径遍历测试：</a:t>
            </a:r>
            <a:r>
              <a:rPr lang="zh-CN" altLang="zh-CN" dirty="0"/>
              <a:t>测试用户是否可以通过</a:t>
            </a:r>
            <a:r>
              <a:rPr lang="zh-CN" altLang="en-US" dirty="0"/>
              <a:t>遍历路径</a:t>
            </a:r>
            <a:r>
              <a:rPr lang="zh-CN" altLang="zh-CN" dirty="0"/>
              <a:t>绕过限制访问文件</a:t>
            </a:r>
            <a:r>
              <a:rPr lang="zh-CN" altLang="en-US" dirty="0"/>
              <a:t>。例如</a:t>
            </a:r>
            <a:r>
              <a:rPr lang="en-US" altLang="zh-CN" dirty="0"/>
              <a:t>http://example.com/getUserProfile.jsp?item=../../../../etc/passwd</a:t>
            </a:r>
            <a:r>
              <a:rPr lang="zh-CN" altLang="en-US" dirty="0"/>
              <a:t>等等。</a:t>
            </a:r>
            <a:endParaRPr lang="en-US" altLang="zh-CN" dirty="0"/>
          </a:p>
          <a:p>
            <a:pPr lvl="1"/>
            <a:r>
              <a:rPr lang="zh-CN" altLang="en-US" dirty="0"/>
              <a:t>绕过授权测试：</a:t>
            </a:r>
            <a:r>
              <a:rPr lang="zh-CN" altLang="zh-CN" dirty="0"/>
              <a:t>验证被授权的对象是否有能力访问受限的资源或者功能</a:t>
            </a:r>
            <a:r>
              <a:rPr lang="zh-CN" altLang="en-US" dirty="0"/>
              <a:t>。</a:t>
            </a:r>
            <a:endParaRPr lang="en-US" altLang="zh-CN" dirty="0"/>
          </a:p>
          <a:p>
            <a:pPr lvl="1"/>
            <a:r>
              <a:rPr lang="zh-CN" altLang="zh-CN" dirty="0"/>
              <a:t>提权测试：研究从一个特权等级升级到更高特权等级的问题</a:t>
            </a:r>
            <a:r>
              <a:rPr lang="zh-CN" altLang="zh-CN" b="1" dirty="0"/>
              <a:t>。</a:t>
            </a:r>
            <a:endParaRPr lang="en-US" altLang="zh-CN" b="1" dirty="0"/>
          </a:p>
          <a:p>
            <a:pPr lvl="1"/>
            <a:endParaRPr lang="en-US" altLang="zh-CN" dirty="0"/>
          </a:p>
        </p:txBody>
      </p:sp>
      <p:pic>
        <p:nvPicPr>
          <p:cNvPr id="3" name="图片 2">
            <a:extLst>
              <a:ext uri="{FF2B5EF4-FFF2-40B4-BE49-F238E27FC236}">
                <a16:creationId xmlns:a16="http://schemas.microsoft.com/office/drawing/2014/main" id="{EFA21FCE-8466-49C0-9934-C835D95C87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590439" y="1214048"/>
            <a:ext cx="1963119" cy="6858000"/>
          </a:xfrm>
          <a:prstGeom prst="rect">
            <a:avLst/>
          </a:prstGeom>
        </p:spPr>
      </p:pic>
    </p:spTree>
    <p:extLst>
      <p:ext uri="{BB962C8B-B14F-4D97-AF65-F5344CB8AC3E}">
        <p14:creationId xmlns:p14="http://schemas.microsoft.com/office/powerpoint/2010/main" val="323420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方法实现</a:t>
            </a:r>
            <a:r>
              <a:rPr lang="en-US" altLang="zh-CN" dirty="0"/>
              <a:t>—</a:t>
            </a:r>
            <a:r>
              <a:rPr lang="zh-CN" altLang="en-US" dirty="0"/>
              <a:t>授权认证漏洞检测</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385918" y="1689651"/>
            <a:ext cx="8372163" cy="5046815"/>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认证测试：</a:t>
            </a:r>
            <a:r>
              <a:rPr lang="zh-CN" altLang="zh-CN" b="1" dirty="0"/>
              <a:t>基本目的是防止其他实体非法使用已经被认定的身份。</a:t>
            </a:r>
            <a:endParaRPr lang="en-US" altLang="zh-CN" b="1" dirty="0"/>
          </a:p>
          <a:p>
            <a:pPr lvl="1"/>
            <a:r>
              <a:rPr lang="zh-CN" altLang="en-US" dirty="0"/>
              <a:t>加密通道测试：</a:t>
            </a:r>
            <a:r>
              <a:rPr lang="zh-CN" altLang="zh-CN" dirty="0"/>
              <a:t>测试加密信道是为了确认用户的认证数据是否通过加密信道传输</a:t>
            </a:r>
            <a:r>
              <a:rPr lang="en-US" altLang="zh-CN" dirty="0"/>
              <a:t>,</a:t>
            </a:r>
            <a:r>
              <a:rPr lang="zh-CN" altLang="zh-CN" dirty="0"/>
              <a:t>以避免被恶意用户截获并破解。</a:t>
            </a:r>
            <a:r>
              <a:rPr lang="zh-CN" altLang="en-US" dirty="0">
                <a:hlinkClick r:id="rId2" action="ppaction://hlinksldjump">
                  <a:extLst>
                    <a:ext uri="{A12FA001-AC4F-418D-AE19-62706E023703}">
                      <ahyp:hlinkClr xmlns:ahyp="http://schemas.microsoft.com/office/drawing/2018/hyperlinkcolor" val="tx"/>
                    </a:ext>
                  </a:extLst>
                </a:hlinkClick>
              </a:rPr>
              <a:t>（例子）</a:t>
            </a:r>
            <a:endParaRPr lang="en-US" altLang="zh-CN" dirty="0"/>
          </a:p>
          <a:p>
            <a:pPr lvl="1"/>
            <a:r>
              <a:rPr lang="zh-CN" altLang="en-US" dirty="0"/>
              <a:t>用户枚举测试：验证是否能够通过认证机制得到有效的用户列表。当用户名在运行系统中存在时可能会由于错误配置等原因导致泄露相关用户信息。攻击者可能得到合法用户名。</a:t>
            </a:r>
            <a:endParaRPr lang="en-US" altLang="zh-CN" dirty="0"/>
          </a:p>
          <a:p>
            <a:pPr lvl="1"/>
            <a:r>
              <a:rPr lang="zh-CN" altLang="en-US" dirty="0"/>
              <a:t>默认或者可猜用户测试</a:t>
            </a:r>
            <a:endParaRPr lang="en-US" altLang="zh-CN" dirty="0"/>
          </a:p>
          <a:p>
            <a:pPr lvl="1"/>
            <a:r>
              <a:rPr lang="zh-CN" altLang="en-US" dirty="0"/>
              <a:t>暴力破解测试</a:t>
            </a:r>
            <a:endParaRPr lang="en-US" altLang="zh-CN" dirty="0"/>
          </a:p>
          <a:p>
            <a:pPr lvl="1"/>
            <a:endParaRPr lang="en-US" altLang="zh-CN" dirty="0"/>
          </a:p>
        </p:txBody>
      </p:sp>
    </p:spTree>
    <p:extLst>
      <p:ext uri="{BB962C8B-B14F-4D97-AF65-F5344CB8AC3E}">
        <p14:creationId xmlns:p14="http://schemas.microsoft.com/office/powerpoint/2010/main" val="165851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方法实现</a:t>
            </a:r>
            <a:r>
              <a:rPr lang="en-US" altLang="zh-CN" dirty="0"/>
              <a:t>—</a:t>
            </a:r>
            <a:r>
              <a:rPr lang="zh-CN" altLang="en-US" dirty="0"/>
              <a:t>数据验证漏洞检测</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385918" y="1689651"/>
            <a:ext cx="8372163" cy="5046815"/>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概念： </a:t>
            </a:r>
            <a:r>
              <a:rPr lang="zh-CN" altLang="zh-CN" dirty="0">
                <a:latin typeface="+mn-ea"/>
              </a:rPr>
              <a:t>运行系统</a:t>
            </a:r>
            <a:r>
              <a:rPr lang="zh-CN" altLang="en-US" dirty="0">
                <a:latin typeface="+mn-ea"/>
              </a:rPr>
              <a:t>中</a:t>
            </a:r>
            <a:r>
              <a:rPr lang="zh-CN" altLang="zh-CN" dirty="0">
                <a:latin typeface="+mn-ea"/>
              </a:rPr>
              <a:t>不能正确验证来自客户端或外界的数据</a:t>
            </a:r>
            <a:r>
              <a:rPr lang="en-US" altLang="zh-CN" dirty="0">
                <a:latin typeface="+mn-ea"/>
              </a:rPr>
              <a:t>,</a:t>
            </a:r>
            <a:r>
              <a:rPr lang="zh-CN" altLang="zh-CN" dirty="0">
                <a:latin typeface="+mn-ea"/>
              </a:rPr>
              <a:t>例</a:t>
            </a:r>
            <a:r>
              <a:rPr lang="zh-CN" altLang="en-US" dirty="0">
                <a:latin typeface="+mn-ea"/>
              </a:rPr>
              <a:t>如</a:t>
            </a:r>
            <a:r>
              <a:rPr lang="en-US" altLang="zh-CN" dirty="0">
                <a:latin typeface="+mn-ea"/>
              </a:rPr>
              <a:t>,</a:t>
            </a:r>
            <a:r>
              <a:rPr lang="zh-CN" altLang="zh-CN" dirty="0">
                <a:latin typeface="+mn-ea"/>
              </a:rPr>
              <a:t>跨站脚本、</a:t>
            </a:r>
            <a:r>
              <a:rPr lang="en-US" altLang="zh-CN" dirty="0">
                <a:latin typeface="+mn-ea"/>
              </a:rPr>
              <a:t>SOL</a:t>
            </a:r>
            <a:r>
              <a:rPr lang="zh-CN" altLang="zh-CN" dirty="0">
                <a:latin typeface="+mn-ea"/>
              </a:rPr>
              <a:t>注入、解释器注入、</a:t>
            </a:r>
            <a:r>
              <a:rPr lang="en-US" altLang="zh-CN" dirty="0">
                <a:latin typeface="+mn-ea"/>
              </a:rPr>
              <a:t> locale/ Unicode</a:t>
            </a:r>
            <a:r>
              <a:rPr lang="zh-CN" altLang="zh-CN" dirty="0">
                <a:latin typeface="+mn-ea"/>
              </a:rPr>
              <a:t>、文件系统和缓冲区溢出等漏洞都属于这种类型。</a:t>
            </a:r>
            <a:endParaRPr lang="en-US" altLang="zh-CN" dirty="0">
              <a:latin typeface="+mn-ea"/>
            </a:endParaRPr>
          </a:p>
          <a:p>
            <a:r>
              <a:rPr lang="zh-CN" altLang="en-US" dirty="0">
                <a:latin typeface="+mn-ea"/>
              </a:rPr>
              <a:t>跨站脚本漏洞测试：</a:t>
            </a:r>
            <a:r>
              <a:rPr lang="zh-CN" altLang="zh-CN" dirty="0">
                <a:latin typeface="+mn-ea"/>
              </a:rPr>
              <a:t>发生在客户端</a:t>
            </a:r>
            <a:r>
              <a:rPr lang="zh-CN" altLang="en-US" dirty="0">
                <a:latin typeface="+mn-ea"/>
              </a:rPr>
              <a:t>。</a:t>
            </a:r>
            <a:r>
              <a:rPr lang="zh-CN" altLang="zh-CN" dirty="0">
                <a:latin typeface="+mn-ea"/>
              </a:rPr>
              <a:t>恶意的攻击者将对客户端有危害的代码放到服务器上作为一个网页内容</a:t>
            </a:r>
            <a:r>
              <a:rPr lang="en-US" altLang="zh-CN" dirty="0">
                <a:latin typeface="+mn-ea"/>
              </a:rPr>
              <a:t>,</a:t>
            </a:r>
            <a:r>
              <a:rPr lang="zh-CN" altLang="zh-CN" dirty="0">
                <a:latin typeface="+mn-ea"/>
              </a:rPr>
              <a:t>使得其他网站用户在观看此网页时</a:t>
            </a:r>
            <a:r>
              <a:rPr lang="en-US" altLang="zh-CN" dirty="0">
                <a:latin typeface="+mn-ea"/>
              </a:rPr>
              <a:t>,</a:t>
            </a:r>
            <a:r>
              <a:rPr lang="zh-CN" altLang="zh-CN" dirty="0">
                <a:latin typeface="+mn-ea"/>
              </a:rPr>
              <a:t>这些代码注入到了用户的浏览器中执行</a:t>
            </a:r>
            <a:r>
              <a:rPr lang="en-US" altLang="zh-CN" dirty="0">
                <a:latin typeface="+mn-ea"/>
              </a:rPr>
              <a:t>,</a:t>
            </a:r>
            <a:r>
              <a:rPr lang="zh-CN" altLang="zh-CN" dirty="0">
                <a:latin typeface="+mn-ea"/>
              </a:rPr>
              <a:t>使用户受到攻击。</a:t>
            </a:r>
            <a:r>
              <a:rPr lang="zh-CN" altLang="en-US" dirty="0">
                <a:latin typeface="+mn-ea"/>
              </a:rPr>
              <a:t>测试分为三个步骤：</a:t>
            </a:r>
            <a:endParaRPr lang="en-US" altLang="zh-CN" dirty="0">
              <a:latin typeface="+mn-ea"/>
            </a:endParaRPr>
          </a:p>
          <a:p>
            <a:pPr lvl="1"/>
            <a:r>
              <a:rPr lang="zh-CN" altLang="zh-CN" dirty="0">
                <a:latin typeface="+mn-ea"/>
              </a:rPr>
              <a:t>检测输入向量。测试必须确定</a:t>
            </a:r>
            <a:r>
              <a:rPr lang="en-US" altLang="zh-CN" dirty="0">
                <a:latin typeface="+mn-ea"/>
              </a:rPr>
              <a:t>Web</a:t>
            </a:r>
            <a:r>
              <a:rPr lang="zh-CN" altLang="zh-CN" dirty="0">
                <a:latin typeface="+mn-ea"/>
              </a:rPr>
              <a:t>应用程序中的变量</a:t>
            </a:r>
            <a:r>
              <a:rPr lang="en-US" altLang="zh-CN" dirty="0">
                <a:latin typeface="+mn-ea"/>
              </a:rPr>
              <a:t>,</a:t>
            </a:r>
            <a:r>
              <a:rPr lang="zh-CN" altLang="zh-CN" dirty="0">
                <a:latin typeface="+mn-ea"/>
              </a:rPr>
              <a:t>及其如何在</a:t>
            </a:r>
            <a:r>
              <a:rPr lang="en-US" altLang="zh-CN" dirty="0">
                <a:latin typeface="+mn-ea"/>
              </a:rPr>
              <a:t>Web</a:t>
            </a:r>
            <a:r>
              <a:rPr lang="zh-CN" altLang="zh-CN" dirty="0">
                <a:latin typeface="+mn-ea"/>
              </a:rPr>
              <a:t>应用程序中输人。</a:t>
            </a:r>
            <a:endParaRPr lang="en-US" altLang="zh-CN" dirty="0">
              <a:latin typeface="+mn-ea"/>
            </a:endParaRPr>
          </a:p>
          <a:p>
            <a:pPr lvl="1"/>
            <a:r>
              <a:rPr lang="zh-CN" altLang="zh-CN" dirty="0">
                <a:latin typeface="+mn-ea"/>
              </a:rPr>
              <a:t>分析每一个输入向量并发现潜在的漏洞。检测ⅹ</a:t>
            </a:r>
            <a:r>
              <a:rPr lang="en-US" altLang="zh-CN" dirty="0">
                <a:latin typeface="+mn-ea"/>
              </a:rPr>
              <a:t>SS</a:t>
            </a:r>
            <a:r>
              <a:rPr lang="zh-CN" altLang="zh-CN" dirty="0">
                <a:latin typeface="+mn-ea"/>
              </a:rPr>
              <a:t>漏洞时</a:t>
            </a:r>
            <a:r>
              <a:rPr lang="en-US" altLang="zh-CN" dirty="0">
                <a:latin typeface="+mn-ea"/>
              </a:rPr>
              <a:t>,</a:t>
            </a:r>
            <a:r>
              <a:rPr lang="zh-CN" altLang="zh-CN" dirty="0">
                <a:latin typeface="+mn-ea"/>
              </a:rPr>
              <a:t>测试者通常会对每输入向量使用特制的输入数据。</a:t>
            </a:r>
            <a:endParaRPr lang="en-US" altLang="zh-CN" dirty="0">
              <a:latin typeface="+mn-ea"/>
            </a:endParaRPr>
          </a:p>
          <a:p>
            <a:pPr lvl="1"/>
            <a:r>
              <a:rPr lang="zh-CN" altLang="zh-CN" dirty="0">
                <a:latin typeface="+mn-ea"/>
              </a:rPr>
              <a:t>对于每一个前一阶段已经报告的漏洞</a:t>
            </a:r>
            <a:r>
              <a:rPr lang="en-US" altLang="zh-CN" dirty="0">
                <a:latin typeface="+mn-ea"/>
              </a:rPr>
              <a:t>,</a:t>
            </a:r>
            <a:r>
              <a:rPr lang="zh-CN" altLang="zh-CN" dirty="0">
                <a:latin typeface="+mn-ea"/>
              </a:rPr>
              <a:t>测试者将分析相关报告并试图攻击这些漏洞。</a:t>
            </a:r>
            <a:endParaRPr lang="en-US" altLang="zh-CN" dirty="0">
              <a:latin typeface="+mn-ea"/>
            </a:endParaRPr>
          </a:p>
          <a:p>
            <a:pPr lvl="1"/>
            <a:endParaRPr lang="en-US" altLang="zh-CN" dirty="0"/>
          </a:p>
        </p:txBody>
      </p:sp>
      <p:pic>
        <p:nvPicPr>
          <p:cNvPr id="2" name="图片 1">
            <a:extLst>
              <a:ext uri="{FF2B5EF4-FFF2-40B4-BE49-F238E27FC236}">
                <a16:creationId xmlns:a16="http://schemas.microsoft.com/office/drawing/2014/main" id="{DB76E2D8-3EC2-47D3-A883-BDEB3A8F179A}"/>
              </a:ext>
            </a:extLst>
          </p:cNvPr>
          <p:cNvPicPr>
            <a:picLocks noChangeAspect="1"/>
          </p:cNvPicPr>
          <p:nvPr/>
        </p:nvPicPr>
        <p:blipFill>
          <a:blip r:embed="rId2"/>
          <a:stretch>
            <a:fillRect/>
          </a:stretch>
        </p:blipFill>
        <p:spPr>
          <a:xfrm>
            <a:off x="1146512" y="1944191"/>
            <a:ext cx="6850974" cy="3779848"/>
          </a:xfrm>
          <a:prstGeom prst="rect">
            <a:avLst/>
          </a:prstGeom>
        </p:spPr>
      </p:pic>
    </p:spTree>
    <p:extLst>
      <p:ext uri="{BB962C8B-B14F-4D97-AF65-F5344CB8AC3E}">
        <p14:creationId xmlns:p14="http://schemas.microsoft.com/office/powerpoint/2010/main" val="34593662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方法实现</a:t>
            </a:r>
            <a:r>
              <a:rPr lang="en-US" altLang="zh-CN" dirty="0"/>
              <a:t>—</a:t>
            </a:r>
            <a:r>
              <a:rPr lang="zh-CN" altLang="en-US" dirty="0"/>
              <a:t>授权认证漏洞检测</a:t>
            </a:r>
          </a:p>
        </p:txBody>
      </p:sp>
      <p:pic>
        <p:nvPicPr>
          <p:cNvPr id="4" name="图片 3">
            <a:extLst>
              <a:ext uri="{FF2B5EF4-FFF2-40B4-BE49-F238E27FC236}">
                <a16:creationId xmlns:a16="http://schemas.microsoft.com/office/drawing/2014/main" id="{85317200-6BF7-4A71-9D29-B8F1C78C19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028304" y="88640"/>
            <a:ext cx="4909836" cy="7832126"/>
          </a:xfrm>
          <a:prstGeom prst="rect">
            <a:avLst/>
          </a:prstGeom>
        </p:spPr>
      </p:pic>
      <p:sp>
        <p:nvSpPr>
          <p:cNvPr id="2" name="动作按钮: 后退或前一项 1">
            <a:hlinkClick r:id="rId3" action="ppaction://hlinksldjump" highlightClick="1"/>
            <a:extLst>
              <a:ext uri="{FF2B5EF4-FFF2-40B4-BE49-F238E27FC236}">
                <a16:creationId xmlns:a16="http://schemas.microsoft.com/office/drawing/2014/main" id="{89BA6920-A0F0-4E86-A621-321068B11973}"/>
              </a:ext>
            </a:extLst>
          </p:cNvPr>
          <p:cNvSpPr/>
          <p:nvPr/>
        </p:nvSpPr>
        <p:spPr>
          <a:xfrm flipV="1">
            <a:off x="8341528" y="6103794"/>
            <a:ext cx="470627" cy="470627"/>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7190327"/>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96000"/>
            <a:ext cx="4387392" cy="461665"/>
          </a:xfrm>
          <a:prstGeom prst="rect">
            <a:avLst/>
          </a:prstGeom>
          <a:noFill/>
        </p:spPr>
        <p:txBody>
          <a:bodyPr wrap="square" rtlCol="0">
            <a:spAutoFit/>
          </a:bodyPr>
          <a:lstStyle/>
          <a:p>
            <a:r>
              <a:rPr lang="zh-CN" altLang="en-US" sz="2400" dirty="0"/>
              <a:t>基本原理</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915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收获及感受</a:t>
            </a:r>
          </a:p>
        </p:txBody>
      </p:sp>
    </p:spTree>
    <p:extLst>
      <p:ext uri="{BB962C8B-B14F-4D97-AF65-F5344CB8AC3E}">
        <p14:creationId xmlns:p14="http://schemas.microsoft.com/office/powerpoint/2010/main" val="421195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典型工具</a:t>
            </a:r>
          </a:p>
        </p:txBody>
      </p:sp>
      <p:graphicFrame>
        <p:nvGraphicFramePr>
          <p:cNvPr id="3" name="图示 2"/>
          <p:cNvGraphicFramePr/>
          <p:nvPr>
            <p:extLst>
              <p:ext uri="{D42A27DB-BD31-4B8C-83A1-F6EECF244321}">
                <p14:modId xmlns:p14="http://schemas.microsoft.com/office/powerpoint/2010/main" val="1264827654"/>
              </p:ext>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36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96000"/>
            <a:ext cx="4387392" cy="461665"/>
          </a:xfrm>
          <a:prstGeom prst="rect">
            <a:avLst/>
          </a:prstGeom>
          <a:noFill/>
        </p:spPr>
        <p:txBody>
          <a:bodyPr wrap="square" rtlCol="0">
            <a:spAutoFit/>
          </a:bodyPr>
          <a:lstStyle/>
          <a:p>
            <a:r>
              <a:rPr lang="zh-CN" altLang="en-US" sz="2400" dirty="0"/>
              <a:t>基本原理</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816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收获及感受</a:t>
            </a:r>
          </a:p>
        </p:txBody>
      </p:sp>
    </p:spTree>
    <p:extLst>
      <p:ext uri="{BB962C8B-B14F-4D97-AF65-F5344CB8AC3E}">
        <p14:creationId xmlns:p14="http://schemas.microsoft.com/office/powerpoint/2010/main" val="2633515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收获</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385918" y="2789248"/>
            <a:ext cx="8372163" cy="177117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我觉得读完这章的最大收获是知道了对于运行系统漏洞是怎样来分析的。以后如果遇到类似的漏洞分析，起码我是有例可循的，知道该怎样去分析。</a:t>
            </a:r>
            <a:endParaRPr lang="en-US" altLang="zh-CN" dirty="0"/>
          </a:p>
        </p:txBody>
      </p:sp>
    </p:spTree>
    <p:extLst>
      <p:ext uri="{BB962C8B-B14F-4D97-AF65-F5344CB8AC3E}">
        <p14:creationId xmlns:p14="http://schemas.microsoft.com/office/powerpoint/2010/main" val="84151838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A70CB9E9-FD0A-4FA8-9D55-2E65EF91E975}"/>
              </a:ext>
            </a:extLst>
          </p:cNvPr>
          <p:cNvSpPr txBox="1"/>
          <p:nvPr/>
        </p:nvSpPr>
        <p:spPr>
          <a:xfrm>
            <a:off x="2916000" y="1296000"/>
            <a:ext cx="4320000" cy="461665"/>
          </a:xfrm>
          <a:prstGeom prst="rect">
            <a:avLst/>
          </a:prstGeom>
          <a:noFill/>
        </p:spPr>
        <p:txBody>
          <a:bodyPr wrap="square" rtlCol="0">
            <a:spAutoFit/>
          </a:bodyPr>
          <a:lstStyle/>
          <a:p>
            <a:r>
              <a:rPr lang="zh-CN" altLang="en-US" sz="2400" dirty="0"/>
              <a:t>基本原理</a:t>
            </a:r>
          </a:p>
        </p:txBody>
      </p:sp>
      <p:sp>
        <p:nvSpPr>
          <p:cNvPr id="29" name="文本框 28">
            <a:extLst>
              <a:ext uri="{FF2B5EF4-FFF2-40B4-BE49-F238E27FC236}">
                <a16:creationId xmlns:a16="http://schemas.microsoft.com/office/drawing/2014/main" id="{7BF0DB4F-084A-449C-8409-789341A1D8F9}"/>
              </a:ext>
            </a:extLst>
          </p:cNvPr>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30" name="文本框 29">
            <a:extLst>
              <a:ext uri="{FF2B5EF4-FFF2-40B4-BE49-F238E27FC236}">
                <a16:creationId xmlns:a16="http://schemas.microsoft.com/office/drawing/2014/main" id="{8FA0CB95-3B8F-43C1-923D-D5CD172140C8}"/>
              </a:ext>
            </a:extLst>
          </p:cNvPr>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
        <p:nvSpPr>
          <p:cNvPr id="31" name="文本框 30">
            <a:extLst>
              <a:ext uri="{FF2B5EF4-FFF2-40B4-BE49-F238E27FC236}">
                <a16:creationId xmlns:a16="http://schemas.microsoft.com/office/drawing/2014/main" id="{4F4A66E4-9E1F-452D-B1EC-69B0B8657960}"/>
              </a:ext>
            </a:extLst>
          </p:cNvPr>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收获及感受</a:t>
            </a:r>
          </a:p>
        </p:txBody>
      </p:sp>
    </p:spTree>
    <p:extLst>
      <p:ext uri="{BB962C8B-B14F-4D97-AF65-F5344CB8AC3E}">
        <p14:creationId xmlns:p14="http://schemas.microsoft.com/office/powerpoint/2010/main" val="133791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感受</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385918" y="2789247"/>
            <a:ext cx="8372163" cy="202582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感受：这章内容基本上就是这本书的结束，是从运行系统上来进行漏洞分析说明的。</a:t>
            </a:r>
            <a:endParaRPr lang="en-US" altLang="zh-CN" dirty="0"/>
          </a:p>
        </p:txBody>
      </p:sp>
    </p:spTree>
    <p:extLst>
      <p:ext uri="{BB962C8B-B14F-4D97-AF65-F5344CB8AC3E}">
        <p14:creationId xmlns:p14="http://schemas.microsoft.com/office/powerpoint/2010/main" val="154702594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96000"/>
            <a:ext cx="4387392" cy="461665"/>
          </a:xfrm>
          <a:prstGeom prst="rect">
            <a:avLst/>
          </a:prstGeom>
          <a:noFill/>
        </p:spPr>
        <p:txBody>
          <a:bodyPr wrap="square" rtlCol="0">
            <a:spAutoFit/>
          </a:bodyPr>
          <a:lstStyle/>
          <a:p>
            <a:r>
              <a:rPr lang="zh-CN" altLang="en-US" sz="2400" dirty="0"/>
              <a:t>基本原理</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收获及感受</a:t>
            </a:r>
          </a:p>
        </p:txBody>
      </p:sp>
    </p:spTree>
    <p:extLst>
      <p:ext uri="{BB962C8B-B14F-4D97-AF65-F5344CB8AC3E}">
        <p14:creationId xmlns:p14="http://schemas.microsoft.com/office/powerpoint/2010/main" val="31175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7"/>
            <a:ext cx="8372162" cy="4043791"/>
          </a:xfrm>
        </p:spPr>
        <p:txBody>
          <a:bodyPr>
            <a:normAutofit/>
          </a:bodyPr>
          <a:lstStyle/>
          <a:p>
            <a:pPr>
              <a:lnSpc>
                <a:spcPct val="150000"/>
              </a:lnSpc>
            </a:pPr>
            <a:r>
              <a:rPr lang="zh-CN" altLang="en-US" b="1" dirty="0"/>
              <a:t>概念：</a:t>
            </a:r>
            <a:r>
              <a:rPr lang="zh-CN" altLang="zh-CN" dirty="0"/>
              <a:t>可以将运行系统理解为由操作系统、基础软件、应用软件、</a:t>
            </a:r>
            <a:r>
              <a:rPr lang="en-US" altLang="zh-CN" dirty="0"/>
              <a:t>Web</a:t>
            </a:r>
            <a:r>
              <a:rPr lang="zh-CN" altLang="zh-CN" dirty="0"/>
              <a:t>应用程序等可能由</a:t>
            </a:r>
            <a:r>
              <a:rPr lang="zh-CN" altLang="zh-CN" dirty="0">
                <a:solidFill>
                  <a:srgbClr val="C8161E"/>
                </a:solidFill>
              </a:rPr>
              <a:t>多种软件共同构成的</a:t>
            </a:r>
            <a:r>
              <a:rPr lang="en-US" altLang="zh-CN" dirty="0">
                <a:solidFill>
                  <a:srgbClr val="C8161E"/>
                </a:solidFill>
              </a:rPr>
              <a:t>,</a:t>
            </a:r>
            <a:r>
              <a:rPr lang="zh-CN" altLang="zh-CN" dirty="0">
                <a:solidFill>
                  <a:srgbClr val="C8161E"/>
                </a:solidFill>
              </a:rPr>
              <a:t>处于实际运行状态的系统</a:t>
            </a:r>
            <a:r>
              <a:rPr lang="en-US" altLang="zh-CN" dirty="0">
                <a:solidFill>
                  <a:srgbClr val="C8161E"/>
                </a:solidFill>
              </a:rPr>
              <a:t>,</a:t>
            </a:r>
            <a:r>
              <a:rPr lang="zh-CN" altLang="zh-CN" dirty="0">
                <a:solidFill>
                  <a:srgbClr val="C8161E"/>
                </a:solidFill>
              </a:rPr>
              <a:t>这些软件的运行可能是并行的</a:t>
            </a:r>
            <a:r>
              <a:rPr lang="en-US" altLang="zh-CN" dirty="0">
                <a:solidFill>
                  <a:srgbClr val="C8161E"/>
                </a:solidFill>
              </a:rPr>
              <a:t>,</a:t>
            </a:r>
            <a:r>
              <a:rPr lang="zh-CN" altLang="zh-CN" dirty="0">
                <a:solidFill>
                  <a:srgbClr val="C8161E"/>
                </a:solidFill>
              </a:rPr>
              <a:t>并存在一定的依赖与协同关系</a:t>
            </a:r>
            <a:r>
              <a:rPr lang="en-US" altLang="zh-CN" dirty="0"/>
              <a:t>,</a:t>
            </a:r>
            <a:r>
              <a:rPr lang="zh-CN" altLang="zh-CN" dirty="0"/>
              <a:t>且构成运行系统的各个软件可能需要不同的运行环境支持并被部署于不同的机器之上</a:t>
            </a:r>
            <a:r>
              <a:rPr lang="en-US" altLang="zh-CN" dirty="0"/>
              <a:t>,</a:t>
            </a:r>
            <a:r>
              <a:rPr lang="zh-CN" altLang="zh-CN" dirty="0"/>
              <a:t>这些机器可能具有不同的操作系统并被划分到不同的子网范围内。</a:t>
            </a:r>
            <a:endParaRPr lang="en-US" altLang="zh-CN" sz="2300" dirty="0"/>
          </a:p>
          <a:p>
            <a:pPr>
              <a:lnSpc>
                <a:spcPct val="150000"/>
              </a:lnSpc>
            </a:pPr>
            <a:r>
              <a:rPr lang="zh-CN" altLang="en-US" b="1" dirty="0"/>
              <a:t>运行系统漏洞分析内容：</a:t>
            </a:r>
            <a:r>
              <a:rPr lang="zh-CN" altLang="zh-CN" dirty="0"/>
              <a:t>运行系统所涉及的安全属性</a:t>
            </a:r>
            <a:r>
              <a:rPr lang="en-US" altLang="zh-CN" dirty="0"/>
              <a:t> (security element)</a:t>
            </a:r>
            <a:r>
              <a:rPr lang="zh-CN" altLang="zh-CN" dirty="0"/>
              <a:t>主要包括运行系统中的配置管理、通信协议、授权认证、数据等的安全性等。</a:t>
            </a:r>
            <a:endParaRPr lang="en-US" altLang="zh-CN" dirty="0"/>
          </a:p>
        </p:txBody>
      </p:sp>
      <p:sp>
        <p:nvSpPr>
          <p:cNvPr id="3" name="标题 2"/>
          <p:cNvSpPr>
            <a:spLocks noGrp="1"/>
          </p:cNvSpPr>
          <p:nvPr>
            <p:ph type="title"/>
          </p:nvPr>
        </p:nvSpPr>
        <p:spPr/>
        <p:txBody>
          <a:bodyPr/>
          <a:lstStyle/>
          <a:p>
            <a:r>
              <a:rPr lang="zh-CN" altLang="en-US" dirty="0"/>
              <a:t>基本原理</a:t>
            </a:r>
          </a:p>
        </p:txBody>
      </p:sp>
    </p:spTree>
    <p:extLst>
      <p:ext uri="{BB962C8B-B14F-4D97-AF65-F5344CB8AC3E}">
        <p14:creationId xmlns:p14="http://schemas.microsoft.com/office/powerpoint/2010/main" val="268474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pPr>
            <a:r>
              <a:rPr lang="zh-CN" altLang="en-US" dirty="0"/>
              <a:t>漏洞分析过程：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漏洞检测阶段：对运行系统的配置安全性、通信安全性、及数据安全性进行分析。通过这些分析，分析人员采用模拟攻击手段，构造特定输入，并将输出信息同漏洞库进行匹配，若有某些符合特征，则纳入疑似漏洞列表。</a:t>
            </a:r>
            <a:endParaRPr lang="en-US" altLang="zh-CN" dirty="0"/>
          </a:p>
        </p:txBody>
      </p:sp>
      <p:sp>
        <p:nvSpPr>
          <p:cNvPr id="3" name="标题 2"/>
          <p:cNvSpPr>
            <a:spLocks noGrp="1"/>
          </p:cNvSpPr>
          <p:nvPr>
            <p:ph type="title"/>
          </p:nvPr>
        </p:nvSpPr>
        <p:spPr/>
        <p:txBody>
          <a:bodyPr/>
          <a:lstStyle/>
          <a:p>
            <a:r>
              <a:rPr lang="zh-CN" altLang="en-US" dirty="0"/>
              <a:t>基本原理</a:t>
            </a:r>
          </a:p>
        </p:txBody>
      </p:sp>
      <p:pic>
        <p:nvPicPr>
          <p:cNvPr id="6" name="图片 5">
            <a:extLst>
              <a:ext uri="{FF2B5EF4-FFF2-40B4-BE49-F238E27FC236}">
                <a16:creationId xmlns:a16="http://schemas.microsoft.com/office/drawing/2014/main" id="{4113C29C-5EE9-408A-B98F-DDB294CF1A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515378" y="337112"/>
            <a:ext cx="2113244" cy="6183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206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B5B5B6"/>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96000"/>
            <a:ext cx="4387392" cy="461665"/>
          </a:xfrm>
          <a:prstGeom prst="rect">
            <a:avLst/>
          </a:prstGeom>
          <a:noFill/>
        </p:spPr>
        <p:txBody>
          <a:bodyPr wrap="square" rtlCol="0">
            <a:spAutoFit/>
          </a:bodyPr>
          <a:lstStyle/>
          <a:p>
            <a:r>
              <a:rPr lang="zh-CN" altLang="en-US" sz="2400" dirty="0"/>
              <a:t>基本原理</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816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60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方法实现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32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相关典型工具</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6800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收获及感受</a:t>
            </a:r>
          </a:p>
        </p:txBody>
      </p:sp>
    </p:spTree>
    <p:extLst>
      <p:ext uri="{BB962C8B-B14F-4D97-AF65-F5344CB8AC3E}">
        <p14:creationId xmlns:p14="http://schemas.microsoft.com/office/powerpoint/2010/main" val="415442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396000" y="1685678"/>
            <a:ext cx="8372163" cy="4923466"/>
          </a:xfrm>
        </p:spPr>
        <p:txBody>
          <a:bodyPr>
            <a:normAutofit/>
          </a:bodyPr>
          <a:lstStyle/>
          <a:p>
            <a:r>
              <a:rPr lang="zh-CN" altLang="en-US" dirty="0"/>
              <a:t>网络拓扑检测</a:t>
            </a:r>
            <a:endParaRPr lang="en-US" altLang="zh-CN" dirty="0"/>
          </a:p>
          <a:p>
            <a:pPr lvl="1"/>
            <a:r>
              <a:rPr lang="zh-CN" altLang="en-US" dirty="0"/>
              <a:t>主机扫描：</a:t>
            </a:r>
            <a:r>
              <a:rPr lang="zh-CN" altLang="zh-CN" dirty="0"/>
              <a:t>通过向目标主机发送不同类型的</a:t>
            </a:r>
            <a:r>
              <a:rPr lang="en-US" altLang="zh-CN" dirty="0"/>
              <a:t>ICMP</a:t>
            </a:r>
            <a:r>
              <a:rPr lang="zh-CN" altLang="zh-CN" dirty="0"/>
              <a:t>或者</a:t>
            </a:r>
            <a:r>
              <a:rPr lang="en-US" altLang="zh-CN" dirty="0"/>
              <a:t>TCP</a:t>
            </a:r>
            <a:r>
              <a:rPr lang="zh-CN" altLang="zh-CN" dirty="0"/>
              <a:t>、</a:t>
            </a:r>
            <a:r>
              <a:rPr lang="en-US" altLang="zh-CN" dirty="0"/>
              <a:t>UDP</a:t>
            </a:r>
            <a:r>
              <a:rPr lang="zh-CN" altLang="zh-CN" dirty="0"/>
              <a:t>请求，从多方面检测主机是否存活的技术。</a:t>
            </a:r>
            <a:r>
              <a:rPr lang="en-US" altLang="zh-CN" dirty="0"/>
              <a:t>ICMP</a:t>
            </a:r>
            <a:r>
              <a:rPr lang="zh-CN" altLang="zh-CN" dirty="0"/>
              <a:t>是最简单的一种实现存活检测的方法</a:t>
            </a:r>
            <a:r>
              <a:rPr lang="zh-CN" altLang="en-US" dirty="0"/>
              <a:t>。</a:t>
            </a:r>
            <a:endParaRPr lang="en-US" altLang="zh-CN" dirty="0"/>
          </a:p>
          <a:p>
            <a:pPr lvl="1"/>
            <a:r>
              <a:rPr lang="zh-CN" altLang="en-US" dirty="0"/>
              <a:t>端口扫描：探测本地或者远程系统端口开放情况及策略的扫描技术。</a:t>
            </a:r>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pPr lvl="1"/>
            <a:r>
              <a:rPr lang="zh-CN" altLang="en-US" dirty="0"/>
              <a:t>路由跟踪技术：</a:t>
            </a:r>
            <a:r>
              <a:rPr lang="zh-CN" altLang="zh-CN" dirty="0"/>
              <a:t>在</a:t>
            </a:r>
            <a:r>
              <a:rPr lang="en-US" altLang="zh-CN" dirty="0"/>
              <a:t>Windows</a:t>
            </a:r>
            <a:r>
              <a:rPr lang="zh-CN" altLang="zh-CN" dirty="0"/>
              <a:t>系统中</a:t>
            </a:r>
            <a:r>
              <a:rPr lang="en-US" altLang="zh-CN" dirty="0"/>
              <a:t>, Trace Route</a:t>
            </a:r>
            <a:r>
              <a:rPr lang="zh-CN" altLang="zh-CN" dirty="0"/>
              <a:t>术通过</a:t>
            </a:r>
            <a:r>
              <a:rPr lang="en-US" altLang="zh-CN" dirty="0"/>
              <a:t> Tracert</a:t>
            </a:r>
            <a:r>
              <a:rPr lang="zh-CN" altLang="zh-CN" dirty="0"/>
              <a:t>命令来实现。执行</a:t>
            </a:r>
            <a:r>
              <a:rPr lang="en-US" altLang="zh-CN" dirty="0"/>
              <a:t> Tracert</a:t>
            </a:r>
            <a:r>
              <a:rPr lang="zh-CN" altLang="zh-CN" dirty="0"/>
              <a:t>命令可以获得通往某一指定目标主机路径中的每个节点的</a:t>
            </a:r>
            <a:r>
              <a:rPr lang="en-US" altLang="zh-CN" dirty="0"/>
              <a:t>P</a:t>
            </a:r>
            <a:r>
              <a:rPr lang="zh-CN" altLang="zh-CN" dirty="0"/>
              <a:t>地址。漏洞分析人员依次对各个存活的部署运行系统的机器进行路由跟踪</a:t>
            </a:r>
            <a:r>
              <a:rPr lang="en-US" altLang="zh-CN" dirty="0"/>
              <a:t>,</a:t>
            </a:r>
            <a:r>
              <a:rPr lang="zh-CN" altLang="zh-CN" dirty="0"/>
              <a:t>就可以比较准确地还原出目标网络的拓扑结构图。</a:t>
            </a:r>
            <a:r>
              <a:rPr lang="en-US" altLang="zh-CN" dirty="0"/>
              <a:t> </a:t>
            </a:r>
          </a:p>
          <a:p>
            <a:pPr lvl="1"/>
            <a:endParaRPr lang="en-US" altLang="zh-CN" dirty="0"/>
          </a:p>
          <a:p>
            <a:endParaRPr lang="en-US" altLang="zh-CN" dirty="0"/>
          </a:p>
        </p:txBody>
      </p:sp>
      <p:sp>
        <p:nvSpPr>
          <p:cNvPr id="3" name="标题 2"/>
          <p:cNvSpPr>
            <a:spLocks noGrp="1"/>
          </p:cNvSpPr>
          <p:nvPr>
            <p:ph type="title"/>
          </p:nvPr>
        </p:nvSpPr>
        <p:spPr/>
        <p:txBody>
          <a:bodyPr/>
          <a:lstStyle/>
          <a:p>
            <a:r>
              <a:rPr lang="zh-CN" altLang="en-US" dirty="0"/>
              <a:t>方法实现</a:t>
            </a:r>
            <a:r>
              <a:rPr lang="en-US" altLang="zh-CN" dirty="0"/>
              <a:t>—</a:t>
            </a:r>
            <a:r>
              <a:rPr lang="zh-CN" altLang="en-US" dirty="0"/>
              <a:t>信息收集</a:t>
            </a:r>
          </a:p>
        </p:txBody>
      </p:sp>
      <p:pic>
        <p:nvPicPr>
          <p:cNvPr id="6" name="图片 5">
            <a:extLst>
              <a:ext uri="{FF2B5EF4-FFF2-40B4-BE49-F238E27FC236}">
                <a16:creationId xmlns:a16="http://schemas.microsoft.com/office/drawing/2014/main" id="{EBE026C7-F4EC-4739-BAEB-27E42FB43F58}"/>
              </a:ext>
            </a:extLst>
          </p:cNvPr>
          <p:cNvPicPr/>
          <p:nvPr/>
        </p:nvPicPr>
        <p:blipFill rotWithShape="1">
          <a:blip r:embed="rId2" cstate="print">
            <a:extLst>
              <a:ext uri="{28A0092B-C50C-407E-A947-70E740481C1C}">
                <a14:useLocalDpi xmlns:a14="http://schemas.microsoft.com/office/drawing/2010/main" val="0"/>
              </a:ext>
            </a:extLst>
          </a:blip>
          <a:srcRect l="5040" t="25326" r="2243" b="20827"/>
          <a:stretch/>
        </p:blipFill>
        <p:spPr bwMode="auto">
          <a:xfrm>
            <a:off x="2393153" y="3312961"/>
            <a:ext cx="4573903" cy="13096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977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方法实现</a:t>
            </a:r>
            <a:r>
              <a:rPr lang="en-US" altLang="zh-CN" dirty="0"/>
              <a:t>—</a:t>
            </a:r>
            <a:r>
              <a:rPr lang="zh-CN" altLang="en-US" dirty="0"/>
              <a:t>信息收集</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385918" y="1689651"/>
            <a:ext cx="8372163" cy="5046815"/>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操作系统检测：</a:t>
            </a:r>
            <a:endParaRPr lang="en-US" altLang="zh-CN" dirty="0"/>
          </a:p>
          <a:p>
            <a:pPr lvl="1"/>
            <a:r>
              <a:rPr lang="zh-CN" altLang="zh-CN" dirty="0"/>
              <a:t>首先</a:t>
            </a:r>
            <a:r>
              <a:rPr lang="en-US" altLang="zh-CN" dirty="0"/>
              <a:t>,</a:t>
            </a:r>
            <a:r>
              <a:rPr lang="zh-CN" altLang="zh-CN" dirty="0"/>
              <a:t>需要对已知系统的指纹特征建立数据库。将此指纹数据库作为进行指纹对比的样本库。分别挑选一个</a:t>
            </a:r>
            <a:r>
              <a:rPr lang="en-US" altLang="zh-CN" dirty="0"/>
              <a:t>open</a:t>
            </a:r>
            <a:r>
              <a:rPr lang="zh-CN" altLang="zh-CN" dirty="0"/>
              <a:t>和</a:t>
            </a:r>
            <a:r>
              <a:rPr lang="en-US" altLang="zh-CN" dirty="0"/>
              <a:t> closed</a:t>
            </a:r>
            <a:r>
              <a:rPr lang="zh-CN" altLang="zh-CN" dirty="0"/>
              <a:t>的端口</a:t>
            </a:r>
            <a:r>
              <a:rPr lang="en-US" altLang="zh-CN" dirty="0"/>
              <a:t>,</a:t>
            </a:r>
            <a:r>
              <a:rPr lang="zh-CN" altLang="zh-CN" dirty="0"/>
              <a:t>向其发送经过精心设计的</a:t>
            </a:r>
            <a:r>
              <a:rPr lang="en-US" altLang="zh-CN" dirty="0"/>
              <a:t> TCP/UDP/ICMP</a:t>
            </a:r>
            <a:r>
              <a:rPr lang="zh-CN" altLang="zh-CN" dirty="0"/>
              <a:t>数据包</a:t>
            </a:r>
            <a:r>
              <a:rPr lang="en-US" altLang="zh-CN" dirty="0"/>
              <a:t>,</a:t>
            </a:r>
            <a:r>
              <a:rPr lang="zh-CN" altLang="zh-CN" dirty="0"/>
              <a:t>根据返回的数据包生成一份系统指纹。将探测生成的指纹与数据库中指纹进行对比</a:t>
            </a:r>
            <a:r>
              <a:rPr lang="en-US" altLang="zh-CN" dirty="0"/>
              <a:t>,</a:t>
            </a:r>
            <a:r>
              <a:rPr lang="zh-CN" altLang="zh-CN" dirty="0"/>
              <a:t>查找匹配的系统。</a:t>
            </a:r>
            <a:endParaRPr lang="en-US" altLang="zh-CN" dirty="0"/>
          </a:p>
          <a:p>
            <a:r>
              <a:rPr lang="zh-CN" altLang="en-US" dirty="0"/>
              <a:t>应用软件检测：</a:t>
            </a:r>
            <a:endParaRPr lang="en-US" altLang="zh-CN" dirty="0"/>
          </a:p>
          <a:p>
            <a:pPr lvl="1"/>
            <a:r>
              <a:rPr lang="zh-CN" altLang="zh-CN" kern="100" dirty="0"/>
              <a:t>如果是</a:t>
            </a:r>
            <a:r>
              <a:rPr lang="en-US" altLang="zh-CN" kern="100" dirty="0"/>
              <a:t>TCP</a:t>
            </a:r>
            <a:r>
              <a:rPr lang="zh-CN" altLang="zh-CN" kern="100" dirty="0"/>
              <a:t>端口</a:t>
            </a:r>
            <a:r>
              <a:rPr lang="en-US" altLang="zh-CN" kern="100" dirty="0"/>
              <a:t>,</a:t>
            </a:r>
            <a:r>
              <a:rPr lang="zh-CN" altLang="zh-CN" kern="100" dirty="0"/>
              <a:t>尝试建立</a:t>
            </a:r>
            <a:r>
              <a:rPr lang="en-US" altLang="zh-CN" kern="100" dirty="0"/>
              <a:t>TCP</a:t>
            </a:r>
            <a:r>
              <a:rPr lang="zh-CN" altLang="zh-CN" kern="100" dirty="0"/>
              <a:t>连接。通常在等待时间内</a:t>
            </a:r>
            <a:r>
              <a:rPr lang="en-US" altLang="zh-CN" kern="100" dirty="0"/>
              <a:t>,</a:t>
            </a:r>
            <a:r>
              <a:rPr lang="zh-CN" altLang="zh-CN" kern="100" dirty="0"/>
              <a:t>会接收到目标机发回的</a:t>
            </a:r>
            <a:r>
              <a:rPr lang="en-US" altLang="zh-CN" kern="100" dirty="0"/>
              <a:t>" Welcome Banner”</a:t>
            </a:r>
            <a:r>
              <a:rPr lang="zh-CN" altLang="zh-CN" kern="100" dirty="0"/>
              <a:t>信息。将接收到的旗标与软件信息数据库进行对比。查找对应应用程序的名字与版本信息。</a:t>
            </a:r>
            <a:endParaRPr lang="en-US" altLang="zh-CN" kern="100" dirty="0"/>
          </a:p>
          <a:p>
            <a:pPr lvl="1"/>
            <a:r>
              <a:rPr lang="zh-CN" altLang="zh-CN" kern="100" dirty="0"/>
              <a:t>如果通过</a:t>
            </a:r>
            <a:r>
              <a:rPr lang="en-US" altLang="zh-CN" kern="100" dirty="0"/>
              <a:t>“ Welcome banner”</a:t>
            </a:r>
            <a:r>
              <a:rPr lang="zh-CN" altLang="zh-CN" kern="100" dirty="0"/>
              <a:t>无法确定应用程序版本</a:t>
            </a:r>
            <a:r>
              <a:rPr lang="en-US" altLang="zh-CN" kern="100" dirty="0"/>
              <a:t>,</a:t>
            </a:r>
            <a:r>
              <a:rPr lang="zh-CN" altLang="zh-CN" kern="100" dirty="0"/>
              <a:t>那么再尝试发送其他的探测包</a:t>
            </a:r>
            <a:r>
              <a:rPr lang="en-US" altLang="zh-CN" kern="100" dirty="0"/>
              <a:t>,</a:t>
            </a:r>
            <a:r>
              <a:rPr lang="zh-CN" altLang="zh-CN" kern="100" dirty="0"/>
              <a:t>将得到回复包与数据库中的软件信息进行对比。如果反复探测都无法得出具体应用</a:t>
            </a:r>
            <a:r>
              <a:rPr lang="en-US" altLang="zh-CN" kern="100" dirty="0"/>
              <a:t>,</a:t>
            </a:r>
            <a:r>
              <a:rPr lang="zh-CN" altLang="zh-CN" kern="100" dirty="0"/>
              <a:t>那么打印出应用返回报文</a:t>
            </a:r>
            <a:r>
              <a:rPr lang="en-US" altLang="zh-CN" kern="100" dirty="0"/>
              <a:t>,</a:t>
            </a:r>
            <a:r>
              <a:rPr lang="zh-CN" altLang="zh-CN" kern="100" dirty="0"/>
              <a:t>让用户自行进一步判定。</a:t>
            </a:r>
          </a:p>
          <a:p>
            <a:pPr lvl="1"/>
            <a:r>
              <a:rPr lang="zh-CN" altLang="en-US" kern="100" dirty="0"/>
              <a:t>如果是</a:t>
            </a:r>
            <a:r>
              <a:rPr lang="en-US" altLang="zh-CN" kern="100" dirty="0"/>
              <a:t>UDP</a:t>
            </a:r>
            <a:r>
              <a:rPr lang="zh-CN" altLang="en-US" kern="100" dirty="0"/>
              <a:t>端口</a:t>
            </a:r>
            <a:r>
              <a:rPr lang="en-US" altLang="zh-CN" kern="100" dirty="0"/>
              <a:t>,</a:t>
            </a:r>
            <a:r>
              <a:rPr lang="zh-CN" altLang="en-US" kern="100" dirty="0"/>
              <a:t>那么直接使用</a:t>
            </a:r>
            <a:r>
              <a:rPr lang="en-US" altLang="zh-CN" kern="100" dirty="0"/>
              <a:t>UDP</a:t>
            </a:r>
            <a:r>
              <a:rPr lang="zh-CN" altLang="en-US" kern="100" dirty="0"/>
              <a:t>探测包进行探测匹配</a:t>
            </a:r>
            <a:r>
              <a:rPr lang="en-US" altLang="zh-CN" kern="100" dirty="0"/>
              <a:t>,</a:t>
            </a:r>
            <a:r>
              <a:rPr lang="zh-CN" altLang="en-US" kern="100" dirty="0"/>
              <a:t>根据结果对比分析出</a:t>
            </a:r>
            <a:r>
              <a:rPr lang="en-US" altLang="zh-CN" kern="100" dirty="0"/>
              <a:t>UDP</a:t>
            </a:r>
            <a:r>
              <a:rPr lang="zh-CN" altLang="en-US" kern="100" dirty="0"/>
              <a:t>应用服务类型。</a:t>
            </a:r>
          </a:p>
          <a:p>
            <a:pPr lvl="1"/>
            <a:r>
              <a:rPr lang="zh-CN" altLang="en-US" kern="100" dirty="0"/>
              <a:t>如果探测到应用程序是</a:t>
            </a:r>
            <a:r>
              <a:rPr lang="en-US" altLang="zh-CN" kern="100" dirty="0"/>
              <a:t>SSL,</a:t>
            </a:r>
            <a:r>
              <a:rPr lang="zh-CN" altLang="en-US" kern="100" dirty="0"/>
              <a:t>那么调用 </a:t>
            </a:r>
            <a:r>
              <a:rPr lang="en-US" altLang="zh-CN" kern="100" dirty="0" err="1"/>
              <a:t>openSSL</a:t>
            </a:r>
            <a:r>
              <a:rPr lang="zh-CN" altLang="en-US" kern="100" dirty="0"/>
              <a:t>进一步侦查运行在</a:t>
            </a:r>
            <a:r>
              <a:rPr lang="en-US" altLang="zh-CN" kern="100" dirty="0"/>
              <a:t>SSL</a:t>
            </a:r>
            <a:r>
              <a:rPr lang="zh-CN" altLang="en-US" kern="100" dirty="0"/>
              <a:t>之上的具体应用类型。</a:t>
            </a:r>
            <a:endParaRPr lang="en-US" altLang="zh-CN" dirty="0"/>
          </a:p>
          <a:p>
            <a:r>
              <a:rPr lang="zh-CN" altLang="en-US" dirty="0"/>
              <a:t>基于爬虫的信息收集</a:t>
            </a:r>
            <a:endParaRPr lang="en-US" altLang="zh-CN" dirty="0"/>
          </a:p>
          <a:p>
            <a:r>
              <a:rPr lang="zh-CN" altLang="en-US" dirty="0"/>
              <a:t>共用资源搜索：</a:t>
            </a:r>
            <a:r>
              <a:rPr lang="zh-CN" altLang="zh-CN" dirty="0"/>
              <a:t>披露或者发现漏洞的公开网站和免费工具。</a:t>
            </a:r>
            <a:endParaRPr lang="en-US" altLang="zh-CN" dirty="0"/>
          </a:p>
          <a:p>
            <a:endParaRPr lang="en-US" altLang="zh-CN" dirty="0"/>
          </a:p>
        </p:txBody>
      </p:sp>
    </p:spTree>
    <p:extLst>
      <p:ext uri="{BB962C8B-B14F-4D97-AF65-F5344CB8AC3E}">
        <p14:creationId xmlns:p14="http://schemas.microsoft.com/office/powerpoint/2010/main" val="320924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方法实现</a:t>
            </a:r>
            <a:r>
              <a:rPr lang="en-US" altLang="zh-CN" dirty="0"/>
              <a:t>—</a:t>
            </a:r>
            <a:r>
              <a:rPr lang="zh-CN" altLang="en-US" dirty="0"/>
              <a:t>配置管理漏洞检测</a:t>
            </a:r>
          </a:p>
        </p:txBody>
      </p:sp>
      <p:sp>
        <p:nvSpPr>
          <p:cNvPr id="5" name="内容占位符 4">
            <a:extLst>
              <a:ext uri="{FF2B5EF4-FFF2-40B4-BE49-F238E27FC236}">
                <a16:creationId xmlns:a16="http://schemas.microsoft.com/office/drawing/2014/main" id="{D0E06E3A-DD97-430C-B214-2C014648C8C6}"/>
              </a:ext>
            </a:extLst>
          </p:cNvPr>
          <p:cNvSpPr txBox="1">
            <a:spLocks/>
          </p:cNvSpPr>
          <p:nvPr/>
        </p:nvSpPr>
        <p:spPr>
          <a:xfrm>
            <a:off x="385918" y="1689651"/>
            <a:ext cx="8372163" cy="504681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软件通用的配置指导方针：</a:t>
            </a:r>
            <a:endParaRPr lang="en-US" altLang="zh-CN" dirty="0"/>
          </a:p>
          <a:p>
            <a:pPr lvl="1"/>
            <a:r>
              <a:rPr lang="zh-CN" altLang="zh-CN" dirty="0"/>
              <a:t>确保运行系统只开启必需的服务模块。</a:t>
            </a:r>
            <a:endParaRPr lang="en-US" altLang="zh-CN" dirty="0"/>
          </a:p>
          <a:p>
            <a:pPr lvl="1"/>
            <a:r>
              <a:rPr lang="zh-CN" altLang="zh-CN" dirty="0"/>
              <a:t>确保运行系统的程序错误或错误编码不会返回给终端用户。</a:t>
            </a:r>
            <a:endParaRPr lang="en-US" altLang="zh-CN" dirty="0"/>
          </a:p>
          <a:p>
            <a:pPr lvl="1"/>
            <a:r>
              <a:rPr lang="zh-CN" altLang="zh-CN" dirty="0"/>
              <a:t>确保以最小权限部署运行系统的软件。</a:t>
            </a:r>
            <a:endParaRPr lang="en-US" altLang="zh-CN" dirty="0"/>
          </a:p>
          <a:p>
            <a:pPr lvl="1"/>
            <a:r>
              <a:rPr lang="zh-CN" altLang="zh-CN" dirty="0"/>
              <a:t>确保运行系统可以正确记录合法登录和错误。</a:t>
            </a:r>
            <a:endParaRPr lang="en-US" altLang="zh-CN" dirty="0"/>
          </a:p>
          <a:p>
            <a:pPr lvl="1"/>
            <a:r>
              <a:rPr lang="zh-CN" altLang="zh-CN" dirty="0"/>
              <a:t>确保服务器上的配置可以妥善处理超载</a:t>
            </a:r>
            <a:r>
              <a:rPr lang="en-US" altLang="zh-CN" dirty="0"/>
              <a:t>,</a:t>
            </a:r>
            <a:r>
              <a:rPr lang="zh-CN" altLang="zh-CN" dirty="0"/>
              <a:t>并能防止拒绝服务攻击。</a:t>
            </a:r>
            <a:endParaRPr lang="en-US" altLang="zh-CN" dirty="0"/>
          </a:p>
          <a:p>
            <a:pPr lvl="1"/>
            <a:r>
              <a:rPr lang="zh-CN" altLang="zh-CN" dirty="0"/>
              <a:t>确保该服务器已进行适当的性能调整。</a:t>
            </a:r>
            <a:endParaRPr lang="en-US" altLang="zh-CN" dirty="0"/>
          </a:p>
        </p:txBody>
      </p:sp>
    </p:spTree>
    <p:extLst>
      <p:ext uri="{BB962C8B-B14F-4D97-AF65-F5344CB8AC3E}">
        <p14:creationId xmlns:p14="http://schemas.microsoft.com/office/powerpoint/2010/main" val="1174276106"/>
      </p:ext>
    </p:extLst>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2673</TotalTime>
  <Words>937</Words>
  <Application>Microsoft Office PowerPoint</Application>
  <PresentationFormat>全屏显示(4:3)</PresentationFormat>
  <Paragraphs>120</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微软雅黑</vt:lpstr>
      <vt:lpstr>Arial</vt:lpstr>
      <vt:lpstr>Calibri</vt:lpstr>
      <vt:lpstr>2016-VI主题</vt:lpstr>
      <vt:lpstr>运行系统漏洞分析</vt:lpstr>
      <vt:lpstr>目录 Contents</vt:lpstr>
      <vt:lpstr>目录 Contents</vt:lpstr>
      <vt:lpstr>基本原理</vt:lpstr>
      <vt:lpstr>基本原理</vt:lpstr>
      <vt:lpstr>目录 Contents</vt:lpstr>
      <vt:lpstr>方法实现—信息收集</vt:lpstr>
      <vt:lpstr>方法实现—信息收集</vt:lpstr>
      <vt:lpstr>方法实现—配置管理漏洞检测</vt:lpstr>
      <vt:lpstr>方法实现—配置管理漏洞检测</vt:lpstr>
      <vt:lpstr>方法实现—通信协议漏洞检测</vt:lpstr>
      <vt:lpstr>方法实现—授权认证漏洞检测</vt:lpstr>
      <vt:lpstr>方法实现—授权认证漏洞检测</vt:lpstr>
      <vt:lpstr>方法实现—数据验证漏洞检测</vt:lpstr>
      <vt:lpstr>方法实现—授权认证漏洞检测</vt:lpstr>
      <vt:lpstr>目录 Contents</vt:lpstr>
      <vt:lpstr>典型工具</vt:lpstr>
      <vt:lpstr>目录 Contents</vt:lpstr>
      <vt:lpstr>收获</vt:lpstr>
      <vt:lpstr>感受</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仝 志欣</cp:lastModifiedBy>
  <cp:revision>121</cp:revision>
  <dcterms:created xsi:type="dcterms:W3CDTF">2016-01-21T16:32:22Z</dcterms:created>
  <dcterms:modified xsi:type="dcterms:W3CDTF">2019-09-16T12:53:07Z</dcterms:modified>
</cp:coreProperties>
</file>