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1" r:id="rId4"/>
    <p:sldId id="285" r:id="rId5"/>
    <p:sldId id="264" r:id="rId6"/>
    <p:sldId id="265" r:id="rId7"/>
    <p:sldId id="270" r:id="rId8"/>
    <p:sldId id="286" r:id="rId9"/>
    <p:sldId id="297" r:id="rId10"/>
    <p:sldId id="298" r:id="rId11"/>
    <p:sldId id="276" r:id="rId12"/>
    <p:sldId id="295" r:id="rId13"/>
    <p:sldId id="296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仝 志欣" initials="仝" lastIdx="1" clrIdx="0">
    <p:extLst>
      <p:ext uri="{19B8F6BF-5375-455C-9EA6-DF929625EA0E}">
        <p15:presenceInfo xmlns:p15="http://schemas.microsoft.com/office/powerpoint/2012/main" userId="d49b41c727ed04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09:48:07.115" idx="1">
    <p:pos x="10" y="10"/>
    <p:text>codeql database 用来分析源码 经过codeql cli 解释后的query文件 对源文件查找的过程中，可能会对源文件进行一些加工便于分析，比如语法树自动切割等等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Codeqlcli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CodeQL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command-line interface (CLI)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简称，是整个环节的分析程序，就像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解释器。</a:t>
            </a:r>
            <a:endParaRPr lang="en-US" altLang="zh-CN" dirty="0"/>
          </a:p>
          <a:p>
            <a:r>
              <a:rPr lang="en-US" altLang="zh-CN" dirty="0" err="1"/>
              <a:t>codeql</a:t>
            </a:r>
            <a:r>
              <a:rPr lang="en-US" altLang="zh-CN" dirty="0"/>
              <a:t> database </a:t>
            </a:r>
            <a:r>
              <a:rPr lang="zh-CN" altLang="en-US" dirty="0"/>
              <a:t>用来分析源码 经过</a:t>
            </a:r>
            <a:r>
              <a:rPr lang="en-US" altLang="zh-CN" dirty="0" err="1"/>
              <a:t>codeql</a:t>
            </a:r>
            <a:r>
              <a:rPr lang="en-US" altLang="zh-CN" dirty="0"/>
              <a:t> cli </a:t>
            </a:r>
            <a:r>
              <a:rPr lang="zh-CN" altLang="en-US" dirty="0"/>
              <a:t>解释后的</a:t>
            </a:r>
            <a:r>
              <a:rPr lang="en-US" altLang="zh-CN" dirty="0"/>
              <a:t>query</a:t>
            </a:r>
            <a:r>
              <a:rPr lang="zh-CN" altLang="en-US" dirty="0"/>
              <a:t>文件 对源文件查找的过程中，可能会对源文件进行一些加工便于分析，比如语法树自动切割等等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3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7392" y="4149566"/>
            <a:ext cx="8678008" cy="899510"/>
          </a:xfrm>
        </p:spPr>
        <p:txBody>
          <a:bodyPr/>
          <a:lstStyle/>
          <a:p>
            <a:r>
              <a:rPr lang="en-US" altLang="zh-CN" sz="3200" dirty="0" err="1"/>
              <a:t>CodeQL</a:t>
            </a:r>
            <a:r>
              <a:rPr lang="zh-CN" altLang="en-US" sz="3200" dirty="0"/>
              <a:t>体验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F5461611-37EF-4622-9198-8AD7D022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 err="1"/>
              <a:t>CodeQL</a:t>
            </a:r>
            <a:r>
              <a:rPr lang="zh-CN" altLang="en-US" dirty="0"/>
              <a:t>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DB6D33-3FE1-46A4-843D-0055F530E8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3470" y="1762290"/>
            <a:ext cx="5948680" cy="3191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91FF98-5B09-4CB4-85F3-566F909C43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520" y="5050398"/>
            <a:ext cx="7434580" cy="16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4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BD4E981-2788-40D2-A934-45306A61E066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运行机理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A43C39-B5D4-48B8-B4ED-AFD45B7A59DC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效果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B1B019-42F9-4602-BBFC-4E679D945205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简介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390685-EFA7-40F3-A1CD-2DCD990C21AF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优势和存在的问题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漏洞规则是由查询者自己来写，有更多的灵活性。</a:t>
            </a:r>
            <a:endParaRPr lang="en-US" altLang="zh-CN" dirty="0"/>
          </a:p>
          <a:p>
            <a:r>
              <a:rPr lang="zh-CN" altLang="en-US" dirty="0"/>
              <a:t>基本库很全面，例如</a:t>
            </a:r>
            <a:r>
              <a:rPr lang="en-US" altLang="zh-CN" dirty="0"/>
              <a:t>python</a:t>
            </a:r>
            <a:r>
              <a:rPr lang="zh-CN" altLang="en-US" dirty="0"/>
              <a:t>，把</a:t>
            </a:r>
            <a:r>
              <a:rPr lang="en-US" altLang="zh-CN" dirty="0"/>
              <a:t>python</a:t>
            </a:r>
            <a:r>
              <a:rPr lang="zh-CN" altLang="en-US" dirty="0"/>
              <a:t>中用到的库的定义语法都支持了，调用函数很方便。</a:t>
            </a:r>
            <a:endParaRPr lang="en-US" altLang="zh-CN" dirty="0"/>
          </a:p>
          <a:p>
            <a:r>
              <a:rPr lang="zh-CN" altLang="en-US" dirty="0"/>
              <a:t>通用性很强，可直接作用在</a:t>
            </a:r>
            <a:r>
              <a:rPr lang="en-US" altLang="zh-CN" dirty="0"/>
              <a:t>GitHub</a:t>
            </a:r>
            <a:r>
              <a:rPr lang="zh-CN" altLang="en-US" dirty="0"/>
              <a:t>上面的</a:t>
            </a:r>
            <a:r>
              <a:rPr lang="en-US" altLang="zh-CN" dirty="0"/>
              <a:t>project</a:t>
            </a:r>
            <a:r>
              <a:rPr lang="zh-CN" altLang="en-US" dirty="0"/>
              <a:t>，不用再麻烦的建立</a:t>
            </a:r>
            <a:r>
              <a:rPr lang="en-US" altLang="zh-CN" dirty="0"/>
              <a:t>database</a:t>
            </a:r>
            <a:r>
              <a:rPr lang="zh-CN" altLang="en-US" dirty="0"/>
              <a:t>。（</a:t>
            </a:r>
            <a:r>
              <a:rPr lang="en-US" altLang="zh-CN" dirty="0"/>
              <a:t>LGTM.com</a:t>
            </a:r>
            <a:r>
              <a:rPr lang="zh-CN" altLang="en-US" dirty="0"/>
              <a:t>上的</a:t>
            </a:r>
            <a:r>
              <a:rPr lang="en-US" altLang="zh-CN" dirty="0"/>
              <a:t>query console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7C7AF8-34B3-4D84-B350-861E8222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62" y="3856208"/>
            <a:ext cx="1470787" cy="33759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9373D4-18FE-498F-951C-D7D340C1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73" y="3917877"/>
            <a:ext cx="6358102" cy="30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0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漏洞规则是由查询者自己来写，虽然有更多的灵活性，但门槛升高了。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227093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简介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运行机理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效果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优势和存在的问题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0E400C-1156-47B0-8E46-E685F4F9E216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简介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2B72AB-DAAF-4B5C-8697-A3EA411C3872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运行机理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D89CA7-A2BF-4310-8FFF-38AAF6615CC3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效果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6CAA08-61BE-4743-94B0-F2151C21F41A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优势和存在的问题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CodeQL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FCFDE5-CF94-4622-BB69-3D8A3AA239A9}"/>
              </a:ext>
            </a:extLst>
          </p:cNvPr>
          <p:cNvSpPr txBox="1"/>
          <p:nvPr/>
        </p:nvSpPr>
        <p:spPr>
          <a:xfrm>
            <a:off x="494025" y="1828242"/>
            <a:ext cx="7038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err="1">
                <a:latin typeface="+mn-ea"/>
              </a:rPr>
              <a:t>CodeQL</a:t>
            </a:r>
            <a:r>
              <a:rPr lang="zh-CN" altLang="en-US" sz="2000" b="1" dirty="0">
                <a:latin typeface="+mn-ea"/>
              </a:rPr>
              <a:t>（</a:t>
            </a:r>
            <a:r>
              <a:rPr lang="en-US" altLang="zh-CN" sz="2000" b="1" dirty="0">
                <a:latin typeface="+mn-ea"/>
              </a:rPr>
              <a:t>Code query language</a:t>
            </a:r>
            <a:r>
              <a:rPr lang="zh-CN" altLang="en-US" sz="2000" b="1" dirty="0">
                <a:latin typeface="+mn-ea"/>
              </a:rPr>
              <a:t>）</a:t>
            </a:r>
            <a:r>
              <a:rPr lang="en-US" altLang="zh-CN" sz="2000" b="1" dirty="0">
                <a:latin typeface="+mn-ea"/>
              </a:rPr>
              <a:t> is the code analysis platform used by security researchers to automate </a:t>
            </a:r>
            <a:r>
              <a:rPr lang="en-US" altLang="zh-CN" sz="2000" b="1" u="sng" dirty="0">
                <a:latin typeface="+mn-ea"/>
              </a:rPr>
              <a:t>variant analysis</a:t>
            </a:r>
            <a:r>
              <a:rPr lang="en-US" altLang="zh-CN" sz="2000" b="1" dirty="0">
                <a:latin typeface="+mn-ea"/>
              </a:rPr>
              <a:t>. You can use </a:t>
            </a:r>
            <a:r>
              <a:rPr lang="en-US" altLang="zh-CN" sz="2000" b="1" dirty="0" err="1">
                <a:latin typeface="+mn-ea"/>
              </a:rPr>
              <a:t>CodeQL</a:t>
            </a:r>
            <a:r>
              <a:rPr lang="en-US" altLang="zh-CN" sz="2000" b="1" dirty="0">
                <a:latin typeface="+mn-ea"/>
              </a:rPr>
              <a:t> queries to explore code and quickly find </a:t>
            </a:r>
            <a:r>
              <a:rPr lang="en-US" altLang="zh-CN" sz="2000" b="1" u="sng" dirty="0">
                <a:latin typeface="+mn-ea"/>
              </a:rPr>
              <a:t>variants of security vulnerabilities and bugs</a:t>
            </a:r>
            <a:r>
              <a:rPr lang="en-US" altLang="zh-CN" sz="2000" b="1" dirty="0">
                <a:latin typeface="+mn-ea"/>
              </a:rPr>
              <a:t>. These queries are easy to write and share.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CFA9E0-798F-4131-B372-46B0EBA738D8}"/>
              </a:ext>
            </a:extLst>
          </p:cNvPr>
          <p:cNvSpPr txBox="1"/>
          <p:nvPr/>
        </p:nvSpPr>
        <p:spPr>
          <a:xfrm>
            <a:off x="494023" y="4016922"/>
            <a:ext cx="703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</a:rPr>
              <a:t>CodeQL</a:t>
            </a:r>
            <a:r>
              <a:rPr lang="zh-CN" altLang="en-US" b="1" dirty="0">
                <a:latin typeface="+mn-ea"/>
              </a:rPr>
              <a:t>是</a:t>
            </a:r>
            <a:r>
              <a:rPr lang="en-US" altLang="zh-CN" b="1" dirty="0">
                <a:latin typeface="+mn-ea"/>
              </a:rPr>
              <a:t>LGTM</a:t>
            </a:r>
            <a:r>
              <a:rPr lang="zh-CN" altLang="en-US" b="1" dirty="0">
                <a:latin typeface="+mn-ea"/>
              </a:rPr>
              <a:t>用来分析查找</a:t>
            </a:r>
            <a:r>
              <a:rPr lang="en-US" altLang="zh-CN" b="1" dirty="0">
                <a:latin typeface="+mn-ea"/>
              </a:rPr>
              <a:t>project</a:t>
            </a:r>
            <a:r>
              <a:rPr lang="zh-CN" altLang="en-US" b="1" dirty="0">
                <a:latin typeface="+mn-ea"/>
              </a:rPr>
              <a:t>的标准工具和</a:t>
            </a:r>
            <a:r>
              <a:rPr lang="en-US" altLang="zh-CN" b="1" dirty="0">
                <a:latin typeface="+mn-ea"/>
              </a:rPr>
              <a:t>query console</a:t>
            </a:r>
            <a:r>
              <a:rPr lang="zh-CN" altLang="en-US" b="1" dirty="0">
                <a:latin typeface="+mn-ea"/>
              </a:rPr>
              <a:t>的引擎。</a:t>
            </a:r>
            <a:r>
              <a:rPr lang="en-US" altLang="zh-CN" b="1" dirty="0" err="1">
                <a:latin typeface="+mn-ea"/>
              </a:rPr>
              <a:t>semmle</a:t>
            </a:r>
            <a:r>
              <a:rPr lang="zh-CN" altLang="en-US" b="1" dirty="0">
                <a:latin typeface="+mn-ea"/>
              </a:rPr>
              <a:t>正在积极拥抱</a:t>
            </a:r>
            <a:r>
              <a:rPr lang="en-US" altLang="zh-CN" b="1" dirty="0" err="1">
                <a:latin typeface="+mn-ea"/>
              </a:rPr>
              <a:t>github</a:t>
            </a:r>
            <a:r>
              <a:rPr lang="zh-CN" altLang="en-US" b="1" dirty="0">
                <a:latin typeface="+mn-ea"/>
              </a:rPr>
              <a:t>，所以目前用处正在变得越来越广泛。</a:t>
            </a:r>
          </a:p>
        </p:txBody>
      </p:sp>
    </p:spTree>
    <p:extLst>
      <p:ext uri="{BB962C8B-B14F-4D97-AF65-F5344CB8AC3E}">
        <p14:creationId xmlns:p14="http://schemas.microsoft.com/office/powerpoint/2010/main" val="129514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运行机理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61CE8B9-BE3D-415F-9B10-927FF06D5E07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简介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FF2172-43BF-4699-9FCB-BF08776B22FF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效果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39B6B8-019D-4792-8385-E1E752728E72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优势和存在的问题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CodeQL</a:t>
            </a:r>
            <a:r>
              <a:rPr lang="zh-CN" altLang="en-US" dirty="0"/>
              <a:t>运行机理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243CA0B-79C0-468B-8A92-CC8921B77570}"/>
              </a:ext>
            </a:extLst>
          </p:cNvPr>
          <p:cNvSpPr/>
          <p:nvPr/>
        </p:nvSpPr>
        <p:spPr>
          <a:xfrm>
            <a:off x="2952642" y="1706187"/>
            <a:ext cx="1996069" cy="19960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CodeQL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queries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F719177-D91C-4BA6-8F89-31D94D123510}"/>
              </a:ext>
            </a:extLst>
          </p:cNvPr>
          <p:cNvSpPr/>
          <p:nvPr/>
        </p:nvSpPr>
        <p:spPr>
          <a:xfrm>
            <a:off x="956574" y="3781873"/>
            <a:ext cx="1996069" cy="19960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CodeQL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database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65F6F3D-8F3E-4066-9594-8F4A4B70529F}"/>
              </a:ext>
            </a:extLst>
          </p:cNvPr>
          <p:cNvSpPr/>
          <p:nvPr/>
        </p:nvSpPr>
        <p:spPr>
          <a:xfrm>
            <a:off x="4948711" y="3781873"/>
            <a:ext cx="1996069" cy="19960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CodeQL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CLI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5321D8E-7919-4C20-875E-0503A4AFC731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4656393" y="1998505"/>
            <a:ext cx="1669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1309A51-F287-41E8-8B5D-7650A1153A95}"/>
              </a:ext>
            </a:extLst>
          </p:cNvPr>
          <p:cNvCxnSpPr>
            <a:stCxn id="2" idx="6"/>
          </p:cNvCxnSpPr>
          <p:nvPr/>
        </p:nvCxnSpPr>
        <p:spPr>
          <a:xfrm flipV="1">
            <a:off x="4948711" y="2704221"/>
            <a:ext cx="14886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D8D2BBE-BD50-43BA-BE60-D3C21B2E0BC2}"/>
              </a:ext>
            </a:extLst>
          </p:cNvPr>
          <p:cNvSpPr txBox="1"/>
          <p:nvPr/>
        </p:nvSpPr>
        <p:spPr>
          <a:xfrm>
            <a:off x="6437399" y="1802526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+mn-ea"/>
              </a:rPr>
              <a:t>ql</a:t>
            </a:r>
            <a:r>
              <a:rPr lang="zh-CN" altLang="en-US" b="1" dirty="0">
                <a:latin typeface="+mn-ea"/>
              </a:rPr>
              <a:t>语法（类似于</a:t>
            </a:r>
            <a:r>
              <a:rPr lang="en-US" altLang="zh-CN" b="1" dirty="0">
                <a:latin typeface="+mn-ea"/>
              </a:rPr>
              <a:t>SQL</a:t>
            </a:r>
            <a:r>
              <a:rPr lang="zh-CN" altLang="en-US" b="1" dirty="0">
                <a:latin typeface="+mn-ea"/>
              </a:rPr>
              <a:t>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080A5C-8281-4641-865D-1485BC2D99F9}"/>
              </a:ext>
            </a:extLst>
          </p:cNvPr>
          <p:cNvSpPr txBox="1"/>
          <p:nvPr/>
        </p:nvSpPr>
        <p:spPr>
          <a:xfrm>
            <a:off x="6437399" y="245015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+mn-ea"/>
              </a:rPr>
              <a:t>ql</a:t>
            </a:r>
            <a:r>
              <a:rPr lang="zh-CN" altLang="en-US" b="1" dirty="0">
                <a:latin typeface="+mn-ea"/>
              </a:rPr>
              <a:t>库文件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23BB587-F88D-4F98-A858-4830D70A45A7}"/>
              </a:ext>
            </a:extLst>
          </p:cNvPr>
          <p:cNvCxnSpPr>
            <a:stCxn id="19" idx="1"/>
            <a:endCxn id="2" idx="5"/>
          </p:cNvCxnSpPr>
          <p:nvPr/>
        </p:nvCxnSpPr>
        <p:spPr>
          <a:xfrm flipH="1" flipV="1">
            <a:off x="4656393" y="3409938"/>
            <a:ext cx="584636" cy="66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4855D49-4803-4917-BCDC-7EBFCFFC9A5B}"/>
              </a:ext>
            </a:extLst>
          </p:cNvPr>
          <p:cNvSpPr txBox="1"/>
          <p:nvPr/>
        </p:nvSpPr>
        <p:spPr>
          <a:xfrm>
            <a:off x="4831090" y="348194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explain</a:t>
            </a:r>
            <a:endParaRPr lang="zh-CN" altLang="en-US" b="1" dirty="0">
              <a:latin typeface="+mn-e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FFB25A-3225-4CDF-BB56-BDC93C9EFAD8}"/>
              </a:ext>
            </a:extLst>
          </p:cNvPr>
          <p:cNvCxnSpPr>
            <a:stCxn id="2" idx="3"/>
            <a:endCxn id="18" idx="7"/>
          </p:cNvCxnSpPr>
          <p:nvPr/>
        </p:nvCxnSpPr>
        <p:spPr>
          <a:xfrm flipH="1">
            <a:off x="2660325" y="3409938"/>
            <a:ext cx="584635" cy="66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916006F-8929-4D7D-B5A3-8DD9DEE2EC98}"/>
              </a:ext>
            </a:extLst>
          </p:cNvPr>
          <p:cNvSpPr txBox="1"/>
          <p:nvPr/>
        </p:nvSpPr>
        <p:spPr>
          <a:xfrm>
            <a:off x="2277994" y="3440419"/>
            <a:ext cx="7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query</a:t>
            </a:r>
            <a:endParaRPr lang="zh-CN" altLang="en-US" b="1" dirty="0">
              <a:latin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E0FE66-A0F7-4D8B-B831-718CA3E7E821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2660325" y="5485624"/>
            <a:ext cx="665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3B33FA2-9A22-4D4A-9091-06B90193F019}"/>
              </a:ext>
            </a:extLst>
          </p:cNvPr>
          <p:cNvSpPr txBox="1"/>
          <p:nvPr/>
        </p:nvSpPr>
        <p:spPr>
          <a:xfrm>
            <a:off x="3316097" y="5300957"/>
            <a:ext cx="163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query</a:t>
            </a:r>
            <a:r>
              <a:rPr lang="en-US" altLang="zh-CN" dirty="0"/>
              <a:t> </a:t>
            </a:r>
            <a:r>
              <a:rPr lang="en-US" altLang="zh-CN" b="1" dirty="0">
                <a:latin typeface="+mn-ea"/>
              </a:rPr>
              <a:t>results</a:t>
            </a:r>
            <a:endParaRPr lang="zh-CN" altLang="en-US" b="1" dirty="0">
              <a:latin typeface="+mn-ea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CF020A3-D7AE-4DB8-A48C-BAE7AB17C81D}"/>
              </a:ext>
            </a:extLst>
          </p:cNvPr>
          <p:cNvCxnSpPr>
            <a:stCxn id="19" idx="2"/>
            <a:endCxn id="18" idx="6"/>
          </p:cNvCxnSpPr>
          <p:nvPr/>
        </p:nvCxnSpPr>
        <p:spPr>
          <a:xfrm flipH="1">
            <a:off x="2952643" y="4779908"/>
            <a:ext cx="199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C5593EA-72AF-46C8-B67D-3900533F2974}"/>
              </a:ext>
            </a:extLst>
          </p:cNvPr>
          <p:cNvSpPr txBox="1"/>
          <p:nvPr/>
        </p:nvSpPr>
        <p:spPr>
          <a:xfrm>
            <a:off x="3627511" y="434027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build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CB6B126-0180-45B5-BE82-350C7435AF7D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效果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4DD527-0D3B-46A0-9B84-A7EBB0842266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运行机理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23E672-9AF3-42A5-9EB4-3CA784405426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CodeQL</a:t>
            </a:r>
            <a:r>
              <a:rPr lang="zh-CN" altLang="en-US" sz="2400" dirty="0"/>
              <a:t>简介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6163E5-0F11-4FC0-9D32-4AC3B5C31258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优势和存在的问题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CodeQL</a:t>
            </a:r>
            <a:r>
              <a:rPr lang="zh-CN" altLang="en-US" dirty="0"/>
              <a:t>效果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BE87084-CC4A-4470-ABF9-F2147324A27E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35814" y="1809383"/>
            <a:ext cx="6038186" cy="32392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283E93-C8A5-4A15-8D0B-0FBF27CD3A1B}"/>
              </a:ext>
            </a:extLst>
          </p:cNvPr>
          <p:cNvSpPr/>
          <p:nvPr/>
        </p:nvSpPr>
        <p:spPr>
          <a:xfrm>
            <a:off x="2334395" y="2101968"/>
            <a:ext cx="1056987" cy="2633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110604-DC80-427A-887E-AC4158C14B43}"/>
              </a:ext>
            </a:extLst>
          </p:cNvPr>
          <p:cNvSpPr/>
          <p:nvPr/>
        </p:nvSpPr>
        <p:spPr>
          <a:xfrm>
            <a:off x="3761774" y="2101968"/>
            <a:ext cx="2083441" cy="2856054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D4E8BE-9E59-46B0-AAE5-5CFE12DB6E68}"/>
              </a:ext>
            </a:extLst>
          </p:cNvPr>
          <p:cNvSpPr/>
          <p:nvPr/>
        </p:nvSpPr>
        <p:spPr>
          <a:xfrm>
            <a:off x="6017887" y="2101968"/>
            <a:ext cx="2130690" cy="275188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B8D5F5-A12E-4F86-BFE2-B2A9CDB2488C}"/>
              </a:ext>
            </a:extLst>
          </p:cNvPr>
          <p:cNvSpPr/>
          <p:nvPr/>
        </p:nvSpPr>
        <p:spPr>
          <a:xfrm>
            <a:off x="2217698" y="3121319"/>
            <a:ext cx="224560" cy="16995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3719C1-E839-41A9-AF8C-8AD46CC2044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169043" y="2233631"/>
            <a:ext cx="116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33D7D7-14EA-456E-ADFB-043F5F0AAEC2}"/>
              </a:ext>
            </a:extLst>
          </p:cNvPr>
          <p:cNvCxnSpPr>
            <a:cxnSpLocks/>
          </p:cNvCxnSpPr>
          <p:nvPr/>
        </p:nvCxnSpPr>
        <p:spPr>
          <a:xfrm flipH="1">
            <a:off x="1070462" y="3291269"/>
            <a:ext cx="116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DDD312D-7E57-4966-9D7C-AA351AE9F7ED}"/>
              </a:ext>
            </a:extLst>
          </p:cNvPr>
          <p:cNvSpPr txBox="1"/>
          <p:nvPr/>
        </p:nvSpPr>
        <p:spPr>
          <a:xfrm>
            <a:off x="117318" y="205780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1A0D59-25E2-4398-AA75-60DC89A6D2F9}"/>
              </a:ext>
            </a:extLst>
          </p:cNvPr>
          <p:cNvSpPr txBox="1"/>
          <p:nvPr/>
        </p:nvSpPr>
        <p:spPr>
          <a:xfrm>
            <a:off x="0" y="305966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extension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C4169C-DB95-4EF7-99EE-6B0ECD94AC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803494" y="4958022"/>
            <a:ext cx="1" cy="5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0F1B561-1EA3-4461-900C-911FBB6745B1}"/>
              </a:ext>
            </a:extLst>
          </p:cNvPr>
          <p:cNvSpPr txBox="1"/>
          <p:nvPr/>
        </p:nvSpPr>
        <p:spPr>
          <a:xfrm>
            <a:off x="4253503" y="560609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queried file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2FF2A3-64ED-4D4F-976D-55A2739D68A8}"/>
              </a:ext>
            </a:extLst>
          </p:cNvPr>
          <p:cNvCxnSpPr>
            <a:cxnSpLocks/>
          </p:cNvCxnSpPr>
          <p:nvPr/>
        </p:nvCxnSpPr>
        <p:spPr>
          <a:xfrm flipH="1">
            <a:off x="7232298" y="5048617"/>
            <a:ext cx="1" cy="5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659A4ED-D70C-469F-8692-E65B957040D1}"/>
              </a:ext>
            </a:extLst>
          </p:cNvPr>
          <p:cNvSpPr txBox="1"/>
          <p:nvPr/>
        </p:nvSpPr>
        <p:spPr>
          <a:xfrm>
            <a:off x="6832989" y="564644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C940D9-A751-47A3-9B3B-180ECEE2F557}"/>
              </a:ext>
            </a:extLst>
          </p:cNvPr>
          <p:cNvSpPr txBox="1"/>
          <p:nvPr/>
        </p:nvSpPr>
        <p:spPr>
          <a:xfrm>
            <a:off x="2235814" y="6271301"/>
            <a:ext cx="419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Vscode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codeql</a:t>
            </a:r>
            <a:r>
              <a:rPr lang="zh-CN" altLang="en-US" sz="2800" b="1" dirty="0"/>
              <a:t>拓展分布图</a:t>
            </a:r>
          </a:p>
        </p:txBody>
      </p:sp>
    </p:spTree>
    <p:extLst>
      <p:ext uri="{BB962C8B-B14F-4D97-AF65-F5344CB8AC3E}">
        <p14:creationId xmlns:p14="http://schemas.microsoft.com/office/powerpoint/2010/main" val="37738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F5461611-37EF-4622-9198-8AD7D022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 err="1"/>
              <a:t>CodeQL</a:t>
            </a:r>
            <a:r>
              <a:rPr lang="zh-CN" altLang="en-US" dirty="0"/>
              <a:t>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0BD80-6515-4DB9-A707-4C0150AF60AA}"/>
              </a:ext>
            </a:extLst>
          </p:cNvPr>
          <p:cNvPicPr/>
          <p:nvPr/>
        </p:nvPicPr>
        <p:blipFill rotWithShape="1">
          <a:blip r:embed="rId2"/>
          <a:srcRect r="17651"/>
          <a:stretch/>
        </p:blipFill>
        <p:spPr>
          <a:xfrm>
            <a:off x="0" y="1779613"/>
            <a:ext cx="9162075" cy="7018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AD5C60-E202-4C4B-A585-21B03DBA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28" y="2983191"/>
            <a:ext cx="6469941" cy="8916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E7286E-0B7B-403B-83F2-6C20E320097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67166" y="4724422"/>
            <a:ext cx="6009667" cy="14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4850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1431</TotalTime>
  <Words>368</Words>
  <Application>Microsoft Office PowerPoint</Application>
  <PresentationFormat>全屏显示(4:3)</PresentationFormat>
  <Paragraphs>78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2016-VI主题-蓝</vt:lpstr>
      <vt:lpstr>CodeQL体验</vt:lpstr>
      <vt:lpstr>目录 Contents</vt:lpstr>
      <vt:lpstr>目录 Contents</vt:lpstr>
      <vt:lpstr>CodeQL</vt:lpstr>
      <vt:lpstr>目录 Contents</vt:lpstr>
      <vt:lpstr>CodeQL运行机理</vt:lpstr>
      <vt:lpstr>目录 Contents</vt:lpstr>
      <vt:lpstr>CodeQL效果</vt:lpstr>
      <vt:lpstr>CodeQL效果</vt:lpstr>
      <vt:lpstr>CodeQL效果</vt:lpstr>
      <vt:lpstr>目录 Contents</vt:lpstr>
      <vt:lpstr>优势</vt:lpstr>
      <vt:lpstr>存在的问题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lvshengwei</dc:creator>
  <cp:lastModifiedBy>仝 志欣</cp:lastModifiedBy>
  <cp:revision>103</cp:revision>
  <dcterms:created xsi:type="dcterms:W3CDTF">2016-04-20T02:59:17Z</dcterms:created>
  <dcterms:modified xsi:type="dcterms:W3CDTF">2019-11-24T03:33:18Z</dcterms:modified>
</cp:coreProperties>
</file>