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7" r:id="rId5"/>
    <p:sldId id="284" r:id="rId6"/>
    <p:sldId id="256" r:id="rId7"/>
    <p:sldId id="276" r:id="rId8"/>
    <p:sldId id="277" r:id="rId9"/>
    <p:sldId id="258" r:id="rId10"/>
    <p:sldId id="273" r:id="rId11"/>
    <p:sldId id="274" r:id="rId12"/>
    <p:sldId id="275" r:id="rId13"/>
    <p:sldId id="271" r:id="rId14"/>
    <p:sldId id="285" r:id="rId15"/>
    <p:sldId id="272" r:id="rId16"/>
    <p:sldId id="278" r:id="rId17"/>
    <p:sldId id="279" r:id="rId18"/>
    <p:sldId id="280" r:id="rId19"/>
    <p:sldId id="281" r:id="rId20"/>
    <p:sldId id="282" r:id="rId21"/>
    <p:sldId id="28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78ACD-E587-468D-82D8-B39F5586CECD}" v="8" dt="2022-05-18T21:24:03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5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30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9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72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7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88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0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95753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261A-1000-4D05-BD28-DC557E289DF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2A8923-55B2-4D12-82F2-9609DF841A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776B34B-5661-48B0-B67D-7F414F979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0" y="172416"/>
            <a:ext cx="11841179" cy="482280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26ADD6-F8DE-43D7-8923-3723B4BFC0D2}"/>
              </a:ext>
            </a:extLst>
          </p:cNvPr>
          <p:cNvSpPr txBox="1"/>
          <p:nvPr/>
        </p:nvSpPr>
        <p:spPr>
          <a:xfrm>
            <a:off x="1413934" y="5511234"/>
            <a:ext cx="2975686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chemeClr val="bg1">
                    <a:lumMod val="50000"/>
                  </a:schemeClr>
                </a:solidFill>
              </a:rPr>
              <a:t>Desenvolvimento de Software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A7C16F-898F-4CFD-AAF3-0293B250648E}"/>
              </a:ext>
            </a:extLst>
          </p:cNvPr>
          <p:cNvSpPr txBox="1"/>
          <p:nvPr/>
        </p:nvSpPr>
        <p:spPr>
          <a:xfrm>
            <a:off x="4997623" y="5511234"/>
            <a:ext cx="2899640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chemeClr val="bg1">
                    <a:lumMod val="50000"/>
                  </a:schemeClr>
                </a:solidFill>
              </a:rPr>
              <a:t>Consultoria em ERP Protheus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278E23-C4F3-4377-AE49-4AB8C819FABD}"/>
              </a:ext>
            </a:extLst>
          </p:cNvPr>
          <p:cNvSpPr txBox="1"/>
          <p:nvPr/>
        </p:nvSpPr>
        <p:spPr>
          <a:xfrm>
            <a:off x="9000067" y="5511234"/>
            <a:ext cx="1521891" cy="33855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chemeClr val="bg1">
                    <a:lumMod val="50000"/>
                  </a:schemeClr>
                </a:solidFill>
              </a:rPr>
              <a:t>Service Desk</a:t>
            </a:r>
          </a:p>
        </p:txBody>
      </p:sp>
      <p:pic>
        <p:nvPicPr>
          <p:cNvPr id="6" name="Imagem 13">
            <a:extLst>
              <a:ext uri="{FF2B5EF4-FFF2-40B4-BE49-F238E27FC236}">
                <a16:creationId xmlns:a16="http://schemas.microsoft.com/office/drawing/2014/main" id="{60B6B776-5E6A-4818-AE82-32E948B9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68" y="3957908"/>
            <a:ext cx="1755648" cy="10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F8532C31-FA2E-88EF-2B85-2ED132AF43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54920"/>
            <a:ext cx="6543675" cy="68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3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5F169-9266-68DB-5364-0235733F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0B236-F113-01EE-F416-B90ACC34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Utilize um usuário que tenha apenas as permissões necessárias</a:t>
            </a:r>
          </a:p>
          <a:p>
            <a:pPr algn="just"/>
            <a:r>
              <a:rPr lang="pt-BR" dirty="0"/>
              <a:t>Isole o banco de dados em uma rede onde apenas a aplicação tenha acesso</a:t>
            </a:r>
          </a:p>
          <a:p>
            <a:pPr algn="just"/>
            <a:r>
              <a:rPr lang="pt-BR" dirty="0"/>
              <a:t>Manter sempre atualizado</a:t>
            </a:r>
          </a:p>
          <a:p>
            <a:pPr algn="just"/>
            <a:r>
              <a:rPr lang="pt-BR" dirty="0"/>
              <a:t>Ter bancos separados para teste e garantir que somente tenha acesso a produção quem realmente seja necessário</a:t>
            </a:r>
          </a:p>
        </p:txBody>
      </p:sp>
    </p:spTree>
    <p:extLst>
      <p:ext uri="{BB962C8B-B14F-4D97-AF65-F5344CB8AC3E}">
        <p14:creationId xmlns:p14="http://schemas.microsoft.com/office/powerpoint/2010/main" val="341004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3879E-12E1-D115-7AE0-3596A046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Conheça os 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D8F61-7697-D318-BBE1-BE8D2711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Bulk </a:t>
            </a:r>
            <a:r>
              <a:rPr lang="pt-BR" dirty="0" err="1"/>
              <a:t>insert</a:t>
            </a:r>
            <a:r>
              <a:rPr lang="pt-BR" dirty="0"/>
              <a:t>: utilizado para inserir um volume grande dados</a:t>
            </a:r>
          </a:p>
          <a:p>
            <a:pPr algn="just"/>
            <a:r>
              <a:rPr lang="pt-BR" dirty="0"/>
              <a:t>Merge: utiliza uma tabela temporária para em apenas um comando fazer o </a:t>
            </a:r>
            <a:r>
              <a:rPr lang="pt-BR" dirty="0" err="1"/>
              <a:t>insert</a:t>
            </a:r>
            <a:r>
              <a:rPr lang="pt-BR" dirty="0"/>
              <a:t>, update e delete de dados</a:t>
            </a:r>
          </a:p>
          <a:p>
            <a:pPr algn="just"/>
            <a:r>
              <a:rPr lang="pt-BR" dirty="0" err="1"/>
              <a:t>Change</a:t>
            </a:r>
            <a:r>
              <a:rPr lang="pt-BR" dirty="0"/>
              <a:t> Tracking: gera uma tabela virtual com o índice da tabela e a operação (I,U,D) e o número da versão em que ocorreu</a:t>
            </a:r>
          </a:p>
          <a:p>
            <a:pPr algn="just"/>
            <a:r>
              <a:rPr lang="pt-BR" dirty="0" err="1"/>
              <a:t>Explain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/</a:t>
            </a:r>
            <a:r>
              <a:rPr lang="pt-BR" dirty="0" err="1"/>
              <a:t>analyze</a:t>
            </a:r>
            <a:r>
              <a:rPr lang="pt-BR" dirty="0"/>
              <a:t>: utilizado para analisar o custo de cada </a:t>
            </a:r>
            <a:r>
              <a:rPr lang="pt-BR" dirty="0" err="1"/>
              <a:t>select</a:t>
            </a:r>
            <a:r>
              <a:rPr lang="pt-BR" dirty="0"/>
              <a:t>, agregação, filtro, </a:t>
            </a:r>
            <a:r>
              <a:rPr lang="pt-BR" dirty="0" err="1"/>
              <a:t>joins</a:t>
            </a:r>
            <a:r>
              <a:rPr lang="pt-BR" dirty="0"/>
              <a:t>, leitura de disco</a:t>
            </a:r>
          </a:p>
          <a:p>
            <a:pPr algn="just"/>
            <a:r>
              <a:rPr lang="pt-BR" dirty="0"/>
              <a:t>Evitar guardar arquivos/imagens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38924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637D-06AD-4186-6470-EE9906A0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5995F-2832-1340-DAC5-C206F5F0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Certifique-se de que o backup é efetuado</a:t>
            </a:r>
          </a:p>
          <a:p>
            <a:pPr algn="just"/>
            <a:r>
              <a:rPr lang="pt-BR" dirty="0"/>
              <a:t>Certifique-se de que o backup é utilizável</a:t>
            </a:r>
          </a:p>
          <a:p>
            <a:pPr algn="just"/>
            <a:r>
              <a:rPr lang="pt-BR" dirty="0"/>
              <a:t>Definir alertas em caso de falha do backup</a:t>
            </a:r>
          </a:p>
        </p:txBody>
      </p:sp>
    </p:spTree>
    <p:extLst>
      <p:ext uri="{BB962C8B-B14F-4D97-AF65-F5344CB8AC3E}">
        <p14:creationId xmlns:p14="http://schemas.microsoft.com/office/powerpoint/2010/main" val="291537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E5A4F-9DBB-AA47-FFDF-300D9AF5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Cloud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2AAFD-AC46-ED74-1ABA-3A768467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Diminuir responsabilidade da TI: como o banco é gerenciado por terceiros, a equipe de TI não precisa fazer a instalação de patchs e instalação de outros softwares</a:t>
            </a:r>
          </a:p>
          <a:p>
            <a:r>
              <a:rPr lang="pt-BR" dirty="0"/>
              <a:t>Elimina despesas capitais: Armazenamento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r>
              <a:rPr lang="pt-BR" dirty="0"/>
              <a:t> é considerado custo capital e armazenamento na nuvem é considerado despesa operacional. Geralmente armazenamento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r>
              <a:rPr lang="pt-BR" dirty="0"/>
              <a:t> necessita de um alto investimento inicial em hardware e software. Com armazenamento na cloud, o custo é diluído mensalmente</a:t>
            </a:r>
          </a:p>
          <a:p>
            <a:r>
              <a:rPr lang="pt-BR" dirty="0"/>
              <a:t>Backups regulares</a:t>
            </a:r>
          </a:p>
        </p:txBody>
      </p:sp>
    </p:spTree>
    <p:extLst>
      <p:ext uri="{BB962C8B-B14F-4D97-AF65-F5344CB8AC3E}">
        <p14:creationId xmlns:p14="http://schemas.microsoft.com/office/powerpoint/2010/main" val="308496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3EC4B-2D2E-D976-E98D-32F078C5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cloud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09515-CFB8-1FAF-DB3B-C7C1185B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experiência do usuário depende da conexão com internet: conexões lentas podem afetar a experiência, assim como falta de conectividade pode parar as atividades</a:t>
            </a:r>
          </a:p>
          <a:p>
            <a:r>
              <a:rPr lang="pt-BR" dirty="0"/>
              <a:t>Custo pode disparar sem aviso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52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A7171-7F33-CFA9-2551-7C293AEA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3C16D-D3FF-D626-3B96-C645F2E1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operar sem conexão com internet</a:t>
            </a:r>
          </a:p>
          <a:p>
            <a:r>
              <a:rPr lang="pt-BR" dirty="0"/>
              <a:t>Custos menores de internet mensalmente</a:t>
            </a:r>
          </a:p>
          <a:p>
            <a:r>
              <a:rPr lang="pt-BR" dirty="0"/>
              <a:t>Maior segurança: com servidores sem acesso fora da rede</a:t>
            </a:r>
          </a:p>
          <a:p>
            <a:r>
              <a:rPr lang="pt-BR" dirty="0"/>
              <a:t>Maior controle sobre hardware utilizado: possível fazer upgrade no hardware utilizado</a:t>
            </a:r>
          </a:p>
        </p:txBody>
      </p:sp>
    </p:spTree>
    <p:extLst>
      <p:ext uri="{BB962C8B-B14F-4D97-AF65-F5344CB8AC3E}">
        <p14:creationId xmlns:p14="http://schemas.microsoft.com/office/powerpoint/2010/main" val="299192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96CF8-CF68-B04E-F388-5C9748B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CD743-E9AC-2554-06EE-85468E91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Requer maior suporte da equipe de TI</a:t>
            </a:r>
          </a:p>
          <a:p>
            <a:r>
              <a:rPr lang="pt-BR" dirty="0"/>
              <a:t>Maior custo de manutenção: Além do custo inicial de aquisição de software e hardware, é necessário adquirir novo hardware constantemente</a:t>
            </a:r>
          </a:p>
          <a:p>
            <a:r>
              <a:rPr lang="pt-BR" dirty="0"/>
              <a:t>Requer maior investimento capital</a:t>
            </a:r>
          </a:p>
          <a:p>
            <a:r>
              <a:rPr lang="pt-BR" dirty="0"/>
              <a:t>Maior risco de perda de dados</a:t>
            </a:r>
          </a:p>
          <a:p>
            <a:r>
              <a:rPr lang="pt-BR" dirty="0"/>
              <a:t>Limita a capacidade da sua empresa de escalar</a:t>
            </a:r>
          </a:p>
        </p:txBody>
      </p:sp>
    </p:spTree>
    <p:extLst>
      <p:ext uri="{BB962C8B-B14F-4D97-AF65-F5344CB8AC3E}">
        <p14:creationId xmlns:p14="http://schemas.microsoft.com/office/powerpoint/2010/main" val="2916449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DE2E-F764-66DE-71FE-92E66A5E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</a:t>
            </a:r>
          </a:p>
        </p:txBody>
      </p:sp>
      <p:pic>
        <p:nvPicPr>
          <p:cNvPr id="5" name="Espaço Reservado para Conteúdo 4" descr="Código QR&#10;&#10;Descrição gerada automaticamente">
            <a:extLst>
              <a:ext uri="{FF2B5EF4-FFF2-40B4-BE49-F238E27FC236}">
                <a16:creationId xmlns:a16="http://schemas.microsoft.com/office/drawing/2014/main" id="{F7DAFA4E-1D51-7614-2B32-DF8BA11FF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38" y="1853753"/>
            <a:ext cx="4738209" cy="4738209"/>
          </a:xfrm>
        </p:spPr>
      </p:pic>
    </p:spTree>
    <p:extLst>
      <p:ext uri="{BB962C8B-B14F-4D97-AF65-F5344CB8AC3E}">
        <p14:creationId xmlns:p14="http://schemas.microsoft.com/office/powerpoint/2010/main" val="416736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487002BF-5E65-4EB6-AC1D-5C0BF249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2263902"/>
            <a:ext cx="9414933" cy="23301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10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A7A26-5EE6-9DA9-8B2F-B936CB3B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Antônio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ABA0D-32BD-7045-1F56-F5997F0AB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Conhecido como Tonhão</a:t>
            </a:r>
          </a:p>
          <a:p>
            <a:r>
              <a:rPr lang="pt-BR" dirty="0"/>
              <a:t>Programador desde 2007</a:t>
            </a:r>
          </a:p>
          <a:p>
            <a:r>
              <a:rPr lang="pt-BR" dirty="0"/>
              <a:t>12 anos de consultoria Protheus</a:t>
            </a:r>
          </a:p>
          <a:p>
            <a:r>
              <a:rPr lang="pt-BR" dirty="0"/>
              <a:t>C# desde 2017</a:t>
            </a:r>
          </a:p>
          <a:p>
            <a:r>
              <a:rPr lang="pt-BR" dirty="0"/>
              <a:t>Node desde 2019</a:t>
            </a:r>
          </a:p>
        </p:txBody>
      </p:sp>
      <p:pic>
        <p:nvPicPr>
          <p:cNvPr id="6" name="Espaço Reservado para Conteúdo 5" descr="Homem com camiseta preta&#10;&#10;Descrição gerada automaticamente">
            <a:extLst>
              <a:ext uri="{FF2B5EF4-FFF2-40B4-BE49-F238E27FC236}">
                <a16:creationId xmlns:a16="http://schemas.microsoft.com/office/drawing/2014/main" id="{8553D547-B0DE-E550-6192-3DC2D43060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190937"/>
            <a:ext cx="4645025" cy="3095252"/>
          </a:xfrm>
        </p:spPr>
      </p:pic>
    </p:spTree>
    <p:extLst>
      <p:ext uri="{BB962C8B-B14F-4D97-AF65-F5344CB8AC3E}">
        <p14:creationId xmlns:p14="http://schemas.microsoft.com/office/powerpoint/2010/main" val="280829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16305-5EEC-8110-5907-EC3647955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Boas práticas em 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FF941-C394-8723-A8D7-EC26C93B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169568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5ECA-CECC-A0A1-9752-0AA4367E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1226EC-42DB-A2A4-95AA-17894D37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811" y="1867553"/>
            <a:ext cx="10136378" cy="250442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1650D4-2DDF-EE03-D796-F2EFC072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3786"/>
            <a:ext cx="12166458" cy="15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F211C-BF06-885A-2C4C-3BA1F988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958B3D9-F63E-3EC2-82E5-33EBDD8F4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106" y="2473942"/>
            <a:ext cx="5468113" cy="2534004"/>
          </a:xfrm>
        </p:spPr>
      </p:pic>
    </p:spTree>
    <p:extLst>
      <p:ext uri="{BB962C8B-B14F-4D97-AF65-F5344CB8AC3E}">
        <p14:creationId xmlns:p14="http://schemas.microsoft.com/office/powerpoint/2010/main" val="352252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E0B77-B241-7CEA-38DD-D1265C91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armazene senhas no banco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F67C9-1EB6-5120-A8E5-4F850E9F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Qualquer um com acesso ao banco pode ver as senhas</a:t>
            </a:r>
          </a:p>
          <a:p>
            <a:pPr algn="just"/>
            <a:r>
              <a:rPr lang="pt-BR" dirty="0"/>
              <a:t>MD5 não é criptografia</a:t>
            </a:r>
          </a:p>
          <a:p>
            <a:pPr algn="just"/>
            <a:r>
              <a:rPr lang="pt-BR" dirty="0"/>
              <a:t>Não guarde apenas </a:t>
            </a:r>
            <a:r>
              <a:rPr lang="pt-BR" dirty="0" err="1"/>
              <a:t>hash</a:t>
            </a:r>
            <a:r>
              <a:rPr lang="pt-BR" dirty="0"/>
              <a:t> da senha no banco, pois estará sujeito a ataques </a:t>
            </a:r>
            <a:r>
              <a:rPr lang="pt-BR" dirty="0" err="1"/>
              <a:t>pré</a:t>
            </a:r>
            <a:r>
              <a:rPr lang="pt-BR" dirty="0"/>
              <a:t> computados, como tabelas </a:t>
            </a:r>
            <a:r>
              <a:rPr lang="pt-BR" dirty="0" err="1"/>
              <a:t>rainbow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Não implemente sua versão de criptografia/autenticação</a:t>
            </a:r>
          </a:p>
        </p:txBody>
      </p:sp>
    </p:spTree>
    <p:extLst>
      <p:ext uri="{BB962C8B-B14F-4D97-AF65-F5344CB8AC3E}">
        <p14:creationId xmlns:p14="http://schemas.microsoft.com/office/powerpoint/2010/main" val="14129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6C00-305F-6609-B61F-12A5EA77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0C907-6998-9512-10D6-A996050F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Utilize sal (</a:t>
            </a:r>
            <a:r>
              <a:rPr lang="pt-BR" dirty="0" err="1"/>
              <a:t>salt</a:t>
            </a:r>
            <a:r>
              <a:rPr lang="pt-BR" dirty="0"/>
              <a:t>) da senha</a:t>
            </a:r>
          </a:p>
          <a:p>
            <a:pPr algn="just"/>
            <a:r>
              <a:rPr lang="pt-BR" dirty="0"/>
              <a:t>Sal de acordo com o guia da OWASP (Open Web </a:t>
            </a:r>
            <a:r>
              <a:rPr lang="pt-BR" dirty="0" err="1"/>
              <a:t>Application</a:t>
            </a:r>
            <a:r>
              <a:rPr lang="pt-BR" dirty="0"/>
              <a:t> Security Project): é uma </a:t>
            </a:r>
            <a:r>
              <a:rPr lang="pt-BR" dirty="0" err="1"/>
              <a:t>string</a:t>
            </a:r>
            <a:r>
              <a:rPr lang="pt-BR" dirty="0"/>
              <a:t> única, gerada aleatoriamente que é adicionada a cada senha como parte do processo de </a:t>
            </a:r>
            <a:r>
              <a:rPr lang="pt-BR" dirty="0" err="1"/>
              <a:t>hash</a:t>
            </a:r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John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Ripper</a:t>
            </a:r>
            <a:endParaRPr lang="pt-BR" dirty="0"/>
          </a:p>
          <a:p>
            <a:pPr algn="just"/>
            <a:r>
              <a:rPr lang="pt-BR" dirty="0" err="1"/>
              <a:t>OphCrack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3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82735-B65F-F237-CAAE-2D338F98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034F0-DD92-1472-7430-F17B17CB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salt</a:t>
            </a:r>
            <a:r>
              <a:rPr lang="pt-BR" dirty="0"/>
              <a:t> não precisa ser secreto e pode ser armazenado como </a:t>
            </a:r>
            <a:r>
              <a:rPr lang="pt-BR" dirty="0" err="1"/>
              <a:t>string</a:t>
            </a:r>
            <a:r>
              <a:rPr lang="pt-BR" dirty="0"/>
              <a:t>, sem criptografia</a:t>
            </a:r>
          </a:p>
          <a:p>
            <a:pPr algn="just"/>
            <a:r>
              <a:rPr lang="pt-BR" dirty="0"/>
              <a:t>A senha pode ser armazenada no formato </a:t>
            </a:r>
            <a:r>
              <a:rPr lang="pt-BR" i="1" dirty="0" err="1"/>
              <a:t>hash</a:t>
            </a:r>
            <a:r>
              <a:rPr lang="pt-BR" i="1" dirty="0"/>
              <a:t>(senha + </a:t>
            </a:r>
            <a:r>
              <a:rPr lang="pt-BR" i="1" dirty="0" err="1"/>
              <a:t>salt</a:t>
            </a:r>
            <a:r>
              <a:rPr lang="pt-BR" i="1" dirty="0"/>
              <a:t>)</a:t>
            </a:r>
          </a:p>
          <a:p>
            <a:pPr algn="just"/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49638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CE30-996F-43F3-AA56-FCB7557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validar uma senha?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1F754-BF49-4C73-F86C-0377304DB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1) Cliente entra com a senha</a:t>
            </a:r>
          </a:p>
          <a:p>
            <a:pPr algn="just"/>
            <a:r>
              <a:rPr lang="pt-BR" dirty="0"/>
              <a:t>2) Sistema recupera o </a:t>
            </a:r>
            <a:r>
              <a:rPr lang="pt-BR" dirty="0" err="1"/>
              <a:t>salt</a:t>
            </a:r>
            <a:r>
              <a:rPr lang="pt-BR" dirty="0"/>
              <a:t> do banco de dados</a:t>
            </a:r>
          </a:p>
          <a:p>
            <a:pPr algn="just"/>
            <a:r>
              <a:rPr lang="pt-BR" dirty="0"/>
              <a:t>3) O sistema pega o </a:t>
            </a:r>
            <a:r>
              <a:rPr lang="pt-BR" dirty="0" err="1"/>
              <a:t>salt</a:t>
            </a:r>
            <a:r>
              <a:rPr lang="pt-BR" dirty="0"/>
              <a:t> e a senha e gera o </a:t>
            </a:r>
            <a:r>
              <a:rPr lang="pt-BR" dirty="0" err="1"/>
              <a:t>hash</a:t>
            </a:r>
            <a:r>
              <a:rPr lang="pt-BR" dirty="0"/>
              <a:t> H1</a:t>
            </a:r>
          </a:p>
          <a:p>
            <a:pPr algn="just"/>
            <a:r>
              <a:rPr lang="pt-BR" dirty="0"/>
              <a:t>4) O sistema compara H1 e H2 (sendo H2 o </a:t>
            </a:r>
            <a:r>
              <a:rPr lang="pt-BR" dirty="0" err="1"/>
              <a:t>hash</a:t>
            </a:r>
            <a:r>
              <a:rPr lang="pt-BR" dirty="0"/>
              <a:t> armazenado). Se forem iguais, a senha está correta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46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38338A334BBB4889CE5DF99C4705AC" ma:contentTypeVersion="6" ma:contentTypeDescription="Create a new document." ma:contentTypeScope="" ma:versionID="9b3b80a0b6bf3e7bd5fac85cb66664f2">
  <xsd:schema xmlns:xsd="http://www.w3.org/2001/XMLSchema" xmlns:xs="http://www.w3.org/2001/XMLSchema" xmlns:p="http://schemas.microsoft.com/office/2006/metadata/properties" xmlns:ns3="83369538-2de7-43fa-a65a-1d1467ec68a7" xmlns:ns4="a2ed0d16-1fb7-4638-8450-63c6be65b2cd" targetNamespace="http://schemas.microsoft.com/office/2006/metadata/properties" ma:root="true" ma:fieldsID="a6ef8f72362ef5ac679166eb3045174f" ns3:_="" ns4:_="">
    <xsd:import namespace="83369538-2de7-43fa-a65a-1d1467ec68a7"/>
    <xsd:import namespace="a2ed0d16-1fb7-4638-8450-63c6be65b2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69538-2de7-43fa-a65a-1d1467ec68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d16-1fb7-4638-8450-63c6be65b2c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672E00-8FAC-4AFE-ADAE-1649AF914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69538-2de7-43fa-a65a-1d1467ec68a7"/>
    <ds:schemaRef ds:uri="a2ed0d16-1fb7-4638-8450-63c6be65b2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F7F445-270C-4AD9-8F5C-CE868454D5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3117DD-2784-441F-988A-0ABFDF0A4EE9}">
  <ds:schemaRefs>
    <ds:schemaRef ds:uri="http://purl.org/dc/dcmitype/"/>
    <ds:schemaRef ds:uri="http://purl.org/dc/elements/1.1/"/>
    <ds:schemaRef ds:uri="http://www.w3.org/XML/1998/namespace"/>
    <ds:schemaRef ds:uri="83369538-2de7-43fa-a65a-1d1467ec68a7"/>
    <ds:schemaRef ds:uri="http://purl.org/dc/terms/"/>
    <ds:schemaRef ds:uri="http://schemas.microsoft.com/office/infopath/2007/PartnerControls"/>
    <ds:schemaRef ds:uri="a2ed0d16-1fb7-4638-8450-63c6be65b2cd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312</TotalTime>
  <Words>577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Galeria</vt:lpstr>
      <vt:lpstr>Apresentação do PowerPoint</vt:lpstr>
      <vt:lpstr>Antônio</vt:lpstr>
      <vt:lpstr>Boas práticas em BD</vt:lpstr>
      <vt:lpstr>Apresentação do PowerPoint</vt:lpstr>
      <vt:lpstr>Apresentação do PowerPoint</vt:lpstr>
      <vt:lpstr>Não armazene senhas no banco</vt:lpstr>
      <vt:lpstr>Apresentação do PowerPoint</vt:lpstr>
      <vt:lpstr>Apresentação do PowerPoint</vt:lpstr>
      <vt:lpstr>Como validar uma senha?</vt:lpstr>
      <vt:lpstr>Apresentação do PowerPoint</vt:lpstr>
      <vt:lpstr>Boas práticas</vt:lpstr>
      <vt:lpstr>Conheça os recursos</vt:lpstr>
      <vt:lpstr>Backup</vt:lpstr>
      <vt:lpstr>Vantagens Cloud</vt:lpstr>
      <vt:lpstr>Desvantagens cloud</vt:lpstr>
      <vt:lpstr>Vantagens On Premise</vt:lpstr>
      <vt:lpstr>Desvantagens On Premise</vt:lpstr>
      <vt:lpstr>Repositório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Prestes</dc:creator>
  <cp:lastModifiedBy>Antonio Prestes</cp:lastModifiedBy>
  <cp:revision>2</cp:revision>
  <dcterms:created xsi:type="dcterms:W3CDTF">2022-05-17T01:10:09Z</dcterms:created>
  <dcterms:modified xsi:type="dcterms:W3CDTF">2022-05-18T22:06:02Z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0x0101009A38338A334BBB4889CE5DF99C4705AC</vt:lpwstr>
  </property>
</Properties>
</file>