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3" r:id="rId6"/>
    <p:sldId id="264" r:id="rId7"/>
    <p:sldId id="265" r:id="rId8"/>
    <p:sldId id="260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103" d="100"/>
          <a:sy n="103" d="100"/>
        </p:scale>
        <p:origin x="113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8D04F-74DD-F542-B664-D1B50B4E320C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8A5E3-82B4-B242-A5CE-3D10A50EC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F8A5E3-82B4-B242-A5CE-3D10A50EC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C3A8-72BD-9AAD-6735-9EC4BC15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37C77-7600-9029-DBF9-A31640917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99BC-69ED-077F-D480-C94E2E98C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3174-0DA7-32CC-6D6C-37214355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52D2-677C-30DA-F20B-54CF8929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6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B687-B20D-DA2E-80E4-6D5C8F84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F5CC0-736E-F669-2091-AF1952C49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115F7-1414-A225-4D85-1152E8A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AADE-DD4B-E95B-1BD4-C1EB5485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37610-C7B0-2E22-0D58-795FB9B9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BD51CC-2443-8EDD-F140-9E361C1D8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B7917-F141-E346-9525-9033D28CC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7299-333A-23D7-6F9A-7EE6955C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E6A05-A22E-CBE5-FD41-1486897A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16C1B-6DFA-9802-F2E1-B3564489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2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789E-197D-F995-66F2-50781297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50AAC-BFE4-D980-5DCB-152135A8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CD07C-CBA0-3DF5-D3B1-9C8DF81D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E1C12-050F-9630-6CA7-A2FAA2E2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D79E7-B648-9FA0-A318-F24AF9B9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F0A0-A3D2-4A94-1E1F-DD4C9A754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0E2E9-E8B7-776E-9345-A1E56891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F97E-D692-682E-D568-18F51EBA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679B-3A7F-61FB-C744-AE469E0A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DB6DB-98EB-96C3-D21E-A3B9A2D5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3158-CB0D-3F5E-0B1D-47B17044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0C0A8-DB27-A2AA-E928-02F3323BA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9A003-CE49-2937-34D9-3F3146285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03263-F557-A0A4-B58C-F1C015EF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FD75-A9E1-0CF9-6EDC-916D9F82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F63-06FD-37BC-280D-122733F6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3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78FB8-BF2E-D272-9D5D-7355CE57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9CC3E-6A39-D358-A309-0256B222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64C4D-8B16-208C-AA1C-F68000C70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92B89-A7FE-7ABB-F1A7-D27A7A227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594F3-DA8A-A23C-EC5D-E77A2D860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0E6A3-2B45-C547-5296-A50625E2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87DFB-B45C-365E-BB9F-31D66B46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0CE867-CD11-02E5-1552-B5F8A012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BD53-B55A-539E-4908-3C1851C4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F1F01-53D8-CA18-165D-9A09464D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784547-D232-DB84-0986-50DB44BD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27105-14D4-46A7-B444-83A681ED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3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D17A1-03B5-5CEF-276D-191E1817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6952-EA2D-8B2C-54C1-F774C79F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A0446-E1DD-A61E-4292-B1833C16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8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EF45-46D4-9F99-8231-64BB1840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5EF32-0851-1D4C-586A-1EB3110B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812A8-7823-2E82-6C00-75A2F412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2EFDA-E882-0EB7-CCB1-BE80665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57D37-FB47-05C3-C909-191B1682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734DB-F4FF-B1DE-F623-36AEEC91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8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6650-95E1-28F5-1048-F43DA5F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FF186-DBB6-CC3A-51AA-7EC7A66EB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EAEBB-9F1D-AA93-FD0C-2D4944EE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BED4-FF5C-D852-EBDD-14DABC63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66B9-67A3-96A0-D200-51B169BE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306F7-9A89-1CE8-9886-5A97A5CF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3371-162A-F5DE-3F99-25D58A80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74F-3935-7FD1-098C-D604FBF4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E90B4-74E1-E90F-A277-8A0EC7051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BF907-F8C5-0043-B5B4-4F42E1D9A57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12C0-5BED-BE8C-2BAF-0E4084E058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8B7F5-DA36-2A2B-81CE-E7148DDC5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CCBE5-1B65-B94C-9108-1DB9F6E7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1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ilianweng.github.io/posts/2023-06-23-agent/#agent-system-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8511-60A6-7AF9-3E8A-93C46FB98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2868" y="1451873"/>
            <a:ext cx="3126261" cy="1057191"/>
          </a:xfrm>
        </p:spPr>
        <p:txBody>
          <a:bodyPr/>
          <a:lstStyle/>
          <a:p>
            <a:r>
              <a:rPr lang="en-US" dirty="0"/>
              <a:t>AI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16168-1297-0A36-A50C-4EB9D03F1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6732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March 2025</a:t>
            </a:r>
          </a:p>
          <a:p>
            <a:r>
              <a:rPr lang="en-US" dirty="0"/>
              <a:t>Rishabh Jain</a:t>
            </a:r>
          </a:p>
          <a:p>
            <a:r>
              <a:rPr lang="en-US" dirty="0"/>
              <a:t>IIT Delhi</a:t>
            </a:r>
          </a:p>
          <a:p>
            <a:r>
              <a:rPr lang="en-US" dirty="0"/>
              <a:t>Intern, IBM Research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List of mergers and acquisitions by IBM - Wikipedia">
            <a:extLst>
              <a:ext uri="{FF2B5EF4-FFF2-40B4-BE49-F238E27FC236}">
                <a16:creationId xmlns:a16="http://schemas.microsoft.com/office/drawing/2014/main" id="{10838BFD-0C28-C4F0-81C2-E2179E62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505" y="3178211"/>
            <a:ext cx="1742989" cy="69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8954-8D97-F733-DEFA-5E1A9DC9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FFB5-5DC5-C400-8DC3-171ABECD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https://lilianweng.github.io/posts/2023-06-23-agent/#agent-system-overview</a:t>
            </a:r>
            <a:endParaRPr lang="en-US" sz="1800" dirty="0"/>
          </a:p>
          <a:p>
            <a:r>
              <a:rPr lang="en-IN" sz="1800" b="0" dirty="0">
                <a:effectLst/>
                <a:latin typeface="NimbusRomNo9L"/>
              </a:rPr>
              <a:t>A Survey on Large Language Model based Autonomous Agents; Lei Wang et al</a:t>
            </a:r>
          </a:p>
          <a:p>
            <a:r>
              <a:rPr lang="en-IN" sz="1800" dirty="0" err="1">
                <a:latin typeface="NimbusRomNo9L"/>
              </a:rPr>
              <a:t>ReAct</a:t>
            </a:r>
            <a:r>
              <a:rPr lang="en-IN" sz="1800" dirty="0">
                <a:latin typeface="NimbusRomNo9L"/>
              </a:rPr>
              <a:t> Paper; </a:t>
            </a:r>
            <a:r>
              <a:rPr lang="en-IN" sz="1800" dirty="0" err="1">
                <a:effectLst/>
                <a:latin typeface="NimbusRomNo9L"/>
              </a:rPr>
              <a:t>Shunyu</a:t>
            </a:r>
            <a:r>
              <a:rPr lang="en-IN" sz="1800" dirty="0">
                <a:effectLst/>
                <a:latin typeface="NimbusRomNo9L"/>
              </a:rPr>
              <a:t> Yao* </a:t>
            </a:r>
            <a:endParaRPr lang="en-IN" sz="1200" dirty="0"/>
          </a:p>
          <a:p>
            <a:pPr marL="0" indent="0">
              <a:buNone/>
            </a:pPr>
            <a:endParaRPr lang="en-IN" sz="1800" b="0" dirty="0">
              <a:effectLst/>
              <a:latin typeface="NimbusRomNo9L"/>
            </a:endParaRPr>
          </a:p>
          <a:p>
            <a:endParaRPr lang="en-IN" sz="1800" b="0" dirty="0">
              <a:effectLst/>
              <a:latin typeface="NimbusRomNo9L"/>
            </a:endParaRP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47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66C8-8CE1-0EAC-FF3A-9C6C18A3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BBEDB-B65C-BD5B-953B-6284CAB3F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ReAct</a:t>
            </a:r>
            <a:r>
              <a:rPr lang="en-US" dirty="0"/>
              <a:t> Paper summary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Anatomy of an AI agent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Agent Construction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Applications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Agent Evaluation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Case Study: Scientific Discovery Agents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Generative Agent Simulation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2FD-412D-E434-CB51-AFDCBBAB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</a:t>
            </a:r>
            <a:r>
              <a:rPr lang="en-US" dirty="0"/>
              <a:t>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47C7-9965-9111-D2A5-949672F9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84125" cy="435133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A </a:t>
            </a:r>
            <a:r>
              <a:rPr lang="en-US" sz="2000" dirty="0">
                <a:solidFill>
                  <a:schemeClr val="accent5"/>
                </a:solidFill>
              </a:rPr>
              <a:t>synergy</a:t>
            </a:r>
            <a:r>
              <a:rPr lang="en-US" sz="2000" dirty="0"/>
              <a:t> between “</a:t>
            </a:r>
            <a:r>
              <a:rPr lang="en-US" sz="2000" dirty="0">
                <a:solidFill>
                  <a:schemeClr val="accent5"/>
                </a:solidFill>
              </a:rPr>
              <a:t>reasoning</a:t>
            </a:r>
            <a:r>
              <a:rPr lang="en-US" sz="2000" dirty="0"/>
              <a:t>” and “</a:t>
            </a:r>
            <a:r>
              <a:rPr lang="en-US" sz="2000" dirty="0">
                <a:solidFill>
                  <a:schemeClr val="accent5"/>
                </a:solidFill>
              </a:rPr>
              <a:t>acting</a:t>
            </a:r>
            <a:r>
              <a:rPr lang="en-US" sz="2000" dirty="0"/>
              <a:t>” in LLMs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React &amp; </a:t>
            </a:r>
            <a:r>
              <a:rPr lang="en-US" sz="2000" dirty="0">
                <a:solidFill>
                  <a:schemeClr val="accent5"/>
                </a:solidFill>
              </a:rPr>
              <a:t>Chain of Thought (</a:t>
            </a:r>
            <a:r>
              <a:rPr lang="en-US" sz="2000" dirty="0" err="1">
                <a:solidFill>
                  <a:schemeClr val="accent5"/>
                </a:solidFill>
              </a:rPr>
              <a:t>CoT</a:t>
            </a:r>
            <a:r>
              <a:rPr lang="en-US" sz="2000" dirty="0">
                <a:solidFill>
                  <a:schemeClr val="accent5"/>
                </a:solidFill>
              </a:rPr>
              <a:t>)</a:t>
            </a:r>
            <a:r>
              <a:rPr lang="en-US" sz="2000" dirty="0"/>
              <a:t> </a:t>
            </a:r>
          </a:p>
          <a:p>
            <a:r>
              <a:rPr lang="en-US" sz="2000" dirty="0"/>
              <a:t>React reduces the issue of hallucinations.</a:t>
            </a:r>
          </a:p>
          <a:p>
            <a:r>
              <a:rPr lang="en-US" sz="2000" dirty="0" err="1"/>
              <a:t>CoT</a:t>
            </a:r>
            <a:r>
              <a:rPr lang="en-US" sz="2000" dirty="0"/>
              <a:t> allows for higher flexibility in formulating reasoning steps: React can get stuck in a loop</a:t>
            </a:r>
          </a:p>
          <a:p>
            <a:r>
              <a:rPr lang="en-US" sz="2000" dirty="0"/>
              <a:t>In React, retrieval of non-informative (irrelevant) information causes error</a:t>
            </a:r>
          </a:p>
          <a:p>
            <a:r>
              <a:rPr lang="en-US" sz="2000" dirty="0" err="1"/>
              <a:t>ReAct</a:t>
            </a:r>
            <a:r>
              <a:rPr lang="en-US" sz="2000" dirty="0"/>
              <a:t> + </a:t>
            </a:r>
            <a:r>
              <a:rPr lang="en-US" sz="2000" dirty="0" err="1"/>
              <a:t>CoT</a:t>
            </a:r>
            <a:r>
              <a:rPr lang="en-US" sz="2000" dirty="0"/>
              <a:t> performs best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	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32BCB-90D7-0366-C7D1-429E011B0EBE}"/>
              </a:ext>
            </a:extLst>
          </p:cNvPr>
          <p:cNvSpPr txBox="1"/>
          <p:nvPr/>
        </p:nvSpPr>
        <p:spPr>
          <a:xfrm>
            <a:off x="6335927" y="889843"/>
            <a:ext cx="47841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5"/>
                </a:solidFill>
              </a:rPr>
              <a:t>Iterative Process of Interleaving Thought, Action and Observation</a:t>
            </a:r>
          </a:p>
          <a:p>
            <a:br>
              <a:rPr lang="en-IN" b="1" dirty="0"/>
            </a:br>
            <a:r>
              <a:rPr lang="en-IN" b="1" dirty="0"/>
              <a:t>Task</a:t>
            </a:r>
          </a:p>
          <a:p>
            <a:r>
              <a:rPr lang="en-IN" dirty="0"/>
              <a:t>Find the weather in Tokyo and send it to </a:t>
            </a:r>
            <a:r>
              <a:rPr lang="en-IN" dirty="0" err="1"/>
              <a:t>john.doe@email.com</a:t>
            </a:r>
            <a:r>
              <a:rPr lang="en-IN" dirty="0"/>
              <a:t>.</a:t>
            </a:r>
          </a:p>
          <a:p>
            <a:r>
              <a:rPr lang="en-IN" b="1" dirty="0"/>
              <a:t>Thought</a:t>
            </a:r>
          </a:p>
          <a:p>
            <a:r>
              <a:rPr lang="en-IN" dirty="0"/>
              <a:t>I need to find the weather and then send an email.</a:t>
            </a:r>
          </a:p>
          <a:p>
            <a:r>
              <a:rPr lang="en-IN" b="1" dirty="0"/>
              <a:t>Action</a:t>
            </a:r>
          </a:p>
          <a:p>
            <a:r>
              <a:rPr lang="en-IN" dirty="0"/>
              <a:t>Use weather API to query weather in Tokyo.</a:t>
            </a:r>
          </a:p>
          <a:p>
            <a:r>
              <a:rPr lang="en-IN" b="1" dirty="0"/>
              <a:t>Observation</a:t>
            </a:r>
          </a:p>
          <a:p>
            <a:r>
              <a:rPr lang="en-IN" dirty="0"/>
              <a:t>Weather API returns "25°C, Sunny."</a:t>
            </a:r>
          </a:p>
          <a:p>
            <a:r>
              <a:rPr lang="en-IN" b="1" dirty="0"/>
              <a:t>Action</a:t>
            </a:r>
          </a:p>
          <a:p>
            <a:r>
              <a:rPr lang="en-IN" dirty="0"/>
              <a:t>Use email API to send weather information to </a:t>
            </a:r>
            <a:r>
              <a:rPr lang="en-IN" dirty="0" err="1"/>
              <a:t>john.doe@email.com</a:t>
            </a:r>
            <a:r>
              <a:rPr lang="en-IN" dirty="0"/>
              <a:t>.</a:t>
            </a:r>
          </a:p>
          <a:p>
            <a:r>
              <a:rPr lang="en-IN" b="1" dirty="0"/>
              <a:t>Observation</a:t>
            </a:r>
          </a:p>
          <a:p>
            <a:r>
              <a:rPr lang="en-IN" dirty="0"/>
              <a:t>Email sent successfully.</a:t>
            </a:r>
          </a:p>
        </p:txBody>
      </p:sp>
    </p:spTree>
    <p:extLst>
      <p:ext uri="{BB962C8B-B14F-4D97-AF65-F5344CB8AC3E}">
        <p14:creationId xmlns:p14="http://schemas.microsoft.com/office/powerpoint/2010/main" val="20439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8F30-B20C-284C-7CB1-857716D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E290C-A6EE-826A-CBB4-49715D245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b="1" dirty="0"/>
              <a:t>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Tool Use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 successful AI agent requires the harmonious integration of these components. Planning enables agents to </a:t>
            </a:r>
            <a:r>
              <a:rPr lang="en-IN" sz="2000" dirty="0">
                <a:solidFill>
                  <a:schemeClr val="accent5"/>
                </a:solidFill>
              </a:rPr>
              <a:t>strategize</a:t>
            </a:r>
            <a:r>
              <a:rPr lang="en-IN" sz="2000" dirty="0"/>
              <a:t>, memory allows them to learn from </a:t>
            </a:r>
            <a:r>
              <a:rPr lang="en-IN" sz="2000" dirty="0">
                <a:solidFill>
                  <a:schemeClr val="accent5"/>
                </a:solidFill>
              </a:rPr>
              <a:t>past experiences, </a:t>
            </a:r>
            <a:r>
              <a:rPr lang="en-IN" sz="2000" dirty="0"/>
              <a:t>and tool use </a:t>
            </a:r>
            <a:r>
              <a:rPr lang="en-IN" sz="2000" dirty="0">
                <a:solidFill>
                  <a:schemeClr val="accent5"/>
                </a:solidFill>
              </a:rPr>
              <a:t>extends their capabilities</a:t>
            </a:r>
            <a:r>
              <a:rPr lang="en-IN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Planning</a:t>
            </a:r>
            <a:r>
              <a:rPr lang="en-IN" sz="2000" dirty="0"/>
              <a:t> includes </a:t>
            </a:r>
            <a:r>
              <a:rPr lang="en-IN" sz="2000" dirty="0">
                <a:solidFill>
                  <a:schemeClr val="accent5"/>
                </a:solidFill>
              </a:rPr>
              <a:t>task decomposition</a:t>
            </a:r>
            <a:r>
              <a:rPr lang="en-IN" sz="2000" dirty="0"/>
              <a:t> and </a:t>
            </a:r>
            <a:r>
              <a:rPr lang="en-IN" sz="2000" dirty="0">
                <a:solidFill>
                  <a:schemeClr val="accent5"/>
                </a:solidFill>
              </a:rPr>
              <a:t>self-reflection</a:t>
            </a:r>
            <a:r>
              <a:rPr lang="en-IN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 Memory</a:t>
            </a:r>
            <a:r>
              <a:rPr lang="en-IN" sz="2000" dirty="0"/>
              <a:t> types: Sensory, Short term, and Long term.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Tools</a:t>
            </a:r>
            <a:r>
              <a:rPr lang="en-IN" sz="2000" dirty="0"/>
              <a:t> could include a database retrieval (RAG), function calls, API calls,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6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59B3-F08C-1956-5C75-D8A4C9E4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i="0" dirty="0">
                <a:effectLst/>
                <a:latin typeface="+mn-lt"/>
              </a:rPr>
              <a:t>Agent Construction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4C16-0EBC-EFA0-5037-912881912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6725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1800" b="0" i="0" dirty="0">
                <a:effectLst/>
              </a:rPr>
              <a:t>Comprises four key modules: </a:t>
            </a:r>
            <a:r>
              <a:rPr lang="en-IN" sz="1800" b="0" i="0" dirty="0">
                <a:solidFill>
                  <a:schemeClr val="accent5"/>
                </a:solidFill>
                <a:effectLst/>
              </a:rPr>
              <a:t>Profiling</a:t>
            </a:r>
            <a:r>
              <a:rPr lang="en-IN" sz="1800" b="0" i="0" dirty="0">
                <a:effectLst/>
              </a:rPr>
              <a:t>, </a:t>
            </a:r>
            <a:r>
              <a:rPr lang="en-IN" sz="1800" b="0" i="0" dirty="0">
                <a:solidFill>
                  <a:schemeClr val="accent5"/>
                </a:solidFill>
                <a:effectLst/>
              </a:rPr>
              <a:t>Memory</a:t>
            </a:r>
            <a:r>
              <a:rPr lang="en-IN" sz="1800" b="0" i="0" dirty="0">
                <a:effectLst/>
              </a:rPr>
              <a:t>, </a:t>
            </a:r>
            <a:r>
              <a:rPr lang="en-IN" sz="1800" b="0" i="0" dirty="0">
                <a:solidFill>
                  <a:schemeClr val="accent5"/>
                </a:solidFill>
                <a:effectLst/>
              </a:rPr>
              <a:t>Planning</a:t>
            </a:r>
            <a:r>
              <a:rPr lang="en-IN" sz="1800" b="0" i="0" dirty="0">
                <a:effectLst/>
              </a:rPr>
              <a:t>, and </a:t>
            </a:r>
            <a:r>
              <a:rPr lang="en-IN" sz="1800" b="0" i="0" dirty="0">
                <a:solidFill>
                  <a:schemeClr val="accent5"/>
                </a:solidFill>
                <a:effectLst/>
              </a:rPr>
              <a:t>Action</a:t>
            </a:r>
            <a:r>
              <a:rPr lang="en-IN" sz="1800" b="0" i="0" dirty="0">
                <a:effectLst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i="0" dirty="0">
                <a:effectLst/>
              </a:rPr>
              <a:t>Profiling Module: </a:t>
            </a:r>
            <a:r>
              <a:rPr lang="en-IN" sz="1800" b="0" i="0" dirty="0">
                <a:effectLst/>
              </a:rPr>
              <a:t>Defines </a:t>
            </a:r>
            <a:r>
              <a:rPr lang="en-IN" sz="1800" b="0" i="0" dirty="0">
                <a:solidFill>
                  <a:schemeClr val="accent5"/>
                </a:solidFill>
                <a:effectLst/>
              </a:rPr>
              <a:t>agent roles</a:t>
            </a:r>
            <a:r>
              <a:rPr lang="en-IN" sz="1800" b="0" i="0" dirty="0">
                <a:effectLst/>
              </a:rPr>
              <a:t> (e.g., coder, teacher) using demographic, personality, and social information. Strategies for profile creation:</a:t>
            </a:r>
          </a:p>
          <a:p>
            <a:r>
              <a:rPr lang="en-IN" sz="1800" i="0" dirty="0">
                <a:effectLst/>
              </a:rPr>
              <a:t>Handcrafting Method: Manually specifying profiles.</a:t>
            </a:r>
          </a:p>
          <a:p>
            <a:r>
              <a:rPr lang="en-IN" sz="1800" i="0" dirty="0">
                <a:effectLst/>
              </a:rPr>
              <a:t>LLM-generation Method: Automatically generating profiles using LLMs.</a:t>
            </a:r>
          </a:p>
          <a:p>
            <a:r>
              <a:rPr lang="en-IN" sz="1800" i="0" dirty="0">
                <a:effectLst/>
              </a:rPr>
              <a:t>Dataset Alignment Method: Using real-world datasets to create profiles.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i="0" dirty="0">
                <a:effectLst/>
              </a:rPr>
              <a:t>Memory Module: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sz="1800" i="0" dirty="0">
                <a:effectLst/>
              </a:rPr>
              <a:t>Memory Structures:</a:t>
            </a:r>
          </a:p>
          <a:p>
            <a:pPr lvl="2"/>
            <a:r>
              <a:rPr lang="en-IN" sz="1800" i="0" dirty="0">
                <a:solidFill>
                  <a:schemeClr val="accent5"/>
                </a:solidFill>
                <a:effectLst/>
              </a:rPr>
              <a:t>Unified Memory</a:t>
            </a:r>
            <a:r>
              <a:rPr lang="en-IN" sz="1800" i="0" dirty="0">
                <a:effectLst/>
              </a:rPr>
              <a:t>: Short-term memory realized through in-context learning.</a:t>
            </a:r>
          </a:p>
          <a:p>
            <a:pPr lvl="2"/>
            <a:r>
              <a:rPr lang="en-IN" sz="1800" i="0" dirty="0">
                <a:solidFill>
                  <a:schemeClr val="accent5"/>
                </a:solidFill>
                <a:effectLst/>
              </a:rPr>
              <a:t>Hybrid Memory</a:t>
            </a:r>
            <a:r>
              <a:rPr lang="en-IN" sz="1800" i="0" dirty="0">
                <a:effectLst/>
              </a:rPr>
              <a:t>: Combines short-term and long-term memory for better information retention.</a:t>
            </a:r>
          </a:p>
          <a:p>
            <a:pPr lvl="1" algn="l">
              <a:buFont typeface="Wingdings" pitchFamily="2" charset="2"/>
              <a:buChar char="Ø"/>
            </a:pPr>
            <a:r>
              <a:rPr lang="en-IN" sz="1800" i="0" dirty="0">
                <a:effectLst/>
              </a:rPr>
              <a:t>Memory Operations:</a:t>
            </a:r>
          </a:p>
          <a:p>
            <a:pPr lvl="2"/>
            <a:r>
              <a:rPr lang="en-IN" sz="1800" i="0" dirty="0">
                <a:effectLst/>
              </a:rPr>
              <a:t>Memory Reading: Extracting relevant information based on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recency</a:t>
            </a:r>
            <a:r>
              <a:rPr lang="en-IN" sz="1800" i="0" dirty="0">
                <a:effectLst/>
              </a:rPr>
              <a:t>,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relevance</a:t>
            </a:r>
            <a:r>
              <a:rPr lang="en-IN" sz="1800" i="0" dirty="0">
                <a:effectLst/>
              </a:rPr>
              <a:t>, and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importance</a:t>
            </a:r>
            <a:r>
              <a:rPr lang="en-IN" sz="1800" i="0" dirty="0">
                <a:effectLst/>
              </a:rPr>
              <a:t>.</a:t>
            </a:r>
          </a:p>
          <a:p>
            <a:pPr lvl="2"/>
            <a:r>
              <a:rPr lang="en-IN" sz="1800" i="0" dirty="0">
                <a:effectLst/>
              </a:rPr>
              <a:t>Memory Writing: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Storing new information</a:t>
            </a:r>
            <a:r>
              <a:rPr lang="en-IN" sz="1800" i="0" dirty="0">
                <a:effectLst/>
              </a:rPr>
              <a:t> while managing duplicates and overflow.</a:t>
            </a:r>
          </a:p>
          <a:p>
            <a:pPr lvl="2"/>
            <a:r>
              <a:rPr lang="en-IN" sz="1800" i="0" dirty="0">
                <a:effectLst/>
              </a:rPr>
              <a:t>Memory Reflection: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Summarizing past experiences</a:t>
            </a:r>
            <a:r>
              <a:rPr lang="en-IN" sz="1800" i="0" dirty="0">
                <a:effectLst/>
              </a:rPr>
              <a:t> to inform future actions.</a:t>
            </a:r>
            <a:br>
              <a:rPr lang="en-IN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5775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C5D8-5AAC-2129-96E5-8FF2365E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90"/>
            <a:ext cx="10515600" cy="1325563"/>
          </a:xfrm>
        </p:spPr>
        <p:txBody>
          <a:bodyPr>
            <a:normAutofit/>
          </a:bodyPr>
          <a:lstStyle/>
          <a:p>
            <a:r>
              <a:rPr lang="en-IN" i="0" dirty="0">
                <a:effectLst/>
              </a:rPr>
              <a:t>Applications of LLM-based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085-B7D4-FD8E-5CC2-22628C09C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999573" cy="4351338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Social Science:</a:t>
            </a:r>
          </a:p>
          <a:p>
            <a:r>
              <a:rPr lang="en-IN" sz="1800" i="0" dirty="0">
                <a:effectLst/>
              </a:rPr>
              <a:t>Psychology: Conducting simulation experiments and providing mental health support, demonstrating alignment with human cognitive processes.</a:t>
            </a:r>
          </a:p>
          <a:p>
            <a:r>
              <a:rPr lang="en-IN" sz="1800" i="0" dirty="0">
                <a:effectLst/>
              </a:rPr>
              <a:t>Political Science and Economy: Ideology detection, predicting voting patterns, and </a:t>
            </a:r>
            <a:r>
              <a:rPr lang="en-IN" sz="1800" i="0" dirty="0" err="1">
                <a:effectLst/>
              </a:rPr>
              <a:t>analyzing</a:t>
            </a:r>
            <a:r>
              <a:rPr lang="en-IN" sz="1800" i="0" dirty="0">
                <a:effectLst/>
              </a:rPr>
              <a:t> political discourse.</a:t>
            </a:r>
          </a:p>
          <a:p>
            <a:r>
              <a:rPr lang="en-IN" sz="1800" i="0" dirty="0">
                <a:effectLst/>
              </a:rPr>
              <a:t>Social Simulation: Creating virtual environments to study social phenomena, such as information propagation and community dynamics.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Natural Science:</a:t>
            </a:r>
          </a:p>
          <a:p>
            <a:r>
              <a:rPr lang="en-IN" sz="1800" i="0" dirty="0">
                <a:effectLst/>
              </a:rPr>
              <a:t>Experiment Assistant: Automating the design, planning, and execution of scientific experiments, enhancing research efficiency.</a:t>
            </a:r>
          </a:p>
          <a:p>
            <a:r>
              <a:rPr lang="en-IN" sz="1800" i="0" dirty="0">
                <a:effectLst/>
              </a:rPr>
              <a:t>Natural Science Education: Developing educational tools that facilitate learning through interactive dialogue and problem-solving.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Engineering:</a:t>
            </a:r>
          </a:p>
          <a:p>
            <a:r>
              <a:rPr lang="en-IN" sz="1800" i="0" dirty="0">
                <a:effectLst/>
              </a:rPr>
              <a:t>Software Development: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Automating coding, testing, and debugging through collaborative frameworks that leverage multiple agent roles.</a:t>
            </a:r>
          </a:p>
          <a:p>
            <a:r>
              <a:rPr lang="en-IN" sz="1800" i="0" dirty="0">
                <a:effectLst/>
              </a:rPr>
              <a:t>Industrial Automation: Integrating LLMs with digital twin systems for flexible production planning and control.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130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E978-509A-942C-728D-3AB717EF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8977"/>
            <a:ext cx="10515600" cy="1325563"/>
          </a:xfrm>
        </p:spPr>
        <p:txBody>
          <a:bodyPr>
            <a:normAutofit/>
          </a:bodyPr>
          <a:lstStyle/>
          <a:p>
            <a:r>
              <a:rPr lang="en-IN" i="0" dirty="0">
                <a:effectLst/>
              </a:rPr>
              <a:t>Evaluation of LLM-based Agents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08B64-5F28-5E22-9F5D-7F2EDECB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878"/>
            <a:ext cx="10515600" cy="466725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Subjective Evaluation:</a:t>
            </a:r>
          </a:p>
          <a:p>
            <a:r>
              <a:rPr lang="en-IN" sz="1800" i="0" dirty="0">
                <a:effectLst/>
              </a:rPr>
              <a:t>Human Annotation: Involves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human evaluators </a:t>
            </a:r>
            <a:r>
              <a:rPr lang="en-IN" sz="1800" i="0" dirty="0">
                <a:effectLst/>
              </a:rPr>
              <a:t>scoring agent outputs based on predefined criteria, assessing capabilities like coherence and fluency.</a:t>
            </a:r>
          </a:p>
          <a:p>
            <a:r>
              <a:rPr lang="en-IN" sz="1800" i="0" dirty="0">
                <a:effectLst/>
              </a:rPr>
              <a:t>Turing Test: Evaluators determine if outputs are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indistinguishable from human-generated content</a:t>
            </a:r>
            <a:r>
              <a:rPr lang="en-IN" sz="1800" i="0" dirty="0">
                <a:effectLst/>
              </a:rPr>
              <a:t>, indicating human-like performance.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Objective Evaluation:</a:t>
            </a:r>
          </a:p>
          <a:p>
            <a:r>
              <a:rPr lang="en-IN" sz="1800" i="0" dirty="0">
                <a:effectLst/>
              </a:rPr>
              <a:t>Task Success Metrics: Measures such as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success rate</a:t>
            </a:r>
            <a:r>
              <a:rPr lang="en-IN" sz="1800" i="0" dirty="0">
                <a:effectLst/>
              </a:rPr>
              <a:t>,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accuracy</a:t>
            </a:r>
            <a:r>
              <a:rPr lang="en-IN" sz="1800" i="0" dirty="0">
                <a:effectLst/>
              </a:rPr>
              <a:t>, and coverage to evaluate task completion.</a:t>
            </a:r>
          </a:p>
          <a:p>
            <a:r>
              <a:rPr lang="en-IN" sz="1800" i="0" dirty="0">
                <a:effectLst/>
              </a:rPr>
              <a:t>Human Similarity Metrics: Quantifies how closely agent </a:t>
            </a:r>
            <a:r>
              <a:rPr lang="en-IN" sz="1800" i="0" dirty="0" err="1">
                <a:effectLst/>
              </a:rPr>
              <a:t>behaviors</a:t>
            </a:r>
            <a:r>
              <a:rPr lang="en-IN" sz="1800" i="0" dirty="0">
                <a:effectLst/>
              </a:rPr>
              <a:t>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resemble human actions</a:t>
            </a:r>
            <a:r>
              <a:rPr lang="en-IN" sz="1800" i="0" dirty="0">
                <a:effectLst/>
              </a:rPr>
              <a:t>, focusing on dialogue and interaction quality.</a:t>
            </a:r>
          </a:p>
          <a:p>
            <a:r>
              <a:rPr lang="en-IN" sz="1800" i="0" dirty="0">
                <a:effectLst/>
              </a:rPr>
              <a:t>Efficiency Metrics: Assesses development </a:t>
            </a:r>
            <a:r>
              <a:rPr lang="en-IN" sz="1800" i="0" dirty="0">
                <a:solidFill>
                  <a:schemeClr val="accent5"/>
                </a:solidFill>
                <a:effectLst/>
              </a:rPr>
              <a:t>costs and training efficiency</a:t>
            </a:r>
            <a:r>
              <a:rPr lang="en-IN" sz="1800" i="0" dirty="0">
                <a:effectLst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IN" sz="1800" b="1" i="0" dirty="0">
                <a:effectLst/>
              </a:rPr>
              <a:t>Evaluation Protocols:</a:t>
            </a:r>
          </a:p>
          <a:p>
            <a:r>
              <a:rPr lang="en-IN" sz="1800" i="0" dirty="0">
                <a:effectLst/>
              </a:rPr>
              <a:t>Real-world Simulation: Agents are tested in immersive environments, measuring their performance through task success and interaction quality.</a:t>
            </a:r>
          </a:p>
          <a:p>
            <a:r>
              <a:rPr lang="en-IN" sz="1800" i="0" dirty="0">
                <a:effectLst/>
              </a:rPr>
              <a:t>Social Evaluation: </a:t>
            </a:r>
            <a:r>
              <a:rPr lang="en-IN" sz="1800" i="0" dirty="0" err="1">
                <a:effectLst/>
              </a:rPr>
              <a:t>Analyzes</a:t>
            </a:r>
            <a:r>
              <a:rPr lang="en-IN" sz="1800" i="0" dirty="0">
                <a:effectLst/>
              </a:rPr>
              <a:t> agent interactions in simulated societies to assess social intelligence and collaborative skills.</a:t>
            </a:r>
          </a:p>
          <a:p>
            <a:r>
              <a:rPr lang="en-IN" sz="1800" i="0" dirty="0">
                <a:effectLst/>
              </a:rPr>
              <a:t>Multi-task Evaluation: Uses diverse tasks to evaluate generalization capabilities across different domains.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756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4EEC-A41B-B74F-19EA-2AD86D79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Discovery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B90C-1D05-FB53-B808-E41664234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05" y="1850558"/>
            <a:ext cx="4425778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 err="1"/>
              <a:t>ChemCrow</a:t>
            </a:r>
            <a:r>
              <a:rPr lang="en-IN" sz="2000" dirty="0"/>
              <a:t> (Bran et al.)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Augments GPT-4 with </a:t>
            </a:r>
            <a:r>
              <a:rPr lang="en-IN" sz="2000" dirty="0">
                <a:solidFill>
                  <a:schemeClr val="accent5"/>
                </a:solidFill>
              </a:rPr>
              <a:t>13 expert-designed tools </a:t>
            </a:r>
            <a:r>
              <a:rPr lang="en-IN" sz="2000" dirty="0"/>
              <a:t>for organic synthesis, drug discovery, and materials design.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Uses </a:t>
            </a:r>
            <a:r>
              <a:rPr lang="en-IN" sz="2000" dirty="0" err="1">
                <a:solidFill>
                  <a:schemeClr val="accent5"/>
                </a:solidFill>
              </a:rPr>
              <a:t>ReAct</a:t>
            </a:r>
            <a:r>
              <a:rPr lang="en-IN" sz="2000" dirty="0"/>
              <a:t> (Reasoning + Action) framework with </a:t>
            </a:r>
            <a:r>
              <a:rPr lang="en-IN" sz="2000" dirty="0" err="1">
                <a:solidFill>
                  <a:schemeClr val="accent5"/>
                </a:solidFill>
              </a:rPr>
              <a:t>LangChain</a:t>
            </a:r>
            <a:r>
              <a:rPr lang="en-IN" sz="20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Key finding: Human experts rated </a:t>
            </a:r>
            <a:r>
              <a:rPr lang="en-IN" sz="2000" dirty="0" err="1"/>
              <a:t>ChemCrow</a:t>
            </a:r>
            <a:r>
              <a:rPr lang="en-IN" sz="2000" dirty="0"/>
              <a:t> far superior to GPT-4 in chemical correctness.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0EFCA-0B89-F37C-1C19-3B27415EAD50}"/>
              </a:ext>
            </a:extLst>
          </p:cNvPr>
          <p:cNvSpPr txBox="1"/>
          <p:nvPr/>
        </p:nvSpPr>
        <p:spPr>
          <a:xfrm>
            <a:off x="6351374" y="1825625"/>
            <a:ext cx="46090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/>
              <a:t>Boiko</a:t>
            </a:r>
            <a:r>
              <a:rPr lang="en-IN" sz="2000" b="1" dirty="0"/>
              <a:t> et al. (2023)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Developed an autonomous scientific agent for experiment planning &amp; execution.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Can browse the </a:t>
            </a:r>
            <a:r>
              <a:rPr lang="en-IN" sz="2000" dirty="0">
                <a:solidFill>
                  <a:schemeClr val="accent5"/>
                </a:solidFill>
              </a:rPr>
              <a:t>web</a:t>
            </a:r>
            <a:r>
              <a:rPr lang="en-IN" sz="2000" dirty="0"/>
              <a:t>, </a:t>
            </a:r>
            <a:r>
              <a:rPr lang="en-IN" sz="2000" dirty="0">
                <a:solidFill>
                  <a:schemeClr val="accent5"/>
                </a:solidFill>
              </a:rPr>
              <a:t>read docs</a:t>
            </a:r>
            <a:r>
              <a:rPr lang="en-IN" sz="2000" dirty="0"/>
              <a:t>, </a:t>
            </a:r>
            <a:r>
              <a:rPr lang="en-IN" sz="2000" dirty="0">
                <a:solidFill>
                  <a:schemeClr val="accent5"/>
                </a:solidFill>
              </a:rPr>
              <a:t>run code</a:t>
            </a:r>
            <a:r>
              <a:rPr lang="en-IN" sz="2000" dirty="0"/>
              <a:t>, and </a:t>
            </a:r>
            <a:r>
              <a:rPr lang="en-IN" sz="2000" dirty="0">
                <a:solidFill>
                  <a:schemeClr val="accent5"/>
                </a:solidFill>
              </a:rPr>
              <a:t>call robotics APIs</a:t>
            </a:r>
            <a:r>
              <a:rPr lang="en-IN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Example: </a:t>
            </a:r>
            <a:r>
              <a:rPr lang="en-IN" sz="2000" dirty="0">
                <a:solidFill>
                  <a:schemeClr val="accent5"/>
                </a:solidFill>
              </a:rPr>
              <a:t>Drug discovery workflow </a:t>
            </a:r>
            <a:r>
              <a:rPr lang="en-IN" sz="2000" dirty="0"/>
              <a:t>(identifying targets, designing scaffolds, synthesis).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Ethical Risks: 36% of illicit drug/bioweapon synthesis requests were accepted before safeguards intervened.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732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87E6-3C1B-8023-89F5-457654DC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Generative Agents Simulation </a:t>
            </a:r>
            <a:r>
              <a:rPr lang="en-IN" i="1" dirty="0"/>
              <a:t>(Park et al.)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A14AA-3A00-09F9-E04A-A610CE60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3521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sz="3200" b="1" dirty="0"/>
              <a:t>25 LLM-powered agents</a:t>
            </a:r>
            <a:r>
              <a:rPr lang="en-IN" sz="3200" dirty="0"/>
              <a:t> living in a sandbox world (inspired by </a:t>
            </a:r>
            <a:r>
              <a:rPr lang="en-IN" sz="3200" i="1" dirty="0"/>
              <a:t>The Sims</a:t>
            </a:r>
            <a:r>
              <a:rPr lang="en-IN" sz="3200" dirty="0"/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/>
              <a:t>Agents </a:t>
            </a:r>
            <a:r>
              <a:rPr lang="en-IN" sz="3200" dirty="0">
                <a:solidFill>
                  <a:schemeClr val="accent5"/>
                </a:solidFill>
              </a:rPr>
              <a:t>remember</a:t>
            </a:r>
            <a:r>
              <a:rPr lang="en-IN" sz="3200" dirty="0"/>
              <a:t>, </a:t>
            </a:r>
            <a:r>
              <a:rPr lang="en-IN" sz="3200" dirty="0">
                <a:solidFill>
                  <a:schemeClr val="accent5"/>
                </a:solidFill>
              </a:rPr>
              <a:t>reflect</a:t>
            </a:r>
            <a:r>
              <a:rPr lang="en-IN" sz="3200" dirty="0"/>
              <a:t>, </a:t>
            </a:r>
            <a:r>
              <a:rPr lang="en-IN" sz="3200" dirty="0">
                <a:solidFill>
                  <a:schemeClr val="accent5"/>
                </a:solidFill>
              </a:rPr>
              <a:t>plan</a:t>
            </a:r>
            <a:r>
              <a:rPr lang="en-IN" sz="3200" dirty="0"/>
              <a:t>, and </a:t>
            </a:r>
            <a:r>
              <a:rPr lang="en-IN" sz="3200" b="1" dirty="0">
                <a:solidFill>
                  <a:schemeClr val="accent5"/>
                </a:solidFill>
              </a:rPr>
              <a:t>interact like real humans</a:t>
            </a:r>
            <a:r>
              <a:rPr lang="en-IN" sz="32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/>
              <a:t>Key Components:</a:t>
            </a:r>
          </a:p>
          <a:p>
            <a:r>
              <a:rPr lang="en-IN" sz="3200" dirty="0"/>
              <a:t>Memory Stream: Stores agents' experiences as natural language.</a:t>
            </a:r>
          </a:p>
          <a:p>
            <a:r>
              <a:rPr lang="en-IN" sz="3200" dirty="0"/>
              <a:t>Retrieval Model: Prioritizes memories based on </a:t>
            </a:r>
            <a:r>
              <a:rPr lang="en-IN" sz="3200" b="1" dirty="0"/>
              <a:t>recency, importance, and relevance</a:t>
            </a:r>
            <a:r>
              <a:rPr lang="en-IN" sz="3200" dirty="0"/>
              <a:t>.</a:t>
            </a:r>
          </a:p>
          <a:p>
            <a:r>
              <a:rPr lang="en-IN" sz="3200" dirty="0"/>
              <a:t>Reflection Mechanism: Summarizes past events into </a:t>
            </a:r>
            <a:r>
              <a:rPr lang="en-IN" sz="3200" b="1" dirty="0"/>
              <a:t>higher-level insights</a:t>
            </a:r>
            <a:r>
              <a:rPr lang="en-IN" sz="3200" dirty="0"/>
              <a:t> for future actions.</a:t>
            </a:r>
          </a:p>
          <a:p>
            <a:r>
              <a:rPr lang="en-IN" sz="3200" dirty="0"/>
              <a:t>Planning &amp; Reacting: Uses memory and environment data to </a:t>
            </a:r>
            <a:r>
              <a:rPr lang="en-IN" sz="3200" b="1" dirty="0"/>
              <a:t>simulate realistic social </a:t>
            </a:r>
            <a:r>
              <a:rPr lang="en-IN" sz="3200" b="1" dirty="0" err="1"/>
              <a:t>behaviors</a:t>
            </a:r>
            <a:r>
              <a:rPr lang="en-IN" sz="3200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IN" sz="3200" b="1" dirty="0"/>
              <a:t>Emergent </a:t>
            </a:r>
            <a:r>
              <a:rPr lang="en-IN" sz="3200" b="1" dirty="0" err="1"/>
              <a:t>Behaviors</a:t>
            </a:r>
            <a:r>
              <a:rPr lang="en-IN" sz="3200" b="1" dirty="0"/>
              <a:t>:</a:t>
            </a:r>
          </a:p>
          <a:p>
            <a:r>
              <a:rPr lang="en-IN" sz="3200" dirty="0"/>
              <a:t>Information diffusion (spreading news &amp; ideas).</a:t>
            </a:r>
          </a:p>
          <a:p>
            <a:r>
              <a:rPr lang="en-IN" sz="3200" dirty="0"/>
              <a:t>Relationship memory (agents continue past conversations).</a:t>
            </a:r>
          </a:p>
          <a:p>
            <a:r>
              <a:rPr lang="en-IN" sz="3200" dirty="0"/>
              <a:t>Social event coordination (e.g., planning &amp; attending parties).</a:t>
            </a:r>
          </a:p>
          <a:p>
            <a:pPr marL="0" indent="0">
              <a:buNone/>
            </a:pPr>
            <a:r>
              <a:rPr lang="en-IN" sz="3200" b="1" i="1" dirty="0"/>
              <a:t>Generative agents create believable, interactive AI characters, paving the way for advanced simulations and social 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995</Words>
  <Application>Microsoft Macintosh PowerPoint</Application>
  <PresentationFormat>Widescreen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NimbusRomNo9L</vt:lpstr>
      <vt:lpstr>Wingdings</vt:lpstr>
      <vt:lpstr>Office Theme</vt:lpstr>
      <vt:lpstr>AI Agents</vt:lpstr>
      <vt:lpstr>Outline</vt:lpstr>
      <vt:lpstr>ReAct Paper</vt:lpstr>
      <vt:lpstr>Anatomy of an AI Agent</vt:lpstr>
      <vt:lpstr>Agent Construction</vt:lpstr>
      <vt:lpstr>Applications of LLM-based Agents</vt:lpstr>
      <vt:lpstr>Evaluation of LLM-based Agents</vt:lpstr>
      <vt:lpstr>Scientific Discovery Agents</vt:lpstr>
      <vt:lpstr>Generative Agents Simulation (Park et al.)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Jain</dc:creator>
  <cp:lastModifiedBy>Naveen Jain</cp:lastModifiedBy>
  <cp:revision>1</cp:revision>
  <dcterms:created xsi:type="dcterms:W3CDTF">2025-03-24T16:57:48Z</dcterms:created>
  <dcterms:modified xsi:type="dcterms:W3CDTF">2025-03-25T18:08:50Z</dcterms:modified>
</cp:coreProperties>
</file>