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3" r:id="rId3"/>
    <p:sldId id="264" r:id="rId4"/>
    <p:sldId id="265" r:id="rId5"/>
    <p:sldId id="261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C9C574-BF49-4D97-827F-2C8D31FD57CC}" v="263" dt="2022-07-24T19:24:20.535"/>
    <p1510:client id="{62926C13-7D42-451C-A2B4-C453210E020E}" v="1" dt="2022-07-26T04:54:39.445"/>
    <p1510:client id="{96A63DDA-3AFC-4C70-9513-904F8863FC81}" v="312" dt="2022-07-24T19:55:03.083"/>
    <p1510:client id="{E1DCFFC5-F072-4440-A84C-8BEB0820A5AD}" v="488" dt="2022-07-26T04:18:24.911"/>
    <p1510:client id="{E7683C22-B9C8-47EB-8444-3674B8707F6D}" v="109" dt="2022-07-24T19:01:35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5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2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2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4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6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3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7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9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1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4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tonim\OneDrive\Escritorio\Graficas\PaisesConMasMuertes2016-2019.html" TargetMode="External"/><Relationship Id="rId3" Type="http://schemas.openxmlformats.org/officeDocument/2006/relationships/hyperlink" Target="file:///C:\Users\tonim\OneDrive\Escritorio\Graficas\PoblacionPorAnio.html" TargetMode="External"/><Relationship Id="rId7" Type="http://schemas.openxmlformats.org/officeDocument/2006/relationships/hyperlink" Target="file:///C:\Users\tonim\OneDrive\Escritorio\Graficas\PaisesConMasMuertes1990-2019.html" TargetMode="External"/><Relationship Id="rId2" Type="http://schemas.openxmlformats.org/officeDocument/2006/relationships/hyperlink" Target="file:///C:\Users\tonim\OneDrive\Escritorio\Graficas\MuertesPorAnio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Users\tonim\OneDrive\Escritorio\Graficas\IndiaChinaPoblacion.html" TargetMode="External"/><Relationship Id="rId5" Type="http://schemas.openxmlformats.org/officeDocument/2006/relationships/hyperlink" Target="file:///C:\Users\tonim\OneDrive\Escritorio\Graficas\IncrementoPoblacionPaises.html" TargetMode="External"/><Relationship Id="rId4" Type="http://schemas.openxmlformats.org/officeDocument/2006/relationships/hyperlink" Target="file:///C:\Users\tonim\OneDrive\Escritorio\Graficas\PorcentajeDeMortalidad.ht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tonim\OneDrive\Escritorio\Graficas\PorcentajeAlcohol.html" TargetMode="External"/><Relationship Id="rId13" Type="http://schemas.openxmlformats.org/officeDocument/2006/relationships/hyperlink" Target="file:///C:\Users\tonim\OneDrive\Escritorio\Graficas\PorcentajeRenal.html" TargetMode="External"/><Relationship Id="rId3" Type="http://schemas.openxmlformats.org/officeDocument/2006/relationships/hyperlink" Target="file:///C:\Users\tonim\OneDrive\Escritorio\Graficas\PorcentajeViolencia.html" TargetMode="External"/><Relationship Id="rId7" Type="http://schemas.openxmlformats.org/officeDocument/2006/relationships/hyperlink" Target="file:///C:\Users\tonim\OneDrive\Escritorio\Graficas\PorcentajeDrogasEEUU.html" TargetMode="External"/><Relationship Id="rId12" Type="http://schemas.openxmlformats.org/officeDocument/2006/relationships/hyperlink" Target="file:///C:\Users\tonim\OneDrive\Escritorio\Graficas\PorcentajeCardiaco.html" TargetMode="External"/><Relationship Id="rId2" Type="http://schemas.openxmlformats.org/officeDocument/2006/relationships/hyperlink" Target="file:///C:\Users\tonim\OneDrive\Escritorio\Graficas\PorcentajeHambruna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Users\tonim\OneDrive\Escritorio\Graficas\PorcentajeDrogas.html" TargetMode="External"/><Relationship Id="rId11" Type="http://schemas.openxmlformats.org/officeDocument/2006/relationships/hyperlink" Target="file:///C:\Users\tonim\OneDrive\Escritorio\Graficas\PorcentajeDiabetes.html" TargetMode="External"/><Relationship Id="rId5" Type="http://schemas.openxmlformats.org/officeDocument/2006/relationships/hyperlink" Target="file:///C:\Users\tonim\OneDrive\Escritorio\Graficas\PorcentajeMalaria.html" TargetMode="External"/><Relationship Id="rId10" Type="http://schemas.openxmlformats.org/officeDocument/2006/relationships/hyperlink" Target="file:///C:\Users\tonim\OneDrive\Escritorio\Graficas\PorcentajeDigestivas.html" TargetMode="External"/><Relationship Id="rId4" Type="http://schemas.openxmlformats.org/officeDocument/2006/relationships/hyperlink" Target="file:///C:\Users\tonim\OneDrive\Escritorio\Graficas\PorcentajeNeoplasia.html" TargetMode="External"/><Relationship Id="rId9" Type="http://schemas.openxmlformats.org/officeDocument/2006/relationships/hyperlink" Target="file:///C:\Users\tonim\OneDrive\Escritorio\Graficas\PorcentajeAlzheimer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tonim\OneDrive\Escritorio\Graficas\PorcentajeCirrosis.html" TargetMode="External"/><Relationship Id="rId2" Type="http://schemas.openxmlformats.org/officeDocument/2006/relationships/hyperlink" Target="file:///C:\Users\tonim\OneDrive\Escritorio\Graficas\PorcentajeRespi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tonim\OneDrive\Escritorio\Graficas\PorcentajeSIDA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1143FE-0B66-4CEB-BCCF-554748853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BFA059-1415-46C6-A6DD-9DE6DD804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07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3F1317-A58A-4BC2-8999-D60F965A6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0BDAAC9-AF4F-40B3-8AD5-C377F6A55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1510" y="0"/>
            <a:ext cx="3590490" cy="6858000"/>
          </a:xfrm>
          <a:custGeom>
            <a:avLst/>
            <a:gdLst>
              <a:gd name="connsiteX0" fmla="*/ 0 w 3590490"/>
              <a:gd name="connsiteY0" fmla="*/ 0 h 6858000"/>
              <a:gd name="connsiteX1" fmla="*/ 2340963 w 3590490"/>
              <a:gd name="connsiteY1" fmla="*/ 0 h 6858000"/>
              <a:gd name="connsiteX2" fmla="*/ 2588613 w 3590490"/>
              <a:gd name="connsiteY2" fmla="*/ 0 h 6858000"/>
              <a:gd name="connsiteX3" fmla="*/ 3590490 w 3590490"/>
              <a:gd name="connsiteY3" fmla="*/ 0 h 6858000"/>
              <a:gd name="connsiteX4" fmla="*/ 3590490 w 3590490"/>
              <a:gd name="connsiteY4" fmla="*/ 6858000 h 6858000"/>
              <a:gd name="connsiteX5" fmla="*/ 2588613 w 3590490"/>
              <a:gd name="connsiteY5" fmla="*/ 6858000 h 6858000"/>
              <a:gd name="connsiteX6" fmla="*/ 2340963 w 3590490"/>
              <a:gd name="connsiteY6" fmla="*/ 6858000 h 6858000"/>
              <a:gd name="connsiteX7" fmla="*/ 3834 w 3590490"/>
              <a:gd name="connsiteY7" fmla="*/ 6858000 h 6858000"/>
              <a:gd name="connsiteX8" fmla="*/ 11560 w 3590490"/>
              <a:gd name="connsiteY8" fmla="*/ 6852506 h 6858000"/>
              <a:gd name="connsiteX9" fmla="*/ 1727655 w 3590490"/>
              <a:gd name="connsiteY9" fmla="*/ 3429000 h 6858000"/>
              <a:gd name="connsiteX10" fmla="*/ 260951 w 3590490"/>
              <a:gd name="connsiteY10" fmla="*/ 20695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90490" h="6858000">
                <a:moveTo>
                  <a:pt x="0" y="0"/>
                </a:moveTo>
                <a:lnTo>
                  <a:pt x="2340963" y="0"/>
                </a:lnTo>
                <a:lnTo>
                  <a:pt x="2588613" y="0"/>
                </a:lnTo>
                <a:lnTo>
                  <a:pt x="3590490" y="0"/>
                </a:lnTo>
                <a:lnTo>
                  <a:pt x="3590490" y="6858000"/>
                </a:lnTo>
                <a:lnTo>
                  <a:pt x="2588613" y="6858000"/>
                </a:lnTo>
                <a:lnTo>
                  <a:pt x="2340963" y="6858000"/>
                </a:lnTo>
                <a:lnTo>
                  <a:pt x="3834" y="6858000"/>
                </a:lnTo>
                <a:lnTo>
                  <a:pt x="11560" y="6852506"/>
                </a:lnTo>
                <a:cubicBezTo>
                  <a:pt x="1053335" y="6073410"/>
                  <a:pt x="1727655" y="4829953"/>
                  <a:pt x="1727655" y="3429000"/>
                </a:cubicBezTo>
                <a:cubicBezTo>
                  <a:pt x="1727655" y="2143258"/>
                  <a:pt x="1159683" y="990172"/>
                  <a:pt x="260951" y="2069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27754" y="268265"/>
            <a:ext cx="8336972" cy="1252823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  <a:cs typeface="Calibri Light"/>
              </a:rPr>
              <a:t>Mortalidad Mundial</a:t>
            </a:r>
            <a:endParaRPr lang="es-ES">
              <a:solidFill>
                <a:srgbClr val="FFFFFF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88AB3F2-1AE4-4863-B9EC-BD51ABAEA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93948" y="4343400"/>
            <a:ext cx="11398052" cy="2514600"/>
          </a:xfrm>
          <a:custGeom>
            <a:avLst/>
            <a:gdLst>
              <a:gd name="connsiteX0" fmla="*/ 5176520 w 11398052"/>
              <a:gd name="connsiteY0" fmla="*/ 2514600 h 2514600"/>
              <a:gd name="connsiteX1" fmla="*/ 11398052 w 11398052"/>
              <a:gd name="connsiteY1" fmla="*/ 2514600 h 2514600"/>
              <a:gd name="connsiteX2" fmla="*/ 11398052 w 11398052"/>
              <a:gd name="connsiteY2" fmla="*/ 0 h 2514600"/>
              <a:gd name="connsiteX3" fmla="*/ 0 w 11398052"/>
              <a:gd name="connsiteY3" fmla="*/ 0 h 2514600"/>
              <a:gd name="connsiteX4" fmla="*/ 10876 w 11398052"/>
              <a:gd name="connsiteY4" fmla="*/ 43996 h 2514600"/>
              <a:gd name="connsiteX5" fmla="*/ 3326059 w 11398052"/>
              <a:gd name="connsiteY5" fmla="*/ 2514599 h 2514600"/>
              <a:gd name="connsiteX6" fmla="*/ 3481921 w 11398052"/>
              <a:gd name="connsiteY6" fmla="*/ 2510658 h 2514600"/>
              <a:gd name="connsiteX7" fmla="*/ 5176520 w 11398052"/>
              <a:gd name="connsiteY7" fmla="*/ 2510658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98052" h="2514600">
                <a:moveTo>
                  <a:pt x="5176520" y="2514600"/>
                </a:moveTo>
                <a:lnTo>
                  <a:pt x="11398052" y="2514600"/>
                </a:lnTo>
                <a:lnTo>
                  <a:pt x="11398052" y="0"/>
                </a:lnTo>
                <a:lnTo>
                  <a:pt x="0" y="0"/>
                </a:lnTo>
                <a:lnTo>
                  <a:pt x="10876" y="43996"/>
                </a:lnTo>
                <a:cubicBezTo>
                  <a:pt x="435891" y="1472713"/>
                  <a:pt x="1759303" y="2514599"/>
                  <a:pt x="3326059" y="2514599"/>
                </a:cubicBezTo>
                <a:lnTo>
                  <a:pt x="3481921" y="2510658"/>
                </a:lnTo>
                <a:lnTo>
                  <a:pt x="5176520" y="2510658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89682" y="1519545"/>
            <a:ext cx="6918385" cy="1375013"/>
          </a:xfrm>
        </p:spPr>
        <p:txBody>
          <a:bodyPr anchor="ctr">
            <a:normAutofit/>
          </a:bodyPr>
          <a:lstStyle/>
          <a:p>
            <a:pPr algn="r"/>
            <a:r>
              <a:rPr lang="es-ES" b="0" dirty="0">
                <a:solidFill>
                  <a:srgbClr val="FFFFFF"/>
                </a:solidFill>
                <a:latin typeface="Calibri Light"/>
                <a:cs typeface="Calibri Light"/>
              </a:rPr>
              <a:t>Análisis sobre las muertes desde 1990 hasta 2019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43345-4569-1EE9-8919-4287CEA98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97" y="600694"/>
            <a:ext cx="2044202" cy="1329004"/>
          </a:xfrm>
        </p:spPr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EF9D40-FF33-2965-C55E-A86993ED4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hlinkClick r:id="rId2"/>
              </a:rPr>
              <a:t>Incremento de Muertes</a:t>
            </a:r>
            <a:endParaRPr lang="es-ES"/>
          </a:p>
          <a:p>
            <a:r>
              <a:rPr lang="es-ES" dirty="0">
                <a:hlinkClick r:id="rId3"/>
              </a:rPr>
              <a:t>Incremento de la población mundial</a:t>
            </a:r>
          </a:p>
          <a:p>
            <a:r>
              <a:rPr lang="es-ES" dirty="0">
                <a:hlinkClick r:id="rId4"/>
              </a:rPr>
              <a:t>Decremento de la tasa de mortalidad</a:t>
            </a:r>
          </a:p>
          <a:p>
            <a:r>
              <a:rPr lang="es-ES" dirty="0">
                <a:hlinkClick r:id="rId5"/>
              </a:rPr>
              <a:t>Incremento de la poblacion por países</a:t>
            </a:r>
            <a:r>
              <a:rPr lang="es-ES" dirty="0"/>
              <a:t> </a:t>
            </a:r>
          </a:p>
          <a:p>
            <a:pPr lvl="1"/>
            <a:r>
              <a:rPr lang="es-ES" dirty="0">
                <a:hlinkClick r:id="rId6"/>
              </a:rPr>
              <a:t>Previsión apoximada población India/China -2030</a:t>
            </a:r>
            <a:r>
              <a:rPr lang="es-ES" dirty="0"/>
              <a:t> </a:t>
            </a:r>
          </a:p>
          <a:p>
            <a:r>
              <a:rPr lang="es-ES" dirty="0">
                <a:hlinkClick r:id="rId7"/>
              </a:rPr>
              <a:t>Paises con mayor porcentaje de muertes(1990-2019)</a:t>
            </a:r>
          </a:p>
          <a:p>
            <a:r>
              <a:rPr lang="es-ES" dirty="0">
                <a:hlinkClick r:id="rId8"/>
              </a:rPr>
              <a:t>Paises con mayor porcentaje de muertes(2016-2019)</a:t>
            </a:r>
            <a:endParaRPr lang="es-ES" dirty="0"/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2D3F1AD-CD9B-5302-E625-4DA65E566140}"/>
              </a:ext>
            </a:extLst>
          </p:cNvPr>
          <p:cNvSpPr txBox="1"/>
          <p:nvPr/>
        </p:nvSpPr>
        <p:spPr>
          <a:xfrm>
            <a:off x="3896336" y="2002461"/>
            <a:ext cx="49289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i="1" dirty="0"/>
              <a:t>Incremento medio de 360.400 muertes anuales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F050BF8-965B-F594-7B41-1928CACFFE57}"/>
              </a:ext>
            </a:extLst>
          </p:cNvPr>
          <p:cNvSpPr txBox="1"/>
          <p:nvPr/>
        </p:nvSpPr>
        <p:spPr>
          <a:xfrm>
            <a:off x="5254616" y="2456093"/>
            <a:ext cx="51795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i="1" dirty="0"/>
              <a:t>Incremento medio 810.00.000 de personas al año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F1348B9-F9AE-CA46-DD36-BFAB9D8677D1}"/>
              </a:ext>
            </a:extLst>
          </p:cNvPr>
          <p:cNvSpPr txBox="1"/>
          <p:nvPr/>
        </p:nvSpPr>
        <p:spPr>
          <a:xfrm>
            <a:off x="5400147" y="2973778"/>
            <a:ext cx="44678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i="1" dirty="0"/>
              <a:t>Decremento medio de un 0,004% al año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F1E98D0-9C6A-81B7-239C-66E444631562}"/>
              </a:ext>
            </a:extLst>
          </p:cNvPr>
          <p:cNvSpPr txBox="1"/>
          <p:nvPr/>
        </p:nvSpPr>
        <p:spPr>
          <a:xfrm>
            <a:off x="6603304" y="3735776"/>
            <a:ext cx="495915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i="1" dirty="0"/>
              <a:t>Incremento India: </a:t>
            </a:r>
            <a:r>
              <a:rPr lang="es-ES" sz="1600" dirty="0">
                <a:ea typeface="+mn-lt"/>
                <a:cs typeface="+mn-lt"/>
              </a:rPr>
              <a:t>16437991 personas más cada año</a:t>
            </a:r>
            <a:endParaRPr lang="es-ES" sz="1600" i="1" dirty="0"/>
          </a:p>
          <a:p>
            <a:r>
              <a:rPr lang="es-ES" sz="1600" i="1" dirty="0"/>
              <a:t>Incremento China: </a:t>
            </a:r>
            <a:r>
              <a:rPr lang="es-ES" sz="1600" dirty="0">
                <a:ea typeface="+mn-lt"/>
                <a:cs typeface="+mn-lt"/>
              </a:rPr>
              <a:t>8891666 personas más cada año</a:t>
            </a:r>
            <a:endParaRPr lang="es-ES" sz="1600" i="1" dirty="0"/>
          </a:p>
        </p:txBody>
      </p:sp>
    </p:spTree>
    <p:extLst>
      <p:ext uri="{BB962C8B-B14F-4D97-AF65-F5344CB8AC3E}">
        <p14:creationId xmlns:p14="http://schemas.microsoft.com/office/powerpoint/2010/main" val="77140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095BB1-0AB0-B47D-CDB2-7E60581C4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495937"/>
            <a:ext cx="9914860" cy="59982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hlinkClick r:id="rId2"/>
              </a:rPr>
              <a:t>Hambruna</a:t>
            </a:r>
          </a:p>
          <a:p>
            <a:r>
              <a:rPr lang="es-ES" dirty="0">
                <a:hlinkClick r:id="rId3"/>
              </a:rPr>
              <a:t>Violencia interpersonal</a:t>
            </a:r>
          </a:p>
          <a:p>
            <a:r>
              <a:rPr lang="es-ES" dirty="0">
                <a:hlinkClick r:id="rId4"/>
              </a:rPr>
              <a:t>Neplasia</a:t>
            </a:r>
          </a:p>
          <a:p>
            <a:r>
              <a:rPr lang="es-ES" dirty="0">
                <a:hlinkClick r:id="rId5"/>
              </a:rPr>
              <a:t>Malaria</a:t>
            </a:r>
          </a:p>
          <a:p>
            <a:r>
              <a:rPr lang="es-ES" dirty="0">
                <a:hlinkClick r:id="rId6"/>
              </a:rPr>
              <a:t>Drogas y desordenes</a:t>
            </a:r>
          </a:p>
          <a:p>
            <a:pPr lvl="1"/>
            <a:r>
              <a:rPr lang="es-ES" dirty="0">
                <a:hlinkClick r:id="rId7"/>
              </a:rPr>
              <a:t>Previsión aproximada para Estados Unidos-2030</a:t>
            </a:r>
            <a:endParaRPr lang="es-ES" dirty="0"/>
          </a:p>
          <a:p>
            <a:r>
              <a:rPr lang="es-ES" dirty="0">
                <a:hlinkClick r:id="rId8"/>
              </a:rPr>
              <a:t>Alcohol</a:t>
            </a:r>
          </a:p>
          <a:p>
            <a:r>
              <a:rPr lang="es-ES" dirty="0">
                <a:hlinkClick r:id="rId9"/>
              </a:rPr>
              <a:t>Alzheimer</a:t>
            </a:r>
          </a:p>
          <a:p>
            <a:r>
              <a:rPr lang="es-ES" dirty="0">
                <a:hlinkClick r:id="rId10"/>
              </a:rPr>
              <a:t>Enfermedades digestivas</a:t>
            </a:r>
          </a:p>
          <a:p>
            <a:r>
              <a:rPr lang="es-ES" dirty="0">
                <a:hlinkClick r:id="rId11"/>
              </a:rPr>
              <a:t> Diabetes Mellitus</a:t>
            </a:r>
          </a:p>
          <a:p>
            <a:r>
              <a:rPr lang="es-ES" dirty="0">
                <a:hlinkClick r:id="rId12"/>
              </a:rPr>
              <a:t>Enfermedades Cardiacas</a:t>
            </a:r>
            <a:endParaRPr lang="es-ES" dirty="0"/>
          </a:p>
          <a:p>
            <a:r>
              <a:rPr lang="es-ES" dirty="0">
                <a:hlinkClick r:id="rId13"/>
              </a:rPr>
              <a:t>Enfermedades renales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CEA5CD9-3B68-9461-B6F9-55799B179F63}"/>
              </a:ext>
            </a:extLst>
          </p:cNvPr>
          <p:cNvSpPr txBox="1"/>
          <p:nvPr/>
        </p:nvSpPr>
        <p:spPr>
          <a:xfrm>
            <a:off x="6499058" y="2939715"/>
            <a:ext cx="49489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Incremento de </a:t>
            </a:r>
            <a:r>
              <a:rPr lang="es-ES" dirty="0">
                <a:ea typeface="+mn-lt"/>
                <a:cs typeface="+mn-lt"/>
              </a:rPr>
              <a:t>2273 cada año a partir de 2010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259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1D298C-0EC7-C713-1EFA-B6891E373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445805"/>
            <a:ext cx="9914860" cy="55971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hlinkClick r:id="rId2"/>
              </a:rPr>
              <a:t>Enfermedades Respiratorias</a:t>
            </a:r>
          </a:p>
          <a:p>
            <a:r>
              <a:rPr lang="es-ES" dirty="0">
                <a:hlinkClick r:id="rId3"/>
              </a:rPr>
              <a:t>Cirrosis y otras enfermedades del hígado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898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C9D1C-37C3-1FA1-E576-9F0F8DAD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Incremento de </a:t>
            </a:r>
            <a:r>
              <a:rPr lang="es-ES" dirty="0" err="1"/>
              <a:t>nº</a:t>
            </a:r>
            <a:r>
              <a:rPr lang="es-ES" dirty="0"/>
              <a:t> de muertes por VIH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DC9AA968-3B4E-D105-B426-1A34FCCE4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527" y="1715642"/>
            <a:ext cx="11188338" cy="3859203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4CB2E66-EF11-A9C3-4B61-ACD755FE5483}"/>
              </a:ext>
            </a:extLst>
          </p:cNvPr>
          <p:cNvSpPr txBox="1"/>
          <p:nvPr/>
        </p:nvSpPr>
        <p:spPr>
          <a:xfrm>
            <a:off x="493295" y="5576636"/>
            <a:ext cx="34550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hlinkClick r:id="rId3"/>
              </a:rPr>
              <a:t>Porcentaje de Muertes por VIH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250834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ModOverlayVTI</vt:lpstr>
      <vt:lpstr>Mortalidad Mundial</vt:lpstr>
      <vt:lpstr>Índice</vt:lpstr>
      <vt:lpstr>Presentación de PowerPoint</vt:lpstr>
      <vt:lpstr>Presentación de PowerPoint</vt:lpstr>
      <vt:lpstr>Incremento de nº de muertes por VIH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309</cp:revision>
  <dcterms:created xsi:type="dcterms:W3CDTF">2022-07-24T18:42:11Z</dcterms:created>
  <dcterms:modified xsi:type="dcterms:W3CDTF">2022-07-26T04:54:56Z</dcterms:modified>
</cp:coreProperties>
</file>