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3" r:id="rId3"/>
    <p:sldId id="264" r:id="rId4"/>
    <p:sldId id="265" r:id="rId5"/>
    <p:sldId id="261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C9C574-BF49-4D97-827F-2C8D31FD57CC}" v="263" dt="2022-07-24T19:24:20.535"/>
    <p1510:client id="{62926C13-7D42-451C-A2B4-C453210E020E}" v="1" dt="2022-07-26T04:54:39.445"/>
    <p1510:client id="{96A63DDA-3AFC-4C70-9513-904F8863FC81}" v="312" dt="2022-07-24T19:55:03.083"/>
    <p1510:client id="{E1DCFFC5-F072-4440-A84C-8BEB0820A5AD}" v="488" dt="2022-07-26T04:18:24.911"/>
    <p1510:client id="{E7683C22-B9C8-47EB-8444-3674B8707F6D}" v="109" dt="2022-07-24T19:01:35.3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suario invitado" userId="9dd161663f33bde4" providerId="Windows Live" clId="Web-{62926C13-7D42-451C-A2B4-C453210E020E}"/>
    <pc:docChg chg="sldOrd">
      <pc:chgData name="Usuario invitado" userId="9dd161663f33bde4" providerId="Windows Live" clId="Web-{62926C13-7D42-451C-A2B4-C453210E020E}" dt="2022-07-26T04:54:39.445" v="0"/>
      <pc:docMkLst>
        <pc:docMk/>
      </pc:docMkLst>
      <pc:sldChg chg="ord">
        <pc:chgData name="Usuario invitado" userId="9dd161663f33bde4" providerId="Windows Live" clId="Web-{62926C13-7D42-451C-A2B4-C453210E020E}" dt="2022-07-26T04:54:39.445" v="0"/>
        <pc:sldMkLst>
          <pc:docMk/>
          <pc:sldMk cId="429250834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9960-406F-4187-A0E6-BD19C6840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8504275" cy="355127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7E7FE-647D-4B2F-BA13-AB3ED4C5C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4795284"/>
            <a:ext cx="8504275" cy="1084522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16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EF785-E0A7-4496-A5BA-49B0156F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64706" y="6433202"/>
            <a:ext cx="2426446" cy="367841"/>
          </a:xfrm>
        </p:spPr>
        <p:txBody>
          <a:bodyPr/>
          <a:lstStyle/>
          <a:p>
            <a:fld id="{32637B58-87C1-446D-BDA9-B06F4BCF7782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2C627-38A1-4A14-8822-D8D33751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BE346-5F34-48CD-8928-DA8567AE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3203"/>
            <a:ext cx="702781" cy="367842"/>
          </a:xfrm>
        </p:spPr>
        <p:txBody>
          <a:bodyPr/>
          <a:lstStyle/>
          <a:p>
            <a:fld id="{08AB70BE-1769-45B8-85A6-0C837432C7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50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05F0-2B44-47BC-86B3-58E2C708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5B5DA-7628-4AC1-8EAE-5010C2A98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4E7C3-7830-49F3-9F45-4B2F2B4C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5E328-AD12-449C-BE6E-76DF005E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F374F-390D-49D8-A7C8-5BEFA353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22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0F530-2925-4F98-89EC-95C2EC476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79366-3281-483D-8731-0D01B2B24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ED8B2-BE7F-4417-8A8A-A95C8BB7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A0D96-671F-4A85-89C6-946624CB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BA434-2E32-4719-B45C-0490D685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927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590668"/>
            <a:ext cx="9914859" cy="13290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9914860" cy="412331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32637B58-87C1-446D-BDA9-B06F4BCF7782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736" y="6437376"/>
            <a:ext cx="3775914" cy="365125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AB70BE-1769-45B8-85A6-0C837432C7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42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A94B-011C-4B13-8C12-E91BF7A4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20800"/>
            <a:ext cx="9144000" cy="3095813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6D5F3-887C-4A8F-842A-0294A9FB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9" y="4589463"/>
            <a:ext cx="91440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4588B-131A-42F3-B76C-62BD65E4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1AB28-20BD-4CD8-9840-985C3EDB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3C85C-3801-46F0-A100-616F5F2F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66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CB06-0454-4BF1-8011-F8B1A959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20A70-D33B-4461-B74C-3F59ADB16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8813" y="2163725"/>
            <a:ext cx="4610986" cy="4013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1BDF9-836E-431C-8EFA-417A9BEE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260" y="2163725"/>
            <a:ext cx="4853763" cy="4013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D9F59-B591-4E2F-899E-3CA78CE8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FD12-B3EC-432C-B264-8AB571C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3CBBA-71B3-4857-80E7-525E89FD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55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5157787" cy="3554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5623"/>
            <a:ext cx="5183188" cy="35540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331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E062-B7F5-4D30-B416-1BBB4A7D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DFF7A-EBD3-4FEB-8451-5D735506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54A2D-2C4B-4E1D-AC16-E3B1F1DD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1F373-DB96-4AEA-8E3E-7EDEA213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73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5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9F8C-8071-4BE5-AD6F-C98F481D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35B3-14BA-4A88-B6B3-88B77B1C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C3A4D-5B69-44B4-B17F-770E83F0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1C41D-2A59-4512-8034-6DB70578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5C494-778C-4EE6-9402-242E1CDD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677B9-C338-4033-9AFE-B8B81C5D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591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77DE-4C2E-476F-A419-57470FB6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FD1A0-93AE-469A-ADDF-2453B64CA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19C9C-EF97-4910-9419-6D7202609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87172-A64E-4C38-82ED-2A7050B0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C3E24-28E2-4512-BEA0-DAEC5E84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04F0D-DA84-434D-B136-BEE9FD80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19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A08E557-10DB-421A-876E-1AE58F8E07C4}"/>
              </a:ext>
            </a:extLst>
          </p:cNvPr>
          <p:cNvSpPr/>
          <p:nvPr/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EBCA0-8609-4F35-8CA7-7AD35FDA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613" y="6434560"/>
            <a:ext cx="342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spc="50" baseline="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A9639-38D2-4CD4-A861-F6B4C6CB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5" y="590372"/>
            <a:ext cx="10202248" cy="1325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F00B1-16C1-47B3-A7A0-B7146831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825" y="1916262"/>
            <a:ext cx="10192198" cy="413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F9501-5B6B-4DAF-B59D-3C129ED80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17000" y="6433202"/>
            <a:ext cx="2374150" cy="36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pc="5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32637B58-87C1-446D-BDA9-B06F4BCF7782}" type="datetimeFigureOut">
              <a:rPr lang="en-US" smtClean="0"/>
              <a:pPr/>
              <a:t>7/25/2022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85DBD-B7AE-41D8-8CF1-B21CD58E1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0" y="6433203"/>
            <a:ext cx="693263" cy="367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47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file:///C:\Users\tonim\OneDrive\Escritorio\Graficas\PaisesConMasMuertes2016-2019.html" TargetMode="External"/><Relationship Id="rId3" Type="http://schemas.openxmlformats.org/officeDocument/2006/relationships/hyperlink" Target="file:///C:\Users\tonim\OneDrive\Escritorio\Graficas\PoblacionPorAnio.html" TargetMode="External"/><Relationship Id="rId7" Type="http://schemas.openxmlformats.org/officeDocument/2006/relationships/hyperlink" Target="file:///C:\Users\tonim\OneDrive\Escritorio\Graficas\PaisesConMasMuertes1990-2019.html" TargetMode="External"/><Relationship Id="rId2" Type="http://schemas.openxmlformats.org/officeDocument/2006/relationships/hyperlink" Target="file:///C:\Users\tonim\OneDrive\Escritorio\Graficas\MuertesPorAnio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C:\Users\tonim\OneDrive\Escritorio\Graficas\IndiaChinaPoblacion.html" TargetMode="External"/><Relationship Id="rId5" Type="http://schemas.openxmlformats.org/officeDocument/2006/relationships/hyperlink" Target="file:///C:\Users\tonim\OneDrive\Escritorio\Graficas\IncrementoPoblacionPaises.html" TargetMode="External"/><Relationship Id="rId4" Type="http://schemas.openxmlformats.org/officeDocument/2006/relationships/hyperlink" Target="file:///C:\Users\tonim\OneDrive\Escritorio\Graficas\PorcentajeDeMortalidad.html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file:///C:\Users\tonim\OneDrive\Escritorio\Graficas\PorcentajeAlcohol.html" TargetMode="External"/><Relationship Id="rId13" Type="http://schemas.openxmlformats.org/officeDocument/2006/relationships/hyperlink" Target="file:///C:\Users\tonim\OneDrive\Escritorio\Graficas\PorcentajeRenal.html" TargetMode="External"/><Relationship Id="rId3" Type="http://schemas.openxmlformats.org/officeDocument/2006/relationships/hyperlink" Target="file:///C:\Users\tonim\OneDrive\Escritorio\Graficas\PorcentajeViolencia.html" TargetMode="External"/><Relationship Id="rId7" Type="http://schemas.openxmlformats.org/officeDocument/2006/relationships/hyperlink" Target="file:///C:\Users\tonim\OneDrive\Escritorio\Graficas\PorcentajeDrogasEEUU.html" TargetMode="External"/><Relationship Id="rId12" Type="http://schemas.openxmlformats.org/officeDocument/2006/relationships/hyperlink" Target="file:///C:\Users\tonim\OneDrive\Escritorio\Graficas\PorcentajeCardiaco.html" TargetMode="External"/><Relationship Id="rId2" Type="http://schemas.openxmlformats.org/officeDocument/2006/relationships/hyperlink" Target="file:///C:\Users\tonim\OneDrive\Escritorio\Graficas\PorcentajeHambruna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C:\Users\tonim\OneDrive\Escritorio\Graficas\PorcentajeDrogas.html" TargetMode="External"/><Relationship Id="rId11" Type="http://schemas.openxmlformats.org/officeDocument/2006/relationships/hyperlink" Target="file:///C:\Users\tonim\OneDrive\Escritorio\Graficas\PorcentajeDiabetes.html" TargetMode="External"/><Relationship Id="rId5" Type="http://schemas.openxmlformats.org/officeDocument/2006/relationships/hyperlink" Target="file:///C:\Users\tonim\OneDrive\Escritorio\Graficas\PorcentajeMalaria.html" TargetMode="External"/><Relationship Id="rId10" Type="http://schemas.openxmlformats.org/officeDocument/2006/relationships/hyperlink" Target="file:///C:\Users\tonim\OneDrive\Escritorio\Graficas\PorcentajeDigestivas.html" TargetMode="External"/><Relationship Id="rId4" Type="http://schemas.openxmlformats.org/officeDocument/2006/relationships/hyperlink" Target="file:///C:\Users\tonim\OneDrive\Escritorio\Graficas\PorcentajeNeoplasia.html" TargetMode="External"/><Relationship Id="rId9" Type="http://schemas.openxmlformats.org/officeDocument/2006/relationships/hyperlink" Target="file:///C:\Users\tonim\OneDrive\Escritorio\Graficas\PorcentajeAlzheimer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tonim\OneDrive\Escritorio\Graficas\PorcentajeCirrosis.html" TargetMode="External"/><Relationship Id="rId2" Type="http://schemas.openxmlformats.org/officeDocument/2006/relationships/hyperlink" Target="file:///C:\Users\tonim\OneDrive\Escritorio\Graficas\PorcentajeRespi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tonim\OneDrive\Escritorio\Graficas\PorcentajeSIDA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21143FE-0B66-4CEB-BCCF-554748853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BFA059-1415-46C6-A6DD-9DE6DD804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07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3F1317-A58A-4BC2-8999-D60F965A6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0BDAAC9-AF4F-40B3-8AD5-C377F6A55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1510" y="0"/>
            <a:ext cx="3590490" cy="6858000"/>
          </a:xfrm>
          <a:custGeom>
            <a:avLst/>
            <a:gdLst>
              <a:gd name="connsiteX0" fmla="*/ 0 w 3590490"/>
              <a:gd name="connsiteY0" fmla="*/ 0 h 6858000"/>
              <a:gd name="connsiteX1" fmla="*/ 2340963 w 3590490"/>
              <a:gd name="connsiteY1" fmla="*/ 0 h 6858000"/>
              <a:gd name="connsiteX2" fmla="*/ 2588613 w 3590490"/>
              <a:gd name="connsiteY2" fmla="*/ 0 h 6858000"/>
              <a:gd name="connsiteX3" fmla="*/ 3590490 w 3590490"/>
              <a:gd name="connsiteY3" fmla="*/ 0 h 6858000"/>
              <a:gd name="connsiteX4" fmla="*/ 3590490 w 3590490"/>
              <a:gd name="connsiteY4" fmla="*/ 6858000 h 6858000"/>
              <a:gd name="connsiteX5" fmla="*/ 2588613 w 3590490"/>
              <a:gd name="connsiteY5" fmla="*/ 6858000 h 6858000"/>
              <a:gd name="connsiteX6" fmla="*/ 2340963 w 3590490"/>
              <a:gd name="connsiteY6" fmla="*/ 6858000 h 6858000"/>
              <a:gd name="connsiteX7" fmla="*/ 3834 w 3590490"/>
              <a:gd name="connsiteY7" fmla="*/ 6858000 h 6858000"/>
              <a:gd name="connsiteX8" fmla="*/ 11560 w 3590490"/>
              <a:gd name="connsiteY8" fmla="*/ 6852506 h 6858000"/>
              <a:gd name="connsiteX9" fmla="*/ 1727655 w 3590490"/>
              <a:gd name="connsiteY9" fmla="*/ 3429000 h 6858000"/>
              <a:gd name="connsiteX10" fmla="*/ 260951 w 3590490"/>
              <a:gd name="connsiteY10" fmla="*/ 20695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90490" h="6858000">
                <a:moveTo>
                  <a:pt x="0" y="0"/>
                </a:moveTo>
                <a:lnTo>
                  <a:pt x="2340963" y="0"/>
                </a:lnTo>
                <a:lnTo>
                  <a:pt x="2588613" y="0"/>
                </a:lnTo>
                <a:lnTo>
                  <a:pt x="3590490" y="0"/>
                </a:lnTo>
                <a:lnTo>
                  <a:pt x="3590490" y="6858000"/>
                </a:lnTo>
                <a:lnTo>
                  <a:pt x="2588613" y="6858000"/>
                </a:lnTo>
                <a:lnTo>
                  <a:pt x="2340963" y="6858000"/>
                </a:lnTo>
                <a:lnTo>
                  <a:pt x="3834" y="6858000"/>
                </a:lnTo>
                <a:lnTo>
                  <a:pt x="11560" y="6852506"/>
                </a:lnTo>
                <a:cubicBezTo>
                  <a:pt x="1053335" y="6073410"/>
                  <a:pt x="1727655" y="4829953"/>
                  <a:pt x="1727655" y="3429000"/>
                </a:cubicBezTo>
                <a:cubicBezTo>
                  <a:pt x="1727655" y="2143258"/>
                  <a:pt x="1159683" y="990172"/>
                  <a:pt x="260951" y="20695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27754" y="268265"/>
            <a:ext cx="8336972" cy="1252823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  <a:cs typeface="Calibri Light"/>
              </a:rPr>
              <a:t>Mortalidad Mundial</a:t>
            </a:r>
            <a:endParaRPr lang="es-ES">
              <a:solidFill>
                <a:srgbClr val="FFFFFF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88AB3F2-1AE4-4863-B9EC-BD51ABAEA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93948" y="4343400"/>
            <a:ext cx="11398052" cy="2514600"/>
          </a:xfrm>
          <a:custGeom>
            <a:avLst/>
            <a:gdLst>
              <a:gd name="connsiteX0" fmla="*/ 5176520 w 11398052"/>
              <a:gd name="connsiteY0" fmla="*/ 2514600 h 2514600"/>
              <a:gd name="connsiteX1" fmla="*/ 11398052 w 11398052"/>
              <a:gd name="connsiteY1" fmla="*/ 2514600 h 2514600"/>
              <a:gd name="connsiteX2" fmla="*/ 11398052 w 11398052"/>
              <a:gd name="connsiteY2" fmla="*/ 0 h 2514600"/>
              <a:gd name="connsiteX3" fmla="*/ 0 w 11398052"/>
              <a:gd name="connsiteY3" fmla="*/ 0 h 2514600"/>
              <a:gd name="connsiteX4" fmla="*/ 10876 w 11398052"/>
              <a:gd name="connsiteY4" fmla="*/ 43996 h 2514600"/>
              <a:gd name="connsiteX5" fmla="*/ 3326059 w 11398052"/>
              <a:gd name="connsiteY5" fmla="*/ 2514599 h 2514600"/>
              <a:gd name="connsiteX6" fmla="*/ 3481921 w 11398052"/>
              <a:gd name="connsiteY6" fmla="*/ 2510658 h 2514600"/>
              <a:gd name="connsiteX7" fmla="*/ 5176520 w 11398052"/>
              <a:gd name="connsiteY7" fmla="*/ 2510658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398052" h="2514600">
                <a:moveTo>
                  <a:pt x="5176520" y="2514600"/>
                </a:moveTo>
                <a:lnTo>
                  <a:pt x="11398052" y="2514600"/>
                </a:lnTo>
                <a:lnTo>
                  <a:pt x="11398052" y="0"/>
                </a:lnTo>
                <a:lnTo>
                  <a:pt x="0" y="0"/>
                </a:lnTo>
                <a:lnTo>
                  <a:pt x="10876" y="43996"/>
                </a:lnTo>
                <a:cubicBezTo>
                  <a:pt x="435891" y="1472713"/>
                  <a:pt x="1759303" y="2514599"/>
                  <a:pt x="3326059" y="2514599"/>
                </a:cubicBezTo>
                <a:lnTo>
                  <a:pt x="3481921" y="2510658"/>
                </a:lnTo>
                <a:lnTo>
                  <a:pt x="5176520" y="2510658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89682" y="1519545"/>
            <a:ext cx="6918385" cy="1375013"/>
          </a:xfrm>
        </p:spPr>
        <p:txBody>
          <a:bodyPr anchor="ctr">
            <a:normAutofit/>
          </a:bodyPr>
          <a:lstStyle/>
          <a:p>
            <a:pPr algn="r"/>
            <a:r>
              <a:rPr lang="es-ES" b="0" dirty="0">
                <a:solidFill>
                  <a:srgbClr val="FFFFFF"/>
                </a:solidFill>
                <a:latin typeface="Calibri Light"/>
                <a:cs typeface="Calibri Light"/>
              </a:rPr>
              <a:t>Análisis sobre las muertes desde 1990 hasta 2019</a:t>
            </a:r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F43345-4569-1EE9-8919-4287CEA98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97" y="600694"/>
            <a:ext cx="2044202" cy="1329004"/>
          </a:xfrm>
        </p:spPr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EF9D40-FF33-2965-C55E-A86993ED4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>
                <a:hlinkClick r:id="rId2"/>
              </a:rPr>
              <a:t>Incremento de Muertes</a:t>
            </a:r>
            <a:endParaRPr lang="es-ES"/>
          </a:p>
          <a:p>
            <a:r>
              <a:rPr lang="es-ES" dirty="0">
                <a:hlinkClick r:id="rId3"/>
              </a:rPr>
              <a:t>Incremento de la población mundial</a:t>
            </a:r>
          </a:p>
          <a:p>
            <a:r>
              <a:rPr lang="es-ES" dirty="0">
                <a:hlinkClick r:id="rId4"/>
              </a:rPr>
              <a:t>Decremento de la tasa de mortalidad</a:t>
            </a:r>
          </a:p>
          <a:p>
            <a:r>
              <a:rPr lang="es-ES" dirty="0">
                <a:hlinkClick r:id="rId5"/>
              </a:rPr>
              <a:t>Incremento de la poblacion por países</a:t>
            </a:r>
            <a:r>
              <a:rPr lang="es-ES" dirty="0"/>
              <a:t> </a:t>
            </a:r>
          </a:p>
          <a:p>
            <a:pPr lvl="1"/>
            <a:r>
              <a:rPr lang="es-ES" dirty="0">
                <a:hlinkClick r:id="rId6"/>
              </a:rPr>
              <a:t>Previsión apoximada población India/China -2030</a:t>
            </a:r>
            <a:r>
              <a:rPr lang="es-ES" dirty="0"/>
              <a:t> </a:t>
            </a:r>
          </a:p>
          <a:p>
            <a:r>
              <a:rPr lang="es-ES" dirty="0">
                <a:hlinkClick r:id="rId7"/>
              </a:rPr>
              <a:t>Paises con mayor porcentaje de muertes(1990-2019)</a:t>
            </a:r>
          </a:p>
          <a:p>
            <a:r>
              <a:rPr lang="es-ES" dirty="0">
                <a:hlinkClick r:id="rId8"/>
              </a:rPr>
              <a:t>Paises con mayor porcentaje de muertes(2016-2019)</a:t>
            </a:r>
            <a:endParaRPr lang="es-ES" dirty="0"/>
          </a:p>
          <a:p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2D3F1AD-CD9B-5302-E625-4DA65E566140}"/>
              </a:ext>
            </a:extLst>
          </p:cNvPr>
          <p:cNvSpPr txBox="1"/>
          <p:nvPr/>
        </p:nvSpPr>
        <p:spPr>
          <a:xfrm>
            <a:off x="3896336" y="2002461"/>
            <a:ext cx="49289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i="1" dirty="0"/>
              <a:t>Incremento medio de 360.400 muertes anuales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F050BF8-965B-F594-7B41-1928CACFFE57}"/>
              </a:ext>
            </a:extLst>
          </p:cNvPr>
          <p:cNvSpPr txBox="1"/>
          <p:nvPr/>
        </p:nvSpPr>
        <p:spPr>
          <a:xfrm>
            <a:off x="5254616" y="2456093"/>
            <a:ext cx="51795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i="1" dirty="0"/>
              <a:t>Incremento medio 810.00.000 de personas al año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F1348B9-F9AE-CA46-DD36-BFAB9D8677D1}"/>
              </a:ext>
            </a:extLst>
          </p:cNvPr>
          <p:cNvSpPr txBox="1"/>
          <p:nvPr/>
        </p:nvSpPr>
        <p:spPr>
          <a:xfrm>
            <a:off x="5400147" y="2973778"/>
            <a:ext cx="44678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i="1" dirty="0"/>
              <a:t>Decremento medio de un 0,004% al año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F1E98D0-9C6A-81B7-239C-66E444631562}"/>
              </a:ext>
            </a:extLst>
          </p:cNvPr>
          <p:cNvSpPr txBox="1"/>
          <p:nvPr/>
        </p:nvSpPr>
        <p:spPr>
          <a:xfrm>
            <a:off x="6603304" y="3735776"/>
            <a:ext cx="495915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600" i="1" dirty="0"/>
              <a:t>Incremento India: </a:t>
            </a:r>
            <a:r>
              <a:rPr lang="es-ES" sz="1600" dirty="0">
                <a:ea typeface="+mn-lt"/>
                <a:cs typeface="+mn-lt"/>
              </a:rPr>
              <a:t>16437991 personas más cada año</a:t>
            </a:r>
            <a:endParaRPr lang="es-ES" sz="1600" i="1" dirty="0"/>
          </a:p>
          <a:p>
            <a:r>
              <a:rPr lang="es-ES" sz="1600" i="1" dirty="0"/>
              <a:t>Incremento China: </a:t>
            </a:r>
            <a:r>
              <a:rPr lang="es-ES" sz="1600" dirty="0">
                <a:ea typeface="+mn-lt"/>
                <a:cs typeface="+mn-lt"/>
              </a:rPr>
              <a:t>8891666 personas más cada año</a:t>
            </a:r>
            <a:endParaRPr lang="es-ES" sz="1600" i="1" dirty="0"/>
          </a:p>
        </p:txBody>
      </p:sp>
    </p:spTree>
    <p:extLst>
      <p:ext uri="{BB962C8B-B14F-4D97-AF65-F5344CB8AC3E}">
        <p14:creationId xmlns:p14="http://schemas.microsoft.com/office/powerpoint/2010/main" val="771406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095BB1-0AB0-B47D-CDB2-7E60581C4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495937"/>
            <a:ext cx="9914860" cy="59982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>
                <a:hlinkClick r:id="rId2"/>
              </a:rPr>
              <a:t>Hambruna</a:t>
            </a:r>
          </a:p>
          <a:p>
            <a:r>
              <a:rPr lang="es-ES" dirty="0">
                <a:hlinkClick r:id="rId3"/>
              </a:rPr>
              <a:t>Violencia interpersonal</a:t>
            </a:r>
          </a:p>
          <a:p>
            <a:r>
              <a:rPr lang="es-ES" dirty="0">
                <a:hlinkClick r:id="rId4"/>
              </a:rPr>
              <a:t>Neplasia</a:t>
            </a:r>
          </a:p>
          <a:p>
            <a:r>
              <a:rPr lang="es-ES" dirty="0">
                <a:hlinkClick r:id="rId5"/>
              </a:rPr>
              <a:t>Malaria</a:t>
            </a:r>
          </a:p>
          <a:p>
            <a:r>
              <a:rPr lang="es-ES" dirty="0">
                <a:hlinkClick r:id="rId6"/>
              </a:rPr>
              <a:t>Drogas y desordenes</a:t>
            </a:r>
          </a:p>
          <a:p>
            <a:pPr lvl="1"/>
            <a:r>
              <a:rPr lang="es-ES" dirty="0">
                <a:hlinkClick r:id="rId7"/>
              </a:rPr>
              <a:t>Previsión aproximada para Estados Unidos-2030</a:t>
            </a:r>
            <a:endParaRPr lang="es-ES" dirty="0"/>
          </a:p>
          <a:p>
            <a:r>
              <a:rPr lang="es-ES" dirty="0">
                <a:hlinkClick r:id="rId8"/>
              </a:rPr>
              <a:t>Alcohol</a:t>
            </a:r>
          </a:p>
          <a:p>
            <a:r>
              <a:rPr lang="es-ES" dirty="0">
                <a:hlinkClick r:id="rId9"/>
              </a:rPr>
              <a:t>Alzheimer</a:t>
            </a:r>
          </a:p>
          <a:p>
            <a:r>
              <a:rPr lang="es-ES" dirty="0">
                <a:hlinkClick r:id="rId10"/>
              </a:rPr>
              <a:t>Enfermedades digestivas</a:t>
            </a:r>
          </a:p>
          <a:p>
            <a:r>
              <a:rPr lang="es-ES" dirty="0">
                <a:hlinkClick r:id="rId11"/>
              </a:rPr>
              <a:t> Diabetes Mellitus</a:t>
            </a:r>
          </a:p>
          <a:p>
            <a:r>
              <a:rPr lang="es-ES" dirty="0">
                <a:hlinkClick r:id="rId12"/>
              </a:rPr>
              <a:t>Enfermedades Cardiacas</a:t>
            </a:r>
            <a:endParaRPr lang="es-ES" dirty="0"/>
          </a:p>
          <a:p>
            <a:r>
              <a:rPr lang="es-ES" dirty="0">
                <a:hlinkClick r:id="rId13"/>
              </a:rPr>
              <a:t>Enfermedades renales</a:t>
            </a:r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CEA5CD9-3B68-9461-B6F9-55799B179F63}"/>
              </a:ext>
            </a:extLst>
          </p:cNvPr>
          <p:cNvSpPr txBox="1"/>
          <p:nvPr/>
        </p:nvSpPr>
        <p:spPr>
          <a:xfrm>
            <a:off x="6499058" y="2939715"/>
            <a:ext cx="49489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/>
              <a:t>Incremento de </a:t>
            </a:r>
            <a:r>
              <a:rPr lang="es-ES" dirty="0">
                <a:ea typeface="+mn-lt"/>
                <a:cs typeface="+mn-lt"/>
              </a:rPr>
              <a:t>2273 cada año a partir de 2010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22592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1D298C-0EC7-C713-1EFA-B6891E373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445805"/>
            <a:ext cx="9914860" cy="55971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>
                <a:hlinkClick r:id="rId2"/>
              </a:rPr>
              <a:t>Enfermedades Respiratorias</a:t>
            </a:r>
          </a:p>
          <a:p>
            <a:r>
              <a:rPr lang="es-ES" dirty="0">
                <a:hlinkClick r:id="rId3"/>
              </a:rPr>
              <a:t>Cirrosis y otras enfermedades del hígado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98989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0C9D1C-37C3-1FA1-E576-9F0F8DAD3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Incremento de </a:t>
            </a:r>
            <a:r>
              <a:rPr lang="es-ES" dirty="0" err="1"/>
              <a:t>nº</a:t>
            </a:r>
            <a:r>
              <a:rPr lang="es-ES" dirty="0"/>
              <a:t> de muertes por VIH</a:t>
            </a:r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DC9AA968-3B4E-D105-B426-1A34FCCE4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527" y="1715642"/>
            <a:ext cx="11188338" cy="3859203"/>
          </a:xfr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14CB2E66-EF11-A9C3-4B61-ACD755FE5483}"/>
              </a:ext>
            </a:extLst>
          </p:cNvPr>
          <p:cNvSpPr txBox="1"/>
          <p:nvPr/>
        </p:nvSpPr>
        <p:spPr>
          <a:xfrm>
            <a:off x="493295" y="5576636"/>
            <a:ext cx="34550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hlinkClick r:id="rId3"/>
              </a:rPr>
              <a:t>Porcentaje de Muertes por VIH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9250834"/>
      </p:ext>
    </p:extLst>
  </p:cSld>
  <p:clrMapOvr>
    <a:masterClrMapping/>
  </p:clrMapOvr>
</p:sld>
</file>

<file path=ppt/theme/theme1.xml><?xml version="1.0" encoding="utf-8"?>
<a:theme xmlns:a="http://schemas.openxmlformats.org/drawingml/2006/main" name="ModOverlayVTI">
  <a:themeElements>
    <a:clrScheme name="Custom 50">
      <a:dk1>
        <a:sysClr val="windowText" lastClr="000000"/>
      </a:dk1>
      <a:lt1>
        <a:srgbClr val="F4F2EC"/>
      </a:lt1>
      <a:dk2>
        <a:srgbClr val="09283F"/>
      </a:dk2>
      <a:lt2>
        <a:srgbClr val="FFFFFF"/>
      </a:lt2>
      <a:accent1>
        <a:srgbClr val="3C9A8F"/>
      </a:accent1>
      <a:accent2>
        <a:srgbClr val="18818C"/>
      </a:accent2>
      <a:accent3>
        <a:srgbClr val="800A2F"/>
      </a:accent3>
      <a:accent4>
        <a:srgbClr val="F6635C"/>
      </a:accent4>
      <a:accent5>
        <a:srgbClr val="F48E7C"/>
      </a:accent5>
      <a:accent6>
        <a:srgbClr val="DA9D16"/>
      </a:accent6>
      <a:hlink>
        <a:srgbClr val="ED621D"/>
      </a:hlink>
      <a:folHlink>
        <a:srgbClr val="A18A6D"/>
      </a:folHlink>
    </a:clrScheme>
    <a:fontScheme name="Elephant Arial Nova Light">
      <a:majorFont>
        <a:latin typeface="Elephant"/>
        <a:ea typeface=""/>
        <a:cs typeface=""/>
      </a:majorFont>
      <a:minorFont>
        <a:latin typeface="Arial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OverlayVTI" id="{85202D65-63D3-4793-A090-FA8DF18DC0BE}" vid="{91924FCD-E846-48AE-B233-F25A78D18B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ModOverlayVTI</vt:lpstr>
      <vt:lpstr>Mortalidad Mundial</vt:lpstr>
      <vt:lpstr>Índice</vt:lpstr>
      <vt:lpstr>Presentación de PowerPoint</vt:lpstr>
      <vt:lpstr>Presentación de PowerPoint</vt:lpstr>
      <vt:lpstr>Incremento de nº de muertes por VIH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/>
  <cp:revision>308</cp:revision>
  <dcterms:created xsi:type="dcterms:W3CDTF">2022-07-24T18:42:11Z</dcterms:created>
  <dcterms:modified xsi:type="dcterms:W3CDTF">2022-07-26T04:54:39Z</dcterms:modified>
</cp:coreProperties>
</file>