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60" r:id="rId5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4" r:id="rId40"/>
    <p:sldId id="305" r:id="rId41"/>
    <p:sldId id="295" r:id="rId42"/>
    <p:sldId id="308" r:id="rId43"/>
    <p:sldId id="306" r:id="rId44"/>
    <p:sldId id="296" r:id="rId45"/>
    <p:sldId id="297" r:id="rId46"/>
    <p:sldId id="298" r:id="rId47"/>
    <p:sldId id="299" r:id="rId48"/>
    <p:sldId id="300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44" r:id="rId70"/>
    <p:sldId id="337" r:id="rId71"/>
    <p:sldId id="338" r:id="rId72"/>
    <p:sldId id="339" r:id="rId73"/>
    <p:sldId id="340" r:id="rId74"/>
    <p:sldId id="341" r:id="rId75"/>
    <p:sldId id="342" r:id="rId76"/>
    <p:sldId id="343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  <a:srgbClr val="B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0" Type="http://schemas.openxmlformats.org/officeDocument/2006/relationships/tableStyles" Target="tableStyles.xml"/><Relationship Id="rId8" Type="http://schemas.openxmlformats.org/officeDocument/2006/relationships/slide" Target="slides/slide3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4FCF1-5BC3-46D6-9DAD-DD43021A07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43489-B59E-4DF2-8831-AD7DC9E58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168242" y="6505302"/>
            <a:ext cx="1975758" cy="352698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3364" y="6505302"/>
            <a:ext cx="1045707" cy="352698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47C9CE-1C86-4D2A-A766-FD3F990AD2E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957615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5303"/>
            <a:ext cx="2717074" cy="3526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国家高性能计算中心（合肥）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9144000" cy="6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261" y="6505303"/>
            <a:ext cx="878603" cy="352698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</a:t>
            </a:r>
            <a:fld id="{E177C9FE-7444-4D16-929B-B658F50EBD9F}" type="slidenum">
              <a:rPr lang="zh-CN" altLang="en-US" dirty="0" smtClean="0"/>
            </a:fld>
            <a:r>
              <a:rPr lang="zh-CN" altLang="en-US" dirty="0" smtClean="0"/>
              <a:t> </a:t>
            </a:r>
            <a:r>
              <a:rPr lang="en-US" altLang="zh-CN" dirty="0" smtClean="0"/>
              <a:t>/ 41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79614" y="91281"/>
            <a:ext cx="7886700" cy="49507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1FA4-ECAA-4E11-8D89-502DC307FD4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9C4F-A3B1-4B8F-B7A6-1DBE593E2A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7F03-3BCB-4D04-B1FD-8597C1AEAE8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 userDrawn="1"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7" name="Freeform 3"/>
          <p:cNvSpPr/>
          <p:nvPr userDrawn="1"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8" name="Freeform 4"/>
          <p:cNvSpPr/>
          <p:nvPr userDrawn="1"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9" name="Freeform 5"/>
          <p:cNvSpPr/>
          <p:nvPr userDrawn="1"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0" name="Freeform 6"/>
          <p:cNvSpPr/>
          <p:nvPr userDrawn="1"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1" name="Freeform 7"/>
          <p:cNvSpPr/>
          <p:nvPr userDrawn="1"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2" name="Freeform 8"/>
          <p:cNvSpPr/>
          <p:nvPr userDrawn="1"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3" name="Freeform 9"/>
          <p:cNvSpPr/>
          <p:nvPr userDrawn="1"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4" name="Freeform 10"/>
          <p:cNvSpPr/>
          <p:nvPr userDrawn="1"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1346" y="1700808"/>
            <a:ext cx="7772400" cy="1143000"/>
          </a:xfrm>
          <a:ln>
            <a:noFill/>
          </a:ln>
        </p:spPr>
        <p:txBody>
          <a:bodyPr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zh-CN" noProof="1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67146" y="3212976"/>
            <a:ext cx="6400800" cy="504056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4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86500-0AAF-459E-A1EA-6759F08358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5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6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606" y="1340768"/>
            <a:ext cx="8793881" cy="503939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fld id="{23DD1DED-EF02-4749-81AD-5833EEB27F51}" type="slidenum">
              <a:rPr lang="zh-CN" altLang="en-US" dirty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graphicFrame>
        <p:nvGraphicFramePr>
          <p:cNvPr id="17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70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8287" y="172286"/>
            <a:ext cx="7704855" cy="85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4" name="Line 4"/>
          <p:cNvSpPr>
            <a:spLocks noChangeShapeType="1"/>
          </p:cNvSpPr>
          <p:nvPr userDrawn="1"/>
        </p:nvSpPr>
        <p:spPr bwMode="auto">
          <a:xfrm>
            <a:off x="1259632" y="1196752"/>
            <a:ext cx="76962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 sz="3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5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6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730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728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B8F59279-8CC1-42E6-85FE-6A1A4291574F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17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4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6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3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606" y="1340768"/>
            <a:ext cx="4325194" cy="5029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199" y="1340768"/>
            <a:ext cx="4316287" cy="5029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087F312-5E81-43BA-9109-47B47D2D912D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18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8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8287" y="172286"/>
            <a:ext cx="7704855" cy="85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4" name="Line 4"/>
          <p:cNvSpPr>
            <a:spLocks noChangeShapeType="1"/>
          </p:cNvSpPr>
          <p:nvPr userDrawn="1"/>
        </p:nvSpPr>
        <p:spPr bwMode="auto">
          <a:xfrm>
            <a:off x="1259632" y="1196752"/>
            <a:ext cx="76962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 sz="32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8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3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4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5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06" y="1340768"/>
            <a:ext cx="4326782" cy="45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0606" y="1866064"/>
            <a:ext cx="4326782" cy="4503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319462" cy="4531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66065"/>
            <a:ext cx="4319462" cy="4503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D9829818-8CA8-47AE-B245-770AF2915B4E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20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2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8287" y="172286"/>
            <a:ext cx="7704855" cy="85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4" name="Line 4"/>
          <p:cNvSpPr>
            <a:spLocks noChangeShapeType="1"/>
          </p:cNvSpPr>
          <p:nvPr userDrawn="1"/>
        </p:nvSpPr>
        <p:spPr bwMode="auto">
          <a:xfrm>
            <a:off x="1259632" y="1196752"/>
            <a:ext cx="76962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 sz="32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4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5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6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B30B5B1B-B379-4BE8-8A24-9C9971F3988C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18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6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8287" y="172286"/>
            <a:ext cx="7704855" cy="85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2" name="Line 4"/>
          <p:cNvSpPr>
            <a:spLocks noChangeShapeType="1"/>
          </p:cNvSpPr>
          <p:nvPr userDrawn="1"/>
        </p:nvSpPr>
        <p:spPr bwMode="auto">
          <a:xfrm>
            <a:off x="1259632" y="1196752"/>
            <a:ext cx="76962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 sz="32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4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5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6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C6A87D7B-A8C9-4573-B01F-5E34C45B7D97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2058-98C1-4440-A4BF-1E5C722FF65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3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graphicFrame>
        <p:nvGraphicFramePr>
          <p:cNvPr id="18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0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6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06" y="273050"/>
            <a:ext cx="32949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73050"/>
            <a:ext cx="5389437" cy="6096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0606" y="1435100"/>
            <a:ext cx="3294907" cy="49347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47807F5F-A61E-4A0B-B4B6-D96226195594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6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3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1" y="4800600"/>
            <a:ext cx="77048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59631" y="306301"/>
            <a:ext cx="7704855" cy="4421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59631" y="5367338"/>
            <a:ext cx="7704855" cy="100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BF27495B-96CD-40BA-8FC0-3B0E9097F284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18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4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5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6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0606" y="1340768"/>
            <a:ext cx="8793881" cy="503939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61881F70-2796-4DA2-91BC-0CE7CFD91B2D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17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8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8287" y="172286"/>
            <a:ext cx="7704855" cy="85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1259632" y="1196752"/>
            <a:ext cx="76962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 sz="32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5" name="Freeform 3"/>
          <p:cNvSpPr/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6" name="Freeform 4"/>
          <p:cNvSpPr/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7" name="Freeform 5"/>
          <p:cNvSpPr/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8" name="Freeform 6"/>
          <p:cNvSpPr/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9" name="Freeform 7"/>
          <p:cNvSpPr/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" name="Freeform 8"/>
          <p:cNvSpPr/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1" name="Freeform 9"/>
          <p:cNvSpPr/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2" name="Freeform 10"/>
          <p:cNvSpPr/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F1B70251-8AB8-40AB-A298-C02D6FC41A00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17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62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982DF796-8251-416D-9910-3BA341686BAA}" type="slidenum">
              <a:rPr lang="zh-CN" altLang="en-US"/>
            </a:fld>
            <a:r>
              <a:rPr lang="zh-CN" altLang="en-US"/>
              <a:t>页</a:t>
            </a:r>
            <a:endParaRPr lang="zh-CN" altLang="en-US" sz="1400"/>
          </a:p>
        </p:txBody>
      </p:sp>
      <p:graphicFrame>
        <p:nvGraphicFramePr>
          <p:cNvPr id="14" name="Object 17"/>
          <p:cNvGraphicFramePr/>
          <p:nvPr userDrawn="1"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86" name="" r:id="rId2" imgW="3025775" imgH="3253105" progId="MS_ClipArt_Gallery.2">
                  <p:embed/>
                </p:oleObj>
              </mc:Choice>
              <mc:Fallback>
                <p:oleObj name="" r:id="rId2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8287" y="172286"/>
            <a:ext cx="7704855" cy="85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8" name="Line 4"/>
          <p:cNvSpPr>
            <a:spLocks noChangeShapeType="1"/>
          </p:cNvSpPr>
          <p:nvPr userDrawn="1"/>
        </p:nvSpPr>
        <p:spPr bwMode="auto">
          <a:xfrm>
            <a:off x="1259632" y="1196752"/>
            <a:ext cx="76962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 sz="32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用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327558" y="6505301"/>
            <a:ext cx="1030608" cy="35269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BB8C6B-FB0C-4F93-9F55-9DB77A66889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DC4F54F7-7E5C-4810-A9E2-0D55C70ADC48}" type="slidenum">
              <a:rPr lang="zh-CN" altLang="en-US" smtClean="0"/>
            </a:fld>
            <a:r>
              <a:rPr lang="zh-CN" altLang="en-US" dirty="0" smtClean="0"/>
              <a:t> </a:t>
            </a:r>
            <a:r>
              <a:rPr lang="en-US" altLang="zh-CN" dirty="0" smtClean="0"/>
              <a:t>/ 43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379639" y="979261"/>
            <a:ext cx="8384722" cy="5045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用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93623A-5253-41B9-B3FD-0B626A58421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DC4F54F7-7E5C-4810-A9E2-0D55C70ADC48}" type="slidenum">
              <a:rPr lang="zh-CN" altLang="en-US" smtClean="0"/>
            </a:fld>
            <a:r>
              <a:rPr lang="zh-CN" altLang="en-US" dirty="0" smtClean="0"/>
              <a:t> </a:t>
            </a:r>
            <a:r>
              <a:rPr lang="en-US" altLang="zh-CN" dirty="0" smtClean="0"/>
              <a:t>/ 43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318533" y="2113416"/>
            <a:ext cx="6506935" cy="202587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82945"/>
          <p:cNvSpPr>
            <a:spLocks noGrp="1"/>
          </p:cNvSpPr>
          <p:nvPr>
            <p:ph type="ctrTitle"/>
          </p:nvPr>
        </p:nvSpPr>
        <p:spPr>
          <a:xfrm>
            <a:off x="685800" y="17367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ctr">
              <a:defRPr sz="40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2947" name="副标题 82946"/>
          <p:cNvSpPr>
            <a:spLocks noGrp="1"/>
          </p:cNvSpPr>
          <p:nvPr>
            <p:ph type="subTitle" idx="1"/>
          </p:nvPr>
        </p:nvSpPr>
        <p:spPr>
          <a:xfrm>
            <a:off x="1371600" y="3683000"/>
            <a:ext cx="6400800" cy="14351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 sz="3400"/>
            </a:lvl1pPr>
            <a:lvl2pPr marL="457200" lvl="1" indent="0" algn="ctr">
              <a:buNone/>
              <a:defRPr sz="3400"/>
            </a:lvl2pPr>
            <a:lvl3pPr marL="914400" lvl="2" indent="0" algn="ctr">
              <a:buNone/>
              <a:defRPr sz="3400"/>
            </a:lvl3pPr>
            <a:lvl4pPr marL="1371600" lvl="3" indent="0" algn="ctr">
              <a:buNone/>
              <a:defRPr sz="3400"/>
            </a:lvl4pPr>
            <a:lvl5pPr marL="1828800" lvl="4" indent="0" algn="ctr">
              <a:buNone/>
              <a:defRPr sz="3400"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82947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 sz="1400" dirty="0"/>
            </a:lvl1pPr>
          </a:lstStyle>
          <a:p>
            <a:fld id="{64D31C77-6BA4-448E-8C4A-B5A8F160C8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82948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ctr">
              <a:defRPr sz="1400" dirty="0"/>
            </a:lvl1pPr>
          </a:lstStyle>
          <a:p>
            <a:endParaRPr lang="zh-CN" altLang="en-US"/>
          </a:p>
        </p:txBody>
      </p:sp>
      <p:sp>
        <p:nvSpPr>
          <p:cNvPr id="6" name="灯片编号占位符 82949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r">
              <a:defRPr sz="1400" dirty="0"/>
            </a:lvl1pPr>
          </a:lstStyle>
          <a:p>
            <a:fld id="{71EA3307-B834-475F-BFF4-6E6F6A0E3F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819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CA97C-52E9-42AC-A864-034F8E5881E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8192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819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72021-8E32-44A4-A21A-C62DAA60DB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90588"/>
            <a:ext cx="8229600" cy="593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33538"/>
            <a:ext cx="4038600" cy="452596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33538"/>
            <a:ext cx="4038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Tx/>
              <a:buNone/>
              <a:defRPr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E003CA9D-327B-4BB0-B816-57F1CEC2A5F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None/>
              <a:defRPr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>
                <a:effectLst>
                  <a:outerShdw blurRad="38100" dist="38100" dir="2700000">
                    <a:srgbClr val="FFFFFF"/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defRPr>
            </a:lvl1pPr>
          </a:lstStyle>
          <a:p>
            <a:fld id="{DF5362E8-F615-4DD3-9208-9CA44AC7CD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EF8-8D2D-478E-B37B-076A560280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819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442DA-408B-4F80-8932-D3947F5EF1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8192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819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C99F7-76A9-4F1E-8606-E6688FE99A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7836-4BCB-425B-B749-ADEA1F0CAF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11C3-3A66-403F-81B4-1F016909CF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B948-A15E-47B0-B536-5783640535A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6F68-44EA-4A3E-80E2-76ABDEBC4C0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5AA4-A904-44C0-BAB9-FD7DA7225A9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A6F-967D-49A5-A252-F512F4D26E9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11.vml"/><Relationship Id="rId14" Type="http://schemas.openxmlformats.org/officeDocument/2006/relationships/image" Target="../media/image1.wmf"/><Relationship Id="rId13" Type="http://schemas.openxmlformats.org/officeDocument/2006/relationships/oleObject" Target="../embeddings/oleObject11.bin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EC68-16BE-41EB-99A1-696C85C6B9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6313" y="6505302"/>
            <a:ext cx="955223" cy="3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C9FE-7444-4D16-929B-B658F50EBD9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168242" y="6505302"/>
            <a:ext cx="1975758" cy="352698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6505303"/>
            <a:ext cx="2717074" cy="3526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国家高性能计算中心（合肥）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717073" y="6505303"/>
            <a:ext cx="4451169" cy="352697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并行计算，孙广中（中国科学技术大学，计算机学院）</a:t>
            </a:r>
            <a:endParaRPr lang="zh-CN" altLang="en-US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6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8" name="Freeform 3"/>
          <p:cNvSpPr/>
          <p:nvPr userDrawn="1"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9" name="Freeform 4"/>
          <p:cNvSpPr/>
          <p:nvPr userDrawn="1"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0" name="Freeform 5"/>
          <p:cNvSpPr/>
          <p:nvPr userDrawn="1"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1" name="Freeform 6"/>
          <p:cNvSpPr/>
          <p:nvPr userDrawn="1"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2" name="Freeform 7"/>
          <p:cNvSpPr/>
          <p:nvPr userDrawn="1"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3" name="Freeform 8"/>
          <p:cNvSpPr/>
          <p:nvPr userDrawn="1"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4" name="Freeform 9"/>
          <p:cNvSpPr/>
          <p:nvPr userDrawn="1"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25" name="Freeform 10"/>
          <p:cNvSpPr/>
          <p:nvPr userDrawn="1"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320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68287" y="172286"/>
            <a:ext cx="7704855" cy="85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70606" y="1340769"/>
            <a:ext cx="8793881" cy="503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606" y="6390439"/>
            <a:ext cx="1905000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9746" y="6390439"/>
            <a:ext cx="2895600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487" y="6396249"/>
            <a:ext cx="1905000" cy="325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solidFill>
                  <a:srgbClr val="66FFFF"/>
                </a:solidFill>
              </a:defRPr>
            </a:lvl1pPr>
          </a:lstStyle>
          <a:p>
            <a:r>
              <a:rPr lang="zh-CN" altLang="en-US"/>
              <a:t>第</a:t>
            </a:r>
            <a:fld id="{8B2576BD-134D-450F-96C1-602E53F62402}" type="slidenum">
              <a:rPr lang="zh-CN" altLang="en-US"/>
            </a:fld>
            <a:r>
              <a:rPr lang="zh-CN" altLang="en-US"/>
              <a:t>页</a:t>
            </a:r>
            <a:endParaRPr lang="zh-CN" altLang="en-US"/>
          </a:p>
        </p:txBody>
      </p:sp>
      <p:graphicFrame>
        <p:nvGraphicFramePr>
          <p:cNvPr id="1040" name="Object 17"/>
          <p:cNvGraphicFramePr/>
          <p:nvPr/>
        </p:nvGraphicFramePr>
        <p:xfrm>
          <a:off x="170607" y="170780"/>
          <a:ext cx="10890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6" name="" r:id="rId13" imgW="3025775" imgH="3253105" progId="MS_ClipArt_Gallery.2">
                  <p:embed/>
                </p:oleObj>
              </mc:Choice>
              <mc:Fallback>
                <p:oleObj name="" r:id="rId13" imgW="3025775" imgH="3253105" progId="MS_ClipArt_Gallery.2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7" y="170780"/>
                        <a:ext cx="10890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4"/>
          <p:cNvSpPr>
            <a:spLocks noChangeShapeType="1"/>
          </p:cNvSpPr>
          <p:nvPr userDrawn="1"/>
        </p:nvSpPr>
        <p:spPr bwMode="auto">
          <a:xfrm>
            <a:off x="1259632" y="1196752"/>
            <a:ext cx="76962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 sz="3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7168242" y="6505302"/>
            <a:ext cx="1975758" cy="352698"/>
          </a:xfrm>
          <a:prstGeom prst="rect">
            <a:avLst/>
          </a:prstGeom>
          <a:solidFill>
            <a:schemeClr val="bg1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421" y="96837"/>
            <a:ext cx="7886700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333" y="984703"/>
            <a:ext cx="8309335" cy="504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9694" y="6505301"/>
            <a:ext cx="1030608" cy="35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C098D7-3777-4230-A246-306E3661B3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3538" y="6505302"/>
            <a:ext cx="879834" cy="3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DC4F54F7-7E5C-4810-A9E2-0D55C70ADC48}" type="slidenum">
              <a:rPr lang="zh-CN" altLang="en-US" smtClean="0"/>
            </a:fld>
            <a:r>
              <a:rPr lang="zh-CN" altLang="en-US" dirty="0" smtClean="0"/>
              <a:t> </a:t>
            </a:r>
            <a:r>
              <a:rPr lang="en-US" altLang="zh-CN" dirty="0" smtClean="0"/>
              <a:t>/ 43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6505303"/>
            <a:ext cx="2717074" cy="3526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国家高性能计算中心（合肥）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717073" y="6505303"/>
            <a:ext cx="4451169" cy="352697"/>
          </a:xfrm>
          <a:prstGeom prst="rect">
            <a:avLst/>
          </a:prstGeom>
          <a:solidFill>
            <a:schemeClr val="bg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并行计算，孙广中（中国科学技术大学，计算机学院）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8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1.xml"/><Relationship Id="rId14" Type="http://schemas.openxmlformats.org/officeDocument/2006/relationships/oleObject" Target="../embeddings/oleObject31.bin"/><Relationship Id="rId13" Type="http://schemas.openxmlformats.org/officeDocument/2006/relationships/oleObject" Target="../embeddings/oleObject30.bin"/><Relationship Id="rId12" Type="http://schemas.openxmlformats.org/officeDocument/2006/relationships/oleObject" Target="../embeddings/oleObject29.bin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2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3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5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6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7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6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9.png"/><Relationship Id="rId1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7DDC-B3AF-4F71-84C0-B33051759878}" type="datetime1">
              <a:rPr lang="zh-CN" altLang="en-US" smtClean="0"/>
            </a:fld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zh-CN" altLang="en-US" sz="3600" dirty="0" smtClean="0">
                <a:solidFill>
                  <a:srgbClr val="0070C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主讲人  孙广中</a:t>
            </a:r>
            <a:endParaRPr lang="zh-CN" altLang="en-US" sz="3600" dirty="0" smtClean="0">
              <a:solidFill>
                <a:srgbClr val="0070C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buNone/>
              <a:defRPr/>
            </a:pPr>
            <a:r>
              <a:rPr lang="en-US" altLang="zh-CN" sz="3200" dirty="0" smtClean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Spring, 2020</a:t>
            </a:r>
            <a:endParaRPr lang="en-US" altLang="zh-CN" sz="3200" dirty="0" smtClean="0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14190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并行计算</a:t>
            </a:r>
            <a:br>
              <a:rPr lang="zh-CN" altLang="en-US" b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mtClean="0">
                <a:solidFill>
                  <a:srgbClr val="0070C0"/>
                </a:solidFill>
                <a:ea typeface="黑体" panose="02010609060101010101" pitchFamily="49" charset="-122"/>
              </a:rPr>
              <a:t>Parallel Computing</a:t>
            </a:r>
            <a:endParaRPr lang="en-US" altLang="zh-CN" smtClean="0">
              <a:solidFill>
                <a:srgbClr val="0070C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fld id="{E177C9FE-7444-4D16-929B-B658F50EBD9F}" type="slidenum">
              <a:rPr lang="zh-CN" altLang="en-US" smtClean="0"/>
            </a:fld>
            <a:r>
              <a:rPr lang="zh-CN" altLang="en-US" smtClean="0"/>
              <a:t> </a:t>
            </a:r>
            <a:r>
              <a:rPr lang="en-US" altLang="zh-CN" smtClean="0"/>
              <a:t>/ 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65F-DAE8-44DD-8346-FDA4B59E9A3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339" y="0"/>
            <a:ext cx="3614351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Abstract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3339" y="1186634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rgbClr val="FF0000"/>
                </a:solidFill>
              </a:rPr>
              <a:t>Generally speaking</a:t>
            </a:r>
            <a:r>
              <a:rPr lang="en-US" altLang="zh-CN" sz="2000" smtClean="0"/>
              <a:t>, parallel computing deals with the </a:t>
            </a:r>
            <a:r>
              <a:rPr lang="en-US" altLang="zh-CN" sz="2000" smtClean="0">
                <a:solidFill>
                  <a:srgbClr val="0070C0"/>
                </a:solidFill>
              </a:rPr>
              <a:t>parallel computer architectures, parallel algorithms and parallel programming. </a:t>
            </a:r>
            <a:r>
              <a:rPr lang="en-US" altLang="zh-CN" sz="2000" smtClean="0"/>
              <a:t>In this lecture we will discuss briefly them separately. </a:t>
            </a:r>
            <a:endParaRPr lang="en-US" altLang="zh-CN" sz="2000" smtClean="0"/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rgbClr val="FF0000"/>
                </a:solidFill>
              </a:rPr>
              <a:t>In part I</a:t>
            </a:r>
            <a:r>
              <a:rPr lang="en-US" altLang="zh-CN" sz="2000" smtClean="0"/>
              <a:t>, we will </a:t>
            </a:r>
            <a:r>
              <a:rPr lang="en-US" altLang="zh-CN" sz="2000" smtClean="0">
                <a:solidFill>
                  <a:srgbClr val="0070C0"/>
                </a:solidFill>
              </a:rPr>
              <a:t>discuss the contemporary parallel computer system architectures and memory access models, parallel system interconnections and parallel system performance evaluation.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rgbClr val="FF0000"/>
                </a:solidFill>
              </a:rPr>
              <a:t>In part II</a:t>
            </a:r>
            <a:r>
              <a:rPr lang="en-US" altLang="zh-CN" sz="2000" smtClean="0"/>
              <a:t>, we will </a:t>
            </a:r>
            <a:r>
              <a:rPr lang="en-US" altLang="zh-CN" sz="2000" smtClean="0">
                <a:solidFill>
                  <a:srgbClr val="0070C0"/>
                </a:solidFill>
              </a:rPr>
              <a:t>discuss the parallel computational models, the design methods, techniques and methodology of parallel algorithms, as well as some parallel numerical algorithms.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rgbClr val="FF0000"/>
                </a:solidFill>
              </a:rPr>
              <a:t>In part III</a:t>
            </a:r>
            <a:r>
              <a:rPr lang="en-US" altLang="zh-CN" sz="2000" smtClean="0"/>
              <a:t>, we will </a:t>
            </a:r>
            <a:r>
              <a:rPr lang="en-US" altLang="zh-CN" sz="2000" smtClean="0">
                <a:solidFill>
                  <a:srgbClr val="0070C0"/>
                </a:solidFill>
              </a:rPr>
              <a:t>discuss the parallel programming models,shared-memory, message-passing and dataparallel programming, as well as parallel programming environment and tools.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rgbClr val="FF0000"/>
                </a:solidFill>
              </a:rPr>
              <a:t>In part III</a:t>
            </a:r>
            <a:r>
              <a:rPr lang="en-US" altLang="zh-CN" sz="2000" smtClean="0"/>
              <a:t>, we will </a:t>
            </a:r>
            <a:r>
              <a:rPr lang="en-US" altLang="zh-CN" sz="2000" smtClean="0">
                <a:solidFill>
                  <a:srgbClr val="0070C0"/>
                </a:solidFill>
              </a:rPr>
              <a:t>discuss …</a:t>
            </a:r>
            <a:endParaRPr lang="en-US" altLang="zh-CN" sz="200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7B45-7318-409F-A73A-FB6F0AD4828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48052" y="0"/>
            <a:ext cx="6250456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 : Parallel Hardware System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8052" y="1101811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altLang="zh-CN" smtClean="0"/>
          </a:p>
          <a:p>
            <a:pPr algn="l">
              <a:defRPr/>
            </a:pPr>
            <a:r>
              <a:rPr lang="en-US" altLang="zh-CN" smtClean="0"/>
              <a:t>Hardware Platform for Parallel Computing:</a:t>
            </a:r>
            <a:endParaRPr lang="en-US" altLang="zh-CN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smtClean="0"/>
              <a:t>System Architectures and Models</a:t>
            </a:r>
            <a:endParaRPr lang="en-US" altLang="zh-CN" sz="240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smtClean="0"/>
              <a:t>System Interconnections</a:t>
            </a:r>
            <a:endParaRPr lang="en-US" altLang="zh-CN" sz="240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smtClean="0"/>
              <a:t>Performance Evaluation</a:t>
            </a:r>
            <a:endParaRPr lang="en-US" altLang="zh-CN" sz="2400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96E4-B913-4DED-A329-40A1D71AFB6D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2" y="0"/>
            <a:ext cx="8944230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 : </a:t>
            </a:r>
            <a:r>
              <a:rPr lang="en-US" altLang="zh-CN" sz="2800" b="1" smtClean="0">
                <a:solidFill>
                  <a:srgbClr val="0070C0"/>
                </a:solidFill>
              </a:rPr>
              <a:t>Parallel Architectures - System Architectures and Models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2" y="1208902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Parallel Computer System Architectures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PVP</a:t>
            </a:r>
            <a:r>
              <a:rPr lang="en-US" altLang="zh-CN" smtClean="0"/>
              <a:t> : Parallel Vector Processors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SMP</a:t>
            </a:r>
            <a:r>
              <a:rPr lang="en-US" altLang="zh-CN" smtClean="0"/>
              <a:t> : Symmetric Multiprocessors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MPP</a:t>
            </a:r>
            <a:r>
              <a:rPr lang="en-US" altLang="zh-CN" smtClean="0"/>
              <a:t> : Massively Parallel Processors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DSM</a:t>
            </a:r>
            <a:r>
              <a:rPr lang="en-US" altLang="zh-CN" smtClean="0"/>
              <a:t> : Distributed Shared Memory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COW</a:t>
            </a:r>
            <a:r>
              <a:rPr lang="en-US" altLang="zh-CN" smtClean="0"/>
              <a:t> : Cluster Of Workstations</a:t>
            </a:r>
            <a:endParaRPr lang="en-US" altLang="zh-CN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Parallel Computer Memory Access Models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UMA</a:t>
            </a:r>
            <a:r>
              <a:rPr lang="en-US" altLang="zh-CN" smtClean="0"/>
              <a:t> : Uniform Memory Access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NUMA</a:t>
            </a:r>
            <a:r>
              <a:rPr lang="en-US" altLang="zh-CN" smtClean="0"/>
              <a:t> : Non-Uniform Memory Access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COMA</a:t>
            </a:r>
            <a:r>
              <a:rPr lang="en-US" altLang="zh-CN" smtClean="0"/>
              <a:t> : Cache-Only Memory Access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NORMA</a:t>
            </a:r>
            <a:r>
              <a:rPr lang="en-US" altLang="zh-CN" smtClean="0"/>
              <a:t> : NO-Remote Memory Access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B76A-2DD4-4F59-A6C2-4A6D1DDC78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2" y="0"/>
            <a:ext cx="87959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 : Parallel Architectures - </a:t>
            </a:r>
            <a:r>
              <a:rPr lang="en-US" altLang="zh-CN" sz="2800" b="1" smtClean="0">
                <a:solidFill>
                  <a:srgbClr val="0070C0"/>
                </a:solidFill>
              </a:rPr>
              <a:t>System </a:t>
            </a:r>
            <a:r>
              <a:rPr lang="en-US" altLang="zh-CN" sz="2800" b="1">
                <a:solidFill>
                  <a:srgbClr val="0070C0"/>
                </a:solidFill>
              </a:rPr>
              <a:t>Interconnections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2" y="1175951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Network Environments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Inter-node Interconnections( Buses , Switches )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Inter-node Interconnections( SAN )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Inter-system Interconnections( LAN , MAN , WAN )</a:t>
            </a:r>
            <a:endParaRPr lang="en-US" altLang="zh-CN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Interconnection Topologies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Static-Connection Networks( LA,RC,MC,TC,HC,CCC)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Dynamic-Connection Networks (Buses, Crossbar, MIN)</a:t>
            </a:r>
            <a:endParaRPr lang="en-US" altLang="zh-CN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Wide-Band Networks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FDDI( Fiber Distributed Data Interface )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FE/GE( Fast Ethernet / Gigabit Ethernet )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ATM( Asynchronous Transfer Mode )</a:t>
            </a:r>
            <a:endParaRPr lang="en-US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mtClean="0"/>
              <a:t>SCI( Scalable Coherence Interface )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D1D-3595-4426-A746-7A478EB10F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2" y="0"/>
            <a:ext cx="87959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 : Parallel Architectures - </a:t>
            </a:r>
            <a:r>
              <a:rPr lang="en-US" altLang="zh-CN" sz="2800" b="1" smtClean="0">
                <a:solidFill>
                  <a:srgbClr val="0070C0"/>
                </a:solidFill>
              </a:rPr>
              <a:t>Performance </a:t>
            </a:r>
            <a:r>
              <a:rPr lang="en-US" altLang="zh-CN" sz="2800" b="1">
                <a:solidFill>
                  <a:srgbClr val="0070C0"/>
                </a:solidFill>
              </a:rPr>
              <a:t>Evaluation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2" y="1167714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z="2000" smtClean="0">
                <a:solidFill>
                  <a:srgbClr val="FF0000"/>
                </a:solidFill>
              </a:rPr>
              <a:t>Speed up of Systems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Amdahl</a:t>
            </a:r>
            <a:r>
              <a:rPr lang="en-US" altLang="zh-CN" sz="1800" smtClean="0">
                <a:latin typeface="Arial" panose="020B0604020202020204"/>
              </a:rPr>
              <a:t>’</a:t>
            </a:r>
            <a:r>
              <a:rPr lang="en-US" altLang="zh-CN" sz="1800" smtClean="0"/>
              <a:t>s Law</a:t>
            </a:r>
            <a:endParaRPr lang="en-US" altLang="zh-CN" sz="1800" smtClean="0"/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Gustafson</a:t>
            </a:r>
            <a:r>
              <a:rPr lang="en-US" altLang="zh-CN" sz="1800" smtClean="0">
                <a:latin typeface="Arial" panose="020B0604020202020204"/>
              </a:rPr>
              <a:t>’</a:t>
            </a:r>
            <a:r>
              <a:rPr lang="en-US" altLang="zh-CN" sz="1800" smtClean="0"/>
              <a:t>s Law</a:t>
            </a:r>
            <a:endParaRPr lang="en-US" altLang="zh-CN" sz="1800" smtClean="0"/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Sun and Ni</a:t>
            </a:r>
            <a:r>
              <a:rPr lang="en-US" altLang="zh-CN" sz="1800" smtClean="0">
                <a:latin typeface="Arial" panose="020B0604020202020204"/>
              </a:rPr>
              <a:t>’</a:t>
            </a:r>
            <a:r>
              <a:rPr lang="en-US" altLang="zh-CN" sz="1800" smtClean="0"/>
              <a:t>s Law</a:t>
            </a:r>
            <a:endParaRPr lang="en-US" altLang="zh-CN" sz="1800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z="2000">
                <a:solidFill>
                  <a:srgbClr val="FF0000"/>
                </a:solidFill>
              </a:rPr>
              <a:t>Scalability of Systems</a:t>
            </a:r>
            <a:endParaRPr lang="en-US" altLang="zh-CN" sz="2000">
              <a:solidFill>
                <a:srgbClr val="FF000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Iso-efficiency</a:t>
            </a:r>
            <a:endParaRPr lang="en-US" altLang="zh-CN" sz="1800" smtClean="0"/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Iso-speed</a:t>
            </a:r>
            <a:endParaRPr lang="en-US" altLang="zh-CN" sz="1800" smtClean="0"/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Average Latency</a:t>
            </a:r>
            <a:endParaRPr lang="en-US" altLang="zh-CN" sz="1800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zh-CN" sz="2000" smtClean="0">
                <a:solidFill>
                  <a:srgbClr val="FF0000"/>
                </a:solidFill>
              </a:rPr>
              <a:t>Performance of Systems : Benchmarks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LINPACK</a:t>
            </a:r>
            <a:endParaRPr lang="en-US" altLang="zh-CN" sz="1800" smtClean="0"/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SPEC</a:t>
            </a:r>
            <a:endParaRPr lang="en-US" altLang="zh-CN" sz="1800" smtClean="0"/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PARKBENCH</a:t>
            </a:r>
            <a:endParaRPr lang="en-US" altLang="zh-CN" sz="1800" smtClean="0"/>
          </a:p>
          <a:p>
            <a:pPr marL="742950" lvl="1" indent="-285750" algn="l">
              <a:buFont typeface="Arial" panose="020B0604020202020204" pitchFamily="34" charset="0"/>
              <a:buChar char="•"/>
              <a:defRPr/>
            </a:pPr>
            <a:r>
              <a:rPr lang="en-US" altLang="zh-CN" sz="1800" smtClean="0"/>
              <a:t>NAS etc</a:t>
            </a:r>
            <a:endParaRPr lang="en-US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A4B7-DE76-4E5B-A597-65239DDCB5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2" y="0"/>
            <a:ext cx="6250456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II : Parallel Algorithms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2" y="1324233"/>
            <a:ext cx="853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smtClean="0"/>
              <a:t>Theoretical Base for Parallel Computing</a:t>
            </a:r>
            <a:r>
              <a:rPr lang="en-US" altLang="zh-CN" sz="2800" smtClean="0"/>
              <a:t>: 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smtClean="0"/>
              <a:t>Computational Models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smtClean="0"/>
              <a:t>Design Policy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smtClean="0"/>
              <a:t>Design Methodology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smtClean="0"/>
              <a:t>Design Techniques 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smtClean="0"/>
              <a:t>Parallel Numerical Algorithms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8B5F-24C1-4B5D-8148-F9929CEBC0E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252251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II : Parallel </a:t>
            </a:r>
            <a:r>
              <a:rPr lang="en-US" altLang="zh-CN" sz="2800" b="1" smtClean="0">
                <a:solidFill>
                  <a:srgbClr val="0070C0"/>
                </a:solidFill>
              </a:rPr>
              <a:t>Algorithms - Computational </a:t>
            </a:r>
            <a:r>
              <a:rPr lang="en-US" altLang="zh-CN" sz="2800" b="1">
                <a:solidFill>
                  <a:srgbClr val="0070C0"/>
                </a:solidFill>
              </a:rPr>
              <a:t>Models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1" y="1200665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PRAM</a:t>
            </a:r>
            <a:r>
              <a:rPr lang="en-US" altLang="zh-CN" sz="2800" smtClean="0">
                <a:solidFill>
                  <a:schemeClr val="tx2"/>
                </a:solidFill>
              </a:rPr>
              <a:t> </a:t>
            </a:r>
            <a:r>
              <a:rPr lang="en-US" altLang="zh-CN" sz="2800" smtClean="0"/>
              <a:t>: Parallel Random Access Machines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APRAM</a:t>
            </a:r>
            <a:r>
              <a:rPr lang="en-US" altLang="zh-CN" sz="2800" smtClean="0">
                <a:solidFill>
                  <a:schemeClr val="tx2"/>
                </a:solidFill>
              </a:rPr>
              <a:t> </a:t>
            </a:r>
            <a:r>
              <a:rPr lang="en-US" altLang="zh-CN" sz="2800" smtClean="0"/>
              <a:t>: Asynchronous PRAM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BSP</a:t>
            </a:r>
            <a:r>
              <a:rPr lang="en-US" altLang="zh-CN" sz="2800" smtClean="0"/>
              <a:t> : Bulk Synchronous Parallel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LogP</a:t>
            </a:r>
            <a:r>
              <a:rPr lang="en-US" altLang="zh-CN" sz="2800" smtClean="0"/>
              <a:t> : Latency , Overhead , Gap , Processors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0CEB-7FF3-480D-A21E-C20A2D66DA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2" y="0"/>
            <a:ext cx="6250456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II : Parallel Algorithms - Design Policy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2" y="1093573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endParaRPr lang="en-US" altLang="zh-CN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Parallelizing a Sequential Algorithm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Designing a new Parallel Algorithm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Borrowing Other Well-known Algorithm</a:t>
            </a:r>
            <a:endParaRPr lang="en-US" altLang="zh-CN" sz="280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038-D053-402A-A771-087E623D02A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021019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II : Parallel Algorithms - Design Methodology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1" y="846438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PCAM</a:t>
            </a:r>
            <a:r>
              <a:rPr lang="en-US" altLang="zh-CN" sz="2800" smtClean="0"/>
              <a:t> : </a:t>
            </a:r>
            <a:r>
              <a:rPr lang="en-US" altLang="zh-CN" sz="2800" smtClean="0">
                <a:solidFill>
                  <a:srgbClr val="FF0000"/>
                </a:solidFill>
              </a:rPr>
              <a:t>P</a:t>
            </a:r>
            <a:r>
              <a:rPr lang="en-US" altLang="zh-CN" sz="2800" smtClean="0"/>
              <a:t>artitioning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PCAM</a:t>
            </a:r>
            <a:r>
              <a:rPr lang="en-US" altLang="zh-CN" sz="2800" smtClean="0"/>
              <a:t> : </a:t>
            </a:r>
            <a:r>
              <a:rPr lang="en-US" altLang="zh-CN" sz="2800" smtClean="0">
                <a:solidFill>
                  <a:srgbClr val="FF0000"/>
                </a:solidFill>
              </a:rPr>
              <a:t>C</a:t>
            </a:r>
            <a:r>
              <a:rPr lang="en-US" altLang="zh-CN" sz="2800" smtClean="0"/>
              <a:t>ommunication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PCAM</a:t>
            </a:r>
            <a:r>
              <a:rPr lang="en-US" altLang="zh-CN" sz="2800" smtClean="0"/>
              <a:t> : </a:t>
            </a:r>
            <a:r>
              <a:rPr lang="en-US" altLang="zh-CN" sz="2800" smtClean="0">
                <a:solidFill>
                  <a:srgbClr val="FF0000"/>
                </a:solidFill>
              </a:rPr>
              <a:t>A</a:t>
            </a:r>
            <a:r>
              <a:rPr lang="en-US" altLang="zh-CN" sz="2800" smtClean="0"/>
              <a:t>gglomeration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PCAM</a:t>
            </a:r>
            <a:r>
              <a:rPr lang="en-US" altLang="zh-CN" sz="2800" smtClean="0"/>
              <a:t> : </a:t>
            </a:r>
            <a:r>
              <a:rPr lang="en-US" altLang="zh-CN" sz="2800" smtClean="0">
                <a:solidFill>
                  <a:srgbClr val="FF0000"/>
                </a:solidFill>
              </a:rPr>
              <a:t>M</a:t>
            </a:r>
            <a:r>
              <a:rPr lang="en-US" altLang="zh-CN" sz="2800" smtClean="0"/>
              <a:t>apping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FD8C-56EC-478D-A5AA-21BD0A4E75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021019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II : Parallel Algorithms - Design Techniques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1" y="1118287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Balanced Trees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Doubling Technique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Partitioning Strategy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Divide and Conquer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Pipelining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71306" y="73959"/>
            <a:ext cx="1521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  <a:latin typeface="+mj-lt"/>
                <a:ea typeface="等线" panose="02010600030101010101" pitchFamily="2" charset="-122"/>
              </a:rPr>
              <a:t>Overview</a:t>
            </a:r>
            <a:endParaRPr lang="zh-CN" altLang="en-US" sz="2800" b="1">
              <a:solidFill>
                <a:srgbClr val="0070C0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1342-6E72-4490-BDD2-F3D97B18387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4519" y="1414852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  <a:defRPr/>
            </a:pPr>
            <a:endParaRPr lang="en-US" altLang="zh-CN" sz="3600" b="1" i="1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u="sng" smtClean="0">
                <a:solidFill>
                  <a:srgbClr val="FF0000"/>
                </a:solidFill>
              </a:rPr>
              <a:t>Course Administration</a:t>
            </a:r>
            <a:endParaRPr lang="en-US" altLang="zh-CN" sz="4400" b="1" i="1" u="sng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Course Style and Structure</a:t>
            </a:r>
            <a:endParaRPr lang="en-US" altLang="zh-CN" sz="32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Intro to Parallel Computing</a:t>
            </a:r>
            <a:endParaRPr lang="en-US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00BC-8C10-4DDB-950D-FAE46DB0C79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795950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II : Parallel Algorithms - Parallel Numerical Algorithms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1" y="1093573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Dense Matrix Algorithms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Solving Systems of Linear Equations</a:t>
            </a:r>
            <a:endParaRPr lang="en-US" altLang="zh-CN" sz="2800" smtClean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Fast Fourier Transform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0160-9155-4A2E-9C09-1B9B42D6BB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795950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III : Parallel Programming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1" y="920579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altLang="zh-CN" sz="2000" smtClean="0"/>
          </a:p>
          <a:p>
            <a:pPr algn="l">
              <a:defRPr/>
            </a:pPr>
            <a:r>
              <a:rPr lang="en-US" altLang="en-US" sz="2800" smtClean="0"/>
              <a:t>Software Support for Parallel Computing</a:t>
            </a:r>
            <a:r>
              <a:rPr lang="en-US" altLang="zh-CN" sz="2800" smtClean="0"/>
              <a:t>: 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Programming Models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Shared-Memory Programming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Message-Passing Programming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Data-Parallel Programming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Programming Environment and Tools</a:t>
            </a:r>
            <a:endParaRPr lang="en-US" altLang="zh-CN" sz="2800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309A-D35E-42A9-979E-3AC4819F062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795950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70C0"/>
                </a:solidFill>
              </a:rPr>
              <a:t>Part IV : Parallel Applications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1" y="1027670"/>
            <a:ext cx="8548814" cy="412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altLang="zh-CN" sz="2000" smtClean="0"/>
          </a:p>
          <a:p>
            <a:pPr algn="l">
              <a:defRPr/>
            </a:pPr>
            <a:r>
              <a:rPr lang="en-US" altLang="zh-CN" sz="2800" smtClean="0"/>
              <a:t>Applications </a:t>
            </a:r>
            <a:r>
              <a:rPr lang="en-US" altLang="en-US" sz="2800" smtClean="0"/>
              <a:t>for Parallel Computing</a:t>
            </a:r>
            <a:r>
              <a:rPr lang="en-US" altLang="zh-CN" sz="2800" smtClean="0"/>
              <a:t>: 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Application Backgrounds 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Parallel Computing for Atmospheric Model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Software Packages of Numerical Computing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2800" smtClean="0"/>
              <a:t>Others: 3D Fourier Transform, Image Feature extraction, Seepage Computing,</a:t>
            </a:r>
            <a:r>
              <a:rPr lang="en-US" altLang="zh-CN" sz="2800" smtClean="0">
                <a:latin typeface="Arial" panose="020B0604020202020204"/>
              </a:rPr>
              <a:t>…</a:t>
            </a:r>
            <a:endParaRPr lang="en-US" altLang="zh-CN" sz="28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altLang="zh-CN" sz="2800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71306" y="73959"/>
            <a:ext cx="1521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  <a:latin typeface="+mj-lt"/>
                <a:ea typeface="等线" panose="02010600030101010101" pitchFamily="2" charset="-122"/>
              </a:rPr>
              <a:t>Overview</a:t>
            </a:r>
            <a:endParaRPr lang="zh-CN" altLang="en-US" sz="2800" b="1">
              <a:solidFill>
                <a:srgbClr val="0070C0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EDBC-A6F0-4D52-8941-42CC988CA7B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4519" y="1414852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  <a:defRPr/>
            </a:pPr>
            <a:endParaRPr lang="en-US" altLang="zh-CN" sz="3600" b="1" i="1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Course Administration</a:t>
            </a:r>
            <a:endParaRPr lang="en-US" altLang="zh-CN" sz="4400" b="1" i="1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Course Style and Structure</a:t>
            </a:r>
            <a:endParaRPr lang="en-US" altLang="zh-CN" sz="320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u="sng" smtClean="0">
                <a:solidFill>
                  <a:srgbClr val="FF0000"/>
                </a:solidFill>
              </a:rPr>
              <a:t>Intro to Parallel Computing</a:t>
            </a:r>
            <a:endParaRPr lang="en-US" altLang="zh-CN" sz="3600" u="sng" smtClean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fld id="{E177C9FE-7444-4D16-929B-B658F50EBD9F}" type="slidenum">
              <a:rPr lang="zh-CN" altLang="en-US" smtClean="0"/>
            </a:fld>
            <a:r>
              <a:rPr lang="zh-CN" altLang="en-US" smtClean="0"/>
              <a:t> </a:t>
            </a:r>
            <a:r>
              <a:rPr lang="en-US" altLang="zh-CN" smtClean="0"/>
              <a:t>/ 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FE80-5BDB-4809-9244-C8112AE682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795950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70C0"/>
                </a:solidFill>
                <a:latin typeface="+mj-ea"/>
              </a:rPr>
              <a:t>什么是并行计算？</a:t>
            </a:r>
            <a:endParaRPr lang="en-US" altLang="zh-CN" sz="2800" smtClean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2125" y="1628775"/>
            <a:ext cx="7900988" cy="2994474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ea typeface="等线" panose="02010600030101010101" pitchFamily="2" charset="-122"/>
              </a:rPr>
              <a:t>A parallel computer is a “</a:t>
            </a:r>
            <a:r>
              <a:rPr lang="en-GB" altLang="zh-CN" smtClean="0">
                <a:solidFill>
                  <a:srgbClr val="FF0000"/>
                </a:solidFill>
                <a:ea typeface="等线" panose="02010600030101010101" pitchFamily="2" charset="-122"/>
              </a:rPr>
              <a:t>collection of processing elements that communicate and cooperate to solve large problem fast</a:t>
            </a:r>
            <a:r>
              <a:rPr lang="en-GB" altLang="zh-CN" smtClean="0">
                <a:ea typeface="等线" panose="02010600030101010101" pitchFamily="2" charset="-122"/>
              </a:rPr>
              <a:t>”. –David E. Culler</a:t>
            </a:r>
            <a:endParaRPr lang="en-GB" altLang="zh-CN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ea typeface="等线" panose="02010600030101010101" pitchFamily="2" charset="-122"/>
              </a:rPr>
              <a:t>Or all processors cooperate to solve a single problem</a:t>
            </a:r>
            <a:endParaRPr lang="en-GB" altLang="zh-CN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ea typeface="等线" panose="02010600030101010101" pitchFamily="2" charset="-122"/>
              </a:rPr>
              <a:t>Daily life examples:</a:t>
            </a:r>
            <a:endParaRPr lang="en-GB" altLang="zh-CN" smtClean="0">
              <a:ea typeface="等线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ea typeface="等线" panose="02010600030101010101" pitchFamily="2" charset="-122"/>
              </a:rPr>
              <a:t>House construction             //</a:t>
            </a:r>
            <a:r>
              <a:rPr lang="zh-CN" altLang="en-GB" smtClean="0">
                <a:ea typeface="等线" panose="02010600030101010101" pitchFamily="2" charset="-122"/>
              </a:rPr>
              <a:t>综合：并发、分布、流水</a:t>
            </a:r>
            <a:endParaRPr lang="zh-CN" altLang="en-GB" smtClean="0">
              <a:ea typeface="等线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ea typeface="等线" panose="02010600030101010101" pitchFamily="2" charset="-122"/>
              </a:rPr>
              <a:t>Car manufacturing               //</a:t>
            </a:r>
            <a:r>
              <a:rPr lang="zh-CN" altLang="en-GB" smtClean="0">
                <a:ea typeface="等线" panose="02010600030101010101" pitchFamily="2" charset="-122"/>
              </a:rPr>
              <a:t>流水线</a:t>
            </a:r>
            <a:endParaRPr lang="en-GB" altLang="zh-CN" smtClean="0">
              <a:ea typeface="等线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ea typeface="等线" panose="02010600030101010101" pitchFamily="2" charset="-122"/>
              </a:rPr>
              <a:t>Grocery store operation      //</a:t>
            </a:r>
            <a:r>
              <a:rPr lang="zh-CN" altLang="en-GB" smtClean="0">
                <a:ea typeface="等线" panose="02010600030101010101" pitchFamily="2" charset="-122"/>
              </a:rPr>
              <a:t>分布</a:t>
            </a:r>
            <a:endParaRPr lang="zh-CN" altLang="en-US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9587-9913-436D-A0F5-08108F4AC0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051" y="0"/>
            <a:ext cx="8795950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70C0"/>
                </a:solidFill>
              </a:rPr>
              <a:t>为什么需要并行计算？</a:t>
            </a:r>
            <a:endParaRPr lang="en-US" altLang="zh-CN" sz="2800" smtClean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051" y="1248118"/>
            <a:ext cx="8208962" cy="4165243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/>
              <a:t>Interest in parallelism since the very ancient era of computers(e.g. </a:t>
            </a:r>
            <a:r>
              <a:rPr lang="en-GB" altLang="zh-CN" smtClean="0">
                <a:solidFill>
                  <a:srgbClr val="7030A0"/>
                </a:solidFill>
              </a:rPr>
              <a:t>ILLIAC IV of 1967 had 64 processors</a:t>
            </a:r>
            <a:r>
              <a:rPr lang="en-GB" altLang="zh-CN" smtClean="0"/>
              <a:t>)</a:t>
            </a:r>
            <a:endParaRPr lang="en-GB" altLang="zh-CN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/>
              <a:t>Parallel Processing is </a:t>
            </a:r>
            <a:r>
              <a:rPr lang="en-GB" altLang="zh-CN" smtClean="0">
                <a:solidFill>
                  <a:srgbClr val="7030A0"/>
                </a:solidFill>
              </a:rPr>
              <a:t>an effective answer </a:t>
            </a:r>
            <a:r>
              <a:rPr lang="en-GB" altLang="zh-CN" smtClean="0"/>
              <a:t>for the tremendous future computing requirements.</a:t>
            </a:r>
            <a:endParaRPr lang="en-GB" altLang="zh-CN" smtClean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solidFill>
                  <a:srgbClr val="7030A0"/>
                </a:solidFill>
              </a:rPr>
              <a:t>applications impulses</a:t>
            </a:r>
            <a:r>
              <a:rPr lang="en-GB" altLang="zh-CN" smtClean="0"/>
              <a:t>:</a:t>
            </a:r>
            <a:endParaRPr lang="en-GB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/>
              <a:t>Data-intensive applications: videoconferencing, virtual reality, large database and data mining, speech recognition, biology, image and signal processing, etc</a:t>
            </a:r>
            <a:endParaRPr lang="en-GB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/>
              <a:t>Computing-intensive applications: numerical simulation(e.g. forecasting, manufacturing, chemistry, aerodynamics)</a:t>
            </a:r>
            <a:endParaRPr lang="en-GB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/>
              <a:t>Network-intensive applications</a:t>
            </a:r>
            <a:endParaRPr lang="en-GB" altLang="zh-CN" smtClean="0"/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GB" altLang="zh-CN" smtClean="0">
                <a:solidFill>
                  <a:srgbClr val="FF0000"/>
                </a:solidFill>
              </a:rPr>
              <a:t>Multicore and manycore and cloud computing</a:t>
            </a:r>
            <a:endParaRPr lang="zh-CN" altLang="en-GB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E625-6A93-4491-B66B-40F15377B3B5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为什么需要并行计算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614" y="1031231"/>
            <a:ext cx="8964386" cy="4446905"/>
          </a:xfrm>
          <a:prstGeom prst="rect">
            <a:avLst/>
          </a:prstGeom>
        </p:spPr>
        <p:txBody>
          <a:bodyPr wrap="square" lIns="63500" tIns="25400" rIns="63500" bIns="254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zh-CN" smtClean="0">
                <a:solidFill>
                  <a:srgbClr val="7030A0"/>
                </a:solidFill>
              </a:rPr>
              <a:t>Grand challenges</a:t>
            </a:r>
            <a:r>
              <a:rPr lang="en-GB" altLang="zh-CN" smtClean="0"/>
              <a:t>:</a:t>
            </a:r>
            <a:endParaRPr lang="en-GB" altLang="zh-CN" smtClean="0"/>
          </a:p>
          <a:p>
            <a:pPr lvl="1">
              <a:defRPr/>
            </a:pPr>
            <a:r>
              <a:rPr lang="en-GB" altLang="zh-CN" smtClean="0"/>
              <a:t>Science today: experimentation, theory, simulation(or computation)</a:t>
            </a:r>
            <a:endParaRPr lang="en-GB" altLang="zh-CN" smtClean="0"/>
          </a:p>
          <a:p>
            <a:pPr lvl="1">
              <a:defRPr/>
            </a:pPr>
            <a:r>
              <a:rPr lang="en-GB" altLang="zh-CN" smtClean="0"/>
              <a:t>Simulation relies heavily on parallel processing</a:t>
            </a:r>
            <a:endParaRPr lang="en-GB" altLang="zh-CN" smtClean="0"/>
          </a:p>
          <a:p>
            <a:pPr>
              <a:defRPr/>
            </a:pPr>
            <a:r>
              <a:rPr lang="en-US" altLang="en-GB" smtClean="0">
                <a:solidFill>
                  <a:srgbClr val="7030A0"/>
                </a:solidFill>
              </a:rPr>
              <a:t>USA </a:t>
            </a:r>
            <a:r>
              <a:rPr lang="en-GB" altLang="zh-CN" smtClean="0">
                <a:solidFill>
                  <a:srgbClr val="7030A0"/>
                </a:solidFill>
              </a:rPr>
              <a:t>HPCC project, ASCI project</a:t>
            </a:r>
            <a:endParaRPr lang="en-GB" altLang="zh-CN" smtClean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GB" altLang="zh-CN" smtClean="0">
                <a:solidFill>
                  <a:srgbClr val="7030A0"/>
                </a:solidFill>
              </a:rPr>
              <a:t>Parallel processing promises increase of</a:t>
            </a:r>
            <a:endParaRPr lang="en-GB" altLang="zh-CN" smtClean="0">
              <a:solidFill>
                <a:srgbClr val="7030A0"/>
              </a:solidFill>
            </a:endParaRPr>
          </a:p>
          <a:p>
            <a:pPr lvl="1">
              <a:defRPr/>
            </a:pPr>
            <a:r>
              <a:rPr lang="en-GB" altLang="zh-CN" smtClean="0"/>
              <a:t>Performance(e.g. large, fast, cost)</a:t>
            </a:r>
            <a:endParaRPr lang="en-GB" altLang="zh-CN" smtClean="0"/>
          </a:p>
          <a:p>
            <a:pPr lvl="1">
              <a:defRPr/>
            </a:pPr>
            <a:r>
              <a:rPr lang="en-GB" altLang="zh-CN" smtClean="0"/>
              <a:t>Reliability</a:t>
            </a:r>
            <a:endParaRPr lang="en-GB" altLang="zh-CN" smtClean="0"/>
          </a:p>
          <a:p>
            <a:pPr lvl="1">
              <a:defRPr/>
            </a:pPr>
            <a:r>
              <a:rPr lang="en-GB" altLang="zh-CN" smtClean="0"/>
              <a:t>Large set of computational problems are inherently parallel in nature. But their existing applications are designed for uniprocessor systems. Their parallelization is required.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4938-3FF4-4012-A291-B70DE5372384}" type="datetime1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应用需求</a:t>
            </a:r>
            <a:endParaRPr lang="zh-CN" altLang="en-US"/>
          </a:p>
        </p:txBody>
      </p:sp>
      <p:grpSp>
        <p:nvGrpSpPr>
          <p:cNvPr id="10" name="Group 4"/>
          <p:cNvGrpSpPr/>
          <p:nvPr/>
        </p:nvGrpSpPr>
        <p:grpSpPr bwMode="auto">
          <a:xfrm>
            <a:off x="6845147" y="190904"/>
            <a:ext cx="1828800" cy="808038"/>
            <a:chOff x="4272" y="528"/>
            <a:chExt cx="1152" cy="509"/>
          </a:xfrm>
        </p:grpSpPr>
        <p:pic>
          <p:nvPicPr>
            <p:cNvPr id="11" name="Picture 5" descr="sgi_cray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720"/>
              <a:ext cx="87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272" y="528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b="1" 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Cite from CRAY Inc.</a:t>
              </a:r>
              <a:endParaRPr lang="en-US" altLang="zh-CN" sz="1200" b="1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5" y="1283408"/>
            <a:ext cx="82804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C24A-F06F-4D6E-9479-08ED23F34B6E}" type="datetime1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华文行楷" panose="02010800040101010101" pitchFamily="2" charset="-122"/>
              </a:rPr>
              <a:t>加速战略计算实施</a:t>
            </a:r>
            <a:r>
              <a:rPr lang="en-US" altLang="zh-CN" smtClean="0">
                <a:solidFill>
                  <a:schemeClr val="hlink"/>
                </a:solidFill>
              </a:rPr>
              <a:t>ASCI</a:t>
            </a:r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5560" y="1229798"/>
            <a:ext cx="7850188" cy="3836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smtClean="0"/>
              <a:t>美国能源部</a:t>
            </a:r>
            <a:endParaRPr lang="zh-CN" altLang="en-US" sz="2400" smtClean="0"/>
          </a:p>
          <a:p>
            <a:pPr>
              <a:defRPr/>
            </a:pPr>
            <a:r>
              <a:rPr lang="en-US" altLang="zh-CN" sz="2400" smtClean="0"/>
              <a:t>10</a:t>
            </a:r>
            <a:r>
              <a:rPr lang="zh-CN" altLang="en-US" sz="2400" smtClean="0"/>
              <a:t>年投资</a:t>
            </a:r>
            <a:r>
              <a:rPr lang="en-US" altLang="zh-CN" sz="2400" smtClean="0"/>
              <a:t>10</a:t>
            </a:r>
            <a:r>
              <a:rPr lang="zh-CN" altLang="en-US" sz="2400" smtClean="0"/>
              <a:t>亿美元</a:t>
            </a:r>
            <a:endParaRPr lang="zh-CN" altLang="en-US" sz="2400" smtClean="0"/>
          </a:p>
          <a:p>
            <a:pPr>
              <a:defRPr/>
            </a:pPr>
            <a:r>
              <a:rPr lang="zh-CN" altLang="en-US" sz="2400" smtClean="0"/>
              <a:t>模拟核实验及核武器储备管理问题</a:t>
            </a:r>
            <a:endParaRPr lang="zh-CN" altLang="en-US" sz="2400" smtClean="0"/>
          </a:p>
          <a:p>
            <a:pPr>
              <a:defRPr/>
            </a:pPr>
            <a:endParaRPr lang="zh-CN" altLang="en-US" sz="2400" smtClean="0"/>
          </a:p>
          <a:p>
            <a:pPr>
              <a:defRPr/>
            </a:pPr>
            <a:r>
              <a:rPr lang="en-US" altLang="zh-CN" sz="2400" smtClean="0"/>
              <a:t>1998 </a:t>
            </a:r>
            <a:r>
              <a:rPr lang="en-US" altLang="zh-CN" sz="2400" smtClean="0">
                <a:sym typeface="Wingdings" panose="05000000000000000000" pitchFamily="2" charset="2"/>
              </a:rPr>
              <a:t> </a:t>
            </a:r>
            <a:r>
              <a:rPr lang="en-US" altLang="zh-CN" sz="2400" smtClean="0"/>
              <a:t>3 TFLOPS</a:t>
            </a:r>
            <a:endParaRPr lang="en-US" altLang="zh-CN" sz="2400" smtClean="0"/>
          </a:p>
          <a:p>
            <a:pPr>
              <a:defRPr/>
            </a:pPr>
            <a:r>
              <a:rPr lang="en-US" altLang="zh-CN" sz="2400" smtClean="0"/>
              <a:t>2004 </a:t>
            </a:r>
            <a:r>
              <a:rPr lang="en-US" altLang="zh-CN" sz="2400" smtClean="0">
                <a:sym typeface="Wingdings" panose="05000000000000000000" pitchFamily="2" charset="2"/>
              </a:rPr>
              <a:t> </a:t>
            </a:r>
            <a:r>
              <a:rPr lang="en-US" altLang="zh-CN" sz="2400" smtClean="0"/>
              <a:t>100 TFLOPS</a:t>
            </a:r>
            <a:endParaRPr lang="en-US" altLang="zh-CN" sz="2400" smtClean="0"/>
          </a:p>
          <a:p>
            <a:pPr>
              <a:defRPr/>
            </a:pPr>
            <a:r>
              <a:rPr lang="en-US" altLang="zh-CN" sz="2400" smtClean="0"/>
              <a:t>2010 </a:t>
            </a:r>
            <a:r>
              <a:rPr lang="en-US" altLang="zh-CN" sz="2400" smtClean="0">
                <a:sym typeface="Wingdings" panose="05000000000000000000" pitchFamily="2" charset="2"/>
              </a:rPr>
              <a:t> </a:t>
            </a:r>
            <a:r>
              <a:rPr lang="en-US" altLang="zh-CN" sz="2400" smtClean="0"/>
              <a:t>1 PFLOPS</a:t>
            </a:r>
            <a:endParaRPr lang="en-US" altLang="zh-CN" sz="2400" smtClean="0"/>
          </a:p>
          <a:p>
            <a:pPr>
              <a:defRPr/>
            </a:pPr>
            <a:r>
              <a:rPr lang="en-US" altLang="zh-CN" sz="2400" smtClean="0"/>
              <a:t>2019 </a:t>
            </a:r>
            <a:r>
              <a:rPr lang="en-US" altLang="zh-CN" sz="2400" smtClean="0">
                <a:sym typeface="Wingdings" panose="05000000000000000000" pitchFamily="2" charset="2"/>
              </a:rPr>
              <a:t> </a:t>
            </a:r>
            <a:r>
              <a:rPr lang="en-US" altLang="zh-CN" sz="2400" smtClean="0"/>
              <a:t>1 EFLOPS</a:t>
            </a:r>
            <a:r>
              <a:rPr lang="zh-CN" altLang="en-US" sz="2400" smtClean="0"/>
              <a:t>，高性能计算的发展符合“千倍定律”</a:t>
            </a:r>
            <a:endParaRPr lang="zh-CN" altLang="en-US" sz="2400" smtClean="0"/>
          </a:p>
          <a:p>
            <a:pPr>
              <a:defRPr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1D32-452F-4CE8-8D1D-ED23C37321C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并行计算的粒度</a:t>
            </a:r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12910" y="1487744"/>
            <a:ext cx="8642576" cy="2893100"/>
          </a:xfrm>
          <a:prstGeom prst="rect">
            <a:avLst/>
          </a:prstGeom>
        </p:spPr>
        <p:txBody>
          <a:bodyPr wrap="square" lIns="63500" tIns="25400" rIns="63500" bIns="254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GB" altLang="zh-CN" smtClean="0">
                <a:ea typeface="等线" panose="02010600030101010101" pitchFamily="2" charset="-122"/>
              </a:rPr>
              <a:t>Coarse-grained(</a:t>
            </a:r>
            <a:r>
              <a:rPr lang="zh-CN" altLang="en-GB" smtClean="0">
                <a:ea typeface="等线" panose="02010600030101010101" pitchFamily="2" charset="-122"/>
              </a:rPr>
              <a:t>粗粒度</a:t>
            </a:r>
            <a:r>
              <a:rPr lang="en-GB" altLang="zh-CN" smtClean="0">
                <a:ea typeface="等线" panose="02010600030101010101" pitchFamily="2" charset="-122"/>
              </a:rPr>
              <a:t>)</a:t>
            </a:r>
            <a:r>
              <a:rPr lang="zh-CN" altLang="en-GB" smtClean="0">
                <a:ea typeface="等线" panose="02010600030101010101" pitchFamily="2" charset="-122"/>
              </a:rPr>
              <a:t>：</a:t>
            </a:r>
            <a:r>
              <a:rPr lang="en-GB" altLang="zh-CN" smtClean="0">
                <a:ea typeface="等线" panose="02010600030101010101" pitchFamily="2" charset="-122"/>
              </a:rPr>
              <a:t>Level of jobs</a:t>
            </a:r>
            <a:endParaRPr lang="en-GB" altLang="zh-CN" smtClean="0"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GB" altLang="zh-CN" smtClean="0">
                <a:ea typeface="等线" panose="02010600030101010101" pitchFamily="2" charset="-122"/>
              </a:rPr>
              <a:t>Middle-grained(</a:t>
            </a:r>
            <a:r>
              <a:rPr lang="zh-CN" altLang="en-GB" smtClean="0">
                <a:ea typeface="等线" panose="02010600030101010101" pitchFamily="2" charset="-122"/>
              </a:rPr>
              <a:t>中等粒度</a:t>
            </a:r>
            <a:r>
              <a:rPr lang="en-GB" altLang="zh-CN" smtClean="0">
                <a:ea typeface="等线" panose="02010600030101010101" pitchFamily="2" charset="-122"/>
              </a:rPr>
              <a:t>)</a:t>
            </a:r>
            <a:r>
              <a:rPr lang="zh-CN" altLang="en-GB" smtClean="0">
                <a:ea typeface="等线" panose="02010600030101010101" pitchFamily="2" charset="-122"/>
              </a:rPr>
              <a:t>：</a:t>
            </a:r>
            <a:r>
              <a:rPr lang="en-GB" altLang="zh-CN" smtClean="0">
                <a:ea typeface="等线" panose="02010600030101010101" pitchFamily="2" charset="-122"/>
              </a:rPr>
              <a:t>Level of processes</a:t>
            </a:r>
            <a:endParaRPr lang="en-GB" altLang="zh-CN" smtClean="0"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GB" altLang="zh-CN" smtClean="0">
                <a:ea typeface="等线" panose="02010600030101010101" pitchFamily="2" charset="-122"/>
              </a:rPr>
              <a:t>Fine-grained(</a:t>
            </a:r>
            <a:r>
              <a:rPr lang="zh-CN" altLang="en-GB" smtClean="0">
                <a:ea typeface="等线" panose="02010600030101010101" pitchFamily="2" charset="-122"/>
              </a:rPr>
              <a:t>细粒度</a:t>
            </a:r>
            <a:r>
              <a:rPr lang="en-GB" altLang="zh-CN" smtClean="0">
                <a:ea typeface="等线" panose="02010600030101010101" pitchFamily="2" charset="-122"/>
              </a:rPr>
              <a:t>)</a:t>
            </a:r>
            <a:r>
              <a:rPr lang="zh-CN" altLang="en-GB" smtClean="0">
                <a:ea typeface="等线" panose="02010600030101010101" pitchFamily="2" charset="-122"/>
              </a:rPr>
              <a:t>：</a:t>
            </a:r>
            <a:r>
              <a:rPr lang="en-GB" altLang="zh-CN" smtClean="0">
                <a:ea typeface="等线" panose="02010600030101010101" pitchFamily="2" charset="-122"/>
              </a:rPr>
              <a:t>Level of machine instructions(or lower)</a:t>
            </a:r>
            <a:endParaRPr lang="en-US" altLang="zh-CN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71306" y="90435"/>
            <a:ext cx="3331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Course Administration</a:t>
            </a:r>
            <a:endParaRPr lang="zh-CN" altLang="en-US" sz="2800" b="1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FF4-F4E5-4DDB-851C-AB1BBEEED16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5935" y="1467966"/>
            <a:ext cx="8351837" cy="3187065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1800" smtClean="0">
                <a:ea typeface="等线" panose="02010600030101010101" pitchFamily="2" charset="-122"/>
              </a:rPr>
              <a:t>Instructor:	</a:t>
            </a:r>
            <a:endParaRPr lang="en-US" altLang="zh-CN" sz="1800" smtClean="0">
              <a:ea typeface="等线" panose="02010600030101010101" pitchFamily="2" charset="-122"/>
            </a:endParaRPr>
          </a:p>
          <a:p>
            <a:pPr lvl="1" algn="l"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z="1800" smtClean="0">
                <a:ea typeface="等线" panose="02010600030101010101" pitchFamily="2" charset="-122"/>
              </a:rPr>
              <a:t>孙广中        计算机学院、国家高性能计算中心（合肥）</a:t>
            </a:r>
            <a:endParaRPr lang="zh-CN" altLang="en-US" sz="1800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endParaRPr lang="zh-CN" altLang="en-US" sz="1800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1800" smtClean="0">
                <a:ea typeface="等线" panose="02010600030101010101" pitchFamily="2" charset="-122"/>
              </a:rPr>
              <a:t>Email</a:t>
            </a:r>
            <a:r>
              <a:rPr lang="zh-CN" altLang="en-US" sz="1800" smtClean="0">
                <a:ea typeface="等线" panose="02010600030101010101" pitchFamily="2" charset="-122"/>
              </a:rPr>
              <a:t>：</a:t>
            </a:r>
            <a:r>
              <a:rPr lang="en-US" altLang="zh-CN" sz="1800" smtClean="0">
                <a:ea typeface="等线" panose="02010600030101010101" pitchFamily="2" charset="-122"/>
              </a:rPr>
              <a:t>gzsun@ustc.edu.cn</a:t>
            </a:r>
            <a:endParaRPr lang="en-US" altLang="zh-CN" sz="1800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endParaRPr lang="en-US" altLang="zh-CN" sz="1800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1800" smtClean="0">
                <a:ea typeface="等线" panose="02010600030101010101" pitchFamily="2" charset="-122"/>
              </a:rPr>
              <a:t>TA</a:t>
            </a:r>
            <a:r>
              <a:rPr lang="zh-CN" altLang="en-US" sz="1800" smtClean="0">
                <a:ea typeface="等线" panose="02010600030101010101" pitchFamily="2" charset="-122"/>
              </a:rPr>
              <a:t>：孙经纬、</a:t>
            </a:r>
            <a:r>
              <a:rPr lang="zh-CN" altLang="en-US" sz="1800" smtClean="0">
                <a:ea typeface="等线" panose="02010600030101010101" pitchFamily="2" charset="-122"/>
                <a:sym typeface="+mn-ea"/>
              </a:rPr>
              <a:t>徐中天、</a:t>
            </a:r>
            <a:r>
              <a:rPr lang="zh-CN" altLang="en-US" sz="1800" smtClean="0">
                <a:ea typeface="等线" panose="02010600030101010101" pitchFamily="2" charset="-122"/>
              </a:rPr>
              <a:t>陈鸿洛、刘家强、王昀卓</a:t>
            </a:r>
            <a:endParaRPr lang="zh-CN" altLang="en-US" sz="1800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endParaRPr lang="zh-CN" altLang="en-US" sz="1800" smtClean="0">
              <a:ea typeface="等线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1800" smtClean="0">
                <a:ea typeface="等线" panose="02010600030101010101" pitchFamily="2" charset="-122"/>
              </a:rPr>
              <a:t>Textbook: </a:t>
            </a:r>
            <a:endParaRPr lang="en-US" altLang="zh-CN" sz="1800" smtClean="0">
              <a:ea typeface="等线" panose="02010600030101010101" pitchFamily="2" charset="-122"/>
            </a:endParaRPr>
          </a:p>
          <a:p>
            <a:pPr lvl="1" algn="l"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z="1800" smtClean="0">
                <a:ea typeface="等线" panose="02010600030101010101" pitchFamily="2" charset="-122"/>
              </a:rPr>
              <a:t>并行计算</a:t>
            </a:r>
            <a:r>
              <a:rPr lang="en-US" altLang="zh-CN" sz="1800" smtClean="0">
                <a:ea typeface="等线" panose="02010600030101010101" pitchFamily="2" charset="-122"/>
              </a:rPr>
              <a:t>-</a:t>
            </a:r>
            <a:r>
              <a:rPr lang="zh-CN" altLang="en-US" sz="1800" smtClean="0">
                <a:ea typeface="等线" panose="02010600030101010101" pitchFamily="2" charset="-122"/>
              </a:rPr>
              <a:t>结构</a:t>
            </a:r>
            <a:r>
              <a:rPr lang="en-US" altLang="zh-CN" sz="1800" b="1" smtClean="0">
                <a:ea typeface="等线" panose="02010600030101010101" pitchFamily="2" charset="-122"/>
              </a:rPr>
              <a:t>·</a:t>
            </a:r>
            <a:r>
              <a:rPr lang="zh-CN" altLang="en-US" sz="1800" smtClean="0">
                <a:ea typeface="等线" panose="02010600030101010101" pitchFamily="2" charset="-122"/>
              </a:rPr>
              <a:t>算法</a:t>
            </a:r>
            <a:r>
              <a:rPr lang="en-US" altLang="zh-CN" sz="1800" b="1" smtClean="0">
                <a:ea typeface="等线" panose="02010600030101010101" pitchFamily="2" charset="-122"/>
              </a:rPr>
              <a:t>·</a:t>
            </a:r>
            <a:r>
              <a:rPr lang="zh-CN" altLang="en-US" sz="1800" smtClean="0">
                <a:ea typeface="等线" panose="02010600030101010101" pitchFamily="2" charset="-122"/>
              </a:rPr>
              <a:t>编程，</a:t>
            </a:r>
            <a:r>
              <a:rPr lang="zh-CN" altLang="en-US" sz="1800" b="1" i="1" smtClean="0">
                <a:ea typeface="等线" panose="02010600030101010101" pitchFamily="2" charset="-122"/>
              </a:rPr>
              <a:t>陈国良编著，北京</a:t>
            </a:r>
            <a:r>
              <a:rPr lang="en-US" altLang="zh-CN" sz="1800" b="1" i="1" smtClean="0">
                <a:ea typeface="等线" panose="02010600030101010101" pitchFamily="2" charset="-122"/>
              </a:rPr>
              <a:t>:</a:t>
            </a:r>
            <a:r>
              <a:rPr lang="zh-CN" altLang="en-US" sz="1800" b="1" i="1" smtClean="0">
                <a:ea typeface="等线" panose="02010600030101010101" pitchFamily="2" charset="-122"/>
              </a:rPr>
              <a:t>高等教育出版社，</a:t>
            </a:r>
            <a:r>
              <a:rPr lang="en-US" altLang="zh-CN" sz="1800" smtClean="0">
                <a:ea typeface="等线" panose="02010600030101010101" pitchFamily="2" charset="-122"/>
              </a:rPr>
              <a:t>2011</a:t>
            </a:r>
            <a:endParaRPr lang="en-US" altLang="zh-CN" sz="1800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F6F-52A0-4473-A96B-0F6C0C0AD3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并行计算的研究领域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6686" y="1006519"/>
            <a:ext cx="7902575" cy="5124480"/>
          </a:xfrm>
          <a:prstGeom prst="rect">
            <a:avLst/>
          </a:prstGeom>
        </p:spPr>
        <p:txBody>
          <a:bodyPr lIns="63500" tIns="25400" rIns="63500" bIns="254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zh-CN" smtClean="0">
                <a:solidFill>
                  <a:srgbClr val="0070C0"/>
                </a:solidFill>
                <a:ea typeface="华文新魏" panose="02010800040101010101" pitchFamily="2" charset="-122"/>
              </a:rPr>
              <a:t>Design of parallel computers</a:t>
            </a:r>
            <a:r>
              <a:rPr lang="en-GB" altLang="zh-CN" smtClean="0">
                <a:ea typeface="华文新魏" panose="02010800040101010101" pitchFamily="2" charset="-122"/>
              </a:rPr>
              <a:t>: How to the number of processors, communication throughput, data sharing, etc.</a:t>
            </a:r>
            <a:endParaRPr lang="en-GB" altLang="zh-CN" u="sng" smtClean="0"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en-GB" altLang="zh-CN" smtClean="0">
                <a:solidFill>
                  <a:srgbClr val="0070C0"/>
                </a:solidFill>
                <a:ea typeface="华文新魏" panose="02010800040101010101" pitchFamily="2" charset="-122"/>
              </a:rPr>
              <a:t>Design of parallel algorithms</a:t>
            </a:r>
            <a:r>
              <a:rPr lang="en-GB" altLang="zh-CN" smtClean="0">
                <a:ea typeface="华文新魏" panose="02010800040101010101" pitchFamily="2" charset="-122"/>
              </a:rPr>
              <a:t>: Parallel algorithms may be quite different from their sequential counterparts.</a:t>
            </a:r>
            <a:endParaRPr lang="en-GB" altLang="zh-CN" smtClean="0"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en-GB" altLang="zh-CN" smtClean="0">
                <a:solidFill>
                  <a:srgbClr val="0070C0"/>
                </a:solidFill>
                <a:ea typeface="华文新魏" panose="02010800040101010101" pitchFamily="2" charset="-122"/>
              </a:rPr>
              <a:t>Design of parallel software</a:t>
            </a:r>
            <a:r>
              <a:rPr lang="en-GB" altLang="zh-CN" smtClean="0">
                <a:ea typeface="华文新魏" panose="02010800040101010101" pitchFamily="2" charset="-122"/>
              </a:rPr>
              <a:t>:</a:t>
            </a:r>
            <a:endParaRPr lang="en-GB" altLang="zh-CN" smtClean="0"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GB" altLang="zh-CN" smtClean="0">
                <a:ea typeface="华文新魏" panose="02010800040101010101" pitchFamily="2" charset="-122"/>
              </a:rPr>
              <a:t>Operating systems</a:t>
            </a:r>
            <a:endParaRPr lang="en-GB" altLang="zh-CN" smtClean="0"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GB" altLang="zh-CN" smtClean="0">
                <a:ea typeface="华文新魏" panose="02010800040101010101" pitchFamily="2" charset="-122"/>
              </a:rPr>
              <a:t>Compiles</a:t>
            </a:r>
            <a:endParaRPr lang="en-GB" altLang="zh-CN" smtClean="0"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GB" altLang="zh-CN" smtClean="0">
                <a:ea typeface="华文新魏" panose="02010800040101010101" pitchFamily="2" charset="-122"/>
              </a:rPr>
              <a:t>Libraries</a:t>
            </a:r>
            <a:endParaRPr lang="en-GB" altLang="zh-CN" smtClean="0"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GB" altLang="zh-CN" smtClean="0">
                <a:ea typeface="华文新魏" panose="02010800040101010101" pitchFamily="2" charset="-122"/>
              </a:rPr>
              <a:t>Tools: debuggers, performance analyzers</a:t>
            </a:r>
            <a:endParaRPr lang="en-GB" altLang="zh-CN" smtClean="0"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en-GB" altLang="zh-CN" smtClean="0">
                <a:solidFill>
                  <a:srgbClr val="0070C0"/>
                </a:solidFill>
                <a:ea typeface="华文新魏" panose="02010800040101010101" pitchFamily="2" charset="-122"/>
              </a:rPr>
              <a:t>Applications of parallel computing</a:t>
            </a:r>
            <a:endParaRPr lang="en-US" altLang="zh-CN" smtClean="0">
              <a:solidFill>
                <a:srgbClr val="0070C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E3D5-2BBB-4AF2-B01E-57DAA55092DF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9452" y="2899496"/>
            <a:ext cx="4586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/>
              <a:t>http://www.top500.org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3577-CC54-4EC6-9565-12704E572AD4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55880"/>
            <a:ext cx="6560820" cy="6449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3990" y="1405890"/>
            <a:ext cx="2413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每年更新两次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十一月：</a:t>
            </a:r>
            <a:r>
              <a:rPr lang="en-US" altLang="zh-CN"/>
              <a:t>SC</a:t>
            </a:r>
            <a:r>
              <a:rPr lang="zh-CN" altLang="en-US"/>
              <a:t>（美国）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六月：</a:t>
            </a:r>
            <a:r>
              <a:rPr lang="en-US" altLang="zh-CN"/>
              <a:t>ISC</a:t>
            </a:r>
            <a:r>
              <a:rPr lang="zh-CN" altLang="en-US"/>
              <a:t>（欧洲）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自</a:t>
            </a:r>
            <a:r>
              <a:rPr lang="en-US" altLang="zh-CN"/>
              <a:t>1993</a:t>
            </a:r>
            <a:r>
              <a:rPr lang="zh-CN" altLang="en-US"/>
              <a:t>年至今，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月是第</a:t>
            </a:r>
            <a:r>
              <a:rPr lang="en-US" altLang="zh-CN"/>
              <a:t>54</a:t>
            </a:r>
            <a:r>
              <a:rPr lang="zh-CN" altLang="en-US"/>
              <a:t>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6D0A-6875-4A3C-8D6A-E8185B1B4B6E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1742"/>
          <a:stretch>
            <a:fillRect/>
          </a:stretch>
        </p:blipFill>
        <p:spPr bwMode="auto">
          <a:xfrm>
            <a:off x="-1" y="0"/>
            <a:ext cx="93060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078C-235D-45F9-9245-F45707C309E1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705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327809" y="6505302"/>
            <a:ext cx="1045707" cy="352698"/>
          </a:xfrm>
        </p:spPr>
        <p:txBody>
          <a:bodyPr/>
          <a:p>
            <a:fld id="{1047C9CE-1C86-4D2A-A766-FD3F990AD2E2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23495"/>
            <a:ext cx="4898390" cy="647636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47C9CE-1C86-4D2A-A766-FD3F990AD2E2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1363345"/>
            <a:ext cx="9220200" cy="33032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9562-5DC1-413F-B9B4-8B8528EFC15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超级计算机的</a:t>
            </a:r>
            <a:r>
              <a:rPr lang="zh-CN" altLang="en-US" smtClean="0"/>
              <a:t>增长速度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z="2400"/>
              <a:t>超过摩尔定律</a:t>
            </a:r>
            <a:r>
              <a:rPr lang="en-US" altLang="zh-CN" sz="2400">
                <a:solidFill>
                  <a:schemeClr val="hlink"/>
                </a:solidFill>
              </a:rPr>
              <a:t>100</a:t>
            </a:r>
            <a:r>
              <a:rPr lang="zh-CN" altLang="en-US" sz="2400"/>
              <a:t>倍</a:t>
            </a:r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6" y="986958"/>
            <a:ext cx="8229600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sgi_c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01" y="5494008"/>
            <a:ext cx="1393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64401" y="5646408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Cite from CRAY Inc.</a:t>
            </a:r>
            <a:endParaRPr lang="en-US" altLang="zh-CN" sz="1200" b="1" i="1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755" y="5464810"/>
            <a:ext cx="436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练习：</a:t>
            </a:r>
            <a:r>
              <a:rPr lang="en-US" altLang="zh-CN" b="1"/>
              <a:t>2020</a:t>
            </a:r>
            <a:r>
              <a:rPr lang="zh-CN" altLang="en-US" b="1"/>
              <a:t>年超算与微机的速度比例如何？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47C9CE-1C86-4D2A-A766-FD3F990AD2E2}" type="datetime1">
              <a:rPr lang="zh-CN" altLang="en-US" smtClean="0"/>
            </a:fld>
            <a:endParaRPr lang="zh-CN" altLang="en-US"/>
          </a:p>
        </p:txBody>
      </p:sp>
      <p:pic>
        <p:nvPicPr>
          <p:cNvPr id="11" name="图片 5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656455" y="1388617"/>
            <a:ext cx="4316413" cy="49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948430" cy="4351655"/>
          </a:xfrm>
        </p:spPr>
        <p:txBody>
          <a:bodyPr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狭义的摩尔定律已失效，提高主频的趋势已停止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并行环境已逐渐成为我们周围最常见计算机的基本结构的一部分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如何做并行程序设计的问题变成对每个计算机工作者的挑战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2008</a:t>
            </a:r>
            <a:r>
              <a:rPr lang="zh-CN" altLang="en-US" sz="2000" dirty="0"/>
              <a:t>年：</a:t>
            </a:r>
            <a:r>
              <a:rPr lang="en-US" altLang="zh-CN" sz="2000" dirty="0"/>
              <a:t>“</a:t>
            </a:r>
            <a:r>
              <a:rPr lang="zh-CN" altLang="en-US" sz="2000" dirty="0"/>
              <a:t>软件革命即将到来</a:t>
            </a:r>
            <a:r>
              <a:rPr lang="en-US" altLang="zh-CN" sz="2000" dirty="0"/>
              <a:t>”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思考：哪些应用需要并行化？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zh-CN" altLang="en-US" sz="20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47C9CE-1C86-4D2A-A766-FD3F990AD2E2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385" y="413385"/>
            <a:ext cx="9125585" cy="5674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B769-F678-4608-8829-6341A734212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1306" y="90435"/>
            <a:ext cx="3331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Course Administration</a:t>
            </a:r>
            <a:endParaRPr lang="zh-CN" altLang="en-US" sz="2800" b="1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18162" y="1028400"/>
            <a:ext cx="8280400" cy="4561762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mtClean="0">
                <a:ea typeface="等线" panose="02010600030101010101" pitchFamily="2" charset="-122"/>
              </a:rPr>
              <a:t>Reference Book: </a:t>
            </a:r>
            <a:endParaRPr lang="en-US" altLang="zh-CN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i="1" smtClean="0">
                <a:ea typeface="等线" panose="02010600030101010101" pitchFamily="2" charset="-122"/>
              </a:rPr>
              <a:t>Kai Hwang,Zhiwei Xu,"Scalable Parallel Computing",McGraw-Hill,1998 </a:t>
            </a:r>
            <a:endParaRPr lang="en-US" altLang="zh-CN" i="1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i="1" smtClean="0">
                <a:ea typeface="等线" panose="02010600030101010101" pitchFamily="2" charset="-122"/>
              </a:rPr>
              <a:t>J.JaJa,"Introduction to Parallel Algorithms",Addison Wesley,1992 </a:t>
            </a:r>
            <a:endParaRPr lang="en-US" altLang="zh-CN" i="1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i="1" smtClean="0">
                <a:ea typeface="等线" panose="02010600030101010101" pitchFamily="2" charset="-122"/>
              </a:rPr>
              <a:t>V.Kumar etal, “Intro to Parallel Computing”, Benjamin/Cummings, 1994</a:t>
            </a:r>
            <a:r>
              <a:rPr lang="en-US" altLang="zh-CN" smtClean="0">
                <a:ea typeface="等线" panose="02010600030101010101" pitchFamily="2" charset="-122"/>
              </a:rPr>
              <a:t> </a:t>
            </a:r>
            <a:endParaRPr lang="en-US" altLang="zh-CN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mtClean="0">
                <a:ea typeface="等线" panose="02010600030101010101" pitchFamily="2" charset="-122"/>
              </a:rPr>
              <a:t>陈国良，并行算法的设计与分析（第</a:t>
            </a:r>
            <a:r>
              <a:rPr lang="en-US" altLang="zh-CN" smtClean="0">
                <a:ea typeface="等线" panose="02010600030101010101" pitchFamily="2" charset="-122"/>
              </a:rPr>
              <a:t>3</a:t>
            </a:r>
            <a:r>
              <a:rPr lang="zh-CN" altLang="en-US" smtClean="0">
                <a:ea typeface="等线" panose="02010600030101010101" pitchFamily="2" charset="-122"/>
              </a:rPr>
              <a:t>版），高等教育出版社，</a:t>
            </a:r>
            <a:r>
              <a:rPr lang="en-US" altLang="zh-CN" smtClean="0">
                <a:ea typeface="等线" panose="02010600030101010101" pitchFamily="2" charset="-122"/>
              </a:rPr>
              <a:t>2009</a:t>
            </a:r>
            <a:endParaRPr lang="en-US" altLang="zh-CN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mtClean="0">
                <a:ea typeface="等线" panose="02010600030101010101" pitchFamily="2" charset="-122"/>
              </a:rPr>
              <a:t>陈国良等，并行计算机体系结构，高等教育出版社，</a:t>
            </a:r>
            <a:r>
              <a:rPr lang="en-US" altLang="zh-CN" smtClean="0">
                <a:ea typeface="等线" panose="02010600030101010101" pitchFamily="2" charset="-122"/>
              </a:rPr>
              <a:t>2002    </a:t>
            </a:r>
            <a:endParaRPr lang="en-US" altLang="zh-CN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mtClean="0">
                <a:ea typeface="等线" panose="02010600030101010101" pitchFamily="2" charset="-122"/>
              </a:rPr>
              <a:t>陈国良等，并行算法实践，高等教育出版社，</a:t>
            </a:r>
            <a:r>
              <a:rPr lang="en-US" altLang="zh-CN" smtClean="0">
                <a:ea typeface="等线" panose="02010600030101010101" pitchFamily="2" charset="-122"/>
              </a:rPr>
              <a:t>2003 </a:t>
            </a:r>
            <a:endParaRPr lang="en-US" altLang="zh-CN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mtClean="0">
                <a:ea typeface="等线" panose="02010600030101010101" pitchFamily="2" charset="-122"/>
              </a:rPr>
              <a:t>J.Dongarra etal, “Sourcebook of Parallel Computing” (</a:t>
            </a:r>
            <a:r>
              <a:rPr lang="zh-CN" altLang="en-US" smtClean="0">
                <a:ea typeface="等线" panose="02010600030101010101" pitchFamily="2" charset="-122"/>
              </a:rPr>
              <a:t>莫则尧等译</a:t>
            </a:r>
            <a:r>
              <a:rPr lang="en-US" altLang="zh-CN" smtClean="0">
                <a:ea typeface="等线" panose="02010600030101010101" pitchFamily="2" charset="-122"/>
              </a:rPr>
              <a:t>), </a:t>
            </a:r>
            <a:r>
              <a:rPr lang="zh-CN" altLang="en-US" smtClean="0">
                <a:ea typeface="等线" panose="02010600030101010101" pitchFamily="2" charset="-122"/>
              </a:rPr>
              <a:t>电子工业</a:t>
            </a:r>
            <a:r>
              <a:rPr lang="zh-CN" altLang="en-US" sz="1800" smtClean="0">
                <a:ea typeface="等线" panose="02010600030101010101" pitchFamily="2" charset="-122"/>
              </a:rPr>
              <a:t>出版社</a:t>
            </a:r>
            <a:r>
              <a:rPr lang="en-US" altLang="zh-CN" sz="1800" smtClean="0">
                <a:ea typeface="等线" panose="02010600030101010101" pitchFamily="2" charset="-122"/>
              </a:rPr>
              <a:t>, 2005</a:t>
            </a:r>
            <a:endParaRPr lang="en-US" altLang="zh-CN" sz="1800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mtClean="0">
                <a:ea typeface="等线" panose="02010600030101010101" pitchFamily="2" charset="-122"/>
              </a:rPr>
              <a:t>Shameem Akhter, et. al.</a:t>
            </a:r>
            <a:r>
              <a:rPr lang="zh-CN" altLang="en-US" smtClean="0">
                <a:ea typeface="等线" panose="02010600030101010101" pitchFamily="2" charset="-122"/>
              </a:rPr>
              <a:t>著</a:t>
            </a:r>
            <a:r>
              <a:rPr lang="en-US" altLang="zh-CN" smtClean="0">
                <a:ea typeface="等线" panose="02010600030101010101" pitchFamily="2" charset="-122"/>
              </a:rPr>
              <a:t>, </a:t>
            </a:r>
            <a:r>
              <a:rPr lang="zh-CN" altLang="en-US" smtClean="0">
                <a:ea typeface="等线" panose="02010600030101010101" pitchFamily="2" charset="-122"/>
              </a:rPr>
              <a:t>李宝峰等译</a:t>
            </a:r>
            <a:r>
              <a:rPr lang="en-US" altLang="zh-CN" smtClean="0">
                <a:ea typeface="等线" panose="02010600030101010101" pitchFamily="2" charset="-122"/>
              </a:rPr>
              <a:t>.</a:t>
            </a:r>
            <a:r>
              <a:rPr lang="en-US" altLang="zh-CN" i="1" smtClean="0">
                <a:ea typeface="等线" panose="02010600030101010101" pitchFamily="2" charset="-122"/>
              </a:rPr>
              <a:t> </a:t>
            </a:r>
            <a:r>
              <a:rPr lang="zh-CN" altLang="en-US" smtClean="0">
                <a:ea typeface="等线" panose="02010600030101010101" pitchFamily="2" charset="-122"/>
              </a:rPr>
              <a:t>多核程序设计技术，电子工业出版社，</a:t>
            </a:r>
            <a:r>
              <a:rPr lang="en-US" altLang="zh-CN" smtClean="0">
                <a:ea typeface="等线" panose="02010600030101010101" pitchFamily="2" charset="-122"/>
              </a:rPr>
              <a:t>2007</a:t>
            </a:r>
            <a:endParaRPr lang="en-US" altLang="zh-CN" smtClean="0">
              <a:ea typeface="等线" panose="02010600030101010101" pitchFamily="2" charset="-122"/>
            </a:endParaRPr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mtClean="0">
                <a:ea typeface="等线" panose="02010600030101010101" pitchFamily="2" charset="-122"/>
              </a:rPr>
              <a:t>Richard Gerber, et. al.</a:t>
            </a:r>
            <a:r>
              <a:rPr lang="zh-CN" altLang="en-US" smtClean="0">
                <a:ea typeface="等线" panose="02010600030101010101" pitchFamily="2" charset="-122"/>
              </a:rPr>
              <a:t>著</a:t>
            </a:r>
            <a:r>
              <a:rPr lang="en-US" altLang="zh-CN" smtClean="0">
                <a:ea typeface="等线" panose="02010600030101010101" pitchFamily="2" charset="-122"/>
              </a:rPr>
              <a:t>, </a:t>
            </a:r>
            <a:r>
              <a:rPr lang="zh-CN" altLang="en-US" smtClean="0">
                <a:ea typeface="等线" panose="02010600030101010101" pitchFamily="2" charset="-122"/>
              </a:rPr>
              <a:t>王涛等译</a:t>
            </a:r>
            <a:r>
              <a:rPr lang="en-US" altLang="zh-CN" smtClean="0">
                <a:ea typeface="等线" panose="02010600030101010101" pitchFamily="2" charset="-122"/>
              </a:rPr>
              <a:t>. </a:t>
            </a:r>
            <a:r>
              <a:rPr lang="zh-CN" altLang="en-US" smtClean="0">
                <a:ea typeface="等线" panose="02010600030101010101" pitchFamily="2" charset="-122"/>
              </a:rPr>
              <a:t>软件优化技术，电子工业出版社，</a:t>
            </a:r>
            <a:r>
              <a:rPr lang="en-US" altLang="zh-CN" smtClean="0">
                <a:ea typeface="等线" panose="02010600030101010101" pitchFamily="2" charset="-122"/>
              </a:rPr>
              <a:t>2007</a:t>
            </a:r>
            <a:endParaRPr lang="en-US" altLang="zh-CN" smtClean="0">
              <a:ea typeface="等线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fld id="{E177C9FE-7444-4D16-929B-B658F50EBD9F}" type="slidenum">
              <a:rPr lang="zh-CN" altLang="en-US" smtClean="0"/>
            </a:fld>
            <a:r>
              <a:rPr lang="zh-CN" altLang="en-US" smtClean="0"/>
              <a:t> </a:t>
            </a:r>
            <a:r>
              <a:rPr lang="en-US" altLang="zh-CN" smtClean="0"/>
              <a:t>/ 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334F-C450-4853-B377-462375E815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smtClean="0"/>
              <a:t>Trends</a:t>
            </a:r>
            <a:r>
              <a:rPr lang="zh-CN" altLang="en-US" b="1" smtClean="0"/>
              <a:t>？</a:t>
            </a:r>
            <a:r>
              <a:rPr lang="en-US" altLang="zh-CN" b="1" smtClean="0"/>
              <a:t>- </a:t>
            </a:r>
            <a:r>
              <a:rPr lang="zh-CN" altLang="en-US" smtClean="0"/>
              <a:t>动物食物链</a:t>
            </a:r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368" y="1145528"/>
            <a:ext cx="8229600" cy="4800600"/>
          </a:xfrm>
          <a:prstGeom prst="rect">
            <a:avLst/>
          </a:prstGeom>
          <a:solidFill>
            <a:srgbClr val="D2EAE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3"/>
          <p:cNvGrpSpPr/>
          <p:nvPr/>
        </p:nvGrpSpPr>
        <p:grpSpPr bwMode="auto">
          <a:xfrm>
            <a:off x="733168" y="2898128"/>
            <a:ext cx="7415213" cy="915988"/>
            <a:chOff x="743" y="1875"/>
            <a:chExt cx="4671" cy="577"/>
          </a:xfrm>
        </p:grpSpPr>
        <p:graphicFrame>
          <p:nvGraphicFramePr>
            <p:cNvPr id="15" name="Object 4">
              <a:hlinkClick r:id="" action="ppaction://ole?verb=1"/>
            </p:cNvPr>
            <p:cNvGraphicFramePr/>
            <p:nvPr/>
          </p:nvGraphicFramePr>
          <p:xfrm>
            <a:off x="3792" y="1875"/>
            <a:ext cx="162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" r:id="rId1" imgW="2570480" imgH="914400" progId="MS_ClipArt_Gallery.2">
                    <p:embed/>
                  </p:oleObj>
                </mc:Choice>
                <mc:Fallback>
                  <p:oleObj name="" r:id="rId1" imgW="2570480" imgH="914400" progId="MS_ClipArt_Gallery.2">
                    <p:embed/>
                    <p:pic>
                      <p:nvPicPr>
                        <p:cNvPr id="0" name="图片 20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875"/>
                          <a:ext cx="162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">
              <a:hlinkClick r:id="" action="ppaction://ole?verb=1"/>
            </p:cNvPr>
            <p:cNvGraphicFramePr/>
            <p:nvPr/>
          </p:nvGraphicFramePr>
          <p:xfrm>
            <a:off x="2664" y="1996"/>
            <a:ext cx="113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" r:id="rId3" imgW="1802130" imgH="643890" progId="MS_ClipArt_Gallery.2">
                    <p:embed/>
                  </p:oleObj>
                </mc:Choice>
                <mc:Fallback>
                  <p:oleObj name="" r:id="rId3" imgW="1802130" imgH="643890" progId="MS_ClipArt_Gallery.2">
                    <p:embed/>
                    <p:pic>
                      <p:nvPicPr>
                        <p:cNvPr id="0" name="图片 2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996"/>
                          <a:ext cx="113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6">
              <a:hlinkClick r:id="" action="ppaction://ole?verb=1"/>
            </p:cNvPr>
            <p:cNvGraphicFramePr/>
            <p:nvPr/>
          </p:nvGraphicFramePr>
          <p:xfrm>
            <a:off x="1789" y="2080"/>
            <a:ext cx="7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" r:id="rId5" imgW="1264285" imgH="454025" progId="MS_ClipArt_Gallery.2">
                    <p:embed/>
                  </p:oleObj>
                </mc:Choice>
                <mc:Fallback>
                  <p:oleObj name="" r:id="rId5" imgW="1264285" imgH="454025" progId="MS_ClipArt_Gallery.2">
                    <p:embed/>
                    <p:pic>
                      <p:nvPicPr>
                        <p:cNvPr id="0" name="图片 2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2080"/>
                          <a:ext cx="7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>
              <a:hlinkClick r:id="" action="ppaction://ole?verb=1"/>
            </p:cNvPr>
            <p:cNvGraphicFramePr/>
            <p:nvPr/>
          </p:nvGraphicFramePr>
          <p:xfrm>
            <a:off x="1187" y="2134"/>
            <a:ext cx="56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" r:id="rId7" imgW="885825" imgH="320675" progId="MS_ClipArt_Gallery.2">
                    <p:embed/>
                  </p:oleObj>
                </mc:Choice>
                <mc:Fallback>
                  <p:oleObj name="" r:id="rId7" imgW="885825" imgH="320675" progId="MS_ClipArt_Gallery.2">
                    <p:embed/>
                    <p:pic>
                      <p:nvPicPr>
                        <p:cNvPr id="0" name="图片 21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2134"/>
                          <a:ext cx="56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">
              <a:hlinkClick r:id="" action="ppaction://ole?verb=1"/>
            </p:cNvPr>
            <p:cNvGraphicFramePr/>
            <p:nvPr/>
          </p:nvGraphicFramePr>
          <p:xfrm>
            <a:off x="743" y="2188"/>
            <a:ext cx="39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" r:id="rId9" imgW="621665" imgH="227965" progId="MS_ClipArt_Gallery.2">
                    <p:embed/>
                  </p:oleObj>
                </mc:Choice>
                <mc:Fallback>
                  <p:oleObj name="" r:id="rId9" imgW="621665" imgH="227965" progId="MS_ClipArt_Gallery.2">
                    <p:embed/>
                    <p:pic>
                      <p:nvPicPr>
                        <p:cNvPr id="0" name="图片 21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2188"/>
                          <a:ext cx="39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169F-D79C-4F71-B868-16EBB5B9FDC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smtClean="0"/>
              <a:t>Trends</a:t>
            </a:r>
            <a:r>
              <a:rPr lang="zh-CN" altLang="en-US" b="1" smtClean="0"/>
              <a:t>？</a:t>
            </a:r>
            <a:r>
              <a:rPr lang="en-US" altLang="zh-CN" b="1"/>
              <a:t>- </a:t>
            </a:r>
            <a:r>
              <a:rPr lang="en-US" altLang="zh-CN"/>
              <a:t>1984</a:t>
            </a:r>
            <a:r>
              <a:rPr lang="zh-CN" altLang="en-US"/>
              <a:t>计算机</a:t>
            </a:r>
            <a:r>
              <a:rPr lang="zh-CN" altLang="en-US" smtClean="0"/>
              <a:t>食物链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1319" y="1066800"/>
            <a:ext cx="8229600" cy="4800600"/>
          </a:xfrm>
          <a:prstGeom prst="rect">
            <a:avLst/>
          </a:prstGeom>
          <a:solidFill>
            <a:srgbClr val="D2EAE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1528119" y="2286000"/>
            <a:ext cx="6296025" cy="2241550"/>
            <a:chOff x="850" y="1738"/>
            <a:chExt cx="3966" cy="1412"/>
          </a:xfrm>
        </p:grpSpPr>
        <p:graphicFrame>
          <p:nvGraphicFramePr>
            <p:cNvPr id="8" name="Object 4">
              <a:hlinkClick r:id="" action="ppaction://ole?verb=1"/>
            </p:cNvPr>
            <p:cNvGraphicFramePr/>
            <p:nvPr/>
          </p:nvGraphicFramePr>
          <p:xfrm>
            <a:off x="850" y="1738"/>
            <a:ext cx="162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" imgW="2570480" imgH="914400" progId="MS_ClipArt_Gallery.2">
                    <p:embed/>
                  </p:oleObj>
                </mc:Choice>
                <mc:Fallback>
                  <p:oleObj name="" r:id="rId1" imgW="2570480" imgH="914400" progId="MS_ClipArt_Gallery.2">
                    <p:embed/>
                    <p:pic>
                      <p:nvPicPr>
                        <p:cNvPr id="0" name="图片 31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1738"/>
                          <a:ext cx="162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>
              <a:hlinkClick r:id="" action="ppaction://ole?verb=1"/>
            </p:cNvPr>
            <p:cNvGraphicFramePr/>
            <p:nvPr/>
          </p:nvGraphicFramePr>
          <p:xfrm>
            <a:off x="1384" y="2499"/>
            <a:ext cx="113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" imgW="1802130" imgH="643890" progId="MS_ClipArt_Gallery.2">
                    <p:embed/>
                  </p:oleObj>
                </mc:Choice>
                <mc:Fallback>
                  <p:oleObj name="" r:id="rId3" imgW="1802130" imgH="643890" progId="MS_ClipArt_Gallery.2">
                    <p:embed/>
                    <p:pic>
                      <p:nvPicPr>
                        <p:cNvPr id="0" name="图片 3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2499"/>
                          <a:ext cx="113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>
              <a:hlinkClick r:id="" action="ppaction://ole?verb=1"/>
            </p:cNvPr>
            <p:cNvGraphicFramePr/>
            <p:nvPr/>
          </p:nvGraphicFramePr>
          <p:xfrm>
            <a:off x="2872" y="2190"/>
            <a:ext cx="7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1264285" imgH="454025" progId="MS_ClipArt_Gallery.2">
                    <p:embed/>
                  </p:oleObj>
                </mc:Choice>
                <mc:Fallback>
                  <p:oleObj name="" r:id="rId5" imgW="1264285" imgH="454025" progId="MS_ClipArt_Gallery.2">
                    <p:embed/>
                    <p:pic>
                      <p:nvPicPr>
                        <p:cNvPr id="0" name="图片 3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2190"/>
                          <a:ext cx="7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>
              <a:hlinkClick r:id="" action="ppaction://ole?verb=1"/>
            </p:cNvPr>
            <p:cNvGraphicFramePr/>
            <p:nvPr/>
          </p:nvGraphicFramePr>
          <p:xfrm>
            <a:off x="3771" y="2220"/>
            <a:ext cx="56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7" imgW="885825" imgH="320675" progId="MS_ClipArt_Gallery.2">
                    <p:embed/>
                  </p:oleObj>
                </mc:Choice>
                <mc:Fallback>
                  <p:oleObj name="" r:id="rId7" imgW="885825" imgH="320675" progId="MS_ClipArt_Gallery.2">
                    <p:embed/>
                    <p:pic>
                      <p:nvPicPr>
                        <p:cNvPr id="0" name="图片 3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2220"/>
                          <a:ext cx="56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>
              <a:hlinkClick r:id="" action="ppaction://ole?verb=1"/>
            </p:cNvPr>
            <p:cNvGraphicFramePr/>
            <p:nvPr/>
          </p:nvGraphicFramePr>
          <p:xfrm>
            <a:off x="4423" y="2224"/>
            <a:ext cx="39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9" imgW="621665" imgH="227965" progId="MS_ClipArt_Gallery.2">
                    <p:embed/>
                  </p:oleObj>
                </mc:Choice>
                <mc:Fallback>
                  <p:oleObj name="" r:id="rId9" imgW="621665" imgH="227965" progId="MS_ClipArt_Gallery.2">
                    <p:embed/>
                    <p:pic>
                      <p:nvPicPr>
                        <p:cNvPr id="0" name="图片 3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2224"/>
                          <a:ext cx="39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445" y="2275"/>
              <a:ext cx="6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Mainframe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46" y="2952"/>
              <a:ext cx="1239" cy="19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Vector Supercomputer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884" y="2521"/>
              <a:ext cx="8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Mini Computer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733" y="2436"/>
              <a:ext cx="7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Workstation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484" y="2361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PC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EB2-DA1B-4ABF-AD5F-2C6D8B382E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Trends</a:t>
            </a:r>
            <a:r>
              <a:rPr lang="zh-CN" altLang="en-US" b="1"/>
              <a:t>？</a:t>
            </a:r>
            <a:r>
              <a:rPr lang="en-US" altLang="zh-CN" b="1"/>
              <a:t>- </a:t>
            </a:r>
            <a:r>
              <a:rPr lang="en-US" altLang="zh-CN" smtClean="0"/>
              <a:t>1994</a:t>
            </a:r>
            <a:r>
              <a:rPr lang="zh-CN" altLang="en-US"/>
              <a:t>计算机食物链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4270" y="1009135"/>
            <a:ext cx="8229600" cy="4800600"/>
          </a:xfrm>
          <a:prstGeom prst="rect">
            <a:avLst/>
          </a:prstGeom>
          <a:solidFill>
            <a:srgbClr val="D2EAE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1162608" y="1782248"/>
            <a:ext cx="6646862" cy="3344862"/>
            <a:chOff x="805" y="1543"/>
            <a:chExt cx="4187" cy="2107"/>
          </a:xfrm>
        </p:grpSpPr>
        <p:graphicFrame>
          <p:nvGraphicFramePr>
            <p:cNvPr id="8" name="Object 4">
              <a:hlinkClick r:id="" action="ppaction://ole?verb=1"/>
            </p:cNvPr>
            <p:cNvGraphicFramePr/>
            <p:nvPr/>
          </p:nvGraphicFramePr>
          <p:xfrm>
            <a:off x="1074" y="2051"/>
            <a:ext cx="162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" r:id="rId1" imgW="2570480" imgH="914400" progId="MS_ClipArt_Gallery.2">
                    <p:embed/>
                  </p:oleObj>
                </mc:Choice>
                <mc:Fallback>
                  <p:oleObj name="" r:id="rId1" imgW="2570480" imgH="914400" progId="MS_ClipArt_Gallery.2">
                    <p:embed/>
                    <p:pic>
                      <p:nvPicPr>
                        <p:cNvPr id="0" name="图片 41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2051"/>
                          <a:ext cx="162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>
              <a:hlinkClick r:id="" action="ppaction://ole?verb=1"/>
            </p:cNvPr>
            <p:cNvGraphicFramePr/>
            <p:nvPr/>
          </p:nvGraphicFramePr>
          <p:xfrm>
            <a:off x="888" y="2956"/>
            <a:ext cx="113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" r:id="rId3" imgW="1802130" imgH="643890" progId="MS_ClipArt_Gallery.2">
                    <p:embed/>
                  </p:oleObj>
                </mc:Choice>
                <mc:Fallback>
                  <p:oleObj name="" r:id="rId3" imgW="1802130" imgH="643890" progId="MS_ClipArt_Gallery.2">
                    <p:embed/>
                    <p:pic>
                      <p:nvPicPr>
                        <p:cNvPr id="0" name="图片 41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956"/>
                          <a:ext cx="113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>
              <a:hlinkClick r:id="" action="ppaction://ole?verb=1"/>
            </p:cNvPr>
            <p:cNvGraphicFramePr/>
            <p:nvPr/>
          </p:nvGraphicFramePr>
          <p:xfrm>
            <a:off x="2376" y="2935"/>
            <a:ext cx="7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" r:id="rId5" imgW="1264285" imgH="454025" progId="MS_ClipArt_Gallery.2">
                    <p:embed/>
                  </p:oleObj>
                </mc:Choice>
                <mc:Fallback>
                  <p:oleObj name="" r:id="rId5" imgW="1264285" imgH="454025" progId="MS_ClipArt_Gallery.2">
                    <p:embed/>
                    <p:pic>
                      <p:nvPicPr>
                        <p:cNvPr id="0" name="图片 41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2935"/>
                          <a:ext cx="7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>
              <a:hlinkClick r:id="" action="ppaction://ole?verb=1"/>
            </p:cNvPr>
            <p:cNvGraphicFramePr/>
            <p:nvPr/>
          </p:nvGraphicFramePr>
          <p:xfrm>
            <a:off x="3803" y="2341"/>
            <a:ext cx="56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" r:id="rId7" imgW="885825" imgH="320675" progId="MS_ClipArt_Gallery.2">
                    <p:embed/>
                  </p:oleObj>
                </mc:Choice>
                <mc:Fallback>
                  <p:oleObj name="" r:id="rId7" imgW="885825" imgH="320675" progId="MS_ClipArt_Gallery.2">
                    <p:embed/>
                    <p:pic>
                      <p:nvPicPr>
                        <p:cNvPr id="0" name="图片 41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341"/>
                          <a:ext cx="56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>
              <a:hlinkClick r:id="" action="ppaction://ole?verb=1"/>
            </p:cNvPr>
            <p:cNvGraphicFramePr/>
            <p:nvPr/>
          </p:nvGraphicFramePr>
          <p:xfrm>
            <a:off x="4599" y="2345"/>
            <a:ext cx="39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" r:id="rId9" imgW="621665" imgH="227965" progId="MS_ClipArt_Gallery.2">
                    <p:embed/>
                  </p:oleObj>
                </mc:Choice>
                <mc:Fallback>
                  <p:oleObj name="" r:id="rId9" imgW="621665" imgH="227965" progId="MS_ClipArt_Gallery.2">
                    <p:embed/>
                    <p:pic>
                      <p:nvPicPr>
                        <p:cNvPr id="0" name="图片 41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2345"/>
                          <a:ext cx="39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669" y="2732"/>
              <a:ext cx="6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Mainframe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50" y="3409"/>
              <a:ext cx="12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Vector Supercomputer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964" y="3458"/>
              <a:ext cx="3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MPP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765" y="2557"/>
              <a:ext cx="7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Workstation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660" y="2482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PC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" name="Object 14">
              <a:hlinkClick r:id="" action="ppaction://ole?verb=1"/>
            </p:cNvPr>
            <p:cNvGraphicFramePr/>
            <p:nvPr/>
          </p:nvGraphicFramePr>
          <p:xfrm>
            <a:off x="3000" y="1543"/>
            <a:ext cx="7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" name="" r:id="rId11" imgW="1264285" imgH="454025" progId="MS_ClipArt_Gallery.2">
                    <p:embed/>
                  </p:oleObj>
                </mc:Choice>
                <mc:Fallback>
                  <p:oleObj name="" r:id="rId11" imgW="1264285" imgH="454025" progId="MS_ClipArt_Gallery.2">
                    <p:embed/>
                    <p:pic>
                      <p:nvPicPr>
                        <p:cNvPr id="0" name="图片 41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1543"/>
                          <a:ext cx="7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012" y="1874"/>
              <a:ext cx="8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Mini Computer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045" y="1772"/>
              <a:ext cx="9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(hitting wall soon)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805" y="2828"/>
              <a:ext cx="8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r>
                <a:rPr lang="en-US" altLang="zh-CN" sz="1400">
                  <a:solidFill>
                    <a:srgbClr val="FFC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(future is bleak)</a:t>
              </a:r>
              <a:endParaRPr lang="en-US" altLang="zh-CN" sz="140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" name="Object 18">
              <a:hlinkClick r:id="" action="ppaction://ole?verb=1"/>
            </p:cNvPr>
            <p:cNvGraphicFramePr/>
            <p:nvPr/>
          </p:nvGraphicFramePr>
          <p:xfrm>
            <a:off x="2376" y="3127"/>
            <a:ext cx="7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5" name="" r:id="rId12" imgW="1264285" imgH="454025" progId="MS_ClipArt_Gallery.2">
                    <p:embed/>
                  </p:oleObj>
                </mc:Choice>
                <mc:Fallback>
                  <p:oleObj name="" r:id="rId12" imgW="1264285" imgH="454025" progId="MS_ClipArt_Gallery.2">
                    <p:embed/>
                    <p:pic>
                      <p:nvPicPr>
                        <p:cNvPr id="0" name="图片 41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3127"/>
                          <a:ext cx="7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9">
              <a:hlinkClick r:id="" action="ppaction://ole?verb=1"/>
            </p:cNvPr>
            <p:cNvGraphicFramePr/>
            <p:nvPr/>
          </p:nvGraphicFramePr>
          <p:xfrm>
            <a:off x="3192" y="2935"/>
            <a:ext cx="7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" r:id="rId13" imgW="1264285" imgH="454025" progId="MS_ClipArt_Gallery.2">
                    <p:embed/>
                  </p:oleObj>
                </mc:Choice>
                <mc:Fallback>
                  <p:oleObj name="" r:id="rId13" imgW="1264285" imgH="454025" progId="MS_ClipArt_Gallery.2">
                    <p:embed/>
                    <p:pic>
                      <p:nvPicPr>
                        <p:cNvPr id="0" name="图片 41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2935"/>
                          <a:ext cx="7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0">
              <a:hlinkClick r:id="" action="ppaction://ole?verb=1"/>
            </p:cNvPr>
            <p:cNvGraphicFramePr/>
            <p:nvPr/>
          </p:nvGraphicFramePr>
          <p:xfrm>
            <a:off x="3240" y="3127"/>
            <a:ext cx="7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" r:id="rId14" imgW="1264285" imgH="454025" progId="MS_ClipArt_Gallery.2">
                    <p:embed/>
                  </p:oleObj>
                </mc:Choice>
                <mc:Fallback>
                  <p:oleObj name="" r:id="rId14" imgW="1264285" imgH="454025" progId="MS_ClipArt_Gallery.2">
                    <p:embed/>
                    <p:pic>
                      <p:nvPicPr>
                        <p:cNvPr id="0" name="图片 41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127"/>
                          <a:ext cx="7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0DCF-7D60-4B87-9C3B-29696F0804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Trends</a:t>
            </a:r>
            <a:r>
              <a:rPr lang="zh-CN" altLang="en-US" b="1"/>
              <a:t>？</a:t>
            </a:r>
            <a:r>
              <a:rPr lang="en-US" altLang="zh-CN" b="1" smtClean="0"/>
              <a:t>- </a:t>
            </a:r>
            <a:r>
              <a:rPr lang="zh-CN" altLang="en-US" smtClean="0"/>
              <a:t>计算机</a:t>
            </a:r>
            <a:r>
              <a:rPr lang="zh-CN" altLang="en-US"/>
              <a:t>食物链</a:t>
            </a:r>
            <a:r>
              <a:rPr lang="en-US" altLang="zh-CN"/>
              <a:t>(</a:t>
            </a:r>
            <a:r>
              <a:rPr lang="zh-CN" altLang="en-US"/>
              <a:t>现在和将来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697" y="1017373"/>
            <a:ext cx="8229600" cy="4800600"/>
          </a:xfrm>
          <a:prstGeom prst="rect">
            <a:avLst/>
          </a:prstGeom>
          <a:solidFill>
            <a:srgbClr val="D2EAE4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3" descr="now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697" y="2007973"/>
            <a:ext cx="57435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05BD-90D4-41BE-8CC1-9CF060A7BE23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24201" y="2914135"/>
            <a:ext cx="6742113" cy="99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4000" smtClean="0"/>
              <a:t>http://now.cs.berkeley.edu</a:t>
            </a:r>
            <a:endParaRPr lang="en-US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思考题</a:t>
            </a:r>
            <a:r>
              <a:rPr lang="en-US" altLang="zh-CN" smtClean="0"/>
              <a:t>1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问题</a:t>
            </a:r>
            <a:r>
              <a:rPr lang="en-US" altLang="zh-CN" kern="0" dirty="0" smtClean="0">
                <a:sym typeface="+mn-ea"/>
              </a:rPr>
              <a:t>1: </a:t>
            </a:r>
            <a:endParaRPr lang="en-US" altLang="zh-CN" kern="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ym typeface="+mn-ea"/>
              </a:rPr>
              <a:t>   </a:t>
            </a:r>
            <a:r>
              <a:rPr lang="zh-CN" altLang="en-US" kern="0" dirty="0" smtClean="0">
                <a:sym typeface="+mn-ea"/>
              </a:rPr>
              <a:t>谈谈你所知道的高性能计算与云计算的区别</a:t>
            </a:r>
            <a:r>
              <a:rPr lang="en-US" altLang="zh-CN" kern="0" dirty="0" smtClean="0">
                <a:sym typeface="+mn-ea"/>
              </a:rPr>
              <a:t>? </a:t>
            </a:r>
            <a:endParaRPr lang="en-US" altLang="zh-CN" kern="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endParaRPr lang="en-US" altLang="zh-CN" kern="0" dirty="0" smtClean="0"/>
          </a:p>
          <a:p>
            <a:pPr hangingPunct="0">
              <a:lnSpc>
                <a:spcPct val="85000"/>
              </a:lnSpc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问题</a:t>
            </a:r>
            <a:r>
              <a:rPr lang="en-US" altLang="zh-CN" kern="0" dirty="0" smtClean="0">
                <a:sym typeface="+mn-ea"/>
              </a:rPr>
              <a:t>2: </a:t>
            </a:r>
            <a:endParaRPr lang="en-US" altLang="zh-CN" kern="0" dirty="0" smtClean="0"/>
          </a:p>
          <a:p>
            <a:pPr hangingPunct="0">
              <a:lnSpc>
                <a:spcPct val="85000"/>
              </a:lnSpc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ym typeface="+mn-ea"/>
              </a:rPr>
              <a:t>  </a:t>
            </a:r>
            <a:r>
              <a:rPr lang="zh-CN" altLang="en-US" kern="0" dirty="0" smtClean="0">
                <a:sym typeface="+mn-ea"/>
              </a:rPr>
              <a:t>并行程序的描述应如何？与串行程序有什么不同</a:t>
            </a:r>
            <a:r>
              <a:rPr lang="en-US" altLang="zh-CN" kern="0" dirty="0" smtClean="0">
                <a:sym typeface="+mn-ea"/>
              </a:rPr>
              <a:t>? </a:t>
            </a:r>
            <a:endParaRPr lang="en-US" altLang="zh-CN" kern="0" dirty="0" smtClean="0"/>
          </a:p>
          <a:p>
            <a:pPr hangingPunct="0">
              <a:lnSpc>
                <a:spcPct val="85000"/>
              </a:lnSpc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Char char="§"/>
              <a:defRPr/>
            </a:pPr>
            <a:endParaRPr lang="en-US" altLang="zh-CN" kern="0" dirty="0" smtClean="0"/>
          </a:p>
          <a:p>
            <a:pPr hangingPunct="0">
              <a:lnSpc>
                <a:spcPct val="85000"/>
              </a:lnSpc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问题</a:t>
            </a:r>
            <a:r>
              <a:rPr lang="en-US" altLang="zh-CN" kern="0" dirty="0" smtClean="0">
                <a:sym typeface="+mn-ea"/>
              </a:rPr>
              <a:t>3: </a:t>
            </a:r>
            <a:endParaRPr lang="en-US" altLang="zh-CN" kern="0" dirty="0" smtClean="0"/>
          </a:p>
          <a:p>
            <a:pPr hangingPunct="0">
              <a:lnSpc>
                <a:spcPct val="85000"/>
              </a:lnSpc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ym typeface="+mn-ea"/>
              </a:rPr>
              <a:t>  </a:t>
            </a:r>
            <a:r>
              <a:rPr lang="zh-CN" altLang="en-US" kern="0" dirty="0" smtClean="0">
                <a:sym typeface="+mn-ea"/>
              </a:rPr>
              <a:t>如何并行地尽快求解</a:t>
            </a:r>
            <a:r>
              <a:rPr lang="en-US" altLang="zh-CN" kern="0" dirty="0" smtClean="0">
                <a:sym typeface="+mn-ea"/>
              </a:rPr>
              <a:t>n</a:t>
            </a:r>
            <a:r>
              <a:rPr lang="zh-CN" altLang="en-US" kern="0" dirty="0" smtClean="0">
                <a:sym typeface="+mn-ea"/>
              </a:rPr>
              <a:t>个元素的最大值或排序？</a:t>
            </a:r>
            <a:endParaRPr lang="zh-CN" altLang="en-US" kern="0" dirty="0" smtClean="0"/>
          </a:p>
          <a:p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2FB023F-F3A8-4634-A1FA-86018C65A3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并行计算——结构•算法•编程（第三版）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第一篇 并行计算硬件平台：并行计算机</a:t>
            </a:r>
            <a:endParaRPr lang="zh-CN" altLang="en-US" kern="0" dirty="0" smtClean="0">
              <a:sym typeface="+mn-ea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olidFill>
                  <a:srgbClr val="FF0000"/>
                </a:solidFill>
                <a:sym typeface="+mn-ea"/>
              </a:rPr>
              <a:t>第一章 </a:t>
            </a:r>
            <a:r>
              <a:rPr lang="zh-CN" altLang="en-US" sz="2600" u="sng" kern="0" dirty="0" smtClean="0">
                <a:solidFill>
                  <a:srgbClr val="FF0000"/>
                </a:solidFill>
                <a:sym typeface="+mn-ea"/>
              </a:rPr>
              <a:t>并行计算与并行计算机结构模型</a:t>
            </a:r>
            <a:endParaRPr lang="en-US" altLang="zh-CN" sz="2600" u="sng" kern="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第二章 并行计算机系统互连与基本通信操作</a:t>
            </a:r>
            <a:endParaRPr lang="zh-CN" altLang="en-US" sz="2600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第三章 典型并行计算机系统介绍</a:t>
            </a:r>
            <a:endParaRPr lang="en-US" altLang="zh-CN" sz="2600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第四章 并行计算性能评测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4F9FBC-517F-4379-BB00-3DB3DD5D69F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第一章 并行计算及并行机结构模型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olidFill>
                  <a:srgbClr val="FF0000"/>
                </a:solidFill>
                <a:sym typeface="+mn-ea"/>
              </a:rPr>
              <a:t>1.1 </a:t>
            </a:r>
            <a:r>
              <a:rPr lang="zh-CN" altLang="en-US" sz="2800" u="sng" kern="0" dirty="0" smtClean="0">
                <a:solidFill>
                  <a:srgbClr val="FF0000"/>
                </a:solidFill>
                <a:sym typeface="+mn-ea"/>
              </a:rPr>
              <a:t>计算与计算机科学</a:t>
            </a:r>
            <a:endParaRPr lang="zh-CN" altLang="en-US" sz="2800" u="sng" kern="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1.2* </a:t>
            </a:r>
            <a:r>
              <a:rPr lang="zh-CN" altLang="en-US" sz="2800" kern="0" dirty="0" smtClean="0">
                <a:sym typeface="+mn-ea"/>
              </a:rPr>
              <a:t>单处理机与指令级并行</a:t>
            </a:r>
            <a:endParaRPr lang="zh-CN" altLang="en-US" sz="2800" kern="0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1.3* </a:t>
            </a:r>
            <a:r>
              <a:rPr lang="zh-CN" altLang="en-US" sz="2800" kern="0" dirty="0" smtClean="0">
                <a:sym typeface="+mn-ea"/>
              </a:rPr>
              <a:t>多核处理器与线程级并行</a:t>
            </a:r>
            <a:endParaRPr lang="zh-CN" altLang="en-US" sz="2800" kern="0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1.</a:t>
            </a:r>
            <a:r>
              <a:rPr lang="en-US" altLang="zh-CN" sz="2800" kern="0" dirty="0" smtClean="0">
                <a:sym typeface="+mn-ea"/>
              </a:rPr>
              <a:t>4 </a:t>
            </a:r>
            <a:r>
              <a:rPr lang="zh-CN" altLang="en-US" sz="2800" kern="0" dirty="0" smtClean="0">
                <a:sym typeface="+mn-ea"/>
              </a:rPr>
              <a:t>并行计算机体系结构</a:t>
            </a:r>
            <a:endParaRPr lang="zh-CN" altLang="en-US" sz="2800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sym typeface="+mn-ea"/>
              </a:rPr>
              <a:t>1.4.1 </a:t>
            </a:r>
            <a:r>
              <a:rPr lang="zh-CN" altLang="en-US" kern="0" dirty="0" smtClean="0">
                <a:sym typeface="+mn-ea"/>
              </a:rPr>
              <a:t>并行计算机结构模型</a:t>
            </a:r>
            <a:endParaRPr lang="zh-CN" altLang="en-US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1.</a:t>
            </a:r>
            <a:r>
              <a:rPr lang="en-US" altLang="zh-CN" kern="0" dirty="0" smtClean="0">
                <a:sym typeface="+mn-ea"/>
              </a:rPr>
              <a:t>4.2 </a:t>
            </a:r>
            <a:r>
              <a:rPr lang="zh-CN" altLang="en-US" kern="0" dirty="0" smtClean="0">
                <a:sym typeface="+mn-ea"/>
              </a:rPr>
              <a:t>并行计算机访存模型</a:t>
            </a:r>
            <a:endParaRPr lang="zh-CN" altLang="en-US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sym typeface="+mn-ea"/>
              </a:rPr>
              <a:t>1.4.3* </a:t>
            </a:r>
            <a:r>
              <a:rPr lang="zh-CN" altLang="en-US" kern="0" dirty="0" smtClean="0">
                <a:sym typeface="+mn-ea"/>
              </a:rPr>
              <a:t>并行计算机存储模型</a:t>
            </a:r>
            <a:endParaRPr lang="zh-CN" altLang="en-US" kern="0" dirty="0" smtClean="0">
              <a:sym typeface="+mn-ea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1.5 </a:t>
            </a:r>
            <a:r>
              <a:rPr lang="zh-CN" altLang="en-US" sz="2800" kern="0" dirty="0" smtClean="0">
                <a:sym typeface="+mn-ea"/>
              </a:rPr>
              <a:t>并行计算概述</a:t>
            </a:r>
            <a:endParaRPr lang="zh-CN" altLang="en-US" sz="2800" kern="0" dirty="0" smtClean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11796C-D7FB-4DF7-82BF-09ACDC3463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并行计算、计算科学、计算需求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并行计算：并行机上所作的计算，又称高性能计算或超级计算。</a:t>
            </a:r>
            <a:endParaRPr lang="zh-CN" altLang="en-US" sz="2800" kern="0" dirty="0" smtClean="0"/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endParaRPr lang="zh-CN" altLang="en-US" sz="2800" kern="0" dirty="0" smtClean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计算科学：计算物理、计算化学、计算生物等。</a:t>
            </a:r>
            <a:endParaRPr lang="zh-CN" altLang="en-US" sz="2800" kern="0" dirty="0" smtClean="0"/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计算是科学发现的三大支柱之一。</a:t>
            </a:r>
            <a:endParaRPr lang="zh-CN" altLang="en-US" sz="2800" kern="0" dirty="0" smtClean="0"/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endParaRPr lang="zh-CN" altLang="en-US" sz="2800" kern="0" dirty="0" smtClean="0"/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科学与工程问题的需求：气象预报、油藏模拟、核武器数值模拟、航天器设计、基因测序等。</a:t>
            </a:r>
            <a:endParaRPr lang="zh-CN" altLang="en-US" sz="2800" kern="0" dirty="0" smtClean="0"/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美国</a:t>
            </a:r>
            <a:r>
              <a:rPr lang="en-US" altLang="zh-CN" kern="0" dirty="0" smtClean="0">
                <a:sym typeface="+mn-ea"/>
              </a:rPr>
              <a:t>ASCI</a:t>
            </a:r>
            <a:r>
              <a:rPr lang="zh-CN" altLang="en-US" kern="0" dirty="0" smtClean="0">
                <a:sym typeface="+mn-ea"/>
              </a:rPr>
              <a:t>计划</a:t>
            </a:r>
            <a:r>
              <a:rPr lang="en-US" altLang="zh-CN" kern="0" dirty="0" smtClean="0">
                <a:sym typeface="+mn-ea"/>
              </a:rPr>
              <a:t>(1996)</a:t>
            </a:r>
            <a:r>
              <a:rPr lang="zh-CN" altLang="en-US" kern="0" dirty="0" smtClean="0">
                <a:sym typeface="+mn-ea"/>
              </a:rPr>
              <a:t>：核武器数值模拟。</a:t>
            </a:r>
            <a:endParaRPr lang="zh-CN" altLang="en-US" kern="0" dirty="0" smtClean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endParaRPr lang="zh-CN" altLang="en-US" sz="2800" kern="0" dirty="0" smtClean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需求类型：计算密集、数据密集、网络密集。</a:t>
            </a:r>
            <a:endParaRPr lang="zh-CN" altLang="en-US" sz="2800" kern="0" dirty="0" smtClean="0"/>
          </a:p>
          <a:p>
            <a:pPr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003E49-898D-4B4B-8967-854C98C073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第一章 并行计算及并行机结构模型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olidFill>
                  <a:schemeClr val="tx2"/>
                </a:solidFill>
                <a:sym typeface="+mn-ea"/>
              </a:rPr>
              <a:t>1.1 计算与计算机科学</a:t>
            </a:r>
            <a:endParaRPr lang="zh-CN" altLang="en-US" sz="2800" kern="0" dirty="0" smtClean="0">
              <a:solidFill>
                <a:schemeClr val="tx2"/>
              </a:solidFill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1.2* </a:t>
            </a:r>
            <a:r>
              <a:rPr lang="zh-CN" altLang="en-US" sz="2800" kern="0" dirty="0" smtClean="0">
                <a:sym typeface="+mn-ea"/>
              </a:rPr>
              <a:t>单处理机与指令级并行</a:t>
            </a:r>
            <a:endParaRPr lang="zh-CN" altLang="en-US" sz="2800" kern="0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1.3* </a:t>
            </a:r>
            <a:r>
              <a:rPr lang="zh-CN" altLang="en-US" sz="2800" kern="0" dirty="0" smtClean="0">
                <a:sym typeface="+mn-ea"/>
              </a:rPr>
              <a:t>多核处理器与线程级并行</a:t>
            </a:r>
            <a:endParaRPr lang="zh-CN" altLang="en-US" sz="2800" kern="0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1.</a:t>
            </a:r>
            <a:r>
              <a:rPr lang="en-US" altLang="zh-CN" sz="2800" kern="0" dirty="0" smtClean="0">
                <a:sym typeface="+mn-ea"/>
              </a:rPr>
              <a:t>4 </a:t>
            </a:r>
            <a:r>
              <a:rPr lang="zh-CN" altLang="en-US" sz="2800" u="sng" kern="0" dirty="0" smtClean="0">
                <a:solidFill>
                  <a:srgbClr val="FF0000"/>
                </a:solidFill>
                <a:sym typeface="+mn-ea"/>
              </a:rPr>
              <a:t>并行计算机体系结构</a:t>
            </a:r>
            <a:endParaRPr lang="zh-CN" altLang="en-US" sz="2800" u="sng" kern="0" dirty="0" smtClean="0">
              <a:solidFill>
                <a:srgbClr val="FF0000"/>
              </a:solidFill>
              <a:sym typeface="+mn-ea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sym typeface="+mn-ea"/>
              </a:rPr>
              <a:t>1.4.1 </a:t>
            </a:r>
            <a:r>
              <a:rPr lang="zh-CN" altLang="en-US" kern="0" dirty="0" smtClean="0">
                <a:sym typeface="+mn-ea"/>
              </a:rPr>
              <a:t>并行计算机结构模型</a:t>
            </a:r>
            <a:endParaRPr lang="zh-CN" altLang="en-US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1.</a:t>
            </a:r>
            <a:r>
              <a:rPr lang="en-US" altLang="zh-CN" kern="0" dirty="0" smtClean="0">
                <a:sym typeface="+mn-ea"/>
              </a:rPr>
              <a:t>4.2 </a:t>
            </a:r>
            <a:r>
              <a:rPr lang="zh-CN" altLang="en-US" kern="0" dirty="0" smtClean="0">
                <a:sym typeface="+mn-ea"/>
              </a:rPr>
              <a:t>并行计算机访存模型</a:t>
            </a:r>
            <a:endParaRPr lang="zh-CN" altLang="en-US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sym typeface="+mn-ea"/>
              </a:rPr>
              <a:t>1.4.3* </a:t>
            </a:r>
            <a:r>
              <a:rPr lang="zh-CN" altLang="en-US" kern="0" dirty="0" smtClean="0">
                <a:sym typeface="+mn-ea"/>
              </a:rPr>
              <a:t>并行计算机存储模型</a:t>
            </a:r>
            <a:endParaRPr lang="zh-CN" altLang="en-US" kern="0" dirty="0" smtClean="0">
              <a:sym typeface="+mn-ea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1.5 </a:t>
            </a:r>
            <a:r>
              <a:rPr lang="zh-CN" altLang="en-US" sz="2800" kern="0" dirty="0" smtClean="0">
                <a:sym typeface="+mn-ea"/>
              </a:rPr>
              <a:t>并行计算概述</a:t>
            </a:r>
            <a:endParaRPr lang="zh-CN" altLang="en-US" sz="2800" kern="0" dirty="0" smtClean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30C06C-3C99-4E0F-9C4B-4FF14C2A72E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71306" y="90435"/>
            <a:ext cx="1294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Grading</a:t>
            </a:r>
            <a:endParaRPr lang="zh-CN" altLang="en-US" sz="2800" b="1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F02A-A4BB-4060-BED9-AEE9C5EE715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1037" y="1595738"/>
            <a:ext cx="8137525" cy="2281650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-203200" algn="l"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2800" smtClean="0"/>
              <a:t>Grade breakdown</a:t>
            </a:r>
            <a:endParaRPr lang="en-US" altLang="zh-CN" sz="2800" smtClean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2400" smtClean="0"/>
              <a:t>Final Exam		60% </a:t>
            </a:r>
            <a:endParaRPr lang="en-US" altLang="zh-CN" sz="2400" smtClean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2400" smtClean="0"/>
              <a:t>Homework Assignments	20%</a:t>
            </a:r>
            <a:endParaRPr lang="en-US" altLang="zh-CN" sz="2400" smtClean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2400" smtClean="0"/>
              <a:t>Experiments		15%   </a:t>
            </a:r>
            <a:endParaRPr lang="en-US" altLang="zh-CN" sz="2400" smtClean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z="2400" smtClean="0"/>
              <a:t>Class Participation and Activity	5%</a:t>
            </a:r>
            <a:endParaRPr lang="en-US" altLang="zh-CN" sz="240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fld id="{E177C9FE-7444-4D16-929B-B658F50EBD9F}" type="slidenum">
              <a:rPr lang="zh-CN" altLang="en-US" smtClean="0"/>
            </a:fld>
            <a:r>
              <a:rPr lang="zh-CN" altLang="en-US" smtClean="0"/>
              <a:t> </a:t>
            </a:r>
            <a:r>
              <a:rPr lang="en-US" altLang="zh-CN" smtClean="0"/>
              <a:t>/ 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并行计算机结构模型（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3314" name="组合 3"/>
          <p:cNvGrpSpPr/>
          <p:nvPr/>
        </p:nvGrpSpPr>
        <p:grpSpPr bwMode="auto">
          <a:xfrm>
            <a:off x="539750" y="613748"/>
            <a:ext cx="8280400" cy="5929312"/>
            <a:chOff x="1116" y="850"/>
            <a:chExt cx="13040" cy="9338"/>
          </a:xfrm>
        </p:grpSpPr>
        <p:graphicFrame>
          <p:nvGraphicFramePr>
            <p:cNvPr id="13315" name="Object 4"/>
            <p:cNvGraphicFramePr/>
            <p:nvPr/>
          </p:nvGraphicFramePr>
          <p:xfrm>
            <a:off x="1116" y="850"/>
            <a:ext cx="13040" cy="9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" r:id="rId1" imgW="4859655" imgH="3586480" progId="Visio.Drawing.6">
                    <p:embed/>
                  </p:oleObj>
                </mc:Choice>
                <mc:Fallback>
                  <p:oleObj name="" r:id="rId1" imgW="4859655" imgH="3586480" progId="Visio.Drawing.6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850"/>
                          <a:ext cx="13040" cy="9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269" name="Rectangle 5"/>
            <p:cNvSpPr>
              <a:spLocks noChangeArrowheads="1"/>
            </p:cNvSpPr>
            <p:nvPr/>
          </p:nvSpPr>
          <p:spPr bwMode="auto">
            <a:xfrm>
              <a:off x="1759" y="6649"/>
              <a:ext cx="3967" cy="68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Dot"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45C673-33AB-4505-8BEF-E9630AED80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并行计算机结构模型（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4338" name="Group 6"/>
          <p:cNvGrpSpPr/>
          <p:nvPr/>
        </p:nvGrpSpPr>
        <p:grpSpPr bwMode="auto">
          <a:xfrm>
            <a:off x="2393950" y="3883025"/>
            <a:ext cx="4787900" cy="2209800"/>
            <a:chOff x="1536" y="144"/>
            <a:chExt cx="2112" cy="1392"/>
          </a:xfrm>
        </p:grpSpPr>
        <p:sp>
          <p:nvSpPr>
            <p:cNvPr id="577543" name="Rectangle 7"/>
            <p:cNvSpPr>
              <a:spLocks noChangeArrowheads="1"/>
            </p:cNvSpPr>
            <p:nvPr/>
          </p:nvSpPr>
          <p:spPr bwMode="auto">
            <a:xfrm>
              <a:off x="1536" y="144"/>
              <a:ext cx="2112" cy="13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grpSp>
          <p:nvGrpSpPr>
            <p:cNvPr id="14340" name="Group 8"/>
            <p:cNvGrpSpPr/>
            <p:nvPr/>
          </p:nvGrpSpPr>
          <p:grpSpPr bwMode="auto">
            <a:xfrm>
              <a:off x="1780" y="240"/>
              <a:ext cx="1487" cy="1248"/>
              <a:chOff x="1776" y="1056"/>
              <a:chExt cx="1487" cy="1248"/>
            </a:xfrm>
          </p:grpSpPr>
          <p:grpSp>
            <p:nvGrpSpPr>
              <p:cNvPr id="14341" name="Group 9"/>
              <p:cNvGrpSpPr/>
              <p:nvPr/>
            </p:nvGrpSpPr>
            <p:grpSpPr bwMode="auto">
              <a:xfrm>
                <a:off x="1824" y="1056"/>
                <a:ext cx="1439" cy="966"/>
                <a:chOff x="1728" y="1248"/>
                <a:chExt cx="1439" cy="966"/>
              </a:xfrm>
            </p:grpSpPr>
            <p:sp>
              <p:nvSpPr>
                <p:cNvPr id="143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1632"/>
                  <a:ext cx="256" cy="1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SMP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143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144" y="1632"/>
                  <a:ext cx="256" cy="1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MPP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143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98" y="1632"/>
                  <a:ext cx="256" cy="1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MPP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1434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97" y="1582"/>
                  <a:ext cx="193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b="1">
                      <a:ea typeface="幼圆" panose="02010509060101010101" pitchFamily="49" charset="-122"/>
                    </a:rPr>
                    <a:t>…</a:t>
                  </a:r>
                  <a:endParaRPr lang="en-US" altLang="zh-CN" sz="20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77550" name="Line 14"/>
                <p:cNvSpPr>
                  <a:spLocks noChangeShapeType="1"/>
                </p:cNvSpPr>
                <p:nvPr/>
              </p:nvSpPr>
              <p:spPr bwMode="auto">
                <a:xfrm>
                  <a:off x="1893" y="18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77551" name="Line 15"/>
                <p:cNvSpPr>
                  <a:spLocks noChangeShapeType="1"/>
                </p:cNvSpPr>
                <p:nvPr/>
              </p:nvSpPr>
              <p:spPr bwMode="auto">
                <a:xfrm>
                  <a:off x="2307" y="18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77552" name="Line 16"/>
                <p:cNvSpPr>
                  <a:spLocks noChangeShapeType="1"/>
                </p:cNvSpPr>
                <p:nvPr/>
              </p:nvSpPr>
              <p:spPr bwMode="auto">
                <a:xfrm>
                  <a:off x="2961" y="18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43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28" y="2016"/>
                  <a:ext cx="1439" cy="19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WAN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grpSp>
              <p:nvGrpSpPr>
                <p:cNvPr id="14350" name="Group 18"/>
                <p:cNvGrpSpPr/>
                <p:nvPr/>
              </p:nvGrpSpPr>
              <p:grpSpPr bwMode="auto">
                <a:xfrm>
                  <a:off x="2144" y="1248"/>
                  <a:ext cx="198" cy="384"/>
                  <a:chOff x="1622" y="3216"/>
                  <a:chExt cx="160" cy="384"/>
                </a:xfrm>
              </p:grpSpPr>
              <p:sp>
                <p:nvSpPr>
                  <p:cNvPr id="1435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2" y="3216"/>
                    <a:ext cx="160" cy="19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1400" b="1">
                        <a:ea typeface="幼圆" panose="02010509060101010101" pitchFamily="49" charset="-122"/>
                      </a:rPr>
                      <a:t>LM</a:t>
                    </a:r>
                    <a:endParaRPr lang="en-US" altLang="zh-CN" sz="1400" b="1">
                      <a:ea typeface="幼圆" panose="02010509060101010101" pitchFamily="49" charset="-122"/>
                    </a:endParaRPr>
                  </a:p>
                </p:txBody>
              </p:sp>
              <p:sp>
                <p:nvSpPr>
                  <p:cNvPr id="5775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340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pPr algn="ctr">
                      <a:spcBef>
                        <a:spcPct val="20000"/>
                      </a:spcBef>
                      <a:buFontTx/>
                      <a:buNone/>
                      <a:defRPr/>
                    </a:pPr>
                    <a:endParaRPr lang="zh-CN" altLang="en-US" sz="240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4353" name="Group 21"/>
                <p:cNvGrpSpPr/>
                <p:nvPr/>
              </p:nvGrpSpPr>
              <p:grpSpPr bwMode="auto">
                <a:xfrm>
                  <a:off x="2798" y="1248"/>
                  <a:ext cx="260" cy="384"/>
                  <a:chOff x="1622" y="3216"/>
                  <a:chExt cx="210" cy="384"/>
                </a:xfrm>
              </p:grpSpPr>
              <p:sp>
                <p:nvSpPr>
                  <p:cNvPr id="1435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2" y="3216"/>
                    <a:ext cx="210" cy="19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1400" b="1">
                        <a:ea typeface="幼圆" panose="02010509060101010101" pitchFamily="49" charset="-122"/>
                      </a:rPr>
                      <a:t>DSM</a:t>
                    </a:r>
                    <a:endParaRPr lang="en-US" altLang="zh-CN" sz="1400" b="1">
                      <a:ea typeface="幼圆" panose="02010509060101010101" pitchFamily="49" charset="-122"/>
                    </a:endParaRPr>
                  </a:p>
                </p:txBody>
              </p:sp>
              <p:sp>
                <p:nvSpPr>
                  <p:cNvPr id="57755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340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pPr algn="ctr">
                      <a:spcBef>
                        <a:spcPct val="20000"/>
                      </a:spcBef>
                      <a:buFontTx/>
                      <a:buNone/>
                      <a:defRPr/>
                    </a:pPr>
                    <a:endParaRPr lang="zh-CN" altLang="en-US" sz="240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4356" name="Group 24"/>
                <p:cNvGrpSpPr/>
                <p:nvPr/>
              </p:nvGrpSpPr>
              <p:grpSpPr bwMode="auto">
                <a:xfrm>
                  <a:off x="1728" y="1248"/>
                  <a:ext cx="203" cy="384"/>
                  <a:chOff x="1622" y="3216"/>
                  <a:chExt cx="165" cy="384"/>
                </a:xfrm>
              </p:grpSpPr>
              <p:sp>
                <p:nvSpPr>
                  <p:cNvPr id="143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2" y="3216"/>
                    <a:ext cx="165" cy="19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1400" b="1">
                        <a:ea typeface="幼圆" panose="02010509060101010101" pitchFamily="49" charset="-122"/>
                      </a:rPr>
                      <a:t>SM</a:t>
                    </a:r>
                    <a:endParaRPr lang="en-US" altLang="zh-CN" sz="1400" b="1">
                      <a:ea typeface="幼圆" panose="02010509060101010101" pitchFamily="49" charset="-122"/>
                    </a:endParaRPr>
                  </a:p>
                </p:txBody>
              </p:sp>
              <p:sp>
                <p:nvSpPr>
                  <p:cNvPr id="5775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767" y="340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pPr algn="ctr">
                      <a:spcBef>
                        <a:spcPct val="20000"/>
                      </a:spcBef>
                      <a:buFontTx/>
                      <a:buNone/>
                      <a:defRPr/>
                    </a:pPr>
                    <a:endParaRPr lang="zh-CN" altLang="en-US" sz="240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mic Sans MS" panose="030F0702030302020204" pitchFamily="66" charset="0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14359" name="Text Box 27"/>
              <p:cNvSpPr txBox="1">
                <a:spLocks noChangeArrowheads="1"/>
              </p:cNvSpPr>
              <p:nvPr/>
            </p:nvSpPr>
            <p:spPr bwMode="auto">
              <a:xfrm>
                <a:off x="1776" y="2112"/>
                <a:ext cx="113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(h) Grid (Cluster of Clusters)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14360" name="Group 28"/>
          <p:cNvGrpSpPr/>
          <p:nvPr/>
        </p:nvGrpSpPr>
        <p:grpSpPr bwMode="auto">
          <a:xfrm>
            <a:off x="1898650" y="1649413"/>
            <a:ext cx="5611813" cy="2066925"/>
            <a:chOff x="2208" y="2784"/>
            <a:chExt cx="3263" cy="1302"/>
          </a:xfrm>
        </p:grpSpPr>
        <p:grpSp>
          <p:nvGrpSpPr>
            <p:cNvPr id="14361" name="Group 29"/>
            <p:cNvGrpSpPr/>
            <p:nvPr/>
          </p:nvGrpSpPr>
          <p:grpSpPr bwMode="auto">
            <a:xfrm>
              <a:off x="2208" y="2784"/>
              <a:ext cx="1439" cy="966"/>
              <a:chOff x="1776" y="1680"/>
              <a:chExt cx="1162" cy="966"/>
            </a:xfrm>
          </p:grpSpPr>
          <p:sp>
            <p:nvSpPr>
              <p:cNvPr id="1436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7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SMP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sp>
            <p:nvSpPr>
              <p:cNvPr id="14363" name="Text Box 31"/>
              <p:cNvSpPr txBox="1">
                <a:spLocks noChangeArrowheads="1"/>
              </p:cNvSpPr>
              <p:nvPr/>
            </p:nvSpPr>
            <p:spPr bwMode="auto">
              <a:xfrm>
                <a:off x="2112" y="2064"/>
                <a:ext cx="27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SMP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sp>
            <p:nvSpPr>
              <p:cNvPr id="14364" name="Text Box 32"/>
              <p:cNvSpPr txBox="1">
                <a:spLocks noChangeArrowheads="1"/>
              </p:cNvSpPr>
              <p:nvPr/>
            </p:nvSpPr>
            <p:spPr bwMode="auto">
              <a:xfrm>
                <a:off x="2640" y="2064"/>
                <a:ext cx="27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SMP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sp>
            <p:nvSpPr>
              <p:cNvPr id="14365" name="Text Box 33"/>
              <p:cNvSpPr txBox="1">
                <a:spLocks noChangeArrowheads="1"/>
              </p:cNvSpPr>
              <p:nvPr/>
            </p:nvSpPr>
            <p:spPr bwMode="auto">
              <a:xfrm>
                <a:off x="2372" y="201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ea typeface="幼圆" panose="02010509060101010101" pitchFamily="49" charset="-122"/>
                  </a:rPr>
                  <a:t>…</a:t>
                </a:r>
                <a:endParaRPr lang="en-US" altLang="zh-CN" sz="2000" b="1">
                  <a:ea typeface="幼圆" panose="02010509060101010101" pitchFamily="49" charset="-122"/>
                </a:endParaRPr>
              </a:p>
            </p:txBody>
          </p:sp>
          <p:sp>
            <p:nvSpPr>
              <p:cNvPr id="577570" name="Line 34"/>
              <p:cNvSpPr>
                <a:spLocks noChangeShapeType="1"/>
              </p:cNvSpPr>
              <p:nvPr/>
            </p:nvSpPr>
            <p:spPr bwMode="auto">
              <a:xfrm>
                <a:off x="1909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7571" name="Line 35"/>
              <p:cNvSpPr>
                <a:spLocks noChangeShapeType="1"/>
              </p:cNvSpPr>
              <p:nvPr/>
            </p:nvSpPr>
            <p:spPr bwMode="auto">
              <a:xfrm>
                <a:off x="2244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7572" name="Line 36"/>
              <p:cNvSpPr>
                <a:spLocks noChangeShapeType="1"/>
              </p:cNvSpPr>
              <p:nvPr/>
            </p:nvSpPr>
            <p:spPr bwMode="auto">
              <a:xfrm>
                <a:off x="2772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69" name="Text Box 37"/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116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SAN/LAN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grpSp>
            <p:nvGrpSpPr>
              <p:cNvPr id="14370" name="Group 38"/>
              <p:cNvGrpSpPr/>
              <p:nvPr/>
            </p:nvGrpSpPr>
            <p:grpSpPr bwMode="auto">
              <a:xfrm>
                <a:off x="1776" y="1680"/>
                <a:ext cx="216" cy="384"/>
                <a:chOff x="1622" y="3216"/>
                <a:chExt cx="216" cy="384"/>
              </a:xfrm>
            </p:grpSpPr>
            <p:sp>
              <p:nvSpPr>
                <p:cNvPr id="1437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216"/>
                  <a:ext cx="216" cy="19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SM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77576" name="Line 40"/>
                <p:cNvSpPr>
                  <a:spLocks noChangeShapeType="1"/>
                </p:cNvSpPr>
                <p:nvPr/>
              </p:nvSpPr>
              <p:spPr bwMode="auto">
                <a:xfrm>
                  <a:off x="1767" y="34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73" name="Group 41"/>
              <p:cNvGrpSpPr/>
              <p:nvPr/>
            </p:nvGrpSpPr>
            <p:grpSpPr bwMode="auto">
              <a:xfrm>
                <a:off x="2112" y="1680"/>
                <a:ext cx="216" cy="384"/>
                <a:chOff x="1622" y="3216"/>
                <a:chExt cx="216" cy="384"/>
              </a:xfrm>
            </p:grpSpPr>
            <p:sp>
              <p:nvSpPr>
                <p:cNvPr id="1437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22" y="3216"/>
                  <a:ext cx="216" cy="19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SM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77579" name="Line 43"/>
                <p:cNvSpPr>
                  <a:spLocks noChangeShapeType="1"/>
                </p:cNvSpPr>
                <p:nvPr/>
              </p:nvSpPr>
              <p:spPr bwMode="auto">
                <a:xfrm>
                  <a:off x="1768" y="34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76" name="Group 44"/>
              <p:cNvGrpSpPr/>
              <p:nvPr/>
            </p:nvGrpSpPr>
            <p:grpSpPr bwMode="auto">
              <a:xfrm>
                <a:off x="2640" y="1680"/>
                <a:ext cx="216" cy="384"/>
                <a:chOff x="1622" y="3216"/>
                <a:chExt cx="216" cy="384"/>
              </a:xfrm>
            </p:grpSpPr>
            <p:sp>
              <p:nvSpPr>
                <p:cNvPr id="1437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22" y="3216"/>
                  <a:ext cx="216" cy="19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SM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77582" name="Line 46"/>
                <p:cNvSpPr>
                  <a:spLocks noChangeShapeType="1"/>
                </p:cNvSpPr>
                <p:nvPr/>
              </p:nvSpPr>
              <p:spPr bwMode="auto">
                <a:xfrm>
                  <a:off x="1767" y="34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</p:grpSp>
        </p:grpSp>
        <p:grpSp>
          <p:nvGrpSpPr>
            <p:cNvPr id="14379" name="Group 47"/>
            <p:cNvGrpSpPr/>
            <p:nvPr/>
          </p:nvGrpSpPr>
          <p:grpSpPr bwMode="auto">
            <a:xfrm>
              <a:off x="4032" y="2784"/>
              <a:ext cx="1439" cy="966"/>
              <a:chOff x="1776" y="1680"/>
              <a:chExt cx="1162" cy="966"/>
            </a:xfrm>
          </p:grpSpPr>
          <p:sp>
            <p:nvSpPr>
              <p:cNvPr id="14380" name="Text Box 48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7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MPP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sp>
            <p:nvSpPr>
              <p:cNvPr id="14381" name="Text Box 49"/>
              <p:cNvSpPr txBox="1">
                <a:spLocks noChangeArrowheads="1"/>
              </p:cNvSpPr>
              <p:nvPr/>
            </p:nvSpPr>
            <p:spPr bwMode="auto">
              <a:xfrm>
                <a:off x="2112" y="2064"/>
                <a:ext cx="27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MPP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sp>
            <p:nvSpPr>
              <p:cNvPr id="14382" name="Text Box 50"/>
              <p:cNvSpPr txBox="1">
                <a:spLocks noChangeArrowheads="1"/>
              </p:cNvSpPr>
              <p:nvPr/>
            </p:nvSpPr>
            <p:spPr bwMode="auto">
              <a:xfrm>
                <a:off x="2640" y="2064"/>
                <a:ext cx="27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MPP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sp>
            <p:nvSpPr>
              <p:cNvPr id="14383" name="Text Box 51"/>
              <p:cNvSpPr txBox="1">
                <a:spLocks noChangeArrowheads="1"/>
              </p:cNvSpPr>
              <p:nvPr/>
            </p:nvSpPr>
            <p:spPr bwMode="auto">
              <a:xfrm>
                <a:off x="2372" y="201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ea typeface="幼圆" panose="02010509060101010101" pitchFamily="49" charset="-122"/>
                  </a:rPr>
                  <a:t>…</a:t>
                </a:r>
                <a:endParaRPr lang="en-US" altLang="zh-CN" sz="2000" b="1">
                  <a:ea typeface="幼圆" panose="02010509060101010101" pitchFamily="49" charset="-122"/>
                </a:endParaRPr>
              </a:p>
            </p:txBody>
          </p:sp>
          <p:sp>
            <p:nvSpPr>
              <p:cNvPr id="577588" name="Line 52"/>
              <p:cNvSpPr>
                <a:spLocks noChangeShapeType="1"/>
              </p:cNvSpPr>
              <p:nvPr/>
            </p:nvSpPr>
            <p:spPr bwMode="auto">
              <a:xfrm>
                <a:off x="1909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7589" name="Line 53"/>
              <p:cNvSpPr>
                <a:spLocks noChangeShapeType="1"/>
              </p:cNvSpPr>
              <p:nvPr/>
            </p:nvSpPr>
            <p:spPr bwMode="auto">
              <a:xfrm>
                <a:off x="2244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7590" name="Line 54"/>
              <p:cNvSpPr>
                <a:spLocks noChangeShapeType="1"/>
              </p:cNvSpPr>
              <p:nvPr/>
            </p:nvSpPr>
            <p:spPr bwMode="auto">
              <a:xfrm>
                <a:off x="2772" y="22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87" name="Text Box 55"/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1162" cy="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1">
                    <a:ea typeface="幼圆" panose="02010509060101010101" pitchFamily="49" charset="-122"/>
                  </a:rPr>
                  <a:t>SAN/LAN</a:t>
                </a:r>
                <a:endParaRPr lang="en-US" altLang="zh-CN" sz="1400" b="1">
                  <a:ea typeface="幼圆" panose="02010509060101010101" pitchFamily="49" charset="-122"/>
                </a:endParaRPr>
              </a:p>
            </p:txBody>
          </p:sp>
          <p:grpSp>
            <p:nvGrpSpPr>
              <p:cNvPr id="14388" name="Group 56"/>
              <p:cNvGrpSpPr/>
              <p:nvPr/>
            </p:nvGrpSpPr>
            <p:grpSpPr bwMode="auto">
              <a:xfrm>
                <a:off x="1776" y="1680"/>
                <a:ext cx="277" cy="384"/>
                <a:chOff x="1622" y="3216"/>
                <a:chExt cx="277" cy="384"/>
              </a:xfrm>
            </p:grpSpPr>
            <p:sp>
              <p:nvSpPr>
                <p:cNvPr id="1438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22" y="3216"/>
                  <a:ext cx="277" cy="19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DSM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77594" name="Line 58"/>
                <p:cNvSpPr>
                  <a:spLocks noChangeShapeType="1"/>
                </p:cNvSpPr>
                <p:nvPr/>
              </p:nvSpPr>
              <p:spPr bwMode="auto">
                <a:xfrm>
                  <a:off x="1767" y="34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91" name="Group 59"/>
              <p:cNvGrpSpPr/>
              <p:nvPr/>
            </p:nvGrpSpPr>
            <p:grpSpPr bwMode="auto">
              <a:xfrm>
                <a:off x="2112" y="1680"/>
                <a:ext cx="277" cy="384"/>
                <a:chOff x="1622" y="3216"/>
                <a:chExt cx="277" cy="384"/>
              </a:xfrm>
            </p:grpSpPr>
            <p:sp>
              <p:nvSpPr>
                <p:cNvPr id="1439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622" y="3216"/>
                  <a:ext cx="277" cy="19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DSM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77597" name="Line 61"/>
                <p:cNvSpPr>
                  <a:spLocks noChangeShapeType="1"/>
                </p:cNvSpPr>
                <p:nvPr/>
              </p:nvSpPr>
              <p:spPr bwMode="auto">
                <a:xfrm>
                  <a:off x="1767" y="34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4394" name="Group 62"/>
              <p:cNvGrpSpPr/>
              <p:nvPr/>
            </p:nvGrpSpPr>
            <p:grpSpPr bwMode="auto">
              <a:xfrm>
                <a:off x="2640" y="1680"/>
                <a:ext cx="277" cy="384"/>
                <a:chOff x="1622" y="3216"/>
                <a:chExt cx="277" cy="384"/>
              </a:xfrm>
            </p:grpSpPr>
            <p:sp>
              <p:nvSpPr>
                <p:cNvPr id="1439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22" y="3216"/>
                  <a:ext cx="277" cy="19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400" b="1">
                      <a:ea typeface="幼圆" panose="02010509060101010101" pitchFamily="49" charset="-122"/>
                    </a:rPr>
                    <a:t>DSM</a:t>
                  </a:r>
                  <a:endParaRPr lang="en-US" altLang="zh-CN" sz="1400" b="1"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577600" name="Line 64"/>
                <p:cNvSpPr>
                  <a:spLocks noChangeShapeType="1"/>
                </p:cNvSpPr>
                <p:nvPr/>
              </p:nvSpPr>
              <p:spPr bwMode="auto">
                <a:xfrm>
                  <a:off x="1767" y="340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pPr algn="ctr">
                    <a:spcBef>
                      <a:spcPct val="20000"/>
                    </a:spcBef>
                    <a:buFontTx/>
                    <a:buNone/>
                    <a:defRPr/>
                  </a:pPr>
                  <a:endParaRPr lang="zh-CN" altLang="en-US" sz="24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4397" name="Text Box 65"/>
            <p:cNvSpPr txBox="1">
              <a:spLocks noChangeArrowheads="1"/>
            </p:cNvSpPr>
            <p:nvPr/>
          </p:nvSpPr>
          <p:spPr bwMode="auto">
            <a:xfrm>
              <a:off x="2400" y="3888"/>
              <a:ext cx="8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ea typeface="幼圆" panose="02010509060101010101" pitchFamily="49" charset="-122"/>
                </a:rPr>
                <a:t>(f) SMP-Cluster</a:t>
              </a:r>
              <a:endParaRPr lang="en-US" altLang="zh-CN" sz="1400" b="1">
                <a:ea typeface="幼圆" panose="02010509060101010101" pitchFamily="49" charset="-122"/>
              </a:endParaRPr>
            </a:p>
          </p:txBody>
        </p:sp>
        <p:sp>
          <p:nvSpPr>
            <p:cNvPr id="14398" name="Text Box 66"/>
            <p:cNvSpPr txBox="1">
              <a:spLocks noChangeArrowheads="1"/>
            </p:cNvSpPr>
            <p:nvPr/>
          </p:nvSpPr>
          <p:spPr bwMode="auto">
            <a:xfrm>
              <a:off x="4272" y="3894"/>
              <a:ext cx="8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ea typeface="幼圆" panose="02010509060101010101" pitchFamily="49" charset="-122"/>
                </a:rPr>
                <a:t>(g) DSM-Cluster</a:t>
              </a:r>
              <a:endParaRPr lang="en-US" altLang="zh-CN" sz="1400" b="1">
                <a:ea typeface="幼圆" panose="02010509060101010101" pitchFamily="49" charset="-122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2C9C6E-ED08-46FD-B65F-0F6A01B9E25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并行计算机结构模型（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2" name="Rectangle 65"/>
          <p:cNvSpPr>
            <a:spLocks noChangeArrowheads="1"/>
          </p:cNvSpPr>
          <p:nvPr/>
        </p:nvSpPr>
        <p:spPr bwMode="auto">
          <a:xfrm>
            <a:off x="760958" y="1175692"/>
            <a:ext cx="4304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CN" sz="2000" b="1" dirty="0">
                <a:latin typeface="+mn-lt"/>
              </a:rPr>
              <a:t>SISD computer -Von Neumann's model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15363" name="Picture 6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21" y="1736080"/>
            <a:ext cx="41783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7"/>
          <p:cNvSpPr>
            <a:spLocks noChangeArrowheads="1"/>
          </p:cNvSpPr>
          <p:nvPr/>
        </p:nvSpPr>
        <p:spPr bwMode="auto">
          <a:xfrm>
            <a:off x="826046" y="3720455"/>
            <a:ext cx="18537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CN" sz="2000" b="1">
                <a:latin typeface="+mn-lt"/>
              </a:rPr>
              <a:t>SIMD computer</a:t>
            </a:r>
            <a:endParaRPr lang="zh-CN" altLang="en-US" sz="2000" b="1">
              <a:latin typeface="+mn-lt"/>
            </a:endParaRPr>
          </a:p>
        </p:txBody>
      </p:sp>
      <p:pic>
        <p:nvPicPr>
          <p:cNvPr id="1536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688012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382C89-0E68-4DED-B97A-0AB55532930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并行计算机结构模型（</a:t>
            </a:r>
            <a:r>
              <a:rPr lang="en-US" altLang="zh-CN" smtClean="0">
                <a:sym typeface="宋体" panose="02010600030101010101" pitchFamily="2" charset="-122"/>
              </a:rPr>
              <a:t>4</a:t>
            </a:r>
            <a:r>
              <a:rPr lang="zh-CN" altLang="en-US" smtClean="0">
                <a:sym typeface="宋体" panose="02010600030101010101" pitchFamily="2" charset="-122"/>
              </a:rPr>
              <a:t>）</a:t>
            </a:r>
            <a:r>
              <a:rPr lang="en-US" altLang="zh-CN" smtClean="0">
                <a:sym typeface="宋体" panose="02010600030101010101" pitchFamily="2" charset="-122"/>
              </a:rPr>
              <a:t> 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954633" y="1074217"/>
            <a:ext cx="4319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CN" sz="2000" b="1" dirty="0">
                <a:latin typeface="+mn-lt"/>
              </a:rPr>
              <a:t>Symmetric multiprocessor – MIMD-SM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46" y="1444104"/>
            <a:ext cx="5205412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926058" y="3865042"/>
            <a:ext cx="4570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CN" sz="2000" b="1">
                <a:latin typeface="+mn-lt"/>
              </a:rPr>
              <a:t>Massively parallel processor – MIMD-DM</a:t>
            </a:r>
            <a:endParaRPr lang="zh-CN" altLang="en-US" sz="2000" b="1">
              <a:latin typeface="+mn-lt"/>
            </a:endParaRPr>
          </a:p>
        </p:txBody>
      </p:sp>
      <p:pic>
        <p:nvPicPr>
          <p:cNvPr id="1638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1609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B4044C-51BD-4359-8D85-13DD4240DC4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并行计算机结构模型（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927100" y="1570038"/>
            <a:ext cx="4028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GB" altLang="zh-CN" sz="2000" b="1" dirty="0">
                <a:latin typeface="+mn-lt"/>
              </a:rPr>
              <a:t>Cluster of workstations – MIMD-DM</a:t>
            </a:r>
            <a:endParaRPr lang="zh-CN" altLang="en-US" sz="2000" b="1" dirty="0">
              <a:latin typeface="+mn-lt"/>
            </a:endParaRPr>
          </a:p>
        </p:txBody>
      </p:sp>
      <p:pic>
        <p:nvPicPr>
          <p:cNvPr id="1741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201863"/>
            <a:ext cx="46799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6A218-F409-4A17-8B29-6BE844F68F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并行计算机结构模型（</a:t>
            </a:r>
            <a:r>
              <a:rPr lang="en-US" altLang="zh-CN" smtClean="0">
                <a:sym typeface="宋体" panose="02010600030101010101" pitchFamily="2" charset="-122"/>
              </a:rPr>
              <a:t>6</a:t>
            </a:r>
            <a:r>
              <a:rPr lang="zh-CN" altLang="en-US" smtClean="0">
                <a:sym typeface="宋体" panose="02010600030101010101" pitchFamily="2" charset="-122"/>
              </a:rPr>
              <a:t>）</a:t>
            </a:r>
            <a:r>
              <a:rPr lang="en-US" altLang="zh-CN" smtClean="0">
                <a:sym typeface="宋体" panose="02010600030101010101" pitchFamily="2" charset="-122"/>
              </a:rPr>
              <a:t>——</a:t>
            </a:r>
            <a:r>
              <a:rPr lang="zh-CN" altLang="en-US" smtClean="0">
                <a:sym typeface="宋体" panose="02010600030101010101" pitchFamily="2" charset="-122"/>
              </a:rPr>
              <a:t>五种结构小结</a:t>
            </a:r>
            <a:endParaRPr lang="zh-CN" altLang="en-US" smtClean="0">
              <a:sym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434" name="Group 166"/>
          <p:cNvGrpSpPr/>
          <p:nvPr/>
        </p:nvGrpSpPr>
        <p:grpSpPr bwMode="auto">
          <a:xfrm>
            <a:off x="755576" y="1196752"/>
            <a:ext cx="7683500" cy="4946650"/>
            <a:chOff x="0" y="0"/>
            <a:chExt cx="3994" cy="4608"/>
          </a:xfrm>
        </p:grpSpPr>
        <p:grpSp>
          <p:nvGrpSpPr>
            <p:cNvPr id="18435" name="Group 59"/>
            <p:cNvGrpSpPr/>
            <p:nvPr/>
          </p:nvGrpSpPr>
          <p:grpSpPr bwMode="auto">
            <a:xfrm>
              <a:off x="0" y="0"/>
              <a:ext cx="662" cy="384"/>
              <a:chOff x="0" y="0"/>
              <a:chExt cx="662" cy="384"/>
            </a:xfrm>
          </p:grpSpPr>
          <p:sp>
            <p:nvSpPr>
              <p:cNvPr id="18436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属性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394" name="Rectangle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62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38" name="Group 61"/>
            <p:cNvGrpSpPr/>
            <p:nvPr/>
          </p:nvGrpSpPr>
          <p:grpSpPr bwMode="auto">
            <a:xfrm>
              <a:off x="662" y="0"/>
              <a:ext cx="662" cy="384"/>
              <a:chOff x="662" y="0"/>
              <a:chExt cx="662" cy="384"/>
            </a:xfrm>
          </p:grpSpPr>
          <p:sp>
            <p:nvSpPr>
              <p:cNvPr id="18439" name="Rectangle 5"/>
              <p:cNvSpPr>
                <a:spLocks noChangeArrowheads="1"/>
              </p:cNvSpPr>
              <p:nvPr/>
            </p:nvSpPr>
            <p:spPr bwMode="auto">
              <a:xfrm>
                <a:off x="705" y="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PVP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396" name="Rectangle 60"/>
              <p:cNvSpPr>
                <a:spLocks noChangeArrowheads="1"/>
              </p:cNvSpPr>
              <p:nvPr/>
            </p:nvSpPr>
            <p:spPr bwMode="auto">
              <a:xfrm>
                <a:off x="662" y="0"/>
                <a:ext cx="662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41" name="Group 63"/>
            <p:cNvGrpSpPr/>
            <p:nvPr/>
          </p:nvGrpSpPr>
          <p:grpSpPr bwMode="auto">
            <a:xfrm>
              <a:off x="1324" y="0"/>
              <a:ext cx="662" cy="384"/>
              <a:chOff x="1324" y="0"/>
              <a:chExt cx="662" cy="384"/>
            </a:xfrm>
          </p:grpSpPr>
          <p:sp>
            <p:nvSpPr>
              <p:cNvPr id="18442" name="Rectangle 6"/>
              <p:cNvSpPr>
                <a:spLocks noChangeArrowheads="1"/>
              </p:cNvSpPr>
              <p:nvPr/>
            </p:nvSpPr>
            <p:spPr bwMode="auto">
              <a:xfrm>
                <a:off x="1367" y="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SMP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398" name="Rectangle 62"/>
              <p:cNvSpPr>
                <a:spLocks noChangeArrowheads="1"/>
              </p:cNvSpPr>
              <p:nvPr/>
            </p:nvSpPr>
            <p:spPr bwMode="auto">
              <a:xfrm>
                <a:off x="1324" y="0"/>
                <a:ext cx="663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44" name="Group 65"/>
            <p:cNvGrpSpPr/>
            <p:nvPr/>
          </p:nvGrpSpPr>
          <p:grpSpPr bwMode="auto">
            <a:xfrm>
              <a:off x="1986" y="0"/>
              <a:ext cx="662" cy="384"/>
              <a:chOff x="1986" y="0"/>
              <a:chExt cx="662" cy="384"/>
            </a:xfrm>
          </p:grpSpPr>
          <p:sp>
            <p:nvSpPr>
              <p:cNvPr id="18445" name="Rectangle 7"/>
              <p:cNvSpPr>
                <a:spLocks noChangeArrowheads="1"/>
              </p:cNvSpPr>
              <p:nvPr/>
            </p:nvSpPr>
            <p:spPr bwMode="auto">
              <a:xfrm>
                <a:off x="2029" y="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MPP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00" name="Rectangle 64"/>
              <p:cNvSpPr>
                <a:spLocks noChangeArrowheads="1"/>
              </p:cNvSpPr>
              <p:nvPr/>
            </p:nvSpPr>
            <p:spPr bwMode="auto">
              <a:xfrm>
                <a:off x="1986" y="0"/>
                <a:ext cx="662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47" name="Group 67"/>
            <p:cNvGrpSpPr/>
            <p:nvPr/>
          </p:nvGrpSpPr>
          <p:grpSpPr bwMode="auto">
            <a:xfrm>
              <a:off x="2648" y="0"/>
              <a:ext cx="684" cy="384"/>
              <a:chOff x="2648" y="0"/>
              <a:chExt cx="684" cy="384"/>
            </a:xfrm>
          </p:grpSpPr>
          <p:sp>
            <p:nvSpPr>
              <p:cNvPr id="18448" name="Rectangle 8"/>
              <p:cNvSpPr>
                <a:spLocks noChangeArrowheads="1"/>
              </p:cNvSpPr>
              <p:nvPr/>
            </p:nvSpPr>
            <p:spPr bwMode="auto">
              <a:xfrm>
                <a:off x="2691" y="0"/>
                <a:ext cx="59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DSM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02" name="Rectangle 66"/>
              <p:cNvSpPr>
                <a:spLocks noChangeArrowheads="1"/>
              </p:cNvSpPr>
              <p:nvPr/>
            </p:nvSpPr>
            <p:spPr bwMode="auto">
              <a:xfrm>
                <a:off x="2648" y="0"/>
                <a:ext cx="684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50" name="Group 69"/>
            <p:cNvGrpSpPr/>
            <p:nvPr/>
          </p:nvGrpSpPr>
          <p:grpSpPr bwMode="auto">
            <a:xfrm>
              <a:off x="3332" y="0"/>
              <a:ext cx="662" cy="384"/>
              <a:chOff x="3332" y="0"/>
              <a:chExt cx="662" cy="384"/>
            </a:xfrm>
          </p:grpSpPr>
          <p:sp>
            <p:nvSpPr>
              <p:cNvPr id="18451" name="Rectangle 9"/>
              <p:cNvSpPr>
                <a:spLocks noChangeArrowheads="1"/>
              </p:cNvSpPr>
              <p:nvPr/>
            </p:nvSpPr>
            <p:spPr bwMode="auto">
              <a:xfrm>
                <a:off x="3375" y="0"/>
                <a:ext cx="5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COW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04" name="Rectangle 68"/>
              <p:cNvSpPr>
                <a:spLocks noChangeArrowheads="1"/>
              </p:cNvSpPr>
              <p:nvPr/>
            </p:nvSpPr>
            <p:spPr bwMode="auto">
              <a:xfrm>
                <a:off x="3332" y="0"/>
                <a:ext cx="662" cy="38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53" name="Group 71"/>
            <p:cNvGrpSpPr/>
            <p:nvPr/>
          </p:nvGrpSpPr>
          <p:grpSpPr bwMode="auto">
            <a:xfrm>
              <a:off x="0" y="384"/>
              <a:ext cx="662" cy="480"/>
              <a:chOff x="0" y="384"/>
              <a:chExt cx="662" cy="480"/>
            </a:xfrm>
          </p:grpSpPr>
          <p:sp>
            <p:nvSpPr>
              <p:cNvPr id="18454" name="Rectangle 10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结构类型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06" name="Rectangle 7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56" name="Group 73"/>
            <p:cNvGrpSpPr/>
            <p:nvPr/>
          </p:nvGrpSpPr>
          <p:grpSpPr bwMode="auto">
            <a:xfrm>
              <a:off x="662" y="384"/>
              <a:ext cx="662" cy="480"/>
              <a:chOff x="662" y="384"/>
              <a:chExt cx="662" cy="480"/>
            </a:xfrm>
          </p:grpSpPr>
          <p:sp>
            <p:nvSpPr>
              <p:cNvPr id="18457" name="Rectangle 11"/>
              <p:cNvSpPr>
                <a:spLocks noChangeArrowheads="1"/>
              </p:cNvSpPr>
              <p:nvPr/>
            </p:nvSpPr>
            <p:spPr bwMode="auto">
              <a:xfrm>
                <a:off x="705" y="38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MIMD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08" name="Rectangle 72"/>
              <p:cNvSpPr>
                <a:spLocks noChangeArrowheads="1"/>
              </p:cNvSpPr>
              <p:nvPr/>
            </p:nvSpPr>
            <p:spPr bwMode="auto">
              <a:xfrm>
                <a:off x="662" y="384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59" name="Group 75"/>
            <p:cNvGrpSpPr/>
            <p:nvPr/>
          </p:nvGrpSpPr>
          <p:grpSpPr bwMode="auto">
            <a:xfrm>
              <a:off x="1324" y="384"/>
              <a:ext cx="662" cy="480"/>
              <a:chOff x="1324" y="384"/>
              <a:chExt cx="662" cy="480"/>
            </a:xfrm>
          </p:grpSpPr>
          <p:sp>
            <p:nvSpPr>
              <p:cNvPr id="18460" name="Rectangle 12"/>
              <p:cNvSpPr>
                <a:spLocks noChangeArrowheads="1"/>
              </p:cNvSpPr>
              <p:nvPr/>
            </p:nvSpPr>
            <p:spPr bwMode="auto">
              <a:xfrm>
                <a:off x="1367" y="38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MIMD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10" name="Rectangle 74"/>
              <p:cNvSpPr>
                <a:spLocks noChangeArrowheads="1"/>
              </p:cNvSpPr>
              <p:nvPr/>
            </p:nvSpPr>
            <p:spPr bwMode="auto">
              <a:xfrm>
                <a:off x="1324" y="384"/>
                <a:ext cx="663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62" name="Group 77"/>
            <p:cNvGrpSpPr/>
            <p:nvPr/>
          </p:nvGrpSpPr>
          <p:grpSpPr bwMode="auto">
            <a:xfrm>
              <a:off x="1986" y="384"/>
              <a:ext cx="662" cy="480"/>
              <a:chOff x="1986" y="384"/>
              <a:chExt cx="662" cy="480"/>
            </a:xfrm>
          </p:grpSpPr>
          <p:sp>
            <p:nvSpPr>
              <p:cNvPr id="18463" name="Rectangle 13"/>
              <p:cNvSpPr>
                <a:spLocks noChangeArrowheads="1"/>
              </p:cNvSpPr>
              <p:nvPr/>
            </p:nvSpPr>
            <p:spPr bwMode="auto">
              <a:xfrm>
                <a:off x="2029" y="38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MIMD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12" name="Rectangle 76"/>
              <p:cNvSpPr>
                <a:spLocks noChangeArrowheads="1"/>
              </p:cNvSpPr>
              <p:nvPr/>
            </p:nvSpPr>
            <p:spPr bwMode="auto">
              <a:xfrm>
                <a:off x="1986" y="384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65" name="Group 79"/>
            <p:cNvGrpSpPr/>
            <p:nvPr/>
          </p:nvGrpSpPr>
          <p:grpSpPr bwMode="auto">
            <a:xfrm>
              <a:off x="2648" y="384"/>
              <a:ext cx="684" cy="480"/>
              <a:chOff x="2648" y="384"/>
              <a:chExt cx="684" cy="480"/>
            </a:xfrm>
          </p:grpSpPr>
          <p:sp>
            <p:nvSpPr>
              <p:cNvPr id="18466" name="Rectangle 14"/>
              <p:cNvSpPr>
                <a:spLocks noChangeArrowheads="1"/>
              </p:cNvSpPr>
              <p:nvPr/>
            </p:nvSpPr>
            <p:spPr bwMode="auto">
              <a:xfrm>
                <a:off x="2691" y="384"/>
                <a:ext cx="59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MIMD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14" name="Rectangle 78"/>
              <p:cNvSpPr>
                <a:spLocks noChangeArrowheads="1"/>
              </p:cNvSpPr>
              <p:nvPr/>
            </p:nvSpPr>
            <p:spPr bwMode="auto">
              <a:xfrm>
                <a:off x="2648" y="384"/>
                <a:ext cx="684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68" name="Group 81"/>
            <p:cNvGrpSpPr/>
            <p:nvPr/>
          </p:nvGrpSpPr>
          <p:grpSpPr bwMode="auto">
            <a:xfrm>
              <a:off x="3332" y="384"/>
              <a:ext cx="662" cy="480"/>
              <a:chOff x="3332" y="384"/>
              <a:chExt cx="662" cy="480"/>
            </a:xfrm>
          </p:grpSpPr>
          <p:sp>
            <p:nvSpPr>
              <p:cNvPr id="18469" name="Rectangle 15"/>
              <p:cNvSpPr>
                <a:spLocks noChangeArrowheads="1"/>
              </p:cNvSpPr>
              <p:nvPr/>
            </p:nvSpPr>
            <p:spPr bwMode="auto">
              <a:xfrm>
                <a:off x="3375" y="38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MIMD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16" name="Rectangle 80"/>
              <p:cNvSpPr>
                <a:spLocks noChangeArrowheads="1"/>
              </p:cNvSpPr>
              <p:nvPr/>
            </p:nvSpPr>
            <p:spPr bwMode="auto">
              <a:xfrm>
                <a:off x="3332" y="384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71" name="Group 83"/>
            <p:cNvGrpSpPr/>
            <p:nvPr/>
          </p:nvGrpSpPr>
          <p:grpSpPr bwMode="auto">
            <a:xfrm>
              <a:off x="0" y="864"/>
              <a:ext cx="662" cy="480"/>
              <a:chOff x="0" y="864"/>
              <a:chExt cx="662" cy="480"/>
            </a:xfrm>
          </p:grpSpPr>
          <p:sp>
            <p:nvSpPr>
              <p:cNvPr id="18472" name="Rectangle 16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处理器类型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18" name="Rectangle 82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74" name="Group 85"/>
            <p:cNvGrpSpPr/>
            <p:nvPr/>
          </p:nvGrpSpPr>
          <p:grpSpPr bwMode="auto">
            <a:xfrm>
              <a:off x="662" y="864"/>
              <a:ext cx="662" cy="480"/>
              <a:chOff x="662" y="864"/>
              <a:chExt cx="662" cy="480"/>
            </a:xfrm>
          </p:grpSpPr>
          <p:sp>
            <p:nvSpPr>
              <p:cNvPr id="18475" name="Rectangle 17"/>
              <p:cNvSpPr>
                <a:spLocks noChangeArrowheads="1"/>
              </p:cNvSpPr>
              <p:nvPr/>
            </p:nvSpPr>
            <p:spPr bwMode="auto">
              <a:xfrm>
                <a:off x="705" y="86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专用定制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20" name="Rectangle 84"/>
              <p:cNvSpPr>
                <a:spLocks noChangeArrowheads="1"/>
              </p:cNvSpPr>
              <p:nvPr/>
            </p:nvSpPr>
            <p:spPr bwMode="auto">
              <a:xfrm>
                <a:off x="662" y="864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77" name="Group 87"/>
            <p:cNvGrpSpPr/>
            <p:nvPr/>
          </p:nvGrpSpPr>
          <p:grpSpPr bwMode="auto">
            <a:xfrm>
              <a:off x="1324" y="864"/>
              <a:ext cx="662" cy="480"/>
              <a:chOff x="1324" y="864"/>
              <a:chExt cx="662" cy="480"/>
            </a:xfrm>
          </p:grpSpPr>
          <p:sp>
            <p:nvSpPr>
              <p:cNvPr id="18478" name="Rectangle 18"/>
              <p:cNvSpPr>
                <a:spLocks noChangeArrowheads="1"/>
              </p:cNvSpPr>
              <p:nvPr/>
            </p:nvSpPr>
            <p:spPr bwMode="auto">
              <a:xfrm>
                <a:off x="1367" y="86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商用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22" name="Rectangle 86"/>
              <p:cNvSpPr>
                <a:spLocks noChangeArrowheads="1"/>
              </p:cNvSpPr>
              <p:nvPr/>
            </p:nvSpPr>
            <p:spPr bwMode="auto">
              <a:xfrm>
                <a:off x="1324" y="864"/>
                <a:ext cx="663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80" name="Group 89"/>
            <p:cNvGrpSpPr/>
            <p:nvPr/>
          </p:nvGrpSpPr>
          <p:grpSpPr bwMode="auto">
            <a:xfrm>
              <a:off x="1986" y="864"/>
              <a:ext cx="662" cy="480"/>
              <a:chOff x="1986" y="864"/>
              <a:chExt cx="662" cy="480"/>
            </a:xfrm>
          </p:grpSpPr>
          <p:sp>
            <p:nvSpPr>
              <p:cNvPr id="18481" name="Rectangle 19"/>
              <p:cNvSpPr>
                <a:spLocks noChangeArrowheads="1"/>
              </p:cNvSpPr>
              <p:nvPr/>
            </p:nvSpPr>
            <p:spPr bwMode="auto">
              <a:xfrm>
                <a:off x="2029" y="86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商用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24" name="Rectangle 88"/>
              <p:cNvSpPr>
                <a:spLocks noChangeArrowheads="1"/>
              </p:cNvSpPr>
              <p:nvPr/>
            </p:nvSpPr>
            <p:spPr bwMode="auto">
              <a:xfrm>
                <a:off x="1986" y="864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83" name="Group 91"/>
            <p:cNvGrpSpPr/>
            <p:nvPr/>
          </p:nvGrpSpPr>
          <p:grpSpPr bwMode="auto">
            <a:xfrm>
              <a:off x="2648" y="864"/>
              <a:ext cx="684" cy="480"/>
              <a:chOff x="2648" y="864"/>
              <a:chExt cx="684" cy="480"/>
            </a:xfrm>
          </p:grpSpPr>
          <p:sp>
            <p:nvSpPr>
              <p:cNvPr id="18484" name="Rectangle 20"/>
              <p:cNvSpPr>
                <a:spLocks noChangeArrowheads="1"/>
              </p:cNvSpPr>
              <p:nvPr/>
            </p:nvSpPr>
            <p:spPr bwMode="auto">
              <a:xfrm>
                <a:off x="2691" y="864"/>
                <a:ext cx="59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商用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26" name="Rectangle 90"/>
              <p:cNvSpPr>
                <a:spLocks noChangeArrowheads="1"/>
              </p:cNvSpPr>
              <p:nvPr/>
            </p:nvSpPr>
            <p:spPr bwMode="auto">
              <a:xfrm>
                <a:off x="2648" y="864"/>
                <a:ext cx="684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86" name="Group 93"/>
            <p:cNvGrpSpPr/>
            <p:nvPr/>
          </p:nvGrpSpPr>
          <p:grpSpPr bwMode="auto">
            <a:xfrm>
              <a:off x="3332" y="864"/>
              <a:ext cx="662" cy="480"/>
              <a:chOff x="3332" y="864"/>
              <a:chExt cx="662" cy="480"/>
            </a:xfrm>
          </p:grpSpPr>
          <p:sp>
            <p:nvSpPr>
              <p:cNvPr id="18487" name="Rectangle 21"/>
              <p:cNvSpPr>
                <a:spLocks noChangeArrowheads="1"/>
              </p:cNvSpPr>
              <p:nvPr/>
            </p:nvSpPr>
            <p:spPr bwMode="auto">
              <a:xfrm>
                <a:off x="3375" y="864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商用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28" name="Rectangle 92"/>
              <p:cNvSpPr>
                <a:spLocks noChangeArrowheads="1"/>
              </p:cNvSpPr>
              <p:nvPr/>
            </p:nvSpPr>
            <p:spPr bwMode="auto">
              <a:xfrm>
                <a:off x="3332" y="864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89" name="Group 95"/>
            <p:cNvGrpSpPr/>
            <p:nvPr/>
          </p:nvGrpSpPr>
          <p:grpSpPr bwMode="auto">
            <a:xfrm>
              <a:off x="0" y="1344"/>
              <a:ext cx="662" cy="576"/>
              <a:chOff x="0" y="1344"/>
              <a:chExt cx="662" cy="576"/>
            </a:xfrm>
          </p:grpSpPr>
          <p:sp>
            <p:nvSpPr>
              <p:cNvPr id="18490" name="Rectangle 22"/>
              <p:cNvSpPr>
                <a:spLocks noChangeArrowheads="1"/>
              </p:cNvSpPr>
              <p:nvPr/>
            </p:nvSpPr>
            <p:spPr bwMode="auto">
              <a:xfrm>
                <a:off x="43" y="1344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互连网络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30" name="Rectangle 94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62" cy="5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92" name="Group 97"/>
            <p:cNvGrpSpPr/>
            <p:nvPr/>
          </p:nvGrpSpPr>
          <p:grpSpPr bwMode="auto">
            <a:xfrm>
              <a:off x="662" y="1344"/>
              <a:ext cx="662" cy="576"/>
              <a:chOff x="662" y="1344"/>
              <a:chExt cx="662" cy="576"/>
            </a:xfrm>
          </p:grpSpPr>
          <p:sp>
            <p:nvSpPr>
              <p:cNvPr id="18493" name="Rectangle 23"/>
              <p:cNvSpPr>
                <a:spLocks noChangeArrowheads="1"/>
              </p:cNvSpPr>
              <p:nvPr/>
            </p:nvSpPr>
            <p:spPr bwMode="auto">
              <a:xfrm>
                <a:off x="705" y="1344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定制交叉开关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32" name="Rectangle 96"/>
              <p:cNvSpPr>
                <a:spLocks noChangeArrowheads="1"/>
              </p:cNvSpPr>
              <p:nvPr/>
            </p:nvSpPr>
            <p:spPr bwMode="auto">
              <a:xfrm>
                <a:off x="662" y="1344"/>
                <a:ext cx="662" cy="5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95" name="Group 99"/>
            <p:cNvGrpSpPr/>
            <p:nvPr/>
          </p:nvGrpSpPr>
          <p:grpSpPr bwMode="auto">
            <a:xfrm>
              <a:off x="1324" y="1344"/>
              <a:ext cx="662" cy="576"/>
              <a:chOff x="1324" y="1344"/>
              <a:chExt cx="662" cy="576"/>
            </a:xfrm>
          </p:grpSpPr>
          <p:sp>
            <p:nvSpPr>
              <p:cNvPr id="18496" name="Rectangle 24"/>
              <p:cNvSpPr>
                <a:spLocks noChangeArrowheads="1"/>
              </p:cNvSpPr>
              <p:nvPr/>
            </p:nvSpPr>
            <p:spPr bwMode="auto">
              <a:xfrm>
                <a:off x="1367" y="1344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总线、交叉开关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34" name="Rectangle 98"/>
              <p:cNvSpPr>
                <a:spLocks noChangeArrowheads="1"/>
              </p:cNvSpPr>
              <p:nvPr/>
            </p:nvSpPr>
            <p:spPr bwMode="auto">
              <a:xfrm>
                <a:off x="1324" y="1344"/>
                <a:ext cx="663" cy="5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498" name="Group 101"/>
            <p:cNvGrpSpPr/>
            <p:nvPr/>
          </p:nvGrpSpPr>
          <p:grpSpPr bwMode="auto">
            <a:xfrm>
              <a:off x="1986" y="1344"/>
              <a:ext cx="662" cy="576"/>
              <a:chOff x="1986" y="1344"/>
              <a:chExt cx="662" cy="576"/>
            </a:xfrm>
          </p:grpSpPr>
          <p:sp>
            <p:nvSpPr>
              <p:cNvPr id="18499" name="Rectangle 25"/>
              <p:cNvSpPr>
                <a:spLocks noChangeArrowheads="1"/>
              </p:cNvSpPr>
              <p:nvPr/>
            </p:nvSpPr>
            <p:spPr bwMode="auto">
              <a:xfrm>
                <a:off x="2029" y="1344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定制网络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36" name="Rectangle 100"/>
              <p:cNvSpPr>
                <a:spLocks noChangeArrowheads="1"/>
              </p:cNvSpPr>
              <p:nvPr/>
            </p:nvSpPr>
            <p:spPr bwMode="auto">
              <a:xfrm>
                <a:off x="1986" y="1344"/>
                <a:ext cx="662" cy="5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01" name="Group 103"/>
            <p:cNvGrpSpPr/>
            <p:nvPr/>
          </p:nvGrpSpPr>
          <p:grpSpPr bwMode="auto">
            <a:xfrm>
              <a:off x="2648" y="1344"/>
              <a:ext cx="684" cy="576"/>
              <a:chOff x="2648" y="1344"/>
              <a:chExt cx="684" cy="576"/>
            </a:xfrm>
          </p:grpSpPr>
          <p:sp>
            <p:nvSpPr>
              <p:cNvPr id="18502" name="Rectangle 26"/>
              <p:cNvSpPr>
                <a:spLocks noChangeArrowheads="1"/>
              </p:cNvSpPr>
              <p:nvPr/>
            </p:nvSpPr>
            <p:spPr bwMode="auto">
              <a:xfrm>
                <a:off x="2691" y="1344"/>
                <a:ext cx="59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定制网络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38" name="Rectangle 102"/>
              <p:cNvSpPr>
                <a:spLocks noChangeArrowheads="1"/>
              </p:cNvSpPr>
              <p:nvPr/>
            </p:nvSpPr>
            <p:spPr bwMode="auto">
              <a:xfrm>
                <a:off x="2648" y="1344"/>
                <a:ext cx="684" cy="5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04" name="Group 105"/>
            <p:cNvGrpSpPr/>
            <p:nvPr/>
          </p:nvGrpSpPr>
          <p:grpSpPr bwMode="auto">
            <a:xfrm>
              <a:off x="3332" y="1344"/>
              <a:ext cx="662" cy="576"/>
              <a:chOff x="3332" y="1344"/>
              <a:chExt cx="662" cy="576"/>
            </a:xfrm>
          </p:grpSpPr>
          <p:sp>
            <p:nvSpPr>
              <p:cNvPr id="18505" name="Rectangle 27"/>
              <p:cNvSpPr>
                <a:spLocks noChangeArrowheads="1"/>
              </p:cNvSpPr>
              <p:nvPr/>
            </p:nvSpPr>
            <p:spPr bwMode="auto">
              <a:xfrm>
                <a:off x="3375" y="1344"/>
                <a:ext cx="5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商用网络（以太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ATM）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40" name="Rectangle 104"/>
              <p:cNvSpPr>
                <a:spLocks noChangeArrowheads="1"/>
              </p:cNvSpPr>
              <p:nvPr/>
            </p:nvSpPr>
            <p:spPr bwMode="auto">
              <a:xfrm>
                <a:off x="3332" y="1344"/>
                <a:ext cx="662" cy="5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07" name="Group 107"/>
            <p:cNvGrpSpPr/>
            <p:nvPr/>
          </p:nvGrpSpPr>
          <p:grpSpPr bwMode="auto">
            <a:xfrm>
              <a:off x="0" y="1920"/>
              <a:ext cx="662" cy="480"/>
              <a:chOff x="0" y="1920"/>
              <a:chExt cx="662" cy="480"/>
            </a:xfrm>
          </p:grpSpPr>
          <p:sp>
            <p:nvSpPr>
              <p:cNvPr id="18508" name="Rectangle 28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通信机制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42" name="Rectangle 106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10" name="Group 109"/>
            <p:cNvGrpSpPr/>
            <p:nvPr/>
          </p:nvGrpSpPr>
          <p:grpSpPr bwMode="auto">
            <a:xfrm>
              <a:off x="662" y="1920"/>
              <a:ext cx="662" cy="480"/>
              <a:chOff x="662" y="1920"/>
              <a:chExt cx="662" cy="480"/>
            </a:xfrm>
          </p:grpSpPr>
          <p:sp>
            <p:nvSpPr>
              <p:cNvPr id="18511" name="Rectangle 29"/>
              <p:cNvSpPr>
                <a:spLocks noChangeArrowheads="1"/>
              </p:cNvSpPr>
              <p:nvPr/>
            </p:nvSpPr>
            <p:spPr bwMode="auto">
              <a:xfrm>
                <a:off x="705" y="192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共享变量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44" name="Rectangle 108"/>
              <p:cNvSpPr>
                <a:spLocks noChangeArrowheads="1"/>
              </p:cNvSpPr>
              <p:nvPr/>
            </p:nvSpPr>
            <p:spPr bwMode="auto">
              <a:xfrm>
                <a:off x="662" y="192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13" name="Group 111"/>
            <p:cNvGrpSpPr/>
            <p:nvPr/>
          </p:nvGrpSpPr>
          <p:grpSpPr bwMode="auto">
            <a:xfrm>
              <a:off x="1324" y="1920"/>
              <a:ext cx="662" cy="480"/>
              <a:chOff x="1324" y="1920"/>
              <a:chExt cx="662" cy="480"/>
            </a:xfrm>
          </p:grpSpPr>
          <p:sp>
            <p:nvSpPr>
              <p:cNvPr id="18514" name="Rectangle 30"/>
              <p:cNvSpPr>
                <a:spLocks noChangeArrowheads="1"/>
              </p:cNvSpPr>
              <p:nvPr/>
            </p:nvSpPr>
            <p:spPr bwMode="auto">
              <a:xfrm>
                <a:off x="1367" y="192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共享变量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46" name="Rectangle 110"/>
              <p:cNvSpPr>
                <a:spLocks noChangeArrowheads="1"/>
              </p:cNvSpPr>
              <p:nvPr/>
            </p:nvSpPr>
            <p:spPr bwMode="auto">
              <a:xfrm>
                <a:off x="1324" y="1920"/>
                <a:ext cx="663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16" name="Group 113"/>
            <p:cNvGrpSpPr/>
            <p:nvPr/>
          </p:nvGrpSpPr>
          <p:grpSpPr bwMode="auto">
            <a:xfrm>
              <a:off x="1986" y="1920"/>
              <a:ext cx="662" cy="480"/>
              <a:chOff x="1986" y="1920"/>
              <a:chExt cx="662" cy="480"/>
            </a:xfrm>
          </p:grpSpPr>
          <p:sp>
            <p:nvSpPr>
              <p:cNvPr id="18517" name="Rectangle 31"/>
              <p:cNvSpPr>
                <a:spLocks noChangeArrowheads="1"/>
              </p:cNvSpPr>
              <p:nvPr/>
            </p:nvSpPr>
            <p:spPr bwMode="auto">
              <a:xfrm>
                <a:off x="2029" y="192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消息传递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48" name="Rectangle 112"/>
              <p:cNvSpPr>
                <a:spLocks noChangeArrowheads="1"/>
              </p:cNvSpPr>
              <p:nvPr/>
            </p:nvSpPr>
            <p:spPr bwMode="auto">
              <a:xfrm>
                <a:off x="1986" y="192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19" name="Group 115"/>
            <p:cNvGrpSpPr/>
            <p:nvPr/>
          </p:nvGrpSpPr>
          <p:grpSpPr bwMode="auto">
            <a:xfrm>
              <a:off x="2648" y="1920"/>
              <a:ext cx="684" cy="480"/>
              <a:chOff x="2648" y="1920"/>
              <a:chExt cx="684" cy="480"/>
            </a:xfrm>
          </p:grpSpPr>
          <p:sp>
            <p:nvSpPr>
              <p:cNvPr id="18520" name="Rectangle 32"/>
              <p:cNvSpPr>
                <a:spLocks noChangeArrowheads="1"/>
              </p:cNvSpPr>
              <p:nvPr/>
            </p:nvSpPr>
            <p:spPr bwMode="auto">
              <a:xfrm>
                <a:off x="2691" y="1920"/>
                <a:ext cx="59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共享变量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50" name="Rectangle 114"/>
              <p:cNvSpPr>
                <a:spLocks noChangeArrowheads="1"/>
              </p:cNvSpPr>
              <p:nvPr/>
            </p:nvSpPr>
            <p:spPr bwMode="auto">
              <a:xfrm>
                <a:off x="2648" y="1920"/>
                <a:ext cx="684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22" name="Group 117"/>
            <p:cNvGrpSpPr/>
            <p:nvPr/>
          </p:nvGrpSpPr>
          <p:grpSpPr bwMode="auto">
            <a:xfrm>
              <a:off x="3332" y="1920"/>
              <a:ext cx="662" cy="480"/>
              <a:chOff x="3332" y="1920"/>
              <a:chExt cx="662" cy="480"/>
            </a:xfrm>
          </p:grpSpPr>
          <p:sp>
            <p:nvSpPr>
              <p:cNvPr id="18523" name="Rectangle 33"/>
              <p:cNvSpPr>
                <a:spLocks noChangeArrowheads="1"/>
              </p:cNvSpPr>
              <p:nvPr/>
            </p:nvSpPr>
            <p:spPr bwMode="auto">
              <a:xfrm>
                <a:off x="3375" y="192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消息传递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52" name="Rectangle 116"/>
              <p:cNvSpPr>
                <a:spLocks noChangeArrowheads="1"/>
              </p:cNvSpPr>
              <p:nvPr/>
            </p:nvSpPr>
            <p:spPr bwMode="auto">
              <a:xfrm>
                <a:off x="3332" y="192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25" name="Group 119"/>
            <p:cNvGrpSpPr/>
            <p:nvPr/>
          </p:nvGrpSpPr>
          <p:grpSpPr bwMode="auto">
            <a:xfrm>
              <a:off x="0" y="2400"/>
              <a:ext cx="662" cy="480"/>
              <a:chOff x="0" y="2400"/>
              <a:chExt cx="662" cy="480"/>
            </a:xfrm>
          </p:grpSpPr>
          <p:sp>
            <p:nvSpPr>
              <p:cNvPr id="18526" name="Rectangle 34"/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地址空间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54" name="Rectangle 118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28" name="Group 121"/>
            <p:cNvGrpSpPr/>
            <p:nvPr/>
          </p:nvGrpSpPr>
          <p:grpSpPr bwMode="auto">
            <a:xfrm>
              <a:off x="662" y="2400"/>
              <a:ext cx="662" cy="480"/>
              <a:chOff x="662" y="2400"/>
              <a:chExt cx="662" cy="480"/>
            </a:xfrm>
          </p:grpSpPr>
          <p:sp>
            <p:nvSpPr>
              <p:cNvPr id="18529" name="Rectangle 35"/>
              <p:cNvSpPr>
                <a:spLocks noChangeArrowheads="1"/>
              </p:cNvSpPr>
              <p:nvPr/>
            </p:nvSpPr>
            <p:spPr bwMode="auto">
              <a:xfrm>
                <a:off x="705" y="240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单地址空间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56" name="Rectangle 120"/>
              <p:cNvSpPr>
                <a:spLocks noChangeArrowheads="1"/>
              </p:cNvSpPr>
              <p:nvPr/>
            </p:nvSpPr>
            <p:spPr bwMode="auto">
              <a:xfrm>
                <a:off x="662" y="240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31" name="Group 123"/>
            <p:cNvGrpSpPr/>
            <p:nvPr/>
          </p:nvGrpSpPr>
          <p:grpSpPr bwMode="auto">
            <a:xfrm>
              <a:off x="1324" y="2400"/>
              <a:ext cx="662" cy="480"/>
              <a:chOff x="1324" y="2400"/>
              <a:chExt cx="662" cy="480"/>
            </a:xfrm>
          </p:grpSpPr>
          <p:sp>
            <p:nvSpPr>
              <p:cNvPr id="18532" name="Rectangle 36"/>
              <p:cNvSpPr>
                <a:spLocks noChangeArrowheads="1"/>
              </p:cNvSpPr>
              <p:nvPr/>
            </p:nvSpPr>
            <p:spPr bwMode="auto">
              <a:xfrm>
                <a:off x="1367" y="240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单地址空间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58" name="Rectangle 122"/>
              <p:cNvSpPr>
                <a:spLocks noChangeArrowheads="1"/>
              </p:cNvSpPr>
              <p:nvPr/>
            </p:nvSpPr>
            <p:spPr bwMode="auto">
              <a:xfrm>
                <a:off x="1324" y="2400"/>
                <a:ext cx="663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34" name="Group 125"/>
            <p:cNvGrpSpPr/>
            <p:nvPr/>
          </p:nvGrpSpPr>
          <p:grpSpPr bwMode="auto">
            <a:xfrm>
              <a:off x="1986" y="2400"/>
              <a:ext cx="662" cy="480"/>
              <a:chOff x="1986" y="2400"/>
              <a:chExt cx="662" cy="480"/>
            </a:xfrm>
          </p:grpSpPr>
          <p:sp>
            <p:nvSpPr>
              <p:cNvPr id="18535" name="Rectangle 37"/>
              <p:cNvSpPr>
                <a:spLocks noChangeArrowheads="1"/>
              </p:cNvSpPr>
              <p:nvPr/>
            </p:nvSpPr>
            <p:spPr bwMode="auto">
              <a:xfrm>
                <a:off x="2029" y="240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多地址空间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60" name="Rectangle 124"/>
              <p:cNvSpPr>
                <a:spLocks noChangeArrowheads="1"/>
              </p:cNvSpPr>
              <p:nvPr/>
            </p:nvSpPr>
            <p:spPr bwMode="auto">
              <a:xfrm>
                <a:off x="1986" y="240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37" name="Group 127"/>
            <p:cNvGrpSpPr/>
            <p:nvPr/>
          </p:nvGrpSpPr>
          <p:grpSpPr bwMode="auto">
            <a:xfrm>
              <a:off x="2648" y="2400"/>
              <a:ext cx="684" cy="480"/>
              <a:chOff x="2648" y="2400"/>
              <a:chExt cx="684" cy="480"/>
            </a:xfrm>
          </p:grpSpPr>
          <p:sp>
            <p:nvSpPr>
              <p:cNvPr id="18538" name="Rectangle 38"/>
              <p:cNvSpPr>
                <a:spLocks noChangeArrowheads="1"/>
              </p:cNvSpPr>
              <p:nvPr/>
            </p:nvSpPr>
            <p:spPr bwMode="auto">
              <a:xfrm>
                <a:off x="2691" y="2400"/>
                <a:ext cx="59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单地址空间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62" name="Rectangle 126"/>
              <p:cNvSpPr>
                <a:spLocks noChangeArrowheads="1"/>
              </p:cNvSpPr>
              <p:nvPr/>
            </p:nvSpPr>
            <p:spPr bwMode="auto">
              <a:xfrm>
                <a:off x="2648" y="2400"/>
                <a:ext cx="684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40" name="Group 129"/>
            <p:cNvGrpSpPr/>
            <p:nvPr/>
          </p:nvGrpSpPr>
          <p:grpSpPr bwMode="auto">
            <a:xfrm>
              <a:off x="3332" y="2400"/>
              <a:ext cx="662" cy="480"/>
              <a:chOff x="3332" y="2400"/>
              <a:chExt cx="662" cy="480"/>
            </a:xfrm>
          </p:grpSpPr>
          <p:sp>
            <p:nvSpPr>
              <p:cNvPr id="18541" name="Rectangle 39"/>
              <p:cNvSpPr>
                <a:spLocks noChangeArrowheads="1"/>
              </p:cNvSpPr>
              <p:nvPr/>
            </p:nvSpPr>
            <p:spPr bwMode="auto">
              <a:xfrm>
                <a:off x="3375" y="240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多地址空间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64" name="Rectangle 128"/>
              <p:cNvSpPr>
                <a:spLocks noChangeArrowheads="1"/>
              </p:cNvSpPr>
              <p:nvPr/>
            </p:nvSpPr>
            <p:spPr bwMode="auto">
              <a:xfrm>
                <a:off x="3332" y="240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43" name="Group 131"/>
            <p:cNvGrpSpPr/>
            <p:nvPr/>
          </p:nvGrpSpPr>
          <p:grpSpPr bwMode="auto">
            <a:xfrm>
              <a:off x="0" y="2880"/>
              <a:ext cx="662" cy="480"/>
              <a:chOff x="0" y="2880"/>
              <a:chExt cx="662" cy="480"/>
            </a:xfrm>
          </p:grpSpPr>
          <p:sp>
            <p:nvSpPr>
              <p:cNvPr id="18544" name="Rectangle 40"/>
              <p:cNvSpPr>
                <a:spLocks noChangeArrowheads="1"/>
              </p:cNvSpPr>
              <p:nvPr/>
            </p:nvSpPr>
            <p:spPr bwMode="auto">
              <a:xfrm>
                <a:off x="43" y="288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系统存储器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66" name="Rectangle 130"/>
              <p:cNvSpPr>
                <a:spLocks noChangeArrowheads="1"/>
              </p:cNvSpPr>
              <p:nvPr/>
            </p:nvSpPr>
            <p:spPr bwMode="auto">
              <a:xfrm>
                <a:off x="0" y="2882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46" name="Group 133"/>
            <p:cNvGrpSpPr/>
            <p:nvPr/>
          </p:nvGrpSpPr>
          <p:grpSpPr bwMode="auto">
            <a:xfrm>
              <a:off x="662" y="2880"/>
              <a:ext cx="662" cy="480"/>
              <a:chOff x="662" y="2880"/>
              <a:chExt cx="662" cy="480"/>
            </a:xfrm>
          </p:grpSpPr>
          <p:sp>
            <p:nvSpPr>
              <p:cNvPr id="18547" name="Rectangle 41"/>
              <p:cNvSpPr>
                <a:spLocks noChangeArrowheads="1"/>
              </p:cNvSpPr>
              <p:nvPr/>
            </p:nvSpPr>
            <p:spPr bwMode="auto">
              <a:xfrm>
                <a:off x="705" y="288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>
                    <a:latin typeface="Times New Roman" panose="02020603050405020304" pitchFamily="18" charset="0"/>
                  </a:rPr>
                  <a:t>集中共享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68" name="Rectangle 132"/>
              <p:cNvSpPr>
                <a:spLocks noChangeArrowheads="1"/>
              </p:cNvSpPr>
              <p:nvPr/>
            </p:nvSpPr>
            <p:spPr bwMode="auto">
              <a:xfrm>
                <a:off x="662" y="2882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49" name="Group 135"/>
            <p:cNvGrpSpPr/>
            <p:nvPr/>
          </p:nvGrpSpPr>
          <p:grpSpPr bwMode="auto">
            <a:xfrm>
              <a:off x="1324" y="2880"/>
              <a:ext cx="662" cy="480"/>
              <a:chOff x="1324" y="2880"/>
              <a:chExt cx="662" cy="480"/>
            </a:xfrm>
          </p:grpSpPr>
          <p:sp>
            <p:nvSpPr>
              <p:cNvPr id="18550" name="Rectangle 42"/>
              <p:cNvSpPr>
                <a:spLocks noChangeArrowheads="1"/>
              </p:cNvSpPr>
              <p:nvPr/>
            </p:nvSpPr>
            <p:spPr bwMode="auto">
              <a:xfrm>
                <a:off x="1367" y="288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集中共享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70" name="Rectangle 134"/>
              <p:cNvSpPr>
                <a:spLocks noChangeArrowheads="1"/>
              </p:cNvSpPr>
              <p:nvPr/>
            </p:nvSpPr>
            <p:spPr bwMode="auto">
              <a:xfrm>
                <a:off x="1324" y="2882"/>
                <a:ext cx="663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52" name="Group 137"/>
            <p:cNvGrpSpPr/>
            <p:nvPr/>
          </p:nvGrpSpPr>
          <p:grpSpPr bwMode="auto">
            <a:xfrm>
              <a:off x="1986" y="2880"/>
              <a:ext cx="662" cy="480"/>
              <a:chOff x="1986" y="2880"/>
              <a:chExt cx="662" cy="480"/>
            </a:xfrm>
          </p:grpSpPr>
          <p:sp>
            <p:nvSpPr>
              <p:cNvPr id="18553" name="Rectangle 43"/>
              <p:cNvSpPr>
                <a:spLocks noChangeArrowheads="1"/>
              </p:cNvSpPr>
              <p:nvPr/>
            </p:nvSpPr>
            <p:spPr bwMode="auto">
              <a:xfrm>
                <a:off x="2029" y="288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分布非共享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72" name="Rectangle 136"/>
              <p:cNvSpPr>
                <a:spLocks noChangeArrowheads="1"/>
              </p:cNvSpPr>
              <p:nvPr/>
            </p:nvSpPr>
            <p:spPr bwMode="auto">
              <a:xfrm>
                <a:off x="1986" y="2882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55" name="Group 139"/>
            <p:cNvGrpSpPr/>
            <p:nvPr/>
          </p:nvGrpSpPr>
          <p:grpSpPr bwMode="auto">
            <a:xfrm>
              <a:off x="2648" y="2880"/>
              <a:ext cx="684" cy="480"/>
              <a:chOff x="2648" y="2880"/>
              <a:chExt cx="684" cy="480"/>
            </a:xfrm>
          </p:grpSpPr>
          <p:sp>
            <p:nvSpPr>
              <p:cNvPr id="18556" name="Rectangle 44"/>
              <p:cNvSpPr>
                <a:spLocks noChangeArrowheads="1"/>
              </p:cNvSpPr>
              <p:nvPr/>
            </p:nvSpPr>
            <p:spPr bwMode="auto">
              <a:xfrm>
                <a:off x="2691" y="2880"/>
                <a:ext cx="59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分布共享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74" name="Rectangle 138"/>
              <p:cNvSpPr>
                <a:spLocks noChangeArrowheads="1"/>
              </p:cNvSpPr>
              <p:nvPr/>
            </p:nvSpPr>
            <p:spPr bwMode="auto">
              <a:xfrm>
                <a:off x="2648" y="2882"/>
                <a:ext cx="684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58" name="Group 141"/>
            <p:cNvGrpSpPr/>
            <p:nvPr/>
          </p:nvGrpSpPr>
          <p:grpSpPr bwMode="auto">
            <a:xfrm>
              <a:off x="3332" y="2880"/>
              <a:ext cx="662" cy="480"/>
              <a:chOff x="3332" y="2880"/>
              <a:chExt cx="662" cy="480"/>
            </a:xfrm>
          </p:grpSpPr>
          <p:sp>
            <p:nvSpPr>
              <p:cNvPr id="18559" name="Rectangle 45"/>
              <p:cNvSpPr>
                <a:spLocks noChangeArrowheads="1"/>
              </p:cNvSpPr>
              <p:nvPr/>
            </p:nvSpPr>
            <p:spPr bwMode="auto">
              <a:xfrm>
                <a:off x="3375" y="288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分布非共享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76" name="Rectangle 140"/>
              <p:cNvSpPr>
                <a:spLocks noChangeArrowheads="1"/>
              </p:cNvSpPr>
              <p:nvPr/>
            </p:nvSpPr>
            <p:spPr bwMode="auto">
              <a:xfrm>
                <a:off x="3332" y="2882"/>
                <a:ext cx="662" cy="47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61" name="Group 143"/>
            <p:cNvGrpSpPr/>
            <p:nvPr/>
          </p:nvGrpSpPr>
          <p:grpSpPr bwMode="auto">
            <a:xfrm>
              <a:off x="0" y="3360"/>
              <a:ext cx="662" cy="480"/>
              <a:chOff x="0" y="3360"/>
              <a:chExt cx="662" cy="480"/>
            </a:xfrm>
          </p:grpSpPr>
          <p:sp>
            <p:nvSpPr>
              <p:cNvPr id="18562" name="Rectangle 46"/>
              <p:cNvSpPr>
                <a:spLocks noChangeArrowheads="1"/>
              </p:cNvSpPr>
              <p:nvPr/>
            </p:nvSpPr>
            <p:spPr bwMode="auto">
              <a:xfrm>
                <a:off x="43" y="336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访存模型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78" name="Rectangle 142"/>
              <p:cNvSpPr>
                <a:spLocks noChangeArrowheads="1"/>
              </p:cNvSpPr>
              <p:nvPr/>
            </p:nvSpPr>
            <p:spPr bwMode="auto">
              <a:xfrm>
                <a:off x="0" y="336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64" name="Group 145"/>
            <p:cNvGrpSpPr/>
            <p:nvPr/>
          </p:nvGrpSpPr>
          <p:grpSpPr bwMode="auto">
            <a:xfrm>
              <a:off x="662" y="3360"/>
              <a:ext cx="662" cy="480"/>
              <a:chOff x="662" y="3360"/>
              <a:chExt cx="662" cy="480"/>
            </a:xfrm>
          </p:grpSpPr>
          <p:sp>
            <p:nvSpPr>
              <p:cNvPr id="18565" name="Rectangle 47"/>
              <p:cNvSpPr>
                <a:spLocks noChangeArrowheads="1"/>
              </p:cNvSpPr>
              <p:nvPr/>
            </p:nvSpPr>
            <p:spPr bwMode="auto">
              <a:xfrm>
                <a:off x="705" y="336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UMA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80" name="Rectangle 144"/>
              <p:cNvSpPr>
                <a:spLocks noChangeArrowheads="1"/>
              </p:cNvSpPr>
              <p:nvPr/>
            </p:nvSpPr>
            <p:spPr bwMode="auto">
              <a:xfrm>
                <a:off x="662" y="336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67" name="Group 147"/>
            <p:cNvGrpSpPr/>
            <p:nvPr/>
          </p:nvGrpSpPr>
          <p:grpSpPr bwMode="auto">
            <a:xfrm>
              <a:off x="1324" y="3360"/>
              <a:ext cx="662" cy="480"/>
              <a:chOff x="1324" y="3360"/>
              <a:chExt cx="662" cy="480"/>
            </a:xfrm>
          </p:grpSpPr>
          <p:sp>
            <p:nvSpPr>
              <p:cNvPr id="18568" name="Rectangle 48"/>
              <p:cNvSpPr>
                <a:spLocks noChangeArrowheads="1"/>
              </p:cNvSpPr>
              <p:nvPr/>
            </p:nvSpPr>
            <p:spPr bwMode="auto">
              <a:xfrm>
                <a:off x="1367" y="336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UMA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82" name="Rectangle 146"/>
              <p:cNvSpPr>
                <a:spLocks noChangeArrowheads="1"/>
              </p:cNvSpPr>
              <p:nvPr/>
            </p:nvSpPr>
            <p:spPr bwMode="auto">
              <a:xfrm>
                <a:off x="1324" y="3360"/>
                <a:ext cx="663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70" name="Group 149"/>
            <p:cNvGrpSpPr/>
            <p:nvPr/>
          </p:nvGrpSpPr>
          <p:grpSpPr bwMode="auto">
            <a:xfrm>
              <a:off x="1986" y="3360"/>
              <a:ext cx="662" cy="480"/>
              <a:chOff x="1986" y="3360"/>
              <a:chExt cx="662" cy="480"/>
            </a:xfrm>
          </p:grpSpPr>
          <p:sp>
            <p:nvSpPr>
              <p:cNvPr id="18571" name="Rectangle 49"/>
              <p:cNvSpPr>
                <a:spLocks noChangeArrowheads="1"/>
              </p:cNvSpPr>
              <p:nvPr/>
            </p:nvSpPr>
            <p:spPr bwMode="auto">
              <a:xfrm>
                <a:off x="2029" y="336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NORMA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84" name="Rectangle 148"/>
              <p:cNvSpPr>
                <a:spLocks noChangeArrowheads="1"/>
              </p:cNvSpPr>
              <p:nvPr/>
            </p:nvSpPr>
            <p:spPr bwMode="auto">
              <a:xfrm>
                <a:off x="1986" y="336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73" name="Group 151"/>
            <p:cNvGrpSpPr/>
            <p:nvPr/>
          </p:nvGrpSpPr>
          <p:grpSpPr bwMode="auto">
            <a:xfrm>
              <a:off x="2648" y="3360"/>
              <a:ext cx="684" cy="480"/>
              <a:chOff x="2648" y="3360"/>
              <a:chExt cx="684" cy="480"/>
            </a:xfrm>
          </p:grpSpPr>
          <p:sp>
            <p:nvSpPr>
              <p:cNvPr id="18574" name="Rectangle 50"/>
              <p:cNvSpPr>
                <a:spLocks noChangeArrowheads="1"/>
              </p:cNvSpPr>
              <p:nvPr/>
            </p:nvSpPr>
            <p:spPr bwMode="auto">
              <a:xfrm>
                <a:off x="2691" y="3360"/>
                <a:ext cx="598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NUMA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86" name="Rectangle 150"/>
              <p:cNvSpPr>
                <a:spLocks noChangeArrowheads="1"/>
              </p:cNvSpPr>
              <p:nvPr/>
            </p:nvSpPr>
            <p:spPr bwMode="auto">
              <a:xfrm>
                <a:off x="2648" y="3360"/>
                <a:ext cx="684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76" name="Group 153"/>
            <p:cNvGrpSpPr/>
            <p:nvPr/>
          </p:nvGrpSpPr>
          <p:grpSpPr bwMode="auto">
            <a:xfrm>
              <a:off x="3332" y="3360"/>
              <a:ext cx="662" cy="480"/>
              <a:chOff x="3332" y="3360"/>
              <a:chExt cx="662" cy="480"/>
            </a:xfrm>
          </p:grpSpPr>
          <p:sp>
            <p:nvSpPr>
              <p:cNvPr id="18577" name="Rectangle 51"/>
              <p:cNvSpPr>
                <a:spLocks noChangeArrowheads="1"/>
              </p:cNvSpPr>
              <p:nvPr/>
            </p:nvSpPr>
            <p:spPr bwMode="auto">
              <a:xfrm>
                <a:off x="3375" y="3360"/>
                <a:ext cx="57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NORMA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88" name="Rectangle 152"/>
              <p:cNvSpPr>
                <a:spLocks noChangeArrowheads="1"/>
              </p:cNvSpPr>
              <p:nvPr/>
            </p:nvSpPr>
            <p:spPr bwMode="auto">
              <a:xfrm>
                <a:off x="3332" y="3360"/>
                <a:ext cx="662" cy="48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79" name="Group 155"/>
            <p:cNvGrpSpPr/>
            <p:nvPr/>
          </p:nvGrpSpPr>
          <p:grpSpPr bwMode="auto">
            <a:xfrm>
              <a:off x="0" y="3840"/>
              <a:ext cx="662" cy="768"/>
              <a:chOff x="0" y="3840"/>
              <a:chExt cx="662" cy="768"/>
            </a:xfrm>
          </p:grpSpPr>
          <p:sp>
            <p:nvSpPr>
              <p:cNvPr id="18580" name="Rectangle 52"/>
              <p:cNvSpPr>
                <a:spLocks noChangeArrowheads="1"/>
              </p:cNvSpPr>
              <p:nvPr/>
            </p:nvSpPr>
            <p:spPr bwMode="auto">
              <a:xfrm>
                <a:off x="43" y="3840"/>
                <a:ext cx="576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1200">
                    <a:latin typeface="Times New Roman" panose="02020603050405020304" pitchFamily="18" charset="0"/>
                  </a:rPr>
                  <a:t>代表机器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90" name="Rectangle 154"/>
              <p:cNvSpPr>
                <a:spLocks noChangeArrowheads="1"/>
              </p:cNvSpPr>
              <p:nvPr/>
            </p:nvSpPr>
            <p:spPr bwMode="auto">
              <a:xfrm>
                <a:off x="0" y="3842"/>
                <a:ext cx="662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82" name="Group 157"/>
            <p:cNvGrpSpPr/>
            <p:nvPr/>
          </p:nvGrpSpPr>
          <p:grpSpPr bwMode="auto">
            <a:xfrm>
              <a:off x="662" y="3840"/>
              <a:ext cx="662" cy="768"/>
              <a:chOff x="662" y="3840"/>
              <a:chExt cx="662" cy="768"/>
            </a:xfrm>
          </p:grpSpPr>
          <p:sp>
            <p:nvSpPr>
              <p:cNvPr id="18583" name="Rectangle 53"/>
              <p:cNvSpPr>
                <a:spLocks noChangeArrowheads="1"/>
              </p:cNvSpPr>
              <p:nvPr/>
            </p:nvSpPr>
            <p:spPr bwMode="auto">
              <a:xfrm>
                <a:off x="705" y="3840"/>
                <a:ext cx="576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indent="2667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000">
                    <a:latin typeface="Times New Roman" panose="02020603050405020304" pitchFamily="18" charset="0"/>
                  </a:rPr>
                  <a:t>Cray C-90，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eaLnBrk="0" hangingPunct="0"/>
                <a:r>
                  <a:rPr lang="en-US" altLang="zh-CN" sz="1000">
                    <a:latin typeface="Times New Roman" panose="02020603050405020304" pitchFamily="18" charset="0"/>
                  </a:rPr>
                  <a:t>Cray T-90，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eaLnBrk="0" hangingPunct="0"/>
                <a:r>
                  <a:rPr lang="zh-CN" altLang="en-US" sz="1000">
                    <a:latin typeface="Times New Roman" panose="02020603050405020304" pitchFamily="18" charset="0"/>
                  </a:rPr>
                  <a:t>银河1号</a:t>
                </a:r>
                <a:endParaRPr lang="zh-CN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92" name="Rectangle 156"/>
              <p:cNvSpPr>
                <a:spLocks noChangeArrowheads="1"/>
              </p:cNvSpPr>
              <p:nvPr/>
            </p:nvSpPr>
            <p:spPr bwMode="auto">
              <a:xfrm>
                <a:off x="662" y="3842"/>
                <a:ext cx="662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85" name="Group 159"/>
            <p:cNvGrpSpPr/>
            <p:nvPr/>
          </p:nvGrpSpPr>
          <p:grpSpPr bwMode="auto">
            <a:xfrm>
              <a:off x="1324" y="3840"/>
              <a:ext cx="662" cy="768"/>
              <a:chOff x="1324" y="3840"/>
              <a:chExt cx="662" cy="768"/>
            </a:xfrm>
          </p:grpSpPr>
          <p:sp>
            <p:nvSpPr>
              <p:cNvPr id="18586" name="Rectangle 54"/>
              <p:cNvSpPr>
                <a:spLocks noChangeArrowheads="1"/>
              </p:cNvSpPr>
              <p:nvPr/>
            </p:nvSpPr>
            <p:spPr bwMode="auto">
              <a:xfrm>
                <a:off x="1367" y="3840"/>
                <a:ext cx="576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indent="2667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IBM R50，SGI Power Challenge，</a:t>
                </a:r>
                <a:endParaRPr lang="en-US" altLang="zh-CN" sz="1000"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zh-CN" altLang="en-US" sz="1000">
                    <a:latin typeface="Times New Roman" panose="02020603050405020304" pitchFamily="18" charset="0"/>
                  </a:rPr>
                  <a:t>曙光1号</a:t>
                </a:r>
                <a:endParaRPr lang="zh-CN" altLang="en-US" sz="10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94" name="Rectangle 158"/>
              <p:cNvSpPr>
                <a:spLocks noChangeArrowheads="1"/>
              </p:cNvSpPr>
              <p:nvPr/>
            </p:nvSpPr>
            <p:spPr bwMode="auto">
              <a:xfrm>
                <a:off x="1324" y="3842"/>
                <a:ext cx="663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88" name="Group 161"/>
            <p:cNvGrpSpPr/>
            <p:nvPr/>
          </p:nvGrpSpPr>
          <p:grpSpPr bwMode="auto">
            <a:xfrm>
              <a:off x="1986" y="3840"/>
              <a:ext cx="662" cy="768"/>
              <a:chOff x="1986" y="3840"/>
              <a:chExt cx="662" cy="768"/>
            </a:xfrm>
          </p:grpSpPr>
          <p:sp>
            <p:nvSpPr>
              <p:cNvPr id="18589" name="Rectangle 55"/>
              <p:cNvSpPr>
                <a:spLocks noChangeArrowheads="1"/>
              </p:cNvSpPr>
              <p:nvPr/>
            </p:nvSpPr>
            <p:spPr bwMode="auto">
              <a:xfrm>
                <a:off x="2029" y="3840"/>
                <a:ext cx="576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latin typeface="Times New Roman" panose="02020603050405020304" pitchFamily="18" charset="0"/>
                  </a:rPr>
                  <a:t>Intel Paragon，    IBMSP2，</a:t>
                </a:r>
                <a:r>
                  <a:rPr lang="zh-CN" altLang="en-US" sz="1200">
                    <a:latin typeface="Times New Roman" panose="02020603050405020304" pitchFamily="18" charset="0"/>
                  </a:rPr>
                  <a:t>曙光1000/2000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eaLnBrk="0" hangingPunct="0"/>
                <a:endParaRPr lang="zh-CN" altLang="en-US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96" name="Rectangle 160"/>
              <p:cNvSpPr>
                <a:spLocks noChangeArrowheads="1"/>
              </p:cNvSpPr>
              <p:nvPr/>
            </p:nvSpPr>
            <p:spPr bwMode="auto">
              <a:xfrm>
                <a:off x="1986" y="3842"/>
                <a:ext cx="662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91" name="Group 163"/>
            <p:cNvGrpSpPr/>
            <p:nvPr/>
          </p:nvGrpSpPr>
          <p:grpSpPr bwMode="auto">
            <a:xfrm>
              <a:off x="2648" y="3840"/>
              <a:ext cx="684" cy="768"/>
              <a:chOff x="2648" y="3840"/>
              <a:chExt cx="684" cy="768"/>
            </a:xfrm>
          </p:grpSpPr>
          <p:sp>
            <p:nvSpPr>
              <p:cNvPr id="18592" name="Rectangle 56"/>
              <p:cNvSpPr>
                <a:spLocks noChangeArrowheads="1"/>
              </p:cNvSpPr>
              <p:nvPr/>
            </p:nvSpPr>
            <p:spPr bwMode="auto">
              <a:xfrm>
                <a:off x="2691" y="3840"/>
                <a:ext cx="598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Stanford DASH，Cray T 3D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498" name="Rectangle 162"/>
              <p:cNvSpPr>
                <a:spLocks noChangeArrowheads="1"/>
              </p:cNvSpPr>
              <p:nvPr/>
            </p:nvSpPr>
            <p:spPr bwMode="auto">
              <a:xfrm>
                <a:off x="2648" y="3842"/>
                <a:ext cx="684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594" name="Group 165"/>
            <p:cNvGrpSpPr/>
            <p:nvPr/>
          </p:nvGrpSpPr>
          <p:grpSpPr bwMode="auto">
            <a:xfrm>
              <a:off x="3332" y="3840"/>
              <a:ext cx="662" cy="768"/>
              <a:chOff x="3332" y="3840"/>
              <a:chExt cx="662" cy="768"/>
            </a:xfrm>
          </p:grpSpPr>
          <p:sp>
            <p:nvSpPr>
              <p:cNvPr id="18595" name="Rectangle 57"/>
              <p:cNvSpPr>
                <a:spLocks noChangeArrowheads="1"/>
              </p:cNvSpPr>
              <p:nvPr/>
            </p:nvSpPr>
            <p:spPr bwMode="auto">
              <a:xfrm>
                <a:off x="3375" y="3840"/>
                <a:ext cx="576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200">
                    <a:latin typeface="Times New Roman" panose="02020603050405020304" pitchFamily="18" charset="0"/>
                  </a:rPr>
                  <a:t>Berkeley NOW，Alpha Farm</a:t>
                </a:r>
                <a:endParaRPr lang="en-US" altLang="zh-CN" sz="120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8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6500" name="Rectangle 164"/>
              <p:cNvSpPr>
                <a:spLocks noChangeArrowheads="1"/>
              </p:cNvSpPr>
              <p:nvPr/>
            </p:nvSpPr>
            <p:spPr bwMode="auto">
              <a:xfrm>
                <a:off x="3332" y="3842"/>
                <a:ext cx="662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FontTx/>
                  <a:buNone/>
                  <a:defRPr/>
                </a:pPr>
                <a:endParaRPr lang="zh-CN" alt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EDFDF-37B1-4BA2-B3EF-51CC3ED6121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并行计算机访存模型（1）</a:t>
            </a:r>
            <a:r>
              <a:rPr lang="en-US" altLang="zh-CN" smtClean="0"/>
              <a:t>——UMA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kern="0" dirty="0" err="1" smtClean="0">
                <a:cs typeface="Times New Roman" panose="02020603050405020304" pitchFamily="18" charset="0"/>
                <a:sym typeface="+mn-ea"/>
              </a:rPr>
              <a:t>UMA</a:t>
            </a:r>
            <a:r>
              <a:rPr lang="en-US" altLang="zh-CN" kern="0" dirty="0" err="1" smtClean="0">
                <a:sym typeface="+mn-ea"/>
              </a:rPr>
              <a:t>（</a:t>
            </a:r>
            <a:r>
              <a:rPr lang="en-US" altLang="zh-CN" kern="0" dirty="0" err="1" smtClean="0">
                <a:cs typeface="Times New Roman" panose="02020603050405020304" pitchFamily="18" charset="0"/>
                <a:sym typeface="+mn-ea"/>
              </a:rPr>
              <a:t>Uniform</a:t>
            </a:r>
            <a:r>
              <a:rPr lang="en-US" altLang="zh-CN" kern="0" dirty="0" smtClean="0">
                <a:cs typeface="Times New Roman" panose="02020603050405020304" pitchFamily="18" charset="0"/>
                <a:sym typeface="+mn-ea"/>
              </a:rPr>
              <a:t> Memory Access</a:t>
            </a:r>
            <a:r>
              <a:rPr lang="en-US" altLang="zh-CN" kern="0" dirty="0" smtClean="0">
                <a:sym typeface="+mn-ea"/>
              </a:rPr>
              <a:t>）</a:t>
            </a:r>
            <a:r>
              <a:rPr lang="zh-CN" altLang="en-US" kern="0" dirty="0" smtClean="0">
                <a:latin typeface="Times New Roman" panose="02020603050405020304" pitchFamily="18" charset="0"/>
                <a:sym typeface="+mn-ea"/>
              </a:rPr>
              <a:t>模型是均匀存储访问模型的简称。其特点是：</a:t>
            </a:r>
            <a:endParaRPr lang="zh-CN" altLang="en-US" kern="0" dirty="0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  <a:sym typeface="+mn-ea"/>
              </a:rPr>
              <a:t>物理存储器被所有处理器均匀共享；</a:t>
            </a:r>
            <a:endParaRPr lang="zh-CN" altLang="en-US" sz="2600" kern="0" dirty="0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  <a:sym typeface="+mn-ea"/>
              </a:rPr>
              <a:t>所有处理器访问任何存储字取相同的时间；</a:t>
            </a:r>
            <a:endParaRPr lang="zh-CN" altLang="en-US" sz="2600" kern="0" dirty="0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  <a:sym typeface="+mn-ea"/>
              </a:rPr>
              <a:t>每台处理器可带私有高速缓存；</a:t>
            </a:r>
            <a:endParaRPr lang="zh-CN" altLang="en-US" sz="2600" kern="0" dirty="0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  <a:sym typeface="+mn-ea"/>
              </a:rPr>
              <a:t>外围设备也可以一定形式共享。</a:t>
            </a:r>
            <a:endParaRPr lang="en-US" altLang="zh-CN" sz="2600" kern="0" dirty="0" smtClean="0"/>
          </a:p>
          <a:p>
            <a:endParaRPr lang="zh-CN" altLang="en-US" noProof="1"/>
          </a:p>
        </p:txBody>
      </p:sp>
      <p:graphicFrame>
        <p:nvGraphicFramePr>
          <p:cNvPr id="19459" name="Object 4"/>
          <p:cNvGraphicFramePr/>
          <p:nvPr/>
        </p:nvGraphicFramePr>
        <p:xfrm>
          <a:off x="1979612" y="3645024"/>
          <a:ext cx="51847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" r:id="rId1" imgW="3590290" imgH="1808480" progId="Visio.Drawing.6">
                  <p:embed/>
                </p:oleObj>
              </mc:Choice>
              <mc:Fallback>
                <p:oleObj name="" r:id="rId1" imgW="3590290" imgH="1808480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2" y="3645024"/>
                        <a:ext cx="5184775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65A82E-8338-4AA6-88CF-571493B927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并行计算机访存模型（2）</a:t>
            </a:r>
            <a:r>
              <a:rPr lang="en-US" altLang="zh-CN" smtClean="0"/>
              <a:t>——NUMA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cs typeface="Times New Roman" panose="02020603050405020304" pitchFamily="18" charset="0"/>
                <a:sym typeface="+mn-ea"/>
              </a:rPr>
              <a:t>NUMA(</a:t>
            </a:r>
            <a:r>
              <a:rPr lang="en-US" altLang="zh-CN" kern="0" dirty="0" err="1" smtClean="0">
                <a:cs typeface="Times New Roman" panose="02020603050405020304" pitchFamily="18" charset="0"/>
                <a:sym typeface="+mn-ea"/>
              </a:rPr>
              <a:t>Nonuniform</a:t>
            </a:r>
            <a:r>
              <a:rPr lang="en-US" altLang="zh-CN" kern="0" dirty="0" smtClean="0">
                <a:cs typeface="Times New Roman" panose="02020603050405020304" pitchFamily="18" charset="0"/>
                <a:sym typeface="+mn-ea"/>
              </a:rPr>
              <a:t> Memory Access)</a:t>
            </a:r>
            <a:r>
              <a:rPr lang="zh-CN" altLang="en-US" kern="0" dirty="0" smtClean="0">
                <a:sym typeface="+mn-ea"/>
              </a:rPr>
              <a:t>模型是</a:t>
            </a:r>
            <a:r>
              <a:rPr lang="zh-CN" altLang="en-US" b="1" kern="0" dirty="0" smtClean="0">
                <a:sym typeface="+mn-ea"/>
              </a:rPr>
              <a:t>非均匀存储访问</a:t>
            </a:r>
            <a:r>
              <a:rPr lang="zh-CN" altLang="en-US" kern="0" dirty="0" smtClean="0">
                <a:sym typeface="+mn-ea"/>
              </a:rPr>
              <a:t>模型的简称。特点是：</a:t>
            </a:r>
            <a:endParaRPr lang="zh-CN" altLang="en-US" kern="0" dirty="0" smtClean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被共享的存储器在物理上是分布在所有的处理器中的，其所有本地存储器的集合就组成了全局地址空间；</a:t>
            </a:r>
            <a:endParaRPr lang="zh-CN" altLang="en-US" sz="2600" kern="0" dirty="0" smtClean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处理器访问存储器的时间是不一样的；访问本地存储器</a:t>
            </a: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LM</a:t>
            </a:r>
            <a:r>
              <a:rPr lang="zh-CN" altLang="en-US" sz="2600" kern="0" dirty="0" smtClean="0">
                <a:sym typeface="+mn-ea"/>
              </a:rPr>
              <a:t>或群内共享存储器</a:t>
            </a: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CSM</a:t>
            </a:r>
            <a:r>
              <a:rPr lang="zh-CN" altLang="en-US" sz="2600" kern="0" dirty="0" smtClean="0">
                <a:sym typeface="+mn-ea"/>
              </a:rPr>
              <a:t>较快，而访问外地的存储器或全局共享存储器</a:t>
            </a: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GSM</a:t>
            </a:r>
            <a:r>
              <a:rPr lang="zh-CN" altLang="en-US" sz="2600" kern="0" dirty="0" smtClean="0">
                <a:sym typeface="+mn-ea"/>
              </a:rPr>
              <a:t>较慢</a:t>
            </a:r>
            <a:r>
              <a:rPr lang="zh-CN" altLang="en-US" sz="2600" kern="0" dirty="0" smtClean="0"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kern="0" dirty="0" smtClean="0">
                <a:sym typeface="+mn-ea"/>
              </a:rPr>
              <a:t>此即非均匀存储访问名称的由来</a:t>
            </a:r>
            <a:r>
              <a:rPr lang="zh-CN" altLang="en-US" sz="2600" kern="0" dirty="0" smtClean="0"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kern="0" dirty="0" smtClean="0">
                <a:sym typeface="+mn-ea"/>
              </a:rPr>
              <a:t>；</a:t>
            </a:r>
            <a:endParaRPr lang="zh-CN" altLang="en-US" sz="2600" kern="0" dirty="0" smtClean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每台处理器照例可带私有高速缓存，外设也可以某种形式共享。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DF7EAD-9329-412B-83B2-5F97DE9AF48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并行计算机访存模型（2）</a:t>
            </a:r>
            <a:r>
              <a:rPr lang="en-US" altLang="zh-CN" smtClean="0">
                <a:sym typeface="宋体" panose="02010600030101010101" pitchFamily="2" charset="-122"/>
              </a:rPr>
              <a:t>——NUMA</a:t>
            </a:r>
            <a:endParaRPr lang="en-US" altLang="zh-CN" smtClean="0">
              <a:sym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507" name="Group 4"/>
          <p:cNvGrpSpPr>
            <a:grpSpLocks noChangeAspect="1"/>
          </p:cNvGrpSpPr>
          <p:nvPr/>
        </p:nvGrpSpPr>
        <p:grpSpPr bwMode="auto">
          <a:xfrm>
            <a:off x="1331640" y="1556792"/>
            <a:ext cx="6307137" cy="3543300"/>
            <a:chOff x="2245" y="754"/>
            <a:chExt cx="3130" cy="1349"/>
          </a:xfrm>
        </p:grpSpPr>
        <p:sp>
          <p:nvSpPr>
            <p:cNvPr id="5294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45" y="754"/>
              <a:ext cx="3130" cy="1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14" name="Rectangle 6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15" name="Rectangle 7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16" name="Rectangle 8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17" name="Rectangle 9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13" name="Rectangle 10"/>
            <p:cNvSpPr>
              <a:spLocks noChangeArrowheads="1"/>
            </p:cNvSpPr>
            <p:nvPr/>
          </p:nvSpPr>
          <p:spPr bwMode="auto">
            <a:xfrm>
              <a:off x="2477" y="1402"/>
              <a:ext cx="6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LM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2540" y="1441"/>
              <a:ext cx="19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50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20" name="Rectangle 12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21" name="Rectangle 13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17" name="Rectangle 14"/>
            <p:cNvSpPr>
              <a:spLocks noChangeArrowheads="1"/>
            </p:cNvSpPr>
            <p:nvPr/>
          </p:nvSpPr>
          <p:spPr bwMode="auto">
            <a:xfrm>
              <a:off x="2834" y="1402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18" name="Rectangle 15"/>
            <p:cNvSpPr>
              <a:spLocks noChangeArrowheads="1"/>
            </p:cNvSpPr>
            <p:nvPr/>
          </p:nvSpPr>
          <p:spPr bwMode="auto">
            <a:xfrm>
              <a:off x="2866" y="1441"/>
              <a:ext cx="19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50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24" name="Rectangle 16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25" name="Rectangle 17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21" name="Rectangle 18"/>
            <p:cNvSpPr>
              <a:spLocks noChangeArrowheads="1"/>
            </p:cNvSpPr>
            <p:nvPr/>
          </p:nvSpPr>
          <p:spPr bwMode="auto">
            <a:xfrm>
              <a:off x="2477" y="1589"/>
              <a:ext cx="6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LM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22" name="Rectangle 19"/>
            <p:cNvSpPr>
              <a:spLocks noChangeArrowheads="1"/>
            </p:cNvSpPr>
            <p:nvPr/>
          </p:nvSpPr>
          <p:spPr bwMode="auto">
            <a:xfrm>
              <a:off x="2540" y="1629"/>
              <a:ext cx="19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50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28" name="Rectangle 20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25" name="Rectangle 22"/>
            <p:cNvSpPr>
              <a:spLocks noChangeArrowheads="1"/>
            </p:cNvSpPr>
            <p:nvPr/>
          </p:nvSpPr>
          <p:spPr bwMode="auto">
            <a:xfrm>
              <a:off x="2834" y="1589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2866" y="1629"/>
              <a:ext cx="19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50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32" name="Rectangle 24"/>
            <p:cNvSpPr>
              <a:spLocks noChangeArrowheads="1"/>
            </p:cNvSpPr>
            <p:nvPr/>
          </p:nvSpPr>
          <p:spPr bwMode="auto">
            <a:xfrm>
              <a:off x="2417" y="1824"/>
              <a:ext cx="204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33" name="Rectangle 25"/>
            <p:cNvSpPr>
              <a:spLocks noChangeArrowheads="1"/>
            </p:cNvSpPr>
            <p:nvPr/>
          </p:nvSpPr>
          <p:spPr bwMode="auto">
            <a:xfrm>
              <a:off x="2417" y="1824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2477" y="1835"/>
              <a:ext cx="6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LM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30" name="Rectangle 27"/>
            <p:cNvSpPr>
              <a:spLocks noChangeArrowheads="1"/>
            </p:cNvSpPr>
            <p:nvPr/>
          </p:nvSpPr>
          <p:spPr bwMode="auto">
            <a:xfrm>
              <a:off x="2540" y="1874"/>
              <a:ext cx="19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500" i="1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2758" y="1824"/>
              <a:ext cx="205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37" name="Rectangle 29"/>
            <p:cNvSpPr>
              <a:spLocks noChangeArrowheads="1"/>
            </p:cNvSpPr>
            <p:nvPr/>
          </p:nvSpPr>
          <p:spPr bwMode="auto">
            <a:xfrm>
              <a:off x="2758" y="1824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33" name="Rectangle 30"/>
            <p:cNvSpPr>
              <a:spLocks noChangeArrowheads="1"/>
            </p:cNvSpPr>
            <p:nvPr/>
          </p:nvSpPr>
          <p:spPr bwMode="auto">
            <a:xfrm>
              <a:off x="2834" y="1835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34" name="Rectangle 31"/>
            <p:cNvSpPr>
              <a:spLocks noChangeArrowheads="1"/>
            </p:cNvSpPr>
            <p:nvPr/>
          </p:nvSpPr>
          <p:spPr bwMode="auto">
            <a:xfrm>
              <a:off x="2866" y="1874"/>
              <a:ext cx="19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500" i="1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440" name="Freeform 32"/>
            <p:cNvSpPr/>
            <p:nvPr/>
          </p:nvSpPr>
          <p:spPr bwMode="auto">
            <a:xfrm>
              <a:off x="2363" y="1337"/>
              <a:ext cx="1035" cy="101"/>
            </a:xfrm>
            <a:custGeom>
              <a:avLst/>
              <a:gdLst/>
              <a:ahLst/>
              <a:cxnLst>
                <a:cxn ang="0">
                  <a:pos x="1980" y="198"/>
                </a:cxn>
                <a:cxn ang="0">
                  <a:pos x="2069" y="198"/>
                </a:cxn>
                <a:cxn ang="0">
                  <a:pos x="2069" y="0"/>
                </a:cxn>
                <a:cxn ang="0">
                  <a:pos x="0" y="0"/>
                </a:cxn>
                <a:cxn ang="0">
                  <a:pos x="0" y="201"/>
                </a:cxn>
                <a:cxn ang="0">
                  <a:pos x="107" y="201"/>
                </a:cxn>
              </a:cxnLst>
              <a:rect l="0" t="0" r="r" b="b"/>
              <a:pathLst>
                <a:path w="2069" h="201">
                  <a:moveTo>
                    <a:pt x="1980" y="198"/>
                  </a:moveTo>
                  <a:lnTo>
                    <a:pt x="2069" y="198"/>
                  </a:lnTo>
                  <a:lnTo>
                    <a:pt x="2069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07" y="20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36" name="Rectangle 33"/>
            <p:cNvSpPr>
              <a:spLocks noChangeArrowheads="1"/>
            </p:cNvSpPr>
            <p:nvPr/>
          </p:nvSpPr>
          <p:spPr bwMode="auto">
            <a:xfrm>
              <a:off x="3195" y="1498"/>
              <a:ext cx="6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800">
                  <a:solidFill>
                    <a:srgbClr val="000000"/>
                  </a:solidFill>
                  <a:latin typeface="宋体" panose="02010600030101010101" pitchFamily="2" charset="-122"/>
                </a:rPr>
                <a:t>互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37" name="Rectangle 34"/>
            <p:cNvSpPr>
              <a:spLocks noChangeArrowheads="1"/>
            </p:cNvSpPr>
            <p:nvPr/>
          </p:nvSpPr>
          <p:spPr bwMode="auto">
            <a:xfrm>
              <a:off x="3195" y="1574"/>
              <a:ext cx="6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800">
                  <a:solidFill>
                    <a:srgbClr val="000000"/>
                  </a:solidFill>
                  <a:latin typeface="宋体" panose="02010600030101010101" pitchFamily="2" charset="-122"/>
                </a:rPr>
                <a:t>连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38" name="Rectangle 35"/>
            <p:cNvSpPr>
              <a:spLocks noChangeArrowheads="1"/>
            </p:cNvSpPr>
            <p:nvPr/>
          </p:nvSpPr>
          <p:spPr bwMode="auto">
            <a:xfrm>
              <a:off x="3195" y="1652"/>
              <a:ext cx="6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800">
                  <a:solidFill>
                    <a:srgbClr val="000000"/>
                  </a:solidFill>
                  <a:latin typeface="宋体" panose="02010600030101010101" pitchFamily="2" charset="-122"/>
                </a:rPr>
                <a:t>网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39" name="Rectangle 36"/>
            <p:cNvSpPr>
              <a:spLocks noChangeArrowheads="1"/>
            </p:cNvSpPr>
            <p:nvPr/>
          </p:nvSpPr>
          <p:spPr bwMode="auto">
            <a:xfrm>
              <a:off x="3195" y="1728"/>
              <a:ext cx="6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800">
                  <a:solidFill>
                    <a:srgbClr val="000000"/>
                  </a:solidFill>
                  <a:latin typeface="宋体" panose="02010600030101010101" pitchFamily="2" charset="-122"/>
                </a:rPr>
                <a:t>络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45" name="Freeform 37"/>
            <p:cNvSpPr/>
            <p:nvPr/>
          </p:nvSpPr>
          <p:spPr bwMode="auto">
            <a:xfrm>
              <a:off x="2309" y="1284"/>
              <a:ext cx="1150" cy="341"/>
            </a:xfrm>
            <a:custGeom>
              <a:avLst/>
              <a:gdLst/>
              <a:ahLst/>
              <a:cxnLst>
                <a:cxn ang="0">
                  <a:pos x="2089" y="683"/>
                </a:cxn>
                <a:cxn ang="0">
                  <a:pos x="2304" y="683"/>
                </a:cxn>
                <a:cxn ang="0">
                  <a:pos x="2304" y="0"/>
                </a:cxn>
                <a:cxn ang="0">
                  <a:pos x="0" y="0"/>
                </a:cxn>
                <a:cxn ang="0">
                  <a:pos x="0" y="683"/>
                </a:cxn>
                <a:cxn ang="0">
                  <a:pos x="216" y="683"/>
                </a:cxn>
              </a:cxnLst>
              <a:rect l="0" t="0" r="r" b="b"/>
              <a:pathLst>
                <a:path w="2304" h="683">
                  <a:moveTo>
                    <a:pt x="2089" y="683"/>
                  </a:moveTo>
                  <a:lnTo>
                    <a:pt x="2304" y="68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216" y="6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46" name="Freeform 38"/>
            <p:cNvSpPr/>
            <p:nvPr/>
          </p:nvSpPr>
          <p:spPr bwMode="auto">
            <a:xfrm>
              <a:off x="2255" y="1230"/>
              <a:ext cx="1258" cy="639"/>
            </a:xfrm>
            <a:custGeom>
              <a:avLst/>
              <a:gdLst/>
              <a:ahLst/>
              <a:cxnLst>
                <a:cxn ang="0">
                  <a:pos x="324" y="1282"/>
                </a:cxn>
                <a:cxn ang="0">
                  <a:pos x="0" y="1282"/>
                </a:cxn>
                <a:cxn ang="0">
                  <a:pos x="0" y="0"/>
                </a:cxn>
                <a:cxn ang="0">
                  <a:pos x="2520" y="0"/>
                </a:cxn>
                <a:cxn ang="0">
                  <a:pos x="2520" y="1278"/>
                </a:cxn>
                <a:cxn ang="0">
                  <a:pos x="2197" y="1278"/>
                </a:cxn>
              </a:cxnLst>
              <a:rect l="0" t="0" r="r" b="b"/>
              <a:pathLst>
                <a:path w="2520" h="1282">
                  <a:moveTo>
                    <a:pt x="324" y="1282"/>
                  </a:moveTo>
                  <a:lnTo>
                    <a:pt x="0" y="1282"/>
                  </a:lnTo>
                  <a:lnTo>
                    <a:pt x="0" y="0"/>
                  </a:lnTo>
                  <a:lnTo>
                    <a:pt x="2520" y="0"/>
                  </a:lnTo>
                  <a:lnTo>
                    <a:pt x="2520" y="1278"/>
                  </a:lnTo>
                  <a:lnTo>
                    <a:pt x="2197" y="127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47" name="Line 39"/>
            <p:cNvSpPr>
              <a:spLocks noChangeShapeType="1"/>
            </p:cNvSpPr>
            <p:nvPr/>
          </p:nvSpPr>
          <p:spPr bwMode="auto">
            <a:xfrm>
              <a:off x="2621" y="1438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48" name="Line 40"/>
            <p:cNvSpPr>
              <a:spLocks noChangeShapeType="1"/>
            </p:cNvSpPr>
            <p:nvPr/>
          </p:nvSpPr>
          <p:spPr bwMode="auto">
            <a:xfrm>
              <a:off x="2963" y="1438"/>
              <a:ext cx="13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49" name="Line 41"/>
            <p:cNvSpPr>
              <a:spLocks noChangeShapeType="1"/>
            </p:cNvSpPr>
            <p:nvPr/>
          </p:nvSpPr>
          <p:spPr bwMode="auto">
            <a:xfrm>
              <a:off x="2621" y="1625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50" name="Line 42"/>
            <p:cNvSpPr>
              <a:spLocks noChangeShapeType="1"/>
            </p:cNvSpPr>
            <p:nvPr/>
          </p:nvSpPr>
          <p:spPr bwMode="auto">
            <a:xfrm>
              <a:off x="2963" y="1625"/>
              <a:ext cx="13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51" name="Line 43"/>
            <p:cNvSpPr>
              <a:spLocks noChangeShapeType="1"/>
            </p:cNvSpPr>
            <p:nvPr/>
          </p:nvSpPr>
          <p:spPr bwMode="auto">
            <a:xfrm>
              <a:off x="2621" y="1870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52" name="Line 44"/>
            <p:cNvSpPr>
              <a:spLocks noChangeShapeType="1"/>
            </p:cNvSpPr>
            <p:nvPr/>
          </p:nvSpPr>
          <p:spPr bwMode="auto">
            <a:xfrm>
              <a:off x="2963" y="1870"/>
              <a:ext cx="13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48" name="Rectangle 45"/>
            <p:cNvSpPr>
              <a:spLocks noChangeArrowheads="1"/>
            </p:cNvSpPr>
            <p:nvPr/>
          </p:nvSpPr>
          <p:spPr bwMode="auto">
            <a:xfrm>
              <a:off x="2592" y="2010"/>
              <a:ext cx="64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90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</a:rPr>
                <a:t>a)</a:t>
              </a:r>
              <a:r>
                <a:rPr lang="zh-CN" altLang="en-US" sz="900">
                  <a:solidFill>
                    <a:srgbClr val="000000"/>
                  </a:solidFill>
                  <a:latin typeface="宋体" panose="02010600030101010101" pitchFamily="2" charset="-122"/>
                </a:rPr>
                <a:t>共享本地存储模型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54" name="Rectangle 46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55" name="Rectangle 47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51" name="Rectangle 48"/>
            <p:cNvSpPr>
              <a:spLocks noChangeArrowheads="1"/>
            </p:cNvSpPr>
            <p:nvPr/>
          </p:nvSpPr>
          <p:spPr bwMode="auto">
            <a:xfrm>
              <a:off x="4331" y="1036"/>
              <a:ext cx="363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800">
                  <a:solidFill>
                    <a:srgbClr val="000000"/>
                  </a:solidFill>
                  <a:latin typeface="宋体" panose="02010600030101010101" pitchFamily="2" charset="-122"/>
                </a:rPr>
                <a:t>全局互连网络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52" name="Rectangle 49"/>
            <p:cNvSpPr>
              <a:spLocks noChangeArrowheads="1"/>
            </p:cNvSpPr>
            <p:nvPr/>
          </p:nvSpPr>
          <p:spPr bwMode="auto">
            <a:xfrm>
              <a:off x="4212" y="2009"/>
              <a:ext cx="579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90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</a:rPr>
                <a:t>b)</a:t>
              </a:r>
              <a:r>
                <a:rPr lang="zh-CN" altLang="en-US" sz="900">
                  <a:solidFill>
                    <a:srgbClr val="000000"/>
                  </a:solidFill>
                  <a:latin typeface="宋体" panose="02010600030101010101" pitchFamily="2" charset="-122"/>
                </a:rPr>
                <a:t>层次式机群模型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58" name="Rectangle 50"/>
            <p:cNvSpPr>
              <a:spLocks noChangeArrowheads="1"/>
            </p:cNvSpPr>
            <p:nvPr/>
          </p:nvSpPr>
          <p:spPr bwMode="auto">
            <a:xfrm>
              <a:off x="3831" y="816"/>
              <a:ext cx="223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59" name="Rectangle 51"/>
            <p:cNvSpPr>
              <a:spLocks noChangeArrowheads="1"/>
            </p:cNvSpPr>
            <p:nvPr/>
          </p:nvSpPr>
          <p:spPr bwMode="auto">
            <a:xfrm>
              <a:off x="3831" y="816"/>
              <a:ext cx="223" cy="9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55" name="Rectangle 52"/>
            <p:cNvSpPr>
              <a:spLocks noChangeArrowheads="1"/>
            </p:cNvSpPr>
            <p:nvPr/>
          </p:nvSpPr>
          <p:spPr bwMode="auto">
            <a:xfrm>
              <a:off x="3895" y="825"/>
              <a:ext cx="9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GSM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461" name="Rectangle 53"/>
            <p:cNvSpPr>
              <a:spLocks noChangeArrowheads="1"/>
            </p:cNvSpPr>
            <p:nvPr/>
          </p:nvSpPr>
          <p:spPr bwMode="auto">
            <a:xfrm>
              <a:off x="4192" y="816"/>
              <a:ext cx="225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62" name="Rectangle 54"/>
            <p:cNvSpPr>
              <a:spLocks noChangeArrowheads="1"/>
            </p:cNvSpPr>
            <p:nvPr/>
          </p:nvSpPr>
          <p:spPr bwMode="auto">
            <a:xfrm>
              <a:off x="4192" y="816"/>
              <a:ext cx="225" cy="9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58" name="Rectangle 55"/>
            <p:cNvSpPr>
              <a:spLocks noChangeArrowheads="1"/>
            </p:cNvSpPr>
            <p:nvPr/>
          </p:nvSpPr>
          <p:spPr bwMode="auto">
            <a:xfrm>
              <a:off x="4255" y="825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GSM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464" name="Rectangle 56"/>
            <p:cNvSpPr>
              <a:spLocks noChangeArrowheads="1"/>
            </p:cNvSpPr>
            <p:nvPr/>
          </p:nvSpPr>
          <p:spPr bwMode="auto">
            <a:xfrm>
              <a:off x="5055" y="816"/>
              <a:ext cx="223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65" name="Rectangle 57"/>
            <p:cNvSpPr>
              <a:spLocks noChangeArrowheads="1"/>
            </p:cNvSpPr>
            <p:nvPr/>
          </p:nvSpPr>
          <p:spPr bwMode="auto">
            <a:xfrm>
              <a:off x="5055" y="816"/>
              <a:ext cx="223" cy="9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61" name="Rectangle 58"/>
            <p:cNvSpPr>
              <a:spLocks noChangeArrowheads="1"/>
            </p:cNvSpPr>
            <p:nvPr/>
          </p:nvSpPr>
          <p:spPr bwMode="auto">
            <a:xfrm>
              <a:off x="5118" y="825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GSM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62" name="Rectangle 59"/>
            <p:cNvSpPr>
              <a:spLocks noChangeArrowheads="1"/>
            </p:cNvSpPr>
            <p:nvPr/>
          </p:nvSpPr>
          <p:spPr bwMode="auto">
            <a:xfrm rot="5400000">
              <a:off x="2629" y="1658"/>
              <a:ext cx="10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63" name="Rectangle 60"/>
            <p:cNvSpPr>
              <a:spLocks noChangeArrowheads="1"/>
            </p:cNvSpPr>
            <p:nvPr/>
          </p:nvSpPr>
          <p:spPr bwMode="auto">
            <a:xfrm rot="5400000">
              <a:off x="3373" y="1658"/>
              <a:ext cx="10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64" name="Rectangle 61"/>
            <p:cNvSpPr>
              <a:spLocks noChangeArrowheads="1"/>
            </p:cNvSpPr>
            <p:nvPr/>
          </p:nvSpPr>
          <p:spPr bwMode="auto">
            <a:xfrm>
              <a:off x="4452" y="1538"/>
              <a:ext cx="13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565" name="Rectangle 62"/>
            <p:cNvSpPr>
              <a:spLocks noChangeArrowheads="1"/>
            </p:cNvSpPr>
            <p:nvPr/>
          </p:nvSpPr>
          <p:spPr bwMode="auto">
            <a:xfrm>
              <a:off x="4696" y="791"/>
              <a:ext cx="13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471" name="Line 63"/>
            <p:cNvSpPr>
              <a:spLocks noChangeShapeType="1"/>
            </p:cNvSpPr>
            <p:nvPr/>
          </p:nvSpPr>
          <p:spPr bwMode="auto">
            <a:xfrm>
              <a:off x="3942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2" name="Freeform 64"/>
            <p:cNvSpPr/>
            <p:nvPr/>
          </p:nvSpPr>
          <p:spPr bwMode="auto">
            <a:xfrm>
              <a:off x="3926" y="906"/>
              <a:ext cx="32" cy="50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2" y="0"/>
                </a:cxn>
                <a:cxn ang="0">
                  <a:pos x="65" y="98"/>
                </a:cxn>
                <a:cxn ang="0">
                  <a:pos x="0" y="98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3" name="Freeform 65"/>
            <p:cNvSpPr/>
            <p:nvPr/>
          </p:nvSpPr>
          <p:spPr bwMode="auto">
            <a:xfrm>
              <a:off x="3926" y="967"/>
              <a:ext cx="32" cy="49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2" y="98"/>
                </a:cxn>
                <a:cxn ang="0">
                  <a:pos x="0" y="0"/>
                </a:cxn>
                <a:cxn ang="0">
                  <a:pos x="65" y="0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4" name="Line 66"/>
            <p:cNvSpPr>
              <a:spLocks noChangeShapeType="1"/>
            </p:cNvSpPr>
            <p:nvPr/>
          </p:nvSpPr>
          <p:spPr bwMode="auto">
            <a:xfrm>
              <a:off x="4303" y="951"/>
              <a:ext cx="2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5" name="Freeform 67"/>
            <p:cNvSpPr/>
            <p:nvPr/>
          </p:nvSpPr>
          <p:spPr bwMode="auto">
            <a:xfrm>
              <a:off x="4287" y="906"/>
              <a:ext cx="32" cy="50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4" y="0"/>
                </a:cxn>
                <a:cxn ang="0">
                  <a:pos x="65" y="100"/>
                </a:cxn>
                <a:cxn ang="0">
                  <a:pos x="0" y="98"/>
                </a:cxn>
              </a:cxnLst>
              <a:rect l="0" t="0" r="r" b="b"/>
              <a:pathLst>
                <a:path w="65" h="100">
                  <a:moveTo>
                    <a:pt x="0" y="98"/>
                  </a:moveTo>
                  <a:lnTo>
                    <a:pt x="34" y="0"/>
                  </a:lnTo>
                  <a:lnTo>
                    <a:pt x="65" y="10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6" name="Freeform 68"/>
            <p:cNvSpPr/>
            <p:nvPr/>
          </p:nvSpPr>
          <p:spPr bwMode="auto">
            <a:xfrm>
              <a:off x="4287" y="967"/>
              <a:ext cx="32" cy="49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1" y="98"/>
                </a:cxn>
                <a:cxn ang="0">
                  <a:pos x="0" y="0"/>
                </a:cxn>
                <a:cxn ang="0">
                  <a:pos x="65" y="0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1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7" name="Line 69"/>
            <p:cNvSpPr>
              <a:spLocks noChangeShapeType="1"/>
            </p:cNvSpPr>
            <p:nvPr/>
          </p:nvSpPr>
          <p:spPr bwMode="auto">
            <a:xfrm>
              <a:off x="5167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8" name="Freeform 70"/>
            <p:cNvSpPr/>
            <p:nvPr/>
          </p:nvSpPr>
          <p:spPr bwMode="auto">
            <a:xfrm>
              <a:off x="5150" y="906"/>
              <a:ext cx="33" cy="50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32" y="0"/>
                </a:cxn>
                <a:cxn ang="0">
                  <a:pos x="65" y="100"/>
                </a:cxn>
                <a:cxn ang="0">
                  <a:pos x="0" y="100"/>
                </a:cxn>
              </a:cxnLst>
              <a:rect l="0" t="0" r="r" b="b"/>
              <a:pathLst>
                <a:path w="65" h="100">
                  <a:moveTo>
                    <a:pt x="0" y="100"/>
                  </a:moveTo>
                  <a:lnTo>
                    <a:pt x="32" y="0"/>
                  </a:lnTo>
                  <a:lnTo>
                    <a:pt x="65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79" name="Freeform 71"/>
            <p:cNvSpPr/>
            <p:nvPr/>
          </p:nvSpPr>
          <p:spPr bwMode="auto">
            <a:xfrm>
              <a:off x="5150" y="967"/>
              <a:ext cx="33" cy="49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2" y="98"/>
                </a:cxn>
                <a:cxn ang="0">
                  <a:pos x="0" y="0"/>
                </a:cxn>
                <a:cxn ang="0">
                  <a:pos x="65" y="0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0" name="Line 72"/>
            <p:cNvSpPr>
              <a:spLocks noChangeShapeType="1"/>
            </p:cNvSpPr>
            <p:nvPr/>
          </p:nvSpPr>
          <p:spPr bwMode="auto">
            <a:xfrm>
              <a:off x="4014" y="1172"/>
              <a:ext cx="2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1" name="Freeform 73"/>
            <p:cNvSpPr/>
            <p:nvPr/>
          </p:nvSpPr>
          <p:spPr bwMode="auto">
            <a:xfrm>
              <a:off x="3998" y="1127"/>
              <a:ext cx="33" cy="49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3" y="0"/>
                </a:cxn>
                <a:cxn ang="0">
                  <a:pos x="65" y="98"/>
                </a:cxn>
                <a:cxn ang="0">
                  <a:pos x="0" y="98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3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2" name="Freeform 74"/>
            <p:cNvSpPr/>
            <p:nvPr/>
          </p:nvSpPr>
          <p:spPr bwMode="auto">
            <a:xfrm>
              <a:off x="3998" y="1193"/>
              <a:ext cx="33" cy="49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3" y="97"/>
                </a:cxn>
                <a:cxn ang="0">
                  <a:pos x="0" y="0"/>
                </a:cxn>
                <a:cxn ang="0">
                  <a:pos x="65" y="0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3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3" name="Line 75"/>
            <p:cNvSpPr>
              <a:spLocks noChangeShapeType="1"/>
            </p:cNvSpPr>
            <p:nvPr/>
          </p:nvSpPr>
          <p:spPr bwMode="auto">
            <a:xfrm>
              <a:off x="5022" y="1172"/>
              <a:ext cx="1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4" name="Freeform 76"/>
            <p:cNvSpPr/>
            <p:nvPr/>
          </p:nvSpPr>
          <p:spPr bwMode="auto">
            <a:xfrm>
              <a:off x="5006" y="1127"/>
              <a:ext cx="32" cy="49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2" y="0"/>
                </a:cxn>
                <a:cxn ang="0">
                  <a:pos x="65" y="98"/>
                </a:cxn>
                <a:cxn ang="0">
                  <a:pos x="0" y="98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5" name="Freeform 77"/>
            <p:cNvSpPr/>
            <p:nvPr/>
          </p:nvSpPr>
          <p:spPr bwMode="auto">
            <a:xfrm>
              <a:off x="5006" y="1193"/>
              <a:ext cx="32" cy="49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32" y="97"/>
                </a:cxn>
                <a:cxn ang="0">
                  <a:pos x="0" y="0"/>
                </a:cxn>
                <a:cxn ang="0">
                  <a:pos x="65" y="0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2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6" name="Rectangle 78"/>
            <p:cNvSpPr>
              <a:spLocks noChangeArrowheads="1"/>
            </p:cNvSpPr>
            <p:nvPr/>
          </p:nvSpPr>
          <p:spPr bwMode="auto">
            <a:xfrm>
              <a:off x="3672" y="1242"/>
              <a:ext cx="683" cy="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7" name="Rectangle 79"/>
            <p:cNvSpPr>
              <a:spLocks noChangeArrowheads="1"/>
            </p:cNvSpPr>
            <p:nvPr/>
          </p:nvSpPr>
          <p:spPr bwMode="auto">
            <a:xfrm>
              <a:off x="3672" y="1242"/>
              <a:ext cx="683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8" name="Rectangle 80"/>
            <p:cNvSpPr>
              <a:spLocks noChangeArrowheads="1"/>
            </p:cNvSpPr>
            <p:nvPr/>
          </p:nvSpPr>
          <p:spPr bwMode="auto">
            <a:xfrm>
              <a:off x="3720" y="1302"/>
              <a:ext cx="147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89" name="Rectangle 81"/>
            <p:cNvSpPr>
              <a:spLocks noChangeArrowheads="1"/>
            </p:cNvSpPr>
            <p:nvPr/>
          </p:nvSpPr>
          <p:spPr bwMode="auto">
            <a:xfrm>
              <a:off x="3720" y="1302"/>
              <a:ext cx="147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85" name="Rectangle 82"/>
            <p:cNvSpPr>
              <a:spLocks noChangeArrowheads="1"/>
            </p:cNvSpPr>
            <p:nvPr/>
          </p:nvSpPr>
          <p:spPr bwMode="auto">
            <a:xfrm>
              <a:off x="3776" y="1311"/>
              <a:ext cx="3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491" name="Rectangle 83"/>
            <p:cNvSpPr>
              <a:spLocks noChangeArrowheads="1"/>
            </p:cNvSpPr>
            <p:nvPr/>
          </p:nvSpPr>
          <p:spPr bwMode="auto">
            <a:xfrm>
              <a:off x="3939" y="1297"/>
              <a:ext cx="148" cy="5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92" name="Rectangle 84"/>
            <p:cNvSpPr>
              <a:spLocks noChangeArrowheads="1"/>
            </p:cNvSpPr>
            <p:nvPr/>
          </p:nvSpPr>
          <p:spPr bwMode="auto">
            <a:xfrm>
              <a:off x="3939" y="1297"/>
              <a:ext cx="148" cy="51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88" name="Rectangle 85"/>
            <p:cNvSpPr>
              <a:spLocks noChangeArrowheads="1"/>
            </p:cNvSpPr>
            <p:nvPr/>
          </p:nvSpPr>
          <p:spPr bwMode="auto">
            <a:xfrm>
              <a:off x="3997" y="1441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89" name="Rectangle 86"/>
            <p:cNvSpPr>
              <a:spLocks noChangeArrowheads="1"/>
            </p:cNvSpPr>
            <p:nvPr/>
          </p:nvSpPr>
          <p:spPr bwMode="auto">
            <a:xfrm>
              <a:off x="3997" y="1518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I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590" name="Rectangle 87"/>
            <p:cNvSpPr>
              <a:spLocks noChangeArrowheads="1"/>
            </p:cNvSpPr>
            <p:nvPr/>
          </p:nvSpPr>
          <p:spPr bwMode="auto">
            <a:xfrm>
              <a:off x="3997" y="1595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496" name="Rectangle 88"/>
            <p:cNvSpPr>
              <a:spLocks noChangeArrowheads="1"/>
            </p:cNvSpPr>
            <p:nvPr/>
          </p:nvSpPr>
          <p:spPr bwMode="auto">
            <a:xfrm>
              <a:off x="4158" y="1716"/>
              <a:ext cx="167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497" name="Rectangle 89"/>
            <p:cNvSpPr>
              <a:spLocks noChangeArrowheads="1"/>
            </p:cNvSpPr>
            <p:nvPr/>
          </p:nvSpPr>
          <p:spPr bwMode="auto">
            <a:xfrm>
              <a:off x="4158" y="1716"/>
              <a:ext cx="167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93" name="Rectangle 90"/>
            <p:cNvSpPr>
              <a:spLocks noChangeArrowheads="1"/>
            </p:cNvSpPr>
            <p:nvPr/>
          </p:nvSpPr>
          <p:spPr bwMode="auto">
            <a:xfrm>
              <a:off x="4194" y="1725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499" name="Line 91"/>
            <p:cNvSpPr>
              <a:spLocks noChangeShapeType="1"/>
            </p:cNvSpPr>
            <p:nvPr/>
          </p:nvSpPr>
          <p:spPr bwMode="auto">
            <a:xfrm>
              <a:off x="386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00" name="Line 92"/>
            <p:cNvSpPr>
              <a:spLocks noChangeShapeType="1"/>
            </p:cNvSpPr>
            <p:nvPr/>
          </p:nvSpPr>
          <p:spPr bwMode="auto">
            <a:xfrm>
              <a:off x="408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01" name="Rectangle 93"/>
            <p:cNvSpPr>
              <a:spLocks noChangeArrowheads="1"/>
            </p:cNvSpPr>
            <p:nvPr/>
          </p:nvSpPr>
          <p:spPr bwMode="auto">
            <a:xfrm>
              <a:off x="3720" y="1446"/>
              <a:ext cx="147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02" name="Rectangle 94"/>
            <p:cNvSpPr>
              <a:spLocks noChangeArrowheads="1"/>
            </p:cNvSpPr>
            <p:nvPr/>
          </p:nvSpPr>
          <p:spPr bwMode="auto">
            <a:xfrm>
              <a:off x="3720" y="1446"/>
              <a:ext cx="147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598" name="Rectangle 95"/>
            <p:cNvSpPr>
              <a:spLocks noChangeArrowheads="1"/>
            </p:cNvSpPr>
            <p:nvPr/>
          </p:nvSpPr>
          <p:spPr bwMode="auto">
            <a:xfrm>
              <a:off x="3776" y="1455"/>
              <a:ext cx="3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04" name="Line 96"/>
            <p:cNvSpPr>
              <a:spLocks noChangeShapeType="1"/>
            </p:cNvSpPr>
            <p:nvPr/>
          </p:nvSpPr>
          <p:spPr bwMode="auto">
            <a:xfrm>
              <a:off x="386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05" name="Rectangle 97"/>
            <p:cNvSpPr>
              <a:spLocks noChangeArrowheads="1"/>
            </p:cNvSpPr>
            <p:nvPr/>
          </p:nvSpPr>
          <p:spPr bwMode="auto">
            <a:xfrm>
              <a:off x="3720" y="1716"/>
              <a:ext cx="147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06" name="Rectangle 98"/>
            <p:cNvSpPr>
              <a:spLocks noChangeArrowheads="1"/>
            </p:cNvSpPr>
            <p:nvPr/>
          </p:nvSpPr>
          <p:spPr bwMode="auto">
            <a:xfrm>
              <a:off x="3720" y="1716"/>
              <a:ext cx="147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02" name="Rectangle 99"/>
            <p:cNvSpPr>
              <a:spLocks noChangeArrowheads="1"/>
            </p:cNvSpPr>
            <p:nvPr/>
          </p:nvSpPr>
          <p:spPr bwMode="auto">
            <a:xfrm>
              <a:off x="3776" y="1725"/>
              <a:ext cx="3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08" name="Line 100"/>
            <p:cNvSpPr>
              <a:spLocks noChangeShapeType="1"/>
            </p:cNvSpPr>
            <p:nvPr/>
          </p:nvSpPr>
          <p:spPr bwMode="auto">
            <a:xfrm>
              <a:off x="386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09" name="Rectangle 101"/>
            <p:cNvSpPr>
              <a:spLocks noChangeArrowheads="1"/>
            </p:cNvSpPr>
            <p:nvPr/>
          </p:nvSpPr>
          <p:spPr bwMode="auto">
            <a:xfrm>
              <a:off x="4158" y="1302"/>
              <a:ext cx="167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10" name="Rectangle 102"/>
            <p:cNvSpPr>
              <a:spLocks noChangeArrowheads="1"/>
            </p:cNvSpPr>
            <p:nvPr/>
          </p:nvSpPr>
          <p:spPr bwMode="auto">
            <a:xfrm>
              <a:off x="4158" y="1302"/>
              <a:ext cx="167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06" name="Rectangle 103"/>
            <p:cNvSpPr>
              <a:spLocks noChangeArrowheads="1"/>
            </p:cNvSpPr>
            <p:nvPr/>
          </p:nvSpPr>
          <p:spPr bwMode="auto">
            <a:xfrm>
              <a:off x="4194" y="1311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12" name="Line 104"/>
            <p:cNvSpPr>
              <a:spLocks noChangeShapeType="1"/>
            </p:cNvSpPr>
            <p:nvPr/>
          </p:nvSpPr>
          <p:spPr bwMode="auto">
            <a:xfrm>
              <a:off x="408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13" name="Rectangle 105"/>
            <p:cNvSpPr>
              <a:spLocks noChangeArrowheads="1"/>
            </p:cNvSpPr>
            <p:nvPr/>
          </p:nvSpPr>
          <p:spPr bwMode="auto">
            <a:xfrm>
              <a:off x="4158" y="1446"/>
              <a:ext cx="167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14" name="Rectangle 106"/>
            <p:cNvSpPr>
              <a:spLocks noChangeArrowheads="1"/>
            </p:cNvSpPr>
            <p:nvPr/>
          </p:nvSpPr>
          <p:spPr bwMode="auto">
            <a:xfrm>
              <a:off x="4158" y="1446"/>
              <a:ext cx="167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10" name="Rectangle 107"/>
            <p:cNvSpPr>
              <a:spLocks noChangeArrowheads="1"/>
            </p:cNvSpPr>
            <p:nvPr/>
          </p:nvSpPr>
          <p:spPr bwMode="auto">
            <a:xfrm>
              <a:off x="4194" y="1455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16" name="Line 108"/>
            <p:cNvSpPr>
              <a:spLocks noChangeShapeType="1"/>
            </p:cNvSpPr>
            <p:nvPr/>
          </p:nvSpPr>
          <p:spPr bwMode="auto">
            <a:xfrm>
              <a:off x="408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12" name="Rectangle 109"/>
            <p:cNvSpPr>
              <a:spLocks noChangeArrowheads="1"/>
            </p:cNvSpPr>
            <p:nvPr/>
          </p:nvSpPr>
          <p:spPr bwMode="auto">
            <a:xfrm>
              <a:off x="3952" y="1833"/>
              <a:ext cx="10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900">
                  <a:solidFill>
                    <a:srgbClr val="000000"/>
                  </a:solidFill>
                  <a:latin typeface="宋体" panose="02010600030101010101" pitchFamily="2" charset="-122"/>
                </a:rPr>
                <a:t>群1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13" name="Rectangle 110"/>
            <p:cNvSpPr>
              <a:spLocks noChangeArrowheads="1"/>
            </p:cNvSpPr>
            <p:nvPr/>
          </p:nvSpPr>
          <p:spPr bwMode="auto">
            <a:xfrm rot="5400000">
              <a:off x="3727" y="1531"/>
              <a:ext cx="10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14" name="Rectangle 111"/>
            <p:cNvSpPr>
              <a:spLocks noChangeArrowheads="1"/>
            </p:cNvSpPr>
            <p:nvPr/>
          </p:nvSpPr>
          <p:spPr bwMode="auto">
            <a:xfrm rot="5400000">
              <a:off x="4183" y="1531"/>
              <a:ext cx="10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529520" name="Rectangle 112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21" name="Rectangle 113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22" name="Rectangle 114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23" name="Rectangle 115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19" name="Rectangle 116"/>
            <p:cNvSpPr>
              <a:spLocks noChangeArrowheads="1"/>
            </p:cNvSpPr>
            <p:nvPr/>
          </p:nvSpPr>
          <p:spPr bwMode="auto">
            <a:xfrm>
              <a:off x="4766" y="1311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25" name="Rectangle 117"/>
            <p:cNvSpPr>
              <a:spLocks noChangeArrowheads="1"/>
            </p:cNvSpPr>
            <p:nvPr/>
          </p:nvSpPr>
          <p:spPr bwMode="auto">
            <a:xfrm>
              <a:off x="4929" y="1297"/>
              <a:ext cx="148" cy="5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26" name="Rectangle 118"/>
            <p:cNvSpPr>
              <a:spLocks noChangeArrowheads="1"/>
            </p:cNvSpPr>
            <p:nvPr/>
          </p:nvSpPr>
          <p:spPr bwMode="auto">
            <a:xfrm>
              <a:off x="4929" y="1297"/>
              <a:ext cx="148" cy="51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22" name="Rectangle 119"/>
            <p:cNvSpPr>
              <a:spLocks noChangeArrowheads="1"/>
            </p:cNvSpPr>
            <p:nvPr/>
          </p:nvSpPr>
          <p:spPr bwMode="auto">
            <a:xfrm>
              <a:off x="4987" y="1441"/>
              <a:ext cx="3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623" name="Rectangle 120"/>
            <p:cNvSpPr>
              <a:spLocks noChangeArrowheads="1"/>
            </p:cNvSpPr>
            <p:nvPr/>
          </p:nvSpPr>
          <p:spPr bwMode="auto">
            <a:xfrm>
              <a:off x="4987" y="1518"/>
              <a:ext cx="3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I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624" name="Rectangle 121"/>
            <p:cNvSpPr>
              <a:spLocks noChangeArrowheads="1"/>
            </p:cNvSpPr>
            <p:nvPr/>
          </p:nvSpPr>
          <p:spPr bwMode="auto">
            <a:xfrm>
              <a:off x="4987" y="1595"/>
              <a:ext cx="3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30" name="Rectangle 122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31" name="Rectangle 123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27" name="Rectangle 124"/>
            <p:cNvSpPr>
              <a:spLocks noChangeArrowheads="1"/>
            </p:cNvSpPr>
            <p:nvPr/>
          </p:nvSpPr>
          <p:spPr bwMode="auto">
            <a:xfrm>
              <a:off x="5184" y="1725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33" name="Line 125"/>
            <p:cNvSpPr>
              <a:spLocks noChangeShapeType="1"/>
            </p:cNvSpPr>
            <p:nvPr/>
          </p:nvSpPr>
          <p:spPr bwMode="auto">
            <a:xfrm>
              <a:off x="485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34" name="Line 126"/>
            <p:cNvSpPr>
              <a:spLocks noChangeShapeType="1"/>
            </p:cNvSpPr>
            <p:nvPr/>
          </p:nvSpPr>
          <p:spPr bwMode="auto">
            <a:xfrm>
              <a:off x="507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30" name="Rectangle 127"/>
            <p:cNvSpPr>
              <a:spLocks noChangeArrowheads="1"/>
            </p:cNvSpPr>
            <p:nvPr/>
          </p:nvSpPr>
          <p:spPr bwMode="auto">
            <a:xfrm>
              <a:off x="4946" y="1833"/>
              <a:ext cx="68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900">
                  <a:solidFill>
                    <a:srgbClr val="000000"/>
                  </a:solidFill>
                  <a:latin typeface="宋体" panose="02010600030101010101" pitchFamily="2" charset="-122"/>
                </a:rPr>
                <a:t>群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31" name="Rectangle 128"/>
            <p:cNvSpPr>
              <a:spLocks noChangeArrowheads="1"/>
            </p:cNvSpPr>
            <p:nvPr/>
          </p:nvSpPr>
          <p:spPr bwMode="auto">
            <a:xfrm>
              <a:off x="5018" y="1833"/>
              <a:ext cx="34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900" i="1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37" name="Rectangle 129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38" name="Rectangle 130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34" name="Rectangle 131"/>
            <p:cNvSpPr>
              <a:spLocks noChangeArrowheads="1"/>
            </p:cNvSpPr>
            <p:nvPr/>
          </p:nvSpPr>
          <p:spPr bwMode="auto">
            <a:xfrm>
              <a:off x="4766" y="1455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40" name="Line 132"/>
            <p:cNvSpPr>
              <a:spLocks noChangeShapeType="1"/>
            </p:cNvSpPr>
            <p:nvPr/>
          </p:nvSpPr>
          <p:spPr bwMode="auto">
            <a:xfrm>
              <a:off x="485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41" name="Rectangle 133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42" name="Rectangle 134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38" name="Rectangle 135"/>
            <p:cNvSpPr>
              <a:spLocks noChangeArrowheads="1"/>
            </p:cNvSpPr>
            <p:nvPr/>
          </p:nvSpPr>
          <p:spPr bwMode="auto">
            <a:xfrm>
              <a:off x="4766" y="1725"/>
              <a:ext cx="3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44" name="Line 136"/>
            <p:cNvSpPr>
              <a:spLocks noChangeShapeType="1"/>
            </p:cNvSpPr>
            <p:nvPr/>
          </p:nvSpPr>
          <p:spPr bwMode="auto">
            <a:xfrm>
              <a:off x="485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45" name="Rectangle 137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46" name="Rectangle 138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42" name="Rectangle 139"/>
            <p:cNvSpPr>
              <a:spLocks noChangeArrowheads="1"/>
            </p:cNvSpPr>
            <p:nvPr/>
          </p:nvSpPr>
          <p:spPr bwMode="auto">
            <a:xfrm>
              <a:off x="5184" y="1311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48" name="Line 140"/>
            <p:cNvSpPr>
              <a:spLocks noChangeShapeType="1"/>
            </p:cNvSpPr>
            <p:nvPr/>
          </p:nvSpPr>
          <p:spPr bwMode="auto">
            <a:xfrm>
              <a:off x="507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49" name="Rectangle 141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529550" name="Rectangle 142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46" name="Rectangle 143"/>
            <p:cNvSpPr>
              <a:spLocks noChangeArrowheads="1"/>
            </p:cNvSpPr>
            <p:nvPr/>
          </p:nvSpPr>
          <p:spPr bwMode="auto">
            <a:xfrm>
              <a:off x="5184" y="1455"/>
              <a:ext cx="91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80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529552" name="Line 144"/>
            <p:cNvSpPr>
              <a:spLocks noChangeShapeType="1"/>
            </p:cNvSpPr>
            <p:nvPr/>
          </p:nvSpPr>
          <p:spPr bwMode="auto">
            <a:xfrm>
              <a:off x="507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Tx/>
                <a:buNone/>
                <a:defRPr/>
              </a:pPr>
              <a:endParaRPr lang="zh-CN" altLang="en-US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21648" name="Rectangle 145"/>
            <p:cNvSpPr>
              <a:spLocks noChangeArrowheads="1"/>
            </p:cNvSpPr>
            <p:nvPr/>
          </p:nvSpPr>
          <p:spPr bwMode="auto">
            <a:xfrm rot="5400000">
              <a:off x="4723" y="1531"/>
              <a:ext cx="10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1649" name="Rectangle 146"/>
            <p:cNvSpPr>
              <a:spLocks noChangeArrowheads="1"/>
            </p:cNvSpPr>
            <p:nvPr/>
          </p:nvSpPr>
          <p:spPr bwMode="auto">
            <a:xfrm rot="5400000">
              <a:off x="5179" y="1531"/>
              <a:ext cx="10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FDF84C-CE18-49B7-8CB1-C1A455BB355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sym typeface="+mn-ea"/>
              </a:rPr>
              <a:t>并行计算机访存模型（3）</a:t>
            </a:r>
            <a:r>
              <a:rPr lang="en-US" altLang="zh-CN" noProof="1">
                <a:sym typeface="+mn-ea"/>
              </a:rPr>
              <a:t>——</a:t>
            </a:r>
            <a:r>
              <a:rPr lang="en-US" altLang="zh-CN" kern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COMA</a:t>
            </a:r>
            <a:endParaRPr lang="en-US" altLang="zh-CN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cs typeface="Times New Roman" panose="02020603050405020304" pitchFamily="18" charset="0"/>
                <a:sym typeface="+mn-ea"/>
              </a:rPr>
              <a:t>COMA(Cache-Only Memory Access)</a:t>
            </a:r>
            <a:r>
              <a:rPr lang="zh-CN" altLang="en-US" kern="0" dirty="0" smtClean="0">
                <a:sym typeface="+mn-ea"/>
              </a:rPr>
              <a:t>模型是</a:t>
            </a:r>
            <a:r>
              <a:rPr lang="zh-CN" altLang="en-US" b="1" kern="0" dirty="0" smtClean="0">
                <a:sym typeface="+mn-ea"/>
              </a:rPr>
              <a:t>全高速缓存存储访问</a:t>
            </a:r>
            <a:r>
              <a:rPr lang="zh-CN" altLang="en-US" kern="0" dirty="0" smtClean="0">
                <a:sym typeface="+mn-ea"/>
              </a:rPr>
              <a:t>的简称。其特点是：</a:t>
            </a:r>
            <a:endParaRPr lang="zh-CN" altLang="en-US" kern="0" dirty="0" smtClean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各处理器节点中没有存储层次结构，全部高速缓存组成了全局地址空间；</a:t>
            </a:r>
            <a:endParaRPr lang="zh-CN" altLang="en-US" sz="2600" kern="0" dirty="0" smtClean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利用分布的高速缓存目录</a:t>
            </a: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600" kern="0" dirty="0" smtClean="0">
                <a:sym typeface="+mn-ea"/>
              </a:rPr>
              <a:t>进行远程高速缓存的访问;</a:t>
            </a:r>
            <a:endParaRPr lang="zh-CN" altLang="en-US" sz="2600" kern="0" dirty="0" smtClean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COMA</a:t>
            </a:r>
            <a:r>
              <a:rPr lang="zh-CN" altLang="en-US" sz="2600" kern="0" dirty="0" smtClean="0">
                <a:sym typeface="+mn-ea"/>
              </a:rPr>
              <a:t>中的高速缓存容量一般都大于</a:t>
            </a:r>
            <a:r>
              <a:rPr lang="zh-CN" altLang="en-US" sz="2600" kern="0" dirty="0" smtClean="0"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600" kern="0" dirty="0" smtClean="0">
                <a:sym typeface="+mn-ea"/>
              </a:rPr>
              <a:t>级高速缓存容量；</a:t>
            </a:r>
            <a:endParaRPr lang="zh-CN" altLang="en-US" sz="2600" kern="0" dirty="0" smtClean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使用</a:t>
            </a: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COMA</a:t>
            </a:r>
            <a:r>
              <a:rPr lang="zh-CN" altLang="en-US" sz="2600" kern="0" dirty="0" smtClean="0">
                <a:sym typeface="+mn-ea"/>
              </a:rPr>
              <a:t>时，数据开始时可任意分配，因为在运行时它最终会被迁移到要用到它们的地方。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2A0F9F-C0B5-4AC6-870D-1CED7538CCB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71306" y="73959"/>
            <a:ext cx="1521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0070C0"/>
                </a:solidFill>
                <a:latin typeface="+mj-lt"/>
                <a:ea typeface="等线" panose="02010600030101010101" pitchFamily="2" charset="-122"/>
              </a:rPr>
              <a:t>Overview</a:t>
            </a:r>
            <a:endParaRPr lang="zh-CN" altLang="en-US" sz="2800" b="1">
              <a:solidFill>
                <a:srgbClr val="0070C0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0CC0-E1A6-45AE-83E0-9B24D25893A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4519" y="1414852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  <a:defRPr/>
            </a:pPr>
            <a:endParaRPr lang="en-US" altLang="zh-CN" sz="3600" b="1" i="1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Course Administration</a:t>
            </a:r>
            <a:endParaRPr lang="en-US" altLang="zh-CN" sz="4400" b="1" i="1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u="sng" smtClean="0">
                <a:solidFill>
                  <a:srgbClr val="FF0000"/>
                </a:solidFill>
              </a:rPr>
              <a:t>Course Style and Structure</a:t>
            </a:r>
            <a:endParaRPr lang="en-US" altLang="zh-CN" sz="3200" u="sng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Intro to Parallel Computing</a:t>
            </a:r>
            <a:endParaRPr lang="en-US" altLang="zh-CN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sym typeface="+mn-ea"/>
              </a:rPr>
              <a:t>并行计算机访存模型（3）</a:t>
            </a:r>
            <a:r>
              <a:rPr lang="en-US" altLang="zh-CN" noProof="1">
                <a:sym typeface="+mn-ea"/>
              </a:rPr>
              <a:t>——</a:t>
            </a:r>
            <a:r>
              <a:rPr lang="en-US" altLang="zh-CN" kern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COMA</a:t>
            </a:r>
            <a:endParaRPr lang="en-US" altLang="zh-CN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3555" name="Object 4"/>
          <p:cNvGraphicFramePr/>
          <p:nvPr/>
        </p:nvGraphicFramePr>
        <p:xfrm>
          <a:off x="2635250" y="1981880"/>
          <a:ext cx="387350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" r:id="rId1" imgW="2091055" imgH="1417320" progId="Visio.Drawing.6">
                  <p:embed/>
                </p:oleObj>
              </mc:Choice>
              <mc:Fallback>
                <p:oleObj name="" r:id="rId1" imgW="2091055" imgH="1417320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981880"/>
                        <a:ext cx="3873500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E5E377-01A9-4A09-B736-AB49019198A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并行计算机访存模型（4）</a:t>
            </a:r>
            <a:r>
              <a:rPr lang="en-US" altLang="zh-CN" smtClean="0"/>
              <a:t>——CC-NUMA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kern="0" dirty="0" err="1" smtClean="0">
                <a:cs typeface="Times New Roman" panose="02020603050405020304" pitchFamily="18" charset="0"/>
                <a:sym typeface="+mn-ea"/>
              </a:rPr>
              <a:t>CC-NUMA</a:t>
            </a:r>
            <a:r>
              <a:rPr lang="en-US" altLang="zh-CN" kern="0" dirty="0" err="1" smtClean="0">
                <a:sym typeface="+mn-ea"/>
              </a:rPr>
              <a:t>（</a:t>
            </a:r>
            <a:r>
              <a:rPr lang="en-US" altLang="zh-CN" kern="0" dirty="0" err="1" smtClean="0">
                <a:cs typeface="Times New Roman" panose="02020603050405020304" pitchFamily="18" charset="0"/>
                <a:sym typeface="+mn-ea"/>
              </a:rPr>
              <a:t>Coherent-Cache</a:t>
            </a:r>
            <a:r>
              <a:rPr lang="en-US" altLang="zh-CN" kern="0" dirty="0" smtClean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kern="0" dirty="0" err="1" smtClean="0">
                <a:cs typeface="Times New Roman" panose="02020603050405020304" pitchFamily="18" charset="0"/>
                <a:sym typeface="+mn-ea"/>
              </a:rPr>
              <a:t>Nonuniform</a:t>
            </a:r>
            <a:r>
              <a:rPr lang="en-US" altLang="zh-CN" kern="0" dirty="0" smtClean="0">
                <a:cs typeface="Times New Roman" panose="02020603050405020304" pitchFamily="18" charset="0"/>
                <a:sym typeface="+mn-ea"/>
              </a:rPr>
              <a:t> Memory Access</a:t>
            </a:r>
            <a:r>
              <a:rPr lang="en-US" altLang="zh-CN" kern="0" dirty="0" smtClean="0">
                <a:sym typeface="+mn-ea"/>
              </a:rPr>
              <a:t>）</a:t>
            </a:r>
            <a:r>
              <a:rPr lang="zh-CN" altLang="en-US" kern="0" dirty="0" smtClean="0">
                <a:sym typeface="+mn-ea"/>
              </a:rPr>
              <a:t>模型是</a:t>
            </a:r>
            <a:r>
              <a:rPr lang="zh-CN" altLang="en-US" b="1" kern="0" dirty="0" smtClean="0">
                <a:sym typeface="+mn-ea"/>
              </a:rPr>
              <a:t>高速缓存一致性非均匀存储访问</a:t>
            </a:r>
            <a:r>
              <a:rPr lang="zh-CN" altLang="en-US" kern="0" dirty="0" smtClean="0">
                <a:sym typeface="+mn-ea"/>
              </a:rPr>
              <a:t>模型的简称。其特点是：</a:t>
            </a:r>
            <a:endParaRPr lang="zh-CN" altLang="en-US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大多数使用基于目录的高速缓存一致性协议；</a:t>
            </a:r>
            <a:endParaRPr lang="zh-CN" altLang="en-US" sz="2600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保留</a:t>
            </a: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SMP</a:t>
            </a:r>
            <a:r>
              <a:rPr lang="zh-CN" altLang="en-US" sz="2600" kern="0" dirty="0" smtClean="0">
                <a:sym typeface="+mn-ea"/>
              </a:rPr>
              <a:t>结构易于编程的优点，也改善常规</a:t>
            </a:r>
            <a:r>
              <a:rPr lang="en-US" altLang="zh-CN" sz="2600" kern="0" dirty="0" smtClean="0">
                <a:cs typeface="Times New Roman" panose="02020603050405020304" pitchFamily="18" charset="0"/>
                <a:sym typeface="+mn-ea"/>
              </a:rPr>
              <a:t>SMP</a:t>
            </a:r>
            <a:r>
              <a:rPr lang="zh-CN" altLang="en-US" sz="2600" kern="0" dirty="0" smtClean="0">
                <a:sym typeface="+mn-ea"/>
              </a:rPr>
              <a:t>的可扩放性；</a:t>
            </a:r>
            <a:endParaRPr lang="zh-CN" altLang="en-US" sz="2600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sz="2600" kern="0" dirty="0" smtClean="0">
                <a:solidFill>
                  <a:srgbClr val="2606C6"/>
                </a:solidFill>
                <a:cs typeface="Times New Roman" panose="02020603050405020304" pitchFamily="18" charset="0"/>
                <a:sym typeface="+mn-ea"/>
              </a:rPr>
              <a:t>CC-NUMA</a:t>
            </a:r>
            <a:r>
              <a:rPr lang="zh-CN" altLang="en-US" sz="2600" kern="0" dirty="0" smtClean="0">
                <a:solidFill>
                  <a:srgbClr val="2606C6"/>
                </a:solidFill>
                <a:sym typeface="+mn-ea"/>
              </a:rPr>
              <a:t>实际上是一个分布共享存储的</a:t>
            </a:r>
            <a:r>
              <a:rPr lang="en-US" altLang="zh-CN" sz="2600" kern="0" dirty="0" smtClean="0">
                <a:solidFill>
                  <a:srgbClr val="2606C6"/>
                </a:solidFill>
                <a:cs typeface="Times New Roman" panose="02020603050405020304" pitchFamily="18" charset="0"/>
                <a:sym typeface="+mn-ea"/>
              </a:rPr>
              <a:t>DSM</a:t>
            </a:r>
            <a:r>
              <a:rPr lang="zh-CN" altLang="en-US" sz="2600" kern="0" dirty="0" smtClean="0">
                <a:solidFill>
                  <a:srgbClr val="2606C6"/>
                </a:solidFill>
                <a:sym typeface="+mn-ea"/>
              </a:rPr>
              <a:t>多处理机系统</a:t>
            </a:r>
            <a:r>
              <a:rPr lang="zh-CN" altLang="en-US" sz="2600" kern="0" dirty="0" smtClean="0">
                <a:sym typeface="+mn-ea"/>
              </a:rPr>
              <a:t>；</a:t>
            </a:r>
            <a:endParaRPr lang="zh-CN" altLang="en-US" sz="2600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sz="2600" kern="0" dirty="0" smtClean="0">
                <a:sym typeface="+mn-ea"/>
              </a:rPr>
              <a:t>它最显著的优点是程序员无需明确地在节点上分配数据，系统的硬件和软件开始时自动在各节点分配数据，在运行期间，高速缓存一致性硬件会自动地将数据迁移至要用到它的地方。 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1613F34-1827-4EF0-9485-C2CB8A88686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并行计算机访存模型（4）</a:t>
            </a:r>
            <a:r>
              <a:rPr lang="en-US" altLang="zh-CN" smtClean="0">
                <a:sym typeface="宋体" panose="02010600030101010101" pitchFamily="2" charset="-122"/>
              </a:rPr>
              <a:t>——CC-NUMA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5603" name="Object 4"/>
          <p:cNvGraphicFramePr/>
          <p:nvPr/>
        </p:nvGraphicFramePr>
        <p:xfrm>
          <a:off x="1136650" y="2222500"/>
          <a:ext cx="7323138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" r:id="rId1" imgW="3696970" imgH="1465580" progId="Visio.Drawing.6">
                  <p:embed/>
                </p:oleObj>
              </mc:Choice>
              <mc:Fallback>
                <p:oleObj name="" r:id="rId1" imgW="3696970" imgH="1465580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222500"/>
                        <a:ext cx="7323138" cy="274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C3B0697-0E7A-4F94-B3DB-902C9B64C71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并行计算机访存模型（5）</a:t>
            </a:r>
            <a:r>
              <a:rPr lang="en-US" altLang="zh-CN" smtClean="0"/>
              <a:t>——NORMA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dirty="0" err="1">
                <a:sym typeface="+mn-ea"/>
              </a:rPr>
              <a:t>NORMA（No-Remote</a:t>
            </a:r>
            <a:r>
              <a:rPr lang="en-US" altLang="zh-CN" dirty="0">
                <a:sym typeface="+mn-ea"/>
              </a:rPr>
              <a:t> Memory Access）</a:t>
            </a:r>
            <a:r>
              <a:rPr lang="zh-CN" altLang="en-US" dirty="0">
                <a:sym typeface="+mn-ea"/>
              </a:rPr>
              <a:t>模型是</a:t>
            </a:r>
            <a:r>
              <a:rPr lang="zh-CN" altLang="en-US" b="1" dirty="0">
                <a:sym typeface="+mn-ea"/>
              </a:rPr>
              <a:t>非远程存储访问</a:t>
            </a:r>
            <a:r>
              <a:rPr lang="zh-CN" altLang="en-US" dirty="0">
                <a:sym typeface="+mn-ea"/>
              </a:rPr>
              <a:t>模型的简称。</a:t>
            </a:r>
            <a:r>
              <a:rPr lang="en-US" altLang="zh-CN" dirty="0">
                <a:sym typeface="+mn-ea"/>
              </a:rPr>
              <a:t>NORMA</a:t>
            </a:r>
            <a:r>
              <a:rPr lang="zh-CN" altLang="en-US" dirty="0">
                <a:sym typeface="+mn-ea"/>
              </a:rPr>
              <a:t>的特点是：</a:t>
            </a:r>
            <a:endParaRPr lang="zh-CN" altLang="en-US" dirty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dirty="0">
                <a:sym typeface="+mn-ea"/>
              </a:rPr>
              <a:t>所有存储器是私有的，仅能由其处理器访问；</a:t>
            </a:r>
            <a:endParaRPr lang="zh-CN" altLang="en-US" sz="2600" dirty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zh-CN" altLang="en-US" sz="2600" dirty="0">
                <a:sym typeface="+mn-ea"/>
              </a:rPr>
              <a:t>绝大数</a:t>
            </a:r>
            <a:r>
              <a:rPr lang="en-US" altLang="zh-CN" sz="2600" dirty="0">
                <a:sym typeface="+mn-ea"/>
              </a:rPr>
              <a:t>NORMA</a:t>
            </a:r>
            <a:r>
              <a:rPr lang="zh-CN" altLang="en-US" sz="2600" dirty="0">
                <a:sym typeface="+mn-ea"/>
              </a:rPr>
              <a:t>都不支持远程存储器的访问；</a:t>
            </a:r>
            <a:endParaRPr lang="zh-CN" altLang="en-US" noProof="1"/>
          </a:p>
        </p:txBody>
      </p:sp>
      <p:graphicFrame>
        <p:nvGraphicFramePr>
          <p:cNvPr id="26627" name="Object 4"/>
          <p:cNvGraphicFramePr/>
          <p:nvPr/>
        </p:nvGraphicFramePr>
        <p:xfrm>
          <a:off x="2579687" y="3068960"/>
          <a:ext cx="39846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" r:id="rId1" imgW="2567940" imgH="1961515" progId="Visio.Drawing.6">
                  <p:embed/>
                </p:oleObj>
              </mc:Choice>
              <mc:Fallback>
                <p:oleObj name="" r:id="rId1" imgW="2567940" imgH="1961515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7" y="3068960"/>
                        <a:ext cx="398462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F86371-6E9F-4B2B-AFC7-B3A9B69A6F1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并行机系统的不同存储结构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7650" name="Object 4"/>
          <p:cNvGraphicFramePr/>
          <p:nvPr/>
        </p:nvGraphicFramePr>
        <p:xfrm>
          <a:off x="1259632" y="980728"/>
          <a:ext cx="6248400" cy="508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" r:id="rId1" imgW="4873625" imgH="3968115" progId="Visio.Drawing.6">
                  <p:embed/>
                </p:oleObj>
              </mc:Choice>
              <mc:Fallback>
                <p:oleObj name="" r:id="rId1" imgW="4873625" imgH="3968115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80728"/>
                        <a:ext cx="6248400" cy="508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A1EBBD-F400-41C2-87EB-AE5F2F9239A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47C9CE-1C86-4D2A-A766-FD3F990AD2E2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385" y="413385"/>
            <a:ext cx="9125585" cy="56743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宋体" panose="02010600030101010101" pitchFamily="2" charset="-122"/>
              </a:rPr>
              <a:t>第一章 并行计算及并行机结构模型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kern="0" dirty="0">
                <a:sym typeface="+mn-ea"/>
              </a:rPr>
              <a:t>1.1 计算与计算机科学</a:t>
            </a:r>
            <a:endParaRPr lang="zh-CN" altLang="en-US" kern="0" dirty="0"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1.2* </a:t>
            </a:r>
            <a:r>
              <a:rPr lang="zh-CN" altLang="en-US" sz="2800" kern="0" dirty="0" smtClean="0">
                <a:sym typeface="+mn-ea"/>
              </a:rPr>
              <a:t>单处理机与指令级并行</a:t>
            </a:r>
            <a:endParaRPr lang="zh-CN" altLang="en-US" sz="2800" kern="0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1.3* </a:t>
            </a:r>
            <a:r>
              <a:rPr lang="zh-CN" altLang="en-US" sz="2800" kern="0" dirty="0" smtClean="0">
                <a:sym typeface="+mn-ea"/>
              </a:rPr>
              <a:t>多核处理器与线程级并行</a:t>
            </a:r>
            <a:endParaRPr lang="zh-CN" altLang="en-US" sz="2800" kern="0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 smtClean="0">
                <a:sym typeface="+mn-ea"/>
              </a:rPr>
              <a:t>1.</a:t>
            </a:r>
            <a:r>
              <a:rPr lang="en-US" altLang="zh-CN" sz="2800" kern="0" dirty="0" smtClean="0">
                <a:sym typeface="+mn-ea"/>
              </a:rPr>
              <a:t>4 </a:t>
            </a:r>
            <a:r>
              <a:rPr lang="zh-CN" altLang="en-US" sz="2800" kern="0" dirty="0" smtClean="0">
                <a:sym typeface="+mn-ea"/>
              </a:rPr>
              <a:t>并行计算机体系结构</a:t>
            </a:r>
            <a:endParaRPr lang="zh-CN" altLang="en-US" sz="2800" kern="0" dirty="0" smtClean="0">
              <a:sym typeface="+mn-ea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sym typeface="+mn-ea"/>
              </a:rPr>
              <a:t>1.4.1 </a:t>
            </a:r>
            <a:r>
              <a:rPr lang="zh-CN" altLang="en-US" kern="0" dirty="0" smtClean="0">
                <a:sym typeface="+mn-ea"/>
              </a:rPr>
              <a:t>并行计算机结构模型</a:t>
            </a:r>
            <a:endParaRPr lang="zh-CN" altLang="en-US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sym typeface="+mn-ea"/>
              </a:rPr>
              <a:t>1.</a:t>
            </a:r>
            <a:r>
              <a:rPr lang="en-US" altLang="zh-CN" kern="0" dirty="0" smtClean="0">
                <a:sym typeface="+mn-ea"/>
              </a:rPr>
              <a:t>4.2 </a:t>
            </a:r>
            <a:r>
              <a:rPr lang="zh-CN" altLang="en-US" kern="0" dirty="0" smtClean="0">
                <a:sym typeface="+mn-ea"/>
              </a:rPr>
              <a:t>并行计算机访存模型</a:t>
            </a:r>
            <a:endParaRPr lang="zh-CN" altLang="en-US" kern="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kern="0" dirty="0" smtClean="0">
                <a:sym typeface="+mn-ea"/>
              </a:rPr>
              <a:t>1.4.3* </a:t>
            </a:r>
            <a:r>
              <a:rPr lang="zh-CN" altLang="en-US" kern="0" dirty="0" smtClean="0">
                <a:sym typeface="+mn-ea"/>
              </a:rPr>
              <a:t>并行计算机存储模型</a:t>
            </a:r>
            <a:endParaRPr lang="zh-CN" altLang="en-US" kern="0" dirty="0" smtClean="0">
              <a:sym typeface="+mn-ea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lang="en-US" altLang="zh-CN" sz="2800" kern="0" dirty="0" smtClean="0">
                <a:sym typeface="+mn-ea"/>
              </a:rPr>
              <a:t>1.5 </a:t>
            </a:r>
            <a:r>
              <a:rPr lang="zh-CN" altLang="en-US" sz="2800" u="sng" kern="0" dirty="0" smtClean="0">
                <a:solidFill>
                  <a:srgbClr val="FF0000"/>
                </a:solidFill>
                <a:sym typeface="+mn-ea"/>
              </a:rPr>
              <a:t>并行计算概述</a:t>
            </a:r>
            <a:endParaRPr lang="zh-CN" altLang="en-US" sz="2800" u="sng" kern="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C9315-CC9A-4BAC-972C-9959D14130B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sz="2400" smtClean="0"/>
              <a:t>2006</a:t>
            </a:r>
            <a:r>
              <a:rPr lang="zh-CN" altLang="en-US" sz="2400" smtClean="0"/>
              <a:t>年白皮书。计算数学、计算物理、计算机（软件、硬件、算法）、电子学等多个学科</a:t>
            </a:r>
            <a:r>
              <a:rPr lang="en-US" altLang="zh-CN" sz="2400" smtClean="0"/>
              <a:t>20</a:t>
            </a:r>
            <a:r>
              <a:rPr lang="zh-CN" altLang="en-US" sz="2400" smtClean="0"/>
              <a:t>余名教授，半年时间研讨。</a:t>
            </a:r>
            <a:r>
              <a:rPr lang="en-US" altLang="zh-CN" sz="1800" smtClean="0"/>
              <a:t>https://people.eecs.berkeley.edu/~krste/papers/BerkeleyView.pdf </a:t>
            </a:r>
            <a:endParaRPr lang="en-US" altLang="zh-CN" sz="1800" smtClean="0"/>
          </a:p>
          <a:p>
            <a:pPr lvl="1"/>
            <a:endParaRPr lang="en-US" altLang="zh-CN" sz="180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89FE2C-03B3-4B4C-84E4-3E6FECDDBE8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 txBox="1">
            <a:spLocks noChangeArrowheads="1"/>
          </p:cNvSpPr>
          <p:nvPr/>
        </p:nvSpPr>
        <p:spPr>
          <a:xfrm>
            <a:off x="269421" y="96837"/>
            <a:ext cx="7886700" cy="516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en-US" altLang="zh-CN" b="1" dirty="0"/>
              <a:t>The Landscape of Parallel Computing Research</a:t>
            </a:r>
            <a:endParaRPr lang="zh-CN" altLang="en-US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1974850"/>
            <a:ext cx="5747385" cy="5328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view from Berkeley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5" descr="未命名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155133"/>
            <a:ext cx="7454900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D04BA7-DA73-4815-A277-1047A85EF1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高性能计算应用需求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467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0737DD-8AA4-47F6-9EE3-FD6C7B4EA55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35426" y="73960"/>
            <a:ext cx="3014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70C0"/>
                </a:solidFill>
                <a:latin typeface="+mj-lt"/>
              </a:rPr>
              <a:t>About the Textbook</a:t>
            </a:r>
            <a:endParaRPr lang="zh-CN" altLang="en-US" sz="2800" b="1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6ED2-E616-4C1C-9980-BAA0BA20E54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1037" y="1557338"/>
            <a:ext cx="8137525" cy="3722045"/>
          </a:xfrm>
          <a:prstGeom prst="rect">
            <a:avLst/>
          </a:prstGeom>
        </p:spPr>
        <p:txBody>
          <a:bodyPr vert="horz" lIns="63500" tIns="25400" rIns="63500" bIns="254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mtClean="0"/>
              <a:t>Authors:</a:t>
            </a:r>
            <a:endParaRPr lang="en-US" altLang="zh-CN" smtClean="0"/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mtClean="0"/>
              <a:t>陈国良教授，中科院院士，国家高性能中心（合肥）主任，第一届全国高等学校“国家级教学名师奖”、</a:t>
            </a:r>
            <a:r>
              <a:rPr lang="en-US" altLang="zh-CN" smtClean="0"/>
              <a:t>2009</a:t>
            </a:r>
            <a:r>
              <a:rPr lang="zh-CN" altLang="en-US" smtClean="0"/>
              <a:t>年国家教学成果二等奖获主</a:t>
            </a:r>
            <a:endParaRPr lang="zh-CN" altLang="en-US" smtClean="0"/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mtClean="0"/>
              <a:t>并行算法学科体系：并行算法的设计与分析、并行计算机体系结构、并行算法实践、并行计算</a:t>
            </a:r>
            <a:endParaRPr lang="zh-CN" altLang="en-US" smtClean="0"/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mtClean="0"/>
              <a:t>并行计算模型：三层并行计算模型</a:t>
            </a:r>
            <a:endParaRPr lang="zh-CN" altLang="en-US" smtClean="0"/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mtClean="0"/>
              <a:t>Textbook:</a:t>
            </a:r>
            <a:endParaRPr lang="en-US" altLang="zh-CN" smtClean="0"/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en-US" altLang="zh-CN" smtClean="0"/>
              <a:t>2003</a:t>
            </a:r>
            <a:r>
              <a:rPr lang="zh-CN" altLang="en-US" smtClean="0"/>
              <a:t>年度国家精品课程教材</a:t>
            </a:r>
            <a:endParaRPr lang="zh-CN" altLang="en-US" smtClean="0"/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r>
              <a:rPr lang="zh-CN" altLang="en-US" smtClean="0"/>
              <a:t>并行算法学科体系中面向计算机专业及其相关专业的本科生教材</a:t>
            </a:r>
            <a:endParaRPr lang="zh-CN" altLang="en-US" smtClean="0"/>
          </a:p>
          <a:p>
            <a:pPr marL="838200" lvl="1" indent="-342900" algn="l">
              <a:buFont typeface="Arial" panose="020B0604020202020204" pitchFamily="34" charset="0"/>
              <a:buChar char="•"/>
              <a:tabLst>
                <a:tab pos="1206500" algn="l"/>
                <a:tab pos="2057400" algn="l"/>
                <a:tab pos="5092700" algn="l"/>
              </a:tabLst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超级计算机性能的发展趋势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922102"/>
            <a:ext cx="6786563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F1388A6-83D9-4554-90C4-15BD29AF43F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 noProof="1"/>
              <a:t>课本第</a:t>
            </a:r>
            <a:r>
              <a:rPr lang="en-US" altLang="zh-CN" noProof="1"/>
              <a:t>35</a:t>
            </a:r>
            <a:r>
              <a:rPr lang="zh-CN" altLang="en-US" noProof="1"/>
              <a:t>页</a:t>
            </a:r>
            <a:r>
              <a:rPr lang="en-US" altLang="zh-CN" noProof="1"/>
              <a:t>1.11</a:t>
            </a:r>
            <a:r>
              <a:rPr lang="zh-CN" altLang="en-US" noProof="1"/>
              <a:t>题。并行计算应用调研。</a:t>
            </a:r>
            <a:endParaRPr lang="zh-CN" altLang="en-US" noProof="1"/>
          </a:p>
          <a:p>
            <a:pPr marL="514350" indent="-514350">
              <a:buFontTx/>
              <a:buAutoNum type="arabicPeriod"/>
            </a:pPr>
            <a:endParaRPr lang="zh-CN" altLang="en-US" noProof="1"/>
          </a:p>
          <a:p>
            <a:pPr marL="514350" indent="-514350">
              <a:buFontTx/>
              <a:buAutoNum type="arabicPeriod"/>
            </a:pPr>
            <a:r>
              <a:rPr lang="zh-CN" altLang="en-US" noProof="1"/>
              <a:t>根据调研的应用需求，预算</a:t>
            </a:r>
            <a:r>
              <a:rPr lang="en-US" altLang="zh-CN" noProof="1"/>
              <a:t>150</a:t>
            </a:r>
            <a:r>
              <a:rPr lang="zh-CN" altLang="en-US" noProof="1"/>
              <a:t>万人民币购置计算资源。请确定购买的机器配置。</a:t>
            </a:r>
            <a:endParaRPr lang="zh-CN" altLang="en-US" noProof="1"/>
          </a:p>
          <a:p>
            <a:pPr marL="514350" indent="-514350">
              <a:buFontTx/>
              <a:buAutoNum type="arabicPeriod"/>
            </a:pPr>
            <a:endParaRPr lang="zh-CN" altLang="en-US" noProof="1"/>
          </a:p>
          <a:p>
            <a:pPr marL="0" indent="0">
              <a:buFontTx/>
              <a:buNone/>
            </a:pPr>
            <a:r>
              <a:rPr lang="zh-CN" altLang="en-US" noProof="1"/>
              <a:t>提交截止时间：</a:t>
            </a:r>
            <a:r>
              <a:rPr lang="en-US" altLang="zh-CN" noProof="1"/>
              <a:t>2020</a:t>
            </a:r>
            <a:r>
              <a:rPr lang="zh-CN" altLang="en-US" noProof="1"/>
              <a:t>年</a:t>
            </a:r>
            <a:r>
              <a:rPr lang="en-US" altLang="zh-CN" noProof="1"/>
              <a:t>3</a:t>
            </a:r>
            <a:r>
              <a:rPr lang="zh-CN" altLang="en-US" noProof="1"/>
              <a:t>月</a:t>
            </a:r>
            <a:r>
              <a:rPr lang="en-US" altLang="zh-CN" noProof="1"/>
              <a:t>2</a:t>
            </a:r>
            <a:r>
              <a:rPr lang="zh-CN" altLang="en-US" noProof="1"/>
              <a:t>日（周一</a:t>
            </a:r>
            <a:r>
              <a:rPr lang="zh-CN" altLang="en-US" noProof="1"/>
              <a:t>）</a:t>
            </a:r>
            <a:r>
              <a:rPr lang="en-US" altLang="zh-CN" noProof="1"/>
              <a:t>14:00</a:t>
            </a:r>
            <a:endParaRPr lang="en-US" altLang="zh-CN" noProof="1"/>
          </a:p>
          <a:p>
            <a:pPr marL="0" indent="0">
              <a:buFontTx/>
              <a:buNone/>
            </a:pPr>
            <a:r>
              <a:rPr lang="zh-CN" altLang="en-US" noProof="1"/>
              <a:t>提交方式：</a:t>
            </a:r>
            <a:r>
              <a:rPr lang="en-US" altLang="zh-CN" noProof="1"/>
              <a:t>BB</a:t>
            </a:r>
            <a:r>
              <a:rPr lang="zh-CN" altLang="en-US" noProof="1"/>
              <a:t>系统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88339-67A5-42FB-A324-40E6626DA8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思考题</a:t>
            </a:r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34818" name="内容占位符 2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smtClean="0"/>
              <a:t>与串行计算相比，并行机系统的存储结构更为复杂。试描述缓存一致性（</a:t>
            </a:r>
            <a:r>
              <a:rPr lang="en-US" altLang="zh-CN" smtClean="0"/>
              <a:t>cache coherence</a:t>
            </a:r>
            <a:r>
              <a:rPr lang="zh-CN" altLang="en-US" smtClean="0"/>
              <a:t>）问题。请考虑可以如何解决这个问题。</a:t>
            </a:r>
            <a:endParaRPr lang="zh-CN" altLang="en-US" smtClean="0"/>
          </a:p>
        </p:txBody>
      </p:sp>
      <p:graphicFrame>
        <p:nvGraphicFramePr>
          <p:cNvPr id="34819" name="Object 4"/>
          <p:cNvGraphicFramePr>
            <a:graphicFrameLocks noGrp="1"/>
          </p:cNvGraphicFramePr>
          <p:nvPr>
            <p:ph sz="half" idx="4294967295"/>
          </p:nvPr>
        </p:nvGraphicFramePr>
        <p:xfrm>
          <a:off x="0" y="2708275"/>
          <a:ext cx="51784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" r:id="rId1" imgW="6741160" imgH="3988435" progId="PaintShopPro">
                  <p:embed/>
                </p:oleObj>
              </mc:Choice>
              <mc:Fallback>
                <p:oleObj name="" r:id="rId1" imgW="6741160" imgH="3988435" progId="PaintShopPro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5178425" cy="27193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2EF862-B1B7-44CD-B6AC-5D492739531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9144000" cy="80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7"/>
          <p:cNvGraphicFramePr/>
          <p:nvPr/>
        </p:nvGraphicFramePr>
        <p:xfrm>
          <a:off x="250825" y="201569"/>
          <a:ext cx="8604250" cy="62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" r:id="rId1" imgW="6029325" imgH="4415155" progId="Visio.Drawing.6">
                  <p:embed/>
                </p:oleObj>
              </mc:Choice>
              <mc:Fallback>
                <p:oleObj name="" r:id="rId1" imgW="6029325" imgH="4415155" progId="Visio.Drawing.6">
                  <p:embed/>
                  <p:pic>
                    <p:nvPicPr>
                      <p:cNvPr id="0" name="图片 105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1569"/>
                        <a:ext cx="8604250" cy="629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6DE7-BBBA-4B1F-AAB9-68FA852D64A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69DD-A845-447E-B7B0-94975967AAA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b="1" smtClean="0">
                <a:solidFill>
                  <a:srgbClr val="0070C0"/>
                </a:solidFill>
              </a:rPr>
              <a:t>Parallel Computing</a:t>
            </a:r>
            <a:endParaRPr lang="en-US" altLang="zh-CN" sz="2800" b="1" smtClean="0">
              <a:solidFill>
                <a:srgbClr val="0070C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03654" y="994719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  <a:defRPr/>
            </a:pPr>
            <a:endParaRPr lang="en-US" altLang="zh-CN" sz="3200" smtClean="0"/>
          </a:p>
          <a:p>
            <a:pPr marL="571500" indent="-5715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Parallel Architectures</a:t>
            </a:r>
            <a:endParaRPr lang="en-US" altLang="zh-CN" sz="3200" smtClean="0"/>
          </a:p>
          <a:p>
            <a:pPr marL="571500" indent="-5715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Parallel Algorithms</a:t>
            </a:r>
            <a:endParaRPr lang="en-US" altLang="zh-CN" sz="3200" smtClean="0"/>
          </a:p>
          <a:p>
            <a:pPr marL="571500" indent="-5715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Parallel Programming</a:t>
            </a:r>
            <a:endParaRPr lang="en-US" altLang="zh-CN" sz="3200" smtClean="0"/>
          </a:p>
          <a:p>
            <a:pPr marL="571500" indent="-571500" algn="l">
              <a:buFont typeface="Arial" panose="020B0604020202020204" pitchFamily="34" charset="0"/>
              <a:buChar char="•"/>
              <a:defRPr/>
            </a:pPr>
            <a:r>
              <a:rPr lang="en-US" altLang="zh-CN" sz="3200" smtClean="0"/>
              <a:t>Parallel Applications</a:t>
            </a:r>
            <a:endParaRPr lang="en-US" altLang="zh-CN" sz="3200" smtClean="0"/>
          </a:p>
          <a:p>
            <a:pPr marL="571500" indent="-571500" algn="l">
              <a:buFont typeface="Arial" panose="020B0604020202020204" pitchFamily="34" charset="0"/>
              <a:buChar char="•"/>
              <a:defRPr/>
            </a:pPr>
            <a:endParaRPr lang="en-US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黑体"/>
        <a:cs typeface=""/>
      </a:majorFont>
      <a:minorFont>
        <a:latin typeface="Calibri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冲动型模板">
  <a:themeElements>
    <a:clrScheme name="冲动型模板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C">
      <a:majorFont>
        <a:latin typeface="Calibri Light"/>
        <a:ea typeface="黑体"/>
        <a:cs typeface=""/>
      </a:majorFont>
      <a:minorFont>
        <a:latin typeface="Calibri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并行计算-Template</Template>
  <TotalTime>0</TotalTime>
  <Words>10244</Words>
  <Application>WPS 演示</Application>
  <PresentationFormat>全屏显示(4:3)</PresentationFormat>
  <Paragraphs>959</Paragraphs>
  <Slides>72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72</vt:i4>
      </vt:variant>
    </vt:vector>
  </HeadingPairs>
  <TitlesOfParts>
    <vt:vector size="130" baseType="lpstr">
      <vt:lpstr>Arial</vt:lpstr>
      <vt:lpstr>宋体</vt:lpstr>
      <vt:lpstr>Wingdings</vt:lpstr>
      <vt:lpstr>微软雅黑</vt:lpstr>
      <vt:lpstr>Times New Roman</vt:lpstr>
      <vt:lpstr>黑体</vt:lpstr>
      <vt:lpstr>等线</vt:lpstr>
      <vt:lpstr>Calibri</vt:lpstr>
      <vt:lpstr>Calibri Light</vt:lpstr>
      <vt:lpstr>Arial Unicode MS</vt:lpstr>
      <vt:lpstr>Arial</vt:lpstr>
      <vt:lpstr>Comic Sans MS</vt:lpstr>
      <vt:lpstr>Tahoma</vt:lpstr>
      <vt:lpstr>华文行楷</vt:lpstr>
      <vt:lpstr>华文新魏</vt:lpstr>
      <vt:lpstr>幼圆</vt:lpstr>
      <vt:lpstr>Calibri</vt:lpstr>
      <vt:lpstr>Office 主题</vt:lpstr>
      <vt:lpstr>1_冲动型模板</vt:lpstr>
      <vt:lpstr>1_Office 主题</vt:lpstr>
      <vt:lpstr>MS_ClipArt_Gallery.2</vt:lpstr>
      <vt:lpstr>MS_ClipArt_Gallery.2</vt:lpstr>
      <vt:lpstr>MS_ClipArt_Gallery.2</vt:lpstr>
      <vt:lpstr>Visio.Drawing.6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PaintShopPro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Computing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为什么需要并行计算？</vt:lpstr>
      <vt:lpstr>应用需求</vt:lpstr>
      <vt:lpstr>加速战略计算实施ASCI</vt:lpstr>
      <vt:lpstr>并行计算的粒度</vt:lpstr>
      <vt:lpstr>并行计算的研究领域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超级计算机的增长速度——超过摩尔定律100倍</vt:lpstr>
      <vt:lpstr>PowerPoint 演示文稿</vt:lpstr>
      <vt:lpstr>PowerPoint 演示文稿</vt:lpstr>
      <vt:lpstr>Trends？- 动物食物链</vt:lpstr>
      <vt:lpstr>Trends？- 1984计算机食物链</vt:lpstr>
      <vt:lpstr>Trends？- 1994计算机食物链</vt:lpstr>
      <vt:lpstr>Trends？- 计算机食物链(现在和将来)</vt:lpstr>
      <vt:lpstr>PowerPoint 演示文稿</vt:lpstr>
      <vt:lpstr>思考题1</vt:lpstr>
      <vt:lpstr>并行计算——结构•算法•编程（第三版）</vt:lpstr>
      <vt:lpstr>第一章 并行计算及并行机结构模型</vt:lpstr>
      <vt:lpstr>并行计算、计算科学、计算需求</vt:lpstr>
      <vt:lpstr>第一章 并行计算及并行机结构模型</vt:lpstr>
      <vt:lpstr>并行计算机结构模型（1）</vt:lpstr>
      <vt:lpstr>并行计算机结构模型（2） </vt:lpstr>
      <vt:lpstr>并行计算机结构模型（3） </vt:lpstr>
      <vt:lpstr>并行计算机结构模型（4） </vt:lpstr>
      <vt:lpstr>并行计算机结构模型（5）</vt:lpstr>
      <vt:lpstr>并行计算机结构模型（6）——五种结构小结</vt:lpstr>
      <vt:lpstr>并行计算机访存模型（1）——UMA</vt:lpstr>
      <vt:lpstr>并行计算机访存模型（2）——NUMA</vt:lpstr>
      <vt:lpstr>并行计算机访存模型（2）——NUMA</vt:lpstr>
      <vt:lpstr>并行计算机访存模型（3）——COMA</vt:lpstr>
      <vt:lpstr>并行计算机访存模型（3）——COMA</vt:lpstr>
      <vt:lpstr>并行计算机访存模型（4）——CC-NUMA</vt:lpstr>
      <vt:lpstr>并行计算机访存模型（4）——CC-NUMA</vt:lpstr>
      <vt:lpstr>并行计算机访存模型（5）——NORMA</vt:lpstr>
      <vt:lpstr>并行机系统的不同存储结构</vt:lpstr>
      <vt:lpstr>PowerPoint 演示文稿</vt:lpstr>
      <vt:lpstr>第一章 并行计算及并行机结构模型</vt:lpstr>
      <vt:lpstr>PowerPoint 演示文稿</vt:lpstr>
      <vt:lpstr>A view from Berkeley</vt:lpstr>
      <vt:lpstr>高性能计算应用需求</vt:lpstr>
      <vt:lpstr>超级计算机性能的发展趋势</vt:lpstr>
      <vt:lpstr>作业1（研究生必做，本科生选做）</vt:lpstr>
      <vt:lpstr>思考题2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gzsun</cp:lastModifiedBy>
  <cp:revision>51</cp:revision>
  <dcterms:created xsi:type="dcterms:W3CDTF">2018-03-15T09:00:00Z</dcterms:created>
  <dcterms:modified xsi:type="dcterms:W3CDTF">2020-02-19T05:18:01Z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