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319" r:id="rId3"/>
    <p:sldId id="317" r:id="rId4"/>
    <p:sldId id="318"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45" r:id="rId22"/>
    <p:sldId id="346" r:id="rId23"/>
    <p:sldId id="347" r:id="rId24"/>
    <p:sldId id="336" r:id="rId25"/>
    <p:sldId id="337" r:id="rId26"/>
    <p:sldId id="342" r:id="rId27"/>
    <p:sldId id="343" r:id="rId28"/>
    <p:sldId id="344" r:id="rId29"/>
    <p:sldId id="348" r:id="rId30"/>
    <p:sldId id="349" r:id="rId31"/>
    <p:sldId id="350" r:id="rId32"/>
    <p:sldId id="351" r:id="rId33"/>
    <p:sldId id="352" r:id="rId34"/>
    <p:sldId id="353" r:id="rId35"/>
    <p:sldId id="386" r:id="rId36"/>
    <p:sldId id="355" r:id="rId37"/>
    <p:sldId id="356" r:id="rId38"/>
    <p:sldId id="357" r:id="rId39"/>
    <p:sldId id="358" r:id="rId40"/>
    <p:sldId id="359"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4" r:id="rId54"/>
    <p:sldId id="375" r:id="rId55"/>
    <p:sldId id="376" r:id="rId56"/>
    <p:sldId id="377" r:id="rId57"/>
    <p:sldId id="378" r:id="rId58"/>
    <p:sldId id="379" r:id="rId59"/>
    <p:sldId id="380" r:id="rId60"/>
    <p:sldId id="382" r:id="rId61"/>
    <p:sldId id="383" r:id="rId62"/>
  </p:sldIdLst>
  <p:sldSz cx="9144000" cy="6858000" type="screen4x3"/>
  <p:notesSz cx="7099300" cy="10234295"/>
  <p:defaultTextStyle>
    <a:defPPr>
      <a:defRPr lang="en-US"/>
    </a:defPPr>
    <a:lvl1pPr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1pPr>
    <a:lvl2pPr marL="4572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2pPr>
    <a:lvl3pPr marL="9144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3pPr>
    <a:lvl4pPr marL="13716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4pPr>
    <a:lvl5pPr marL="18288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5pPr>
    <a:lvl6pPr marL="22860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6pPr>
    <a:lvl7pPr marL="27432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7pPr>
    <a:lvl8pPr marL="32004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8pPr>
    <a:lvl9pPr marL="36576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a:srgbClr val="F8F8F8"/>
    <a:srgbClr val="6600CC"/>
    <a:srgbClr val="009900"/>
    <a:srgbClr val="33CC33"/>
    <a:srgbClr val="003399"/>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56" autoAdjust="0"/>
    <p:restoredTop sz="94590" autoAdjust="0"/>
  </p:normalViewPr>
  <p:slideViewPr>
    <p:cSldViewPr>
      <p:cViewPr varScale="1">
        <p:scale>
          <a:sx n="82" d="100"/>
          <a:sy n="82" d="100"/>
        </p:scale>
        <p:origin x="67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2.wmf"/><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1.wmf"/><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image" Target="../media/image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15.wmf"/><Relationship Id="rId2" Type="http://schemas.openxmlformats.org/officeDocument/2006/relationships/image" Target="../media/image21.wmf"/><Relationship Id="rId19" Type="http://schemas.openxmlformats.org/officeDocument/2006/relationships/image" Target="../media/image34.wmf"/><Relationship Id="rId18" Type="http://schemas.openxmlformats.org/officeDocument/2006/relationships/image" Target="../media/image33.wmf"/><Relationship Id="rId17" Type="http://schemas.openxmlformats.org/officeDocument/2006/relationships/image" Target="../media/image32.wmf"/><Relationship Id="rId16" Type="http://schemas.openxmlformats.org/officeDocument/2006/relationships/image" Target="../media/image31.wmf"/><Relationship Id="rId15" Type="http://schemas.openxmlformats.org/officeDocument/2006/relationships/image" Target="../media/image30.wmf"/><Relationship Id="rId14" Type="http://schemas.openxmlformats.org/officeDocument/2006/relationships/image" Target="../media/image29.wmf"/><Relationship Id="rId13" Type="http://schemas.openxmlformats.org/officeDocument/2006/relationships/image" Target="../media/image28.wmf"/><Relationship Id="rId12" Type="http://schemas.openxmlformats.org/officeDocument/2006/relationships/image" Target="../media/image27.wmf"/><Relationship Id="rId11" Type="http://schemas.openxmlformats.org/officeDocument/2006/relationships/image" Target="../media/image26.wmf"/><Relationship Id="rId10" Type="http://schemas.openxmlformats.org/officeDocument/2006/relationships/image" Target="../media/image12.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864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48640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E229634E-E55F-4A92-B05A-0D31F7D481F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67587" name="Rectangle 1027"/>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3076" name="Rectangle 1028"/>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1029"/>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7590" name="Rectangle 1030"/>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67591" name="Rectangle 1031"/>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59D6EE8D-ADC0-4A18-B8DE-64B0296194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用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7327558" y="6505301"/>
            <a:ext cx="1030608" cy="352699"/>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内容占位符 5"/>
          <p:cNvSpPr>
            <a:spLocks noGrp="1"/>
          </p:cNvSpPr>
          <p:nvPr>
            <p:ph sz="quarter" idx="12"/>
          </p:nvPr>
        </p:nvSpPr>
        <p:spPr>
          <a:xfrm>
            <a:off x="379639" y="979261"/>
            <a:ext cx="8384722" cy="504598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用于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220F811-985F-4B1E-9B30-4A2DCA5143D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标题 4"/>
          <p:cNvSpPr>
            <a:spLocks noGrp="1"/>
          </p:cNvSpPr>
          <p:nvPr>
            <p:ph type="title" hasCustomPrompt="1"/>
          </p:nvPr>
        </p:nvSpPr>
        <p:spPr>
          <a:xfrm>
            <a:off x="1318533" y="2113416"/>
            <a:ext cx="6506935" cy="2025877"/>
          </a:xfrm>
        </p:spPr>
        <p:txBody>
          <a:bodyPr>
            <a:normAutofit/>
          </a:bodyPr>
          <a:lstStyle>
            <a:lvl1pPr algn="ctr">
              <a:defRPr sz="5400"/>
            </a:lvl1pPr>
          </a:lstStyle>
          <a:p>
            <a:r>
              <a:rPr lang="zh-CN" altLang="en-US"/>
              <a:t>单击编辑标题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2AF7D359-94CC-4C49-BB2A-F39CA2E261AE}"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86BC0F84-B84D-42DF-AC2C-C565AF19FF3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09600" y="1752600"/>
            <a:ext cx="7848600" cy="4572000"/>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DF9BD482-8FCF-4C8E-B425-C594F780C7E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09600" y="1752600"/>
            <a:ext cx="3848100" cy="45720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10100" y="1752600"/>
            <a:ext cx="3848100" cy="45720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5"/>
          <p:cNvSpPr>
            <a:spLocks noGrp="1" noChangeArrowheads="1"/>
          </p:cNvSpPr>
          <p:nvPr>
            <p:ph type="ftr" sz="quarter" idx="10"/>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1"/>
          </p:nvPr>
        </p:nvSpPr>
        <p:spPr/>
        <p:txBody>
          <a:bodyPr/>
          <a:lstStyle>
            <a:lvl1pPr>
              <a:defRPr/>
            </a:lvl1pPr>
          </a:lstStyle>
          <a:p>
            <a:fld id="{C1101CCF-CE0D-476F-82A7-518D7A1404E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09600" y="1752600"/>
            <a:ext cx="3848100" cy="45720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10100" y="17526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10100" y="41148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Rectangle 5"/>
          <p:cNvSpPr>
            <a:spLocks noGrp="1" noChangeArrowheads="1"/>
          </p:cNvSpPr>
          <p:nvPr>
            <p:ph type="ftr" sz="quarter" idx="10"/>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1"/>
          </p:nvPr>
        </p:nvSpPr>
        <p:spPr/>
        <p:txBody>
          <a:bodyPr/>
          <a:lstStyle>
            <a:lvl1pPr>
              <a:defRPr/>
            </a:lvl1pPr>
          </a:lstStyle>
          <a:p>
            <a:fld id="{EAD969D6-0948-411F-A2D9-76FEE635BDF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userDrawn="1"/>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charset="-122"/>
              <a:cs typeface="+mn-cs"/>
            </a:endParaRPr>
          </a:p>
        </p:txBody>
      </p:sp>
      <p:sp>
        <p:nvSpPr>
          <p:cNvPr id="2" name="Title Placeholder 1"/>
          <p:cNvSpPr>
            <a:spLocks noGrp="1"/>
          </p:cNvSpPr>
          <p:nvPr>
            <p:ph type="title"/>
          </p:nvPr>
        </p:nvSpPr>
        <p:spPr>
          <a:xfrm>
            <a:off x="269421" y="96837"/>
            <a:ext cx="7886700" cy="5166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17333" y="984703"/>
            <a:ext cx="8309335" cy="50487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339694" y="6505301"/>
            <a:ext cx="1030608" cy="352699"/>
          </a:xfrm>
          <a:prstGeom prst="rect">
            <a:avLst/>
          </a:prstGeom>
        </p:spPr>
        <p:txBody>
          <a:bodyPr vert="horz" lIns="91440" tIns="45720" rIns="91440" bIns="45720" rtlCol="0" anchor="ctr"/>
          <a:lstStyle>
            <a:lvl1pPr algn="l">
              <a:defRPr sz="1200">
                <a:solidFill>
                  <a:srgbClr val="0070C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Slide Number Placeholder 5"/>
          <p:cNvSpPr>
            <a:spLocks noGrp="1"/>
          </p:cNvSpPr>
          <p:nvPr>
            <p:ph type="sldNum" sz="quarter" idx="4"/>
          </p:nvPr>
        </p:nvSpPr>
        <p:spPr>
          <a:xfrm>
            <a:off x="8133538" y="6505302"/>
            <a:ext cx="879834" cy="352698"/>
          </a:xfrm>
          <a:prstGeom prst="rect">
            <a:avLst/>
          </a:prstGeom>
        </p:spPr>
        <p:txBody>
          <a:bodyPr vert="horz" lIns="91440" tIns="45720" rIns="91440" bIns="45720" rtlCol="0" anchor="ctr"/>
          <a:lstStyle>
            <a:lvl1pPr algn="r">
              <a:defRPr sz="1200">
                <a:solidFill>
                  <a:srgbClr val="0070C0"/>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userDrawn="1"/>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国家高性能计算中心（合肥）</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userDrawn="1"/>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并行计算，孙广中（中国科学技术大学，计算机学院）</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p:txStyles>
    <p:titleStyle>
      <a:lvl1pPr algn="l" defTabSz="914400" rtl="0" eaLnBrk="1" latinLnBrk="0" hangingPunct="1">
        <a:lnSpc>
          <a:spcPct val="90000"/>
        </a:lnSpc>
        <a:spcBef>
          <a:spcPct val="0"/>
        </a:spcBef>
        <a:buNone/>
        <a:defRPr sz="28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 Id="rId3" Type="http://schemas.openxmlformats.org/officeDocument/2006/relationships/oleObject" Target="../embeddings/oleObject13.bin"/><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x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xml"/><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oleObject" Target="../embeddings/oleObject25.bin"/><Relationship Id="rId7" Type="http://schemas.openxmlformats.org/officeDocument/2006/relationships/image" Target="../media/image21.wmf"/><Relationship Id="rId6" Type="http://schemas.openxmlformats.org/officeDocument/2006/relationships/oleObject" Target="../embeddings/oleObject24.bin"/><Relationship Id="rId53" Type="http://schemas.openxmlformats.org/officeDocument/2006/relationships/vmlDrawing" Target="../drawings/vmlDrawing8.vml"/><Relationship Id="rId52" Type="http://schemas.openxmlformats.org/officeDocument/2006/relationships/slideLayout" Target="../slideLayouts/slideLayout1.xml"/><Relationship Id="rId51" Type="http://schemas.openxmlformats.org/officeDocument/2006/relationships/image" Target="../media/image34.wmf"/><Relationship Id="rId50" Type="http://schemas.openxmlformats.org/officeDocument/2006/relationships/oleObject" Target="../embeddings/oleObject51.bin"/><Relationship Id="rId5" Type="http://schemas.openxmlformats.org/officeDocument/2006/relationships/oleObject" Target="../embeddings/oleObject23.bin"/><Relationship Id="rId49" Type="http://schemas.openxmlformats.org/officeDocument/2006/relationships/image" Target="../media/image33.wmf"/><Relationship Id="rId48" Type="http://schemas.openxmlformats.org/officeDocument/2006/relationships/oleObject" Target="../embeddings/oleObject50.bin"/><Relationship Id="rId47" Type="http://schemas.openxmlformats.org/officeDocument/2006/relationships/oleObject" Target="../embeddings/oleObject49.bin"/><Relationship Id="rId46" Type="http://schemas.openxmlformats.org/officeDocument/2006/relationships/oleObject" Target="../embeddings/oleObject48.bin"/><Relationship Id="rId45" Type="http://schemas.openxmlformats.org/officeDocument/2006/relationships/oleObject" Target="../embeddings/oleObject47.bin"/><Relationship Id="rId44" Type="http://schemas.openxmlformats.org/officeDocument/2006/relationships/image" Target="../media/image32.wmf"/><Relationship Id="rId43" Type="http://schemas.openxmlformats.org/officeDocument/2006/relationships/oleObject" Target="../embeddings/oleObject46.bin"/><Relationship Id="rId42" Type="http://schemas.openxmlformats.org/officeDocument/2006/relationships/image" Target="../media/image31.wmf"/><Relationship Id="rId41" Type="http://schemas.openxmlformats.org/officeDocument/2006/relationships/oleObject" Target="../embeddings/oleObject45.bin"/><Relationship Id="rId40" Type="http://schemas.openxmlformats.org/officeDocument/2006/relationships/oleObject" Target="../embeddings/oleObject44.bin"/><Relationship Id="rId4" Type="http://schemas.openxmlformats.org/officeDocument/2006/relationships/oleObject" Target="../embeddings/oleObject22.bin"/><Relationship Id="rId39" Type="http://schemas.openxmlformats.org/officeDocument/2006/relationships/oleObject" Target="../embeddings/oleObject43.bin"/><Relationship Id="rId38" Type="http://schemas.openxmlformats.org/officeDocument/2006/relationships/image" Target="../media/image30.wmf"/><Relationship Id="rId37" Type="http://schemas.openxmlformats.org/officeDocument/2006/relationships/oleObject" Target="../embeddings/oleObject42.bin"/><Relationship Id="rId36" Type="http://schemas.openxmlformats.org/officeDocument/2006/relationships/image" Target="../media/image29.wmf"/><Relationship Id="rId35" Type="http://schemas.openxmlformats.org/officeDocument/2006/relationships/oleObject" Target="../embeddings/oleObject41.bin"/><Relationship Id="rId34" Type="http://schemas.openxmlformats.org/officeDocument/2006/relationships/oleObject" Target="../embeddings/oleObject40.bin"/><Relationship Id="rId33" Type="http://schemas.openxmlformats.org/officeDocument/2006/relationships/oleObject" Target="../embeddings/oleObject39.bin"/><Relationship Id="rId32" Type="http://schemas.openxmlformats.org/officeDocument/2006/relationships/image" Target="../media/image28.wmf"/><Relationship Id="rId31" Type="http://schemas.openxmlformats.org/officeDocument/2006/relationships/oleObject" Target="../embeddings/oleObject38.bin"/><Relationship Id="rId30" Type="http://schemas.openxmlformats.org/officeDocument/2006/relationships/image" Target="../media/image27.wmf"/><Relationship Id="rId3" Type="http://schemas.openxmlformats.org/officeDocument/2006/relationships/oleObject" Target="../embeddings/oleObject21.bin"/><Relationship Id="rId29" Type="http://schemas.openxmlformats.org/officeDocument/2006/relationships/oleObject" Target="../embeddings/oleObject37.bin"/><Relationship Id="rId28" Type="http://schemas.openxmlformats.org/officeDocument/2006/relationships/image" Target="../media/image26.wmf"/><Relationship Id="rId27" Type="http://schemas.openxmlformats.org/officeDocument/2006/relationships/oleObject" Target="../embeddings/oleObject36.bin"/><Relationship Id="rId26" Type="http://schemas.openxmlformats.org/officeDocument/2006/relationships/image" Target="../media/image12.wmf"/><Relationship Id="rId25" Type="http://schemas.openxmlformats.org/officeDocument/2006/relationships/oleObject" Target="../embeddings/oleObject35.bin"/><Relationship Id="rId24" Type="http://schemas.openxmlformats.org/officeDocument/2006/relationships/image" Target="../media/image8.wmf"/><Relationship Id="rId23" Type="http://schemas.openxmlformats.org/officeDocument/2006/relationships/oleObject" Target="../embeddings/oleObject34.bin"/><Relationship Id="rId22" Type="http://schemas.openxmlformats.org/officeDocument/2006/relationships/image" Target="../media/image6.wmf"/><Relationship Id="rId21" Type="http://schemas.openxmlformats.org/officeDocument/2006/relationships/oleObject" Target="../embeddings/oleObject33.bin"/><Relationship Id="rId20" Type="http://schemas.openxmlformats.org/officeDocument/2006/relationships/image" Target="../media/image25.wmf"/><Relationship Id="rId2" Type="http://schemas.openxmlformats.org/officeDocument/2006/relationships/image" Target="../media/image20.wmf"/><Relationship Id="rId19" Type="http://schemas.openxmlformats.org/officeDocument/2006/relationships/oleObject" Target="../embeddings/oleObject32.bin"/><Relationship Id="rId18" Type="http://schemas.openxmlformats.org/officeDocument/2006/relationships/image" Target="../media/image24.wmf"/><Relationship Id="rId17" Type="http://schemas.openxmlformats.org/officeDocument/2006/relationships/oleObject" Target="../embeddings/oleObject31.bin"/><Relationship Id="rId16" Type="http://schemas.openxmlformats.org/officeDocument/2006/relationships/oleObject" Target="../embeddings/oleObject30.bin"/><Relationship Id="rId15" Type="http://schemas.openxmlformats.org/officeDocument/2006/relationships/image" Target="../media/image23.wmf"/><Relationship Id="rId14" Type="http://schemas.openxmlformats.org/officeDocument/2006/relationships/oleObject" Target="../embeddings/oleObject29.bin"/><Relationship Id="rId13" Type="http://schemas.openxmlformats.org/officeDocument/2006/relationships/image" Target="../media/image22.wmf"/><Relationship Id="rId12" Type="http://schemas.openxmlformats.org/officeDocument/2006/relationships/oleObject" Target="../embeddings/oleObject28.bin"/><Relationship Id="rId11" Type="http://schemas.openxmlformats.org/officeDocument/2006/relationships/image" Target="../media/image15.wmf"/><Relationship Id="rId10" Type="http://schemas.openxmlformats.org/officeDocument/2006/relationships/oleObject" Target="../embeddings/oleObject27.bin"/><Relationship Id="rId1"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35.wmf"/><Relationship Id="rId1"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jpeg"/></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xml"/><Relationship Id="rId2" Type="http://schemas.openxmlformats.org/officeDocument/2006/relationships/image" Target="../media/image37.wmf"/><Relationship Id="rId1" Type="http://schemas.openxmlformats.org/officeDocument/2006/relationships/oleObject" Target="../embeddings/oleObject53.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xml"/><Relationship Id="rId4" Type="http://schemas.openxmlformats.org/officeDocument/2006/relationships/image" Target="../media/image39.wmf"/><Relationship Id="rId3" Type="http://schemas.openxmlformats.org/officeDocument/2006/relationships/oleObject" Target="../embeddings/oleObject55.bin"/><Relationship Id="rId2" Type="http://schemas.openxmlformats.org/officeDocument/2006/relationships/image" Target="../media/image38.wmf"/><Relationship Id="rId1"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43.wmf"/><Relationship Id="rId7" Type="http://schemas.openxmlformats.org/officeDocument/2006/relationships/oleObject" Target="../embeddings/oleObject59.bin"/><Relationship Id="rId6" Type="http://schemas.openxmlformats.org/officeDocument/2006/relationships/image" Target="../media/image42.wmf"/><Relationship Id="rId5" Type="http://schemas.openxmlformats.org/officeDocument/2006/relationships/oleObject" Target="../embeddings/oleObject58.bin"/><Relationship Id="rId4" Type="http://schemas.openxmlformats.org/officeDocument/2006/relationships/image" Target="../media/image41.wmf"/><Relationship Id="rId3" Type="http://schemas.openxmlformats.org/officeDocument/2006/relationships/oleObject" Target="../embeddings/oleObject57.bin"/><Relationship Id="rId2" Type="http://schemas.openxmlformats.org/officeDocument/2006/relationships/image" Target="../media/image40.wmf"/><Relationship Id="rId16" Type="http://schemas.openxmlformats.org/officeDocument/2006/relationships/vmlDrawing" Target="../drawings/vmlDrawing12.vml"/><Relationship Id="rId15" Type="http://schemas.openxmlformats.org/officeDocument/2006/relationships/slideLayout" Target="../slideLayouts/slideLayout1.xml"/><Relationship Id="rId14" Type="http://schemas.openxmlformats.org/officeDocument/2006/relationships/image" Target="../media/image45.wmf"/><Relationship Id="rId13" Type="http://schemas.openxmlformats.org/officeDocument/2006/relationships/oleObject" Target="../embeddings/oleObject63.bin"/><Relationship Id="rId12" Type="http://schemas.openxmlformats.org/officeDocument/2006/relationships/oleObject" Target="../embeddings/oleObject62.bin"/><Relationship Id="rId11" Type="http://schemas.openxmlformats.org/officeDocument/2006/relationships/oleObject" Target="../embeddings/oleObject61.bin"/><Relationship Id="rId10" Type="http://schemas.openxmlformats.org/officeDocument/2006/relationships/image" Target="../media/image44.wmf"/><Relationship Id="rId1"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xml"/><Relationship Id="rId2" Type="http://schemas.openxmlformats.org/officeDocument/2006/relationships/image" Target="../media/image46.wmf"/><Relationship Id="rId1" Type="http://schemas.openxmlformats.org/officeDocument/2006/relationships/oleObject" Target="../embeddings/oleObject6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xml"/><Relationship Id="rId2" Type="http://schemas.openxmlformats.org/officeDocument/2006/relationships/image" Target="../media/image47.wmf"/><Relationship Id="rId1"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xml"/><Relationship Id="rId2" Type="http://schemas.openxmlformats.org/officeDocument/2006/relationships/image" Target="../media/image49.emf"/><Relationship Id="rId1" Type="http://schemas.openxmlformats.org/officeDocument/2006/relationships/oleObject" Target="../embeddings/oleObject6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xml"/><Relationship Id="rId2" Type="http://schemas.openxmlformats.org/officeDocument/2006/relationships/image" Target="../media/image50.emf"/><Relationship Id="rId1" Type="http://schemas.openxmlformats.org/officeDocument/2006/relationships/oleObject" Target="../embeddings/oleObject67.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1.xml"/><Relationship Id="rId4" Type="http://schemas.openxmlformats.org/officeDocument/2006/relationships/oleObject" Target="../embeddings/oleObject70.bin"/><Relationship Id="rId3" Type="http://schemas.openxmlformats.org/officeDocument/2006/relationships/oleObject" Target="../embeddings/oleObject69.bin"/><Relationship Id="rId2" Type="http://schemas.openxmlformats.org/officeDocument/2006/relationships/image" Target="../media/image51.wmf"/><Relationship Id="rId1" Type="http://schemas.openxmlformats.org/officeDocument/2006/relationships/oleObject" Target="../embeddings/oleObject68.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xml"/><Relationship Id="rId2" Type="http://schemas.openxmlformats.org/officeDocument/2006/relationships/image" Target="../media/image52.emf"/><Relationship Id="rId1" Type="http://schemas.openxmlformats.org/officeDocument/2006/relationships/oleObject" Target="../embeddings/oleObject7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xml"/><Relationship Id="rId2" Type="http://schemas.openxmlformats.org/officeDocument/2006/relationships/image" Target="../media/image53.wmf"/><Relationship Id="rId1"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58.wmf"/><Relationship Id="rId7" Type="http://schemas.openxmlformats.org/officeDocument/2006/relationships/oleObject" Target="../embeddings/oleObject76.bin"/><Relationship Id="rId6" Type="http://schemas.openxmlformats.org/officeDocument/2006/relationships/image" Target="../media/image57.wmf"/><Relationship Id="rId5" Type="http://schemas.openxmlformats.org/officeDocument/2006/relationships/oleObject" Target="../embeddings/oleObject75.bin"/><Relationship Id="rId4" Type="http://schemas.openxmlformats.org/officeDocument/2006/relationships/image" Target="../media/image56.wmf"/><Relationship Id="rId3" Type="http://schemas.openxmlformats.org/officeDocument/2006/relationships/oleObject" Target="../embeddings/oleObject74.bin"/><Relationship Id="rId2" Type="http://schemas.openxmlformats.org/officeDocument/2006/relationships/image" Target="../media/image55.wmf"/><Relationship Id="rId18" Type="http://schemas.openxmlformats.org/officeDocument/2006/relationships/vmlDrawing" Target="../drawings/vmlDrawing20.vml"/><Relationship Id="rId17" Type="http://schemas.openxmlformats.org/officeDocument/2006/relationships/slideLayout" Target="../slideLayouts/slideLayout1.xml"/><Relationship Id="rId16" Type="http://schemas.openxmlformats.org/officeDocument/2006/relationships/image" Target="../media/image62.wmf"/><Relationship Id="rId15" Type="http://schemas.openxmlformats.org/officeDocument/2006/relationships/oleObject" Target="../embeddings/oleObject80.bin"/><Relationship Id="rId14" Type="http://schemas.openxmlformats.org/officeDocument/2006/relationships/image" Target="../media/image61.wmf"/><Relationship Id="rId13" Type="http://schemas.openxmlformats.org/officeDocument/2006/relationships/oleObject" Target="../embeddings/oleObject79.bin"/><Relationship Id="rId12" Type="http://schemas.openxmlformats.org/officeDocument/2006/relationships/image" Target="../media/image60.wmf"/><Relationship Id="rId11" Type="http://schemas.openxmlformats.org/officeDocument/2006/relationships/oleObject" Target="../embeddings/oleObject78.bin"/><Relationship Id="rId10" Type="http://schemas.openxmlformats.org/officeDocument/2006/relationships/image" Target="../media/image59.wmf"/><Relationship Id="rId1" Type="http://schemas.openxmlformats.org/officeDocument/2006/relationships/oleObject" Target="../embeddings/oleObject7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1.xml"/><Relationship Id="rId4" Type="http://schemas.openxmlformats.org/officeDocument/2006/relationships/image" Target="../media/image64.wmf"/><Relationship Id="rId3" Type="http://schemas.openxmlformats.org/officeDocument/2006/relationships/oleObject" Target="../embeddings/oleObject82.bin"/><Relationship Id="rId2" Type="http://schemas.openxmlformats.org/officeDocument/2006/relationships/image" Target="../media/image63.wmf"/><Relationship Id="rId1" Type="http://schemas.openxmlformats.org/officeDocument/2006/relationships/oleObject" Target="../embeddings/oleObject8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1.xml"/><Relationship Id="rId4" Type="http://schemas.openxmlformats.org/officeDocument/2006/relationships/image" Target="../media/image66.wmf"/><Relationship Id="rId3" Type="http://schemas.openxmlformats.org/officeDocument/2006/relationships/oleObject" Target="../embeddings/oleObject84.bin"/><Relationship Id="rId2" Type="http://schemas.openxmlformats.org/officeDocument/2006/relationships/image" Target="../media/image65.wmf"/><Relationship Id="rId1" Type="http://schemas.openxmlformats.org/officeDocument/2006/relationships/oleObject" Target="../embeddings/oleObject83.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1.xml"/><Relationship Id="rId4" Type="http://schemas.openxmlformats.org/officeDocument/2006/relationships/image" Target="../media/image68.emf"/><Relationship Id="rId3" Type="http://schemas.openxmlformats.org/officeDocument/2006/relationships/oleObject" Target="../embeddings/oleObject86.bin"/><Relationship Id="rId2" Type="http://schemas.openxmlformats.org/officeDocument/2006/relationships/image" Target="../media/image67.wmf"/><Relationship Id="rId1" Type="http://schemas.openxmlformats.org/officeDocument/2006/relationships/oleObject" Target="../embeddings/oleObject85.bin"/></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1.xml"/><Relationship Id="rId4" Type="http://schemas.openxmlformats.org/officeDocument/2006/relationships/image" Target="../media/image70.wmf"/><Relationship Id="rId3" Type="http://schemas.openxmlformats.org/officeDocument/2006/relationships/oleObject" Target="../embeddings/oleObject88.bin"/><Relationship Id="rId2" Type="http://schemas.openxmlformats.org/officeDocument/2006/relationships/image" Target="../media/image69.wmf"/><Relationship Id="rId1" Type="http://schemas.openxmlformats.org/officeDocument/2006/relationships/oleObject" Target="../embeddings/oleObject87.bin"/></Relationships>
</file>

<file path=ppt/slides/_rels/slide53.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1.xml"/><Relationship Id="rId7" Type="http://schemas.openxmlformats.org/officeDocument/2006/relationships/image" Target="../media/image73.wmf"/><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image" Target="../media/image72.wmf"/><Relationship Id="rId3" Type="http://schemas.openxmlformats.org/officeDocument/2006/relationships/oleObject" Target="../embeddings/oleObject90.bin"/><Relationship Id="rId2" Type="http://schemas.openxmlformats.org/officeDocument/2006/relationships/image" Target="../media/image71.wmf"/><Relationship Id="rId1" Type="http://schemas.openxmlformats.org/officeDocument/2006/relationships/oleObject" Target="../embeddings/oleObject89.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75.wmf"/><Relationship Id="rId3" Type="http://schemas.openxmlformats.org/officeDocument/2006/relationships/oleObject" Target="../embeddings/oleObject94.bin"/><Relationship Id="rId2" Type="http://schemas.openxmlformats.org/officeDocument/2006/relationships/image" Target="../media/image74.wmf"/><Relationship Id="rId1" Type="http://schemas.openxmlformats.org/officeDocument/2006/relationships/oleObject" Target="../embeddings/oleObject9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1.xml"/><Relationship Id="rId4" Type="http://schemas.openxmlformats.org/officeDocument/2006/relationships/image" Target="../media/image77.wmf"/><Relationship Id="rId3" Type="http://schemas.openxmlformats.org/officeDocument/2006/relationships/oleObject" Target="../embeddings/oleObject96.bin"/><Relationship Id="rId2" Type="http://schemas.openxmlformats.org/officeDocument/2006/relationships/image" Target="../media/image76.wmf"/><Relationship Id="rId1" Type="http://schemas.openxmlformats.org/officeDocument/2006/relationships/oleObject" Target="../embeddings/oleObject95.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1.xml"/><Relationship Id="rId4" Type="http://schemas.openxmlformats.org/officeDocument/2006/relationships/image" Target="../media/image79.wmf"/><Relationship Id="rId3" Type="http://schemas.openxmlformats.org/officeDocument/2006/relationships/oleObject" Target="../embeddings/oleObject98.bin"/><Relationship Id="rId2" Type="http://schemas.openxmlformats.org/officeDocument/2006/relationships/image" Target="../media/image78.wmf"/><Relationship Id="rId1" Type="http://schemas.openxmlformats.org/officeDocument/2006/relationships/oleObject" Target="../embeddings/oleObject97.bin"/></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1.xml"/><Relationship Id="rId4" Type="http://schemas.openxmlformats.org/officeDocument/2006/relationships/image" Target="../media/image81.wmf"/><Relationship Id="rId3" Type="http://schemas.openxmlformats.org/officeDocument/2006/relationships/oleObject" Target="../embeddings/oleObject100.bin"/><Relationship Id="rId2" Type="http://schemas.openxmlformats.org/officeDocument/2006/relationships/image" Target="../media/image80.wmf"/><Relationship Id="rId1" Type="http://schemas.openxmlformats.org/officeDocument/2006/relationships/oleObject" Target="../embeddings/oleObject99.bin"/></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1.xml"/><Relationship Id="rId4" Type="http://schemas.openxmlformats.org/officeDocument/2006/relationships/image" Target="../media/image83.wmf"/><Relationship Id="rId3" Type="http://schemas.openxmlformats.org/officeDocument/2006/relationships/oleObject" Target="../embeddings/oleObject102.bin"/><Relationship Id="rId2" Type="http://schemas.openxmlformats.org/officeDocument/2006/relationships/image" Target="../media/image82.wmf"/><Relationship Id="rId1" Type="http://schemas.openxmlformats.org/officeDocument/2006/relationships/oleObject" Target="../embeddings/oleObject10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1.xml"/><Relationship Id="rId2" Type="http://schemas.openxmlformats.org/officeDocument/2006/relationships/image" Target="../media/image84.wmf"/><Relationship Id="rId1" Type="http://schemas.openxmlformats.org/officeDocument/2006/relationships/oleObject" Target="../embeddings/oleObject10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8" Type="http://schemas.openxmlformats.org/officeDocument/2006/relationships/vmlDrawing" Target="../drawings/vmlDrawing4.vml"/><Relationship Id="rId17" Type="http://schemas.openxmlformats.org/officeDocument/2006/relationships/slideLayout" Target="../slideLayouts/slideLayout1.xml"/><Relationship Id="rId16" Type="http://schemas.openxmlformats.org/officeDocument/2006/relationships/image" Target="../media/image11.wmf"/><Relationship Id="rId15" Type="http://schemas.openxmlformats.org/officeDocument/2006/relationships/oleObject" Target="../embeddings/oleObject11.bin"/><Relationship Id="rId14" Type="http://schemas.openxmlformats.org/officeDocument/2006/relationships/image" Target="../media/image10.wmf"/><Relationship Id="rId13" Type="http://schemas.openxmlformats.org/officeDocument/2006/relationships/oleObject" Target="../embeddings/oleObject10.bin"/><Relationship Id="rId12" Type="http://schemas.openxmlformats.org/officeDocument/2006/relationships/image" Target="../media/image9.wmf"/><Relationship Id="rId11" Type="http://schemas.openxmlformats.org/officeDocument/2006/relationships/oleObject" Target="../embeddings/oleObject9.bin"/><Relationship Id="rId10" Type="http://schemas.openxmlformats.org/officeDocument/2006/relationships/image" Target="../media/image8.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a:xfrm>
            <a:off x="1259632" y="1700808"/>
            <a:ext cx="6506935" cy="2025877"/>
          </a:xfrm>
        </p:spPr>
        <p:txBody>
          <a:bodyPr>
            <a:normAutofit/>
          </a:bodyPr>
          <a:lstStyle/>
          <a:p>
            <a:pPr eaLnBrk="1" hangingPunct="1"/>
            <a:r>
              <a:rPr lang="zh-CN" altLang="en-US" sz="5400"/>
              <a:t>并行计算</a:t>
            </a:r>
            <a:br>
              <a:rPr lang="zh-CN" altLang="en-US" sz="4400" b="1"/>
            </a:br>
            <a:r>
              <a:rPr lang="en-US" altLang="zh-CN" sz="4400"/>
              <a:t>Parallel Computing</a:t>
            </a:r>
            <a:endParaRPr lang="en-US" altLang="zh-CN" sz="4400"/>
          </a:p>
        </p:txBody>
      </p:sp>
      <p:sp>
        <p:nvSpPr>
          <p:cNvPr id="588803" name="Rectangle 3"/>
          <p:cNvSpPr>
            <a:spLocks noGrp="1" noChangeArrowheads="1"/>
          </p:cNvSpPr>
          <p:nvPr>
            <p:ph sz="quarter" idx="4294967295"/>
          </p:nvPr>
        </p:nvSpPr>
        <p:spPr>
          <a:xfrm>
            <a:off x="2011075" y="3880488"/>
            <a:ext cx="5004048" cy="1133928"/>
          </a:xfrm>
        </p:spPr>
        <p:txBody>
          <a:bodyPr/>
          <a:lstStyle/>
          <a:p>
            <a:pPr marL="0" indent="0" algn="ctr" eaLnBrk="1" hangingPunct="1">
              <a:buNone/>
              <a:defRPr/>
            </a:pPr>
            <a:endParaRPr lang="zh-CN" altLang="en-US" sz="3600" dirty="0">
              <a:solidFill>
                <a:srgbClr val="0070C0"/>
              </a:solidFill>
              <a:effectLst/>
              <a:latin typeface="+mj-ea"/>
              <a:ea typeface="+mj-ea"/>
            </a:endParaRPr>
          </a:p>
          <a:p>
            <a:pPr marL="0" indent="0" algn="ctr" eaLnBrk="1" hangingPunct="1">
              <a:buNone/>
              <a:defRPr/>
            </a:pPr>
            <a:r>
              <a:rPr lang="en-US" altLang="zh-CN" sz="2800" dirty="0">
                <a:solidFill>
                  <a:srgbClr val="0070C0"/>
                </a:solidFill>
                <a:latin typeface="+mj-ea"/>
                <a:ea typeface="+mj-ea"/>
              </a:rPr>
              <a:t>Spring, 2020</a:t>
            </a:r>
            <a:endParaRPr lang="en-US" altLang="zh-CN" sz="2800" dirty="0">
              <a:solidFill>
                <a:srgbClr val="0070C0"/>
              </a:solidFill>
              <a:latin typeface="+mj-ea"/>
              <a:ea typeface="+mj-ea"/>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FB7CE0F-7A11-4679-94E6-1A3F3A3B4010}"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eaLnBrk="1" hangingPunct="1"/>
            <a:r>
              <a:rPr lang="zh-CN" altLang="en-US"/>
              <a:t>静态互连网络（3）</a:t>
            </a:r>
            <a:endParaRPr lang="zh-CN" altLang="en-US"/>
          </a:p>
        </p:txBody>
      </p:sp>
      <p:sp>
        <p:nvSpPr>
          <p:cNvPr id="595971" name="Rectangle 3"/>
          <p:cNvSpPr>
            <a:spLocks noGrp="1" noChangeArrowheads="1"/>
          </p:cNvSpPr>
          <p:nvPr>
            <p:ph sz="quarter" idx="12"/>
          </p:nvPr>
        </p:nvSpPr>
        <p:spPr/>
        <p:txBody>
          <a:bodyPr>
            <a:normAutofit/>
          </a:bodyPr>
          <a:lstStyle/>
          <a:p>
            <a:pPr eaLnBrk="1" hangingPunct="1">
              <a:defRPr/>
            </a:pPr>
            <a:r>
              <a:rPr lang="zh-CN" altLang="en-US"/>
              <a:t>二叉树：</a:t>
            </a:r>
            <a:endParaRPr lang="zh-CN" altLang="en-US"/>
          </a:p>
          <a:p>
            <a:pPr lvl="1" eaLnBrk="1" hangingPunct="1">
              <a:defRPr/>
            </a:pPr>
            <a:r>
              <a:rPr lang="zh-CN" altLang="en-US"/>
              <a:t>除了根、叶节点，每个内节点只与其父节点和两个子节点相连。</a:t>
            </a:r>
            <a:endParaRPr lang="zh-CN" altLang="en-US"/>
          </a:p>
          <a:p>
            <a:pPr lvl="1" eaLnBrk="1" hangingPunct="1">
              <a:defRPr/>
            </a:pPr>
            <a:r>
              <a:rPr lang="zh-CN" altLang="en-US"/>
              <a:t>节点度为3，对剖宽度为1，而树的直径为           </a:t>
            </a:r>
            <a:endParaRPr lang="zh-CN" altLang="en-US"/>
          </a:p>
          <a:p>
            <a:pPr lvl="1" eaLnBrk="1" hangingPunct="1">
              <a:defRPr/>
            </a:pPr>
            <a:r>
              <a:rPr lang="zh-CN" altLang="en-US"/>
              <a:t>如果尽量增大节点度数，则直径缩小为2，此时就变成了星形网络，其对剖宽度为</a:t>
            </a:r>
            <a:endParaRPr lang="zh-CN" altLang="en-US"/>
          </a:p>
          <a:p>
            <a:pPr lvl="1" eaLnBrk="1" hangingPunct="1">
              <a:defRPr/>
            </a:pPr>
            <a:r>
              <a:rPr lang="zh-CN" altLang="en-US"/>
              <a:t>传统二叉树的主要问题是根易成为通信瓶颈。胖树节点间的通路自叶向根逐渐变宽。</a:t>
            </a:r>
            <a:endParaRPr lang="zh-CN" altLang="en-US"/>
          </a:p>
        </p:txBody>
      </p:sp>
      <p:sp>
        <p:nvSpPr>
          <p:cNvPr id="595972"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595973" name="Rectangle 5"/>
          <p:cNvSpPr>
            <a:spLocks noChangeArrowheads="1"/>
          </p:cNvSpPr>
          <p:nvPr/>
        </p:nvSpPr>
        <p:spPr bwMode="auto">
          <a:xfrm>
            <a:off x="0" y="331470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3319" name="Object 6"/>
          <p:cNvGraphicFramePr/>
          <p:nvPr/>
        </p:nvGraphicFramePr>
        <p:xfrm>
          <a:off x="6684168" y="2194152"/>
          <a:ext cx="1055688" cy="282575"/>
        </p:xfrm>
        <a:graphic>
          <a:graphicData uri="http://schemas.openxmlformats.org/presentationml/2006/ole">
            <mc:AlternateContent xmlns:mc="http://schemas.openxmlformats.org/markup-compatibility/2006">
              <mc:Choice xmlns:v="urn:schemas-microsoft-com:vml" Requires="v">
                <p:oleObj spid="_x0000_s13401" name="" r:id="rId1" imgW="850900" imgH="228600" progId="Equation.3">
                  <p:embed/>
                </p:oleObj>
              </mc:Choice>
              <mc:Fallback>
                <p:oleObj name="" r:id="rId1" imgW="850900" imgH="228600" progId="Equation.3">
                  <p:embed/>
                  <p:pic>
                    <p:nvPicPr>
                      <p:cNvPr id="0" name="Object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168" y="2194152"/>
                        <a:ext cx="10556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5975" name="Rectangle 7"/>
          <p:cNvSpPr>
            <a:spLocks noChangeArrowheads="1"/>
          </p:cNvSpPr>
          <p:nvPr/>
        </p:nvSpPr>
        <p:spPr bwMode="auto">
          <a:xfrm>
            <a:off x="0" y="331470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3321" name="Object 8"/>
          <p:cNvGraphicFramePr/>
          <p:nvPr/>
        </p:nvGraphicFramePr>
        <p:xfrm>
          <a:off x="4572000" y="2932752"/>
          <a:ext cx="503237" cy="260350"/>
        </p:xfrm>
        <a:graphic>
          <a:graphicData uri="http://schemas.openxmlformats.org/presentationml/2006/ole">
            <mc:AlternateContent xmlns:mc="http://schemas.openxmlformats.org/markup-compatibility/2006">
              <mc:Choice xmlns:v="urn:schemas-microsoft-com:vml" Requires="v">
                <p:oleObj spid="_x0000_s13402" name="" r:id="rId3" imgW="444500" imgH="228600" progId="Equation.3">
                  <p:embed/>
                </p:oleObj>
              </mc:Choice>
              <mc:Fallback>
                <p:oleObj name="" r:id="rId3" imgW="444500" imgH="228600"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32752"/>
                        <a:ext cx="5032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2" name="Object 9"/>
          <p:cNvGraphicFramePr/>
          <p:nvPr/>
        </p:nvGraphicFramePr>
        <p:xfrm>
          <a:off x="4599781" y="3681299"/>
          <a:ext cx="4168775" cy="2865438"/>
        </p:xfrm>
        <a:graphic>
          <a:graphicData uri="http://schemas.openxmlformats.org/presentationml/2006/ole">
            <mc:AlternateContent xmlns:mc="http://schemas.openxmlformats.org/markup-compatibility/2006">
              <mc:Choice xmlns:v="urn:schemas-microsoft-com:vml" Requires="v">
                <p:oleObj spid="_x0000_s13403" name="" r:id="rId5" imgW="4478655" imgH="3291840" progId="Visio.Drawing.6">
                  <p:embed/>
                </p:oleObj>
              </mc:Choice>
              <mc:Fallback>
                <p:oleObj name="" r:id="rId5" imgW="4478655" imgH="3291840" progId="Visio.Drawing.6">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9781" y="3681299"/>
                        <a:ext cx="4168775"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171B49D-F773-41B6-926E-C587377A8163}"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静态互连网络（4）</a:t>
            </a:r>
            <a:endParaRPr lang="zh-CN" altLang="en-US"/>
          </a:p>
        </p:txBody>
      </p:sp>
      <p:sp>
        <p:nvSpPr>
          <p:cNvPr id="596995" name="Rectangle 3"/>
          <p:cNvSpPr>
            <a:spLocks noGrp="1" noChangeArrowheads="1"/>
          </p:cNvSpPr>
          <p:nvPr>
            <p:ph sz="quarter" idx="12"/>
          </p:nvPr>
        </p:nvSpPr>
        <p:spPr/>
        <p:txBody>
          <a:bodyPr>
            <a:normAutofit/>
          </a:bodyPr>
          <a:lstStyle/>
          <a:p>
            <a:pPr eaLnBrk="1" hangingPunct="1">
              <a:defRPr/>
            </a:pPr>
            <a:r>
              <a:rPr lang="zh-CN" altLang="en-US"/>
              <a:t>超立方 ：</a:t>
            </a:r>
            <a:endParaRPr lang="zh-CN" altLang="en-US"/>
          </a:p>
          <a:p>
            <a:pPr lvl="1" eaLnBrk="1" hangingPunct="1">
              <a:defRPr/>
            </a:pPr>
            <a:r>
              <a:rPr lang="zh-CN" altLang="en-US"/>
              <a:t>一个</a:t>
            </a:r>
            <a:r>
              <a:rPr lang="en-US" altLang="zh-CN"/>
              <a:t>n-</a:t>
            </a:r>
            <a:r>
              <a:rPr lang="zh-CN" altLang="en-US"/>
              <a:t>立方由            个顶点组成，3-立方如图(</a:t>
            </a:r>
            <a:r>
              <a:rPr lang="en-US" altLang="zh-CN"/>
              <a:t>a)</a:t>
            </a:r>
            <a:r>
              <a:rPr lang="zh-CN" altLang="en-US"/>
              <a:t>所示；4-立方如图(</a:t>
            </a:r>
            <a:r>
              <a:rPr lang="en-US" altLang="zh-CN"/>
              <a:t>b)</a:t>
            </a:r>
            <a:r>
              <a:rPr lang="zh-CN" altLang="en-US"/>
              <a:t>所示，由两个3-立方的对应顶点连接而成。</a:t>
            </a:r>
            <a:endParaRPr lang="zh-CN" altLang="en-US"/>
          </a:p>
          <a:p>
            <a:pPr lvl="1" eaLnBrk="1" hangingPunct="1">
              <a:defRPr/>
            </a:pPr>
            <a:r>
              <a:rPr lang="en-US" altLang="zh-CN"/>
              <a:t>n-</a:t>
            </a:r>
            <a:r>
              <a:rPr lang="zh-CN" altLang="en-US"/>
              <a:t>立方的节点度为</a:t>
            </a:r>
            <a:r>
              <a:rPr lang="en-US" altLang="zh-CN"/>
              <a:t>n，</a:t>
            </a:r>
            <a:r>
              <a:rPr lang="zh-CN" altLang="en-US"/>
              <a:t>网络直径也是</a:t>
            </a:r>
            <a:r>
              <a:rPr lang="en-US" altLang="zh-CN"/>
              <a:t>n ，</a:t>
            </a:r>
            <a:r>
              <a:rPr lang="zh-CN" altLang="en-US"/>
              <a:t>而对剖宽度为      。</a:t>
            </a:r>
            <a:endParaRPr lang="zh-CN" altLang="en-US"/>
          </a:p>
          <a:p>
            <a:pPr lvl="1" eaLnBrk="1" hangingPunct="1">
              <a:defRPr/>
            </a:pPr>
            <a:r>
              <a:rPr lang="zh-CN" altLang="en-US"/>
              <a:t>如果将3-立方的每个顶点代之以一个环就构成了如图(</a:t>
            </a:r>
            <a:r>
              <a:rPr lang="en-US" altLang="zh-CN"/>
              <a:t>d)</a:t>
            </a:r>
            <a:r>
              <a:rPr lang="zh-CN" altLang="en-US"/>
              <a:t>所示的3-立方环，此时每个顶点的度为3，而不像超立方那样节点度为</a:t>
            </a:r>
            <a:r>
              <a:rPr lang="en-US" altLang="zh-CN"/>
              <a:t>n。</a:t>
            </a:r>
            <a:endParaRPr lang="en-US" altLang="zh-CN"/>
          </a:p>
        </p:txBody>
      </p:sp>
      <p:sp>
        <p:nvSpPr>
          <p:cNvPr id="596996" name="Rectangle 4"/>
          <p:cNvSpPr>
            <a:spLocks noChangeArrowheads="1"/>
          </p:cNvSpPr>
          <p:nvPr/>
        </p:nvSpPr>
        <p:spPr bwMode="auto">
          <a:xfrm>
            <a:off x="0" y="332581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4342" name="Object 5"/>
          <p:cNvGraphicFramePr/>
          <p:nvPr/>
        </p:nvGraphicFramePr>
        <p:xfrm>
          <a:off x="2987824" y="1485708"/>
          <a:ext cx="647700" cy="282575"/>
        </p:xfrm>
        <a:graphic>
          <a:graphicData uri="http://schemas.openxmlformats.org/presentationml/2006/ole">
            <mc:AlternateContent xmlns:mc="http://schemas.openxmlformats.org/markup-compatibility/2006">
              <mc:Choice xmlns:v="urn:schemas-microsoft-com:vml" Requires="v">
                <p:oleObj spid="_x0000_s14426" name="" r:id="rId1" imgW="469900" imgH="203200" progId="Equation.3">
                  <p:embed/>
                </p:oleObj>
              </mc:Choice>
              <mc:Fallback>
                <p:oleObj name="" r:id="rId1" imgW="469900" imgH="2032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485708"/>
                        <a:ext cx="6477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6998" name="Rectangle 6"/>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596999" name="Rectangle 7"/>
          <p:cNvSpPr>
            <a:spLocks noChangeArrowheads="1"/>
          </p:cNvSpPr>
          <p:nvPr/>
        </p:nvSpPr>
        <p:spPr bwMode="auto">
          <a:xfrm>
            <a:off x="0" y="334168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4345" name="Object 8"/>
          <p:cNvGraphicFramePr/>
          <p:nvPr/>
        </p:nvGraphicFramePr>
        <p:xfrm>
          <a:off x="8188523" y="2281758"/>
          <a:ext cx="415925" cy="211138"/>
        </p:xfrm>
        <a:graphic>
          <a:graphicData uri="http://schemas.openxmlformats.org/presentationml/2006/ole">
            <mc:AlternateContent xmlns:mc="http://schemas.openxmlformats.org/markup-compatibility/2006">
              <mc:Choice xmlns:v="urn:schemas-microsoft-com:vml" Requires="v">
                <p:oleObj spid="_x0000_s14427" name="" r:id="rId3" imgW="342900" imgH="177800" progId="Equation.3">
                  <p:embed/>
                </p:oleObj>
              </mc:Choice>
              <mc:Fallback>
                <p:oleObj name="" r:id="rId3" imgW="342900" imgH="177800"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8523" y="2281758"/>
                        <a:ext cx="415925" cy="211138"/>
                      </a:xfrm>
                      <a:prstGeom prst="rect">
                        <a:avLst/>
                      </a:prstGeom>
                      <a:noFill/>
                      <a:ln>
                        <a:noFill/>
                      </a:ln>
                    </p:spPr>
                  </p:pic>
                </p:oleObj>
              </mc:Fallback>
            </mc:AlternateContent>
          </a:graphicData>
        </a:graphic>
      </p:graphicFrame>
      <p:sp>
        <p:nvSpPr>
          <p:cNvPr id="597001" name="Rectangle 9"/>
          <p:cNvSpPr>
            <a:spLocks noChangeArrowheads="1"/>
          </p:cNvSpPr>
          <p:nvPr/>
        </p:nvSpPr>
        <p:spPr bwMode="auto">
          <a:xfrm>
            <a:off x="0" y="207645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4347" name="Object 10"/>
          <p:cNvGraphicFramePr/>
          <p:nvPr/>
        </p:nvGraphicFramePr>
        <p:xfrm>
          <a:off x="2514600" y="3505200"/>
          <a:ext cx="4321175" cy="2921000"/>
        </p:xfrm>
        <a:graphic>
          <a:graphicData uri="http://schemas.openxmlformats.org/presentationml/2006/ole">
            <mc:AlternateContent xmlns:mc="http://schemas.openxmlformats.org/markup-compatibility/2006">
              <mc:Choice xmlns:v="urn:schemas-microsoft-com:vml" Requires="v">
                <p:oleObj spid="_x0000_s14428" name="" r:id="rId5" imgW="3581400" imgH="3077210" progId="Visio.Drawing.6">
                  <p:embed/>
                </p:oleObj>
              </mc:Choice>
              <mc:Fallback>
                <p:oleObj name="" r:id="rId5" imgW="3581400" imgH="3077210" progId="Visio.Drawing.6">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505200"/>
                        <a:ext cx="432117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93CEE4C-2B99-4A16-9C2C-867D8BFDE19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fontScale="90000"/>
          </a:bodyPr>
          <a:lstStyle/>
          <a:p>
            <a:pPr eaLnBrk="1" hangingPunct="1"/>
            <a:r>
              <a:rPr lang="zh-CN" altLang="en-US"/>
              <a:t>嵌入</a:t>
            </a:r>
            <a:r>
              <a:rPr lang="zh-CN" altLang="en-US" sz="3600"/>
              <a:t>（</a:t>
            </a:r>
            <a:r>
              <a:rPr lang="en-US" altLang="zh-CN" sz="3600"/>
              <a:t>1</a:t>
            </a:r>
            <a:r>
              <a:rPr lang="zh-CN" altLang="en-US" sz="3600"/>
              <a:t>）</a:t>
            </a:r>
            <a:endParaRPr lang="zh-CN" altLang="en-US" sz="3600"/>
          </a:p>
        </p:txBody>
      </p:sp>
      <p:sp>
        <p:nvSpPr>
          <p:cNvPr id="598019" name="Rectangle 3"/>
          <p:cNvSpPr>
            <a:spLocks noGrp="1" noChangeArrowheads="1"/>
          </p:cNvSpPr>
          <p:nvPr>
            <p:ph sz="quarter" idx="12"/>
          </p:nvPr>
        </p:nvSpPr>
        <p:spPr/>
        <p:txBody>
          <a:bodyPr/>
          <a:lstStyle/>
          <a:p>
            <a:pPr eaLnBrk="1" hangingPunct="1">
              <a:defRPr/>
            </a:pPr>
            <a:r>
              <a:rPr lang="zh-CN" altLang="en-US" dirty="0"/>
              <a:t>将网络中的各节点映射到另一个网络中去</a:t>
            </a:r>
            <a:endParaRPr lang="zh-CN" altLang="en-US" dirty="0"/>
          </a:p>
          <a:p>
            <a:pPr eaLnBrk="1" hangingPunct="1">
              <a:defRPr/>
            </a:pPr>
            <a:r>
              <a:rPr lang="zh-CN" altLang="en-US" dirty="0"/>
              <a:t>用</a:t>
            </a:r>
            <a:r>
              <a:rPr lang="zh-CN" altLang="en-US" b="1" dirty="0">
                <a:solidFill>
                  <a:srgbClr val="0070C0"/>
                </a:solidFill>
              </a:rPr>
              <a:t>膨胀</a:t>
            </a:r>
            <a:r>
              <a:rPr lang="zh-CN" altLang="en-US" dirty="0">
                <a:solidFill>
                  <a:srgbClr val="0070C0"/>
                </a:solidFill>
              </a:rPr>
              <a:t>（</a:t>
            </a:r>
            <a:r>
              <a:rPr lang="en-US" altLang="zh-CN" dirty="0">
                <a:solidFill>
                  <a:srgbClr val="0070C0"/>
                </a:solidFill>
              </a:rPr>
              <a:t>Dilation</a:t>
            </a:r>
            <a:r>
              <a:rPr lang="zh-CN" altLang="en-US" dirty="0">
                <a:solidFill>
                  <a:srgbClr val="0070C0"/>
                </a:solidFill>
              </a:rPr>
              <a:t>）系数</a:t>
            </a:r>
            <a:r>
              <a:rPr lang="zh-CN" altLang="en-US" dirty="0"/>
              <a:t>来描述嵌入的质量，它是指被嵌入网络中的一条链路在所要嵌入的网络中对应所需的最大链路数 </a:t>
            </a:r>
            <a:endParaRPr lang="zh-CN" altLang="en-US" dirty="0"/>
          </a:p>
          <a:p>
            <a:pPr eaLnBrk="1" hangingPunct="1">
              <a:defRPr/>
            </a:pPr>
            <a:r>
              <a:rPr lang="zh-CN" altLang="en-US" dirty="0"/>
              <a:t>如果该系数为</a:t>
            </a:r>
            <a:r>
              <a:rPr lang="en-US" altLang="zh-CN" dirty="0"/>
              <a:t>1</a:t>
            </a:r>
            <a:r>
              <a:rPr lang="zh-CN" altLang="en-US" dirty="0"/>
              <a:t>，则称为完美嵌入。 </a:t>
            </a:r>
            <a:endParaRPr lang="zh-CN" altLang="en-US" dirty="0"/>
          </a:p>
          <a:p>
            <a:pPr eaLnBrk="1" hangingPunct="1">
              <a:defRPr/>
            </a:pPr>
            <a:endParaRPr lang="zh-CN" altLang="en-US" dirty="0"/>
          </a:p>
          <a:p>
            <a:pPr eaLnBrk="1" hangingPunct="1">
              <a:defRPr/>
            </a:pPr>
            <a:r>
              <a:rPr lang="zh-CN" altLang="en-US" dirty="0"/>
              <a:t>环网可完美嵌入到</a:t>
            </a:r>
            <a:r>
              <a:rPr lang="en-US" altLang="zh-CN" dirty="0"/>
              <a:t>2-D</a:t>
            </a:r>
            <a:r>
              <a:rPr lang="zh-CN" altLang="en-US" dirty="0"/>
              <a:t>环绕网中 </a:t>
            </a:r>
            <a:endParaRPr lang="zh-CN" altLang="en-US" dirty="0"/>
          </a:p>
          <a:p>
            <a:pPr eaLnBrk="1" hangingPunct="1">
              <a:defRPr/>
            </a:pPr>
            <a:r>
              <a:rPr lang="zh-CN" altLang="en-US" dirty="0"/>
              <a:t>超立方网可完美嵌入到</a:t>
            </a:r>
            <a:r>
              <a:rPr lang="en-US" altLang="zh-CN" dirty="0"/>
              <a:t>2</a:t>
            </a:r>
            <a:r>
              <a:rPr lang="zh-CN" altLang="en-US" dirty="0"/>
              <a:t>－</a:t>
            </a:r>
            <a:r>
              <a:rPr lang="en-US" altLang="zh-CN" dirty="0"/>
              <a:t>D</a:t>
            </a:r>
            <a:r>
              <a:rPr lang="zh-CN" altLang="en-US" dirty="0"/>
              <a:t>环绕网中 </a:t>
            </a:r>
            <a:endParaRPr lang="zh-CN" altLang="en-US" dirty="0"/>
          </a:p>
          <a:p>
            <a:pPr eaLnBrk="1" hangingPunct="1">
              <a:defRPr/>
            </a:pPr>
            <a:endParaRPr lang="zh-CN" altLang="en-US" dirty="0"/>
          </a:p>
          <a:p>
            <a:pPr eaLnBrk="1" hangingPunct="1">
              <a:defRPr/>
            </a:pPr>
            <a:endParaRPr lang="zh-CN" altLang="en-US" dirty="0"/>
          </a:p>
        </p:txBody>
      </p:sp>
      <p:sp>
        <p:nvSpPr>
          <p:cNvPr id="598020" name="Rectangle 4"/>
          <p:cNvSpPr>
            <a:spLocks noChangeArrowheads="1"/>
          </p:cNvSpPr>
          <p:nvPr/>
        </p:nvSpPr>
        <p:spPr bwMode="auto">
          <a:xfrm>
            <a:off x="0" y="2681288"/>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598021" name="Rectangle 5"/>
          <p:cNvSpPr>
            <a:spLocks noChangeArrowheads="1"/>
          </p:cNvSpPr>
          <p:nvPr/>
        </p:nvSpPr>
        <p:spPr bwMode="auto">
          <a:xfrm>
            <a:off x="0" y="2847975"/>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E8723C8-5A6A-4DEF-BB3A-15C3B60B028D}"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lang="zh-CN" altLang="en-US"/>
              <a:t>嵌入</a:t>
            </a:r>
            <a:r>
              <a:rPr lang="zh-CN" altLang="en-US" sz="3600"/>
              <a:t>（</a:t>
            </a:r>
            <a:r>
              <a:rPr lang="en-US" altLang="zh-CN" sz="3600"/>
              <a:t>2</a:t>
            </a:r>
            <a:r>
              <a:rPr lang="zh-CN" altLang="en-US" sz="3600"/>
              <a:t>）</a:t>
            </a:r>
            <a:endParaRPr lang="zh-CN" altLang="en-US" sz="3600"/>
          </a:p>
        </p:txBody>
      </p:sp>
      <p:sp>
        <p:nvSpPr>
          <p:cNvPr id="3" name="内容占位符 2"/>
          <p:cNvSpPr>
            <a:spLocks noGrp="1"/>
          </p:cNvSpPr>
          <p:nvPr>
            <p:ph sz="quarter" idx="12"/>
          </p:nvPr>
        </p:nvSpPr>
        <p:spPr/>
        <p:txBody>
          <a:bodyPr/>
          <a:lstStyle/>
          <a:p>
            <a:endParaRPr lang="zh-CN" altLang="en-US"/>
          </a:p>
        </p:txBody>
      </p:sp>
      <p:graphicFrame>
        <p:nvGraphicFramePr>
          <p:cNvPr id="16388" name="Object 3"/>
          <p:cNvGraphicFramePr/>
          <p:nvPr/>
        </p:nvGraphicFramePr>
        <p:xfrm>
          <a:off x="683568" y="808717"/>
          <a:ext cx="3673475" cy="2840038"/>
        </p:xfrm>
        <a:graphic>
          <a:graphicData uri="http://schemas.openxmlformats.org/presentationml/2006/ole">
            <mc:AlternateContent xmlns:mc="http://schemas.openxmlformats.org/markup-compatibility/2006">
              <mc:Choice xmlns:v="urn:schemas-microsoft-com:vml" Requires="v">
                <p:oleObj spid="_x0000_s16442" name="" r:id="rId1" imgW="2371725" imgH="1838960" progId="Visio.Drawing.6">
                  <p:embed/>
                </p:oleObj>
              </mc:Choice>
              <mc:Fallback>
                <p:oleObj name="" r:id="rId1" imgW="2371725" imgH="1838960" progId="Visio.Drawing.6">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808717"/>
                        <a:ext cx="3673475"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9" name="Object 4"/>
          <p:cNvGraphicFramePr/>
          <p:nvPr/>
        </p:nvGraphicFramePr>
        <p:xfrm>
          <a:off x="3477912" y="3514044"/>
          <a:ext cx="5003800" cy="2376488"/>
        </p:xfrm>
        <a:graphic>
          <a:graphicData uri="http://schemas.openxmlformats.org/presentationml/2006/ole">
            <mc:AlternateContent xmlns:mc="http://schemas.openxmlformats.org/markup-compatibility/2006">
              <mc:Choice xmlns:v="urn:schemas-microsoft-com:vml" Requires="v">
                <p:oleObj spid="_x0000_s16443" name="" r:id="rId3" imgW="5365750" imgH="2350770" progId="Visio.Drawing.6">
                  <p:embed/>
                </p:oleObj>
              </mc:Choice>
              <mc:Fallback>
                <p:oleObj name="" r:id="rId3" imgW="5365750" imgH="2350770" progId="Visio.Drawing.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7912" y="3514044"/>
                        <a:ext cx="50038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D36D448-0B8E-4C8B-B561-5465C75F1E56}"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9" name="Rectangle 190"/>
          <p:cNvSpPr>
            <a:spLocks noGrp="1" noChangeArrowheads="1"/>
          </p:cNvSpPr>
          <p:nvPr>
            <p:ph type="title"/>
          </p:nvPr>
        </p:nvSpPr>
        <p:spPr/>
        <p:txBody>
          <a:bodyPr/>
          <a:lstStyle/>
          <a:p>
            <a:pPr eaLnBrk="1" hangingPunct="1"/>
            <a:r>
              <a:rPr lang="zh-CN" altLang="en-US"/>
              <a:t>静态互连网络特性比较</a:t>
            </a:r>
            <a:endParaRPr lang="zh-CN" altLang="en-US"/>
          </a:p>
        </p:txBody>
      </p:sp>
      <p:sp>
        <p:nvSpPr>
          <p:cNvPr id="3" name="内容占位符 2"/>
          <p:cNvSpPr>
            <a:spLocks noGrp="1"/>
          </p:cNvSpPr>
          <p:nvPr>
            <p:ph sz="quarter" idx="12"/>
          </p:nvPr>
        </p:nvSpPr>
        <p:spPr/>
        <p:txBody>
          <a:bodyPr/>
          <a:lstStyle/>
          <a:p>
            <a:endParaRPr lang="zh-CN" altLang="en-US"/>
          </a:p>
        </p:txBody>
      </p:sp>
      <p:sp>
        <p:nvSpPr>
          <p:cNvPr id="600066" name="Rectangle 2"/>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67" name="Rectangle 3"/>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68" name="Rectangle 4"/>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69" name="Rectangle 5"/>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0" name="Rectangle 6"/>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1" name="Rectangle 7"/>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2" name="Rectangle 8"/>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3" name="Rectangle 9"/>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4" name="Rectangle 10"/>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5" name="Rectangle 11"/>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6" name="Rectangle 12"/>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7" name="Rectangle 13"/>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8" name="Rectangle 14"/>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79" name="Rectangle 15"/>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0" name="Rectangle 16"/>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1" name="Rectangle 17"/>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2" name="Rectangle 18"/>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3" name="Rectangle 19"/>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4" name="Rectangle 20"/>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5" name="Rectangle 21"/>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6" name="Rectangle 22"/>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7" name="Rectangle 23"/>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8" name="Rectangle 24"/>
          <p:cNvSpPr>
            <a:spLocks noChangeArrowheads="1"/>
          </p:cNvSpPr>
          <p:nvPr/>
        </p:nvSpPr>
        <p:spPr bwMode="auto">
          <a:xfrm>
            <a:off x="1869281" y="1455837"/>
            <a:ext cx="5715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89" name="Rectangle 25"/>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0" name="Rectangle 26"/>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1" name="Rectangle 27"/>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2" name="Rectangle 28"/>
          <p:cNvSpPr>
            <a:spLocks noChangeArrowheads="1"/>
          </p:cNvSpPr>
          <p:nvPr/>
        </p:nvSpPr>
        <p:spPr bwMode="auto">
          <a:xfrm>
            <a:off x="1869281" y="1455837"/>
            <a:ext cx="5715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3" name="Rectangle 29"/>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4" name="Rectangle 30"/>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5" name="Rectangle 31"/>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6" name="Rectangle 32"/>
          <p:cNvSpPr>
            <a:spLocks noChangeArrowheads="1"/>
          </p:cNvSpPr>
          <p:nvPr/>
        </p:nvSpPr>
        <p:spPr bwMode="auto">
          <a:xfrm>
            <a:off x="1869281" y="1455837"/>
            <a:ext cx="11239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7" name="Rectangle 33"/>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8" name="Rectangle 34"/>
          <p:cNvSpPr>
            <a:spLocks noChangeArrowheads="1"/>
          </p:cNvSpPr>
          <p:nvPr/>
        </p:nvSpPr>
        <p:spPr bwMode="auto">
          <a:xfrm>
            <a:off x="1869281" y="1455837"/>
            <a:ext cx="80010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0099" name="Rectangle 35"/>
          <p:cNvSpPr>
            <a:spLocks noChangeArrowheads="1"/>
          </p:cNvSpPr>
          <p:nvPr/>
        </p:nvSpPr>
        <p:spPr bwMode="auto">
          <a:xfrm>
            <a:off x="1869281" y="1455837"/>
            <a:ext cx="8826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600100" name="Group 36"/>
          <p:cNvGraphicFramePr>
            <a:graphicFrameLocks noGrp="1"/>
          </p:cNvGraphicFramePr>
          <p:nvPr/>
        </p:nvGraphicFramePr>
        <p:xfrm>
          <a:off x="1043781" y="836712"/>
          <a:ext cx="7056437" cy="5458327"/>
        </p:xfrm>
        <a:graphic>
          <a:graphicData uri="http://schemas.openxmlformats.org/drawingml/2006/table">
            <a:tbl>
              <a:tblPr/>
              <a:tblGrid>
                <a:gridCol w="1008062"/>
                <a:gridCol w="1466850"/>
                <a:gridCol w="746125"/>
                <a:gridCol w="1042988"/>
                <a:gridCol w="1044575"/>
                <a:gridCol w="596900"/>
                <a:gridCol w="1150937"/>
              </a:tblGrid>
              <a:tr h="36825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网络名称</a:t>
                      </a:r>
                      <a:endParaRPr kumimoji="0" lang="zh-CN" altLang="en-US" sz="3200" b="1" i="0" u="none" strike="noStrike" cap="none" normalizeH="0" baseline="0" dirty="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网络规模</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节点度</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网络直径</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对剖宽度</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对称</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链路数</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线性阵列</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2</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1</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非</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环形</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2</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          （双向）</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2</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是</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2-</a:t>
                      </a:r>
                      <a:r>
                        <a:rPr kumimoji="0" lang="en-US" altLang="zh-CN"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D</a:t>
                      </a: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网孔</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             </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4</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非</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Illiac</a:t>
                      </a: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网孔</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            </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4</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非</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2-</a:t>
                      </a:r>
                      <a:r>
                        <a:rPr kumimoji="0" lang="en-US" altLang="zh-CN"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D</a:t>
                      </a: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环绕</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4</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是</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二叉树</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3</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1</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非</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星形</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2</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非</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超立方</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1800" b="0" i="0" u="none" strike="noStrike" cap="none" normalizeH="0" baseline="0">
                          <a:ln>
                            <a:noFill/>
                          </a:ln>
                          <a:solidFill>
                            <a:schemeClr val="tx1"/>
                          </a:solidFill>
                          <a:effectLst>
                            <a:outerShdw blurRad="38100" dist="38100" dir="2700000" algn="tl">
                              <a:srgbClr val="C0C0C0"/>
                            </a:outerShdw>
                          </a:effectLst>
                          <a:latin typeface="+mn-ea"/>
                          <a:ea typeface="+mn-ea"/>
                        </a:rPr>
                        <a:t>    </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ea"/>
                          <a:ea typeface="+mn-ea"/>
                        </a:rPr>
                        <a:t>n</a:t>
                      </a:r>
                      <a:endParaRPr kumimoji="0" lang="en-US" altLang="zh-CN" sz="1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ea"/>
                          <a:ea typeface="+mn-ea"/>
                        </a:rPr>
                        <a:t>    n</a:t>
                      </a:r>
                      <a:endParaRPr kumimoji="0" lang="en-US" altLang="zh-CN" sz="1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是</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立方环</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3</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是</a:t>
                      </a:r>
                      <a:endParaRPr kumimoji="0" lang="zh-CN" altLang="en-US" sz="32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a:ln>
                          <a:noFill/>
                        </a:ln>
                        <a:solidFill>
                          <a:schemeClr val="tx1"/>
                        </a:solidFill>
                        <a:effectLst>
                          <a:outerShdw blurRad="38100" dist="38100" dir="2700000" algn="tl">
                            <a:srgbClr val="C0C0C0"/>
                          </a:outerShdw>
                        </a:effectLst>
                        <a:latin typeface="+mn-ea"/>
                        <a:ea typeface="+mn-ea"/>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00190" name="Rectangle 126"/>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36" name="Object 127"/>
          <p:cNvGraphicFramePr/>
          <p:nvPr/>
        </p:nvGraphicFramePr>
        <p:xfrm>
          <a:off x="2556668" y="1555850"/>
          <a:ext cx="174625" cy="174625"/>
        </p:xfrm>
        <a:graphic>
          <a:graphicData uri="http://schemas.openxmlformats.org/presentationml/2006/ole">
            <mc:AlternateContent xmlns:mc="http://schemas.openxmlformats.org/markup-compatibility/2006">
              <mc:Choice xmlns:v="urn:schemas-microsoft-com:vml" Requires="v">
                <p:oleObj spid="_x0000_s65536" name="" r:id="rId1" imgW="177800" imgH="177800" progId="Equation.3">
                  <p:embed/>
                </p:oleObj>
              </mc:Choice>
              <mc:Fallback>
                <p:oleObj name="" r:id="rId1" imgW="177800" imgH="177800" progId="Equation.3">
                  <p:embed/>
                  <p:pic>
                    <p:nvPicPr>
                      <p:cNvPr id="0" name="Object 1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668" y="1555850"/>
                        <a:ext cx="1746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192" name="Rectangle 128"/>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38" name="Object 129"/>
          <p:cNvGraphicFramePr/>
          <p:nvPr/>
        </p:nvGraphicFramePr>
        <p:xfrm>
          <a:off x="2628106" y="2205137"/>
          <a:ext cx="174625" cy="174625"/>
        </p:xfrm>
        <a:graphic>
          <a:graphicData uri="http://schemas.openxmlformats.org/presentationml/2006/ole">
            <mc:AlternateContent xmlns:mc="http://schemas.openxmlformats.org/markup-compatibility/2006">
              <mc:Choice xmlns:v="urn:schemas-microsoft-com:vml" Requires="v">
                <p:oleObj spid="_x0000_s65537" name="" r:id="rId3" imgW="177800" imgH="177800" progId="Equation.3">
                  <p:embed/>
                </p:oleObj>
              </mc:Choice>
              <mc:Fallback>
                <p:oleObj name="" r:id="rId3" imgW="177800" imgH="177800" progId="Equation.3">
                  <p:embed/>
                  <p:pic>
                    <p:nvPicPr>
                      <p:cNvPr id="0" name="Object 1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106" y="2205137"/>
                        <a:ext cx="1746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194" name="Rectangle 130"/>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40" name="Object 131"/>
          <p:cNvGraphicFramePr/>
          <p:nvPr/>
        </p:nvGraphicFramePr>
        <p:xfrm>
          <a:off x="2628106" y="4221262"/>
          <a:ext cx="174625" cy="174625"/>
        </p:xfrm>
        <a:graphic>
          <a:graphicData uri="http://schemas.openxmlformats.org/presentationml/2006/ole">
            <mc:AlternateContent xmlns:mc="http://schemas.openxmlformats.org/markup-compatibility/2006">
              <mc:Choice xmlns:v="urn:schemas-microsoft-com:vml" Requires="v">
                <p:oleObj spid="_x0000_s65538" name="" r:id="rId4" imgW="177800" imgH="177800" progId="Equation.3">
                  <p:embed/>
                </p:oleObj>
              </mc:Choice>
              <mc:Fallback>
                <p:oleObj name="" r:id="rId4" imgW="177800" imgH="177800" progId="Equation.3">
                  <p:embed/>
                  <p:pic>
                    <p:nvPicPr>
                      <p:cNvPr id="0" name="Object 1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106" y="4221262"/>
                        <a:ext cx="1746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196" name="Rectangle 132"/>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42" name="Object 133"/>
          <p:cNvGraphicFramePr/>
          <p:nvPr/>
        </p:nvGraphicFramePr>
        <p:xfrm>
          <a:off x="2628106" y="4797525"/>
          <a:ext cx="174625" cy="174625"/>
        </p:xfrm>
        <a:graphic>
          <a:graphicData uri="http://schemas.openxmlformats.org/presentationml/2006/ole">
            <mc:AlternateContent xmlns:mc="http://schemas.openxmlformats.org/markup-compatibility/2006">
              <mc:Choice xmlns:v="urn:schemas-microsoft-com:vml" Requires="v">
                <p:oleObj spid="_x0000_s65539" name="" r:id="rId5" imgW="177800" imgH="177800" progId="Equation.3">
                  <p:embed/>
                </p:oleObj>
              </mc:Choice>
              <mc:Fallback>
                <p:oleObj name="" r:id="rId5" imgW="177800" imgH="177800" progId="Equation.3">
                  <p:embed/>
                  <p:pic>
                    <p:nvPicPr>
                      <p:cNvPr id="0" name="Object 1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106" y="4797525"/>
                        <a:ext cx="1746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198" name="Rectangle 134"/>
          <p:cNvSpPr>
            <a:spLocks noChangeArrowheads="1"/>
          </p:cNvSpPr>
          <p:nvPr/>
        </p:nvSpPr>
        <p:spPr bwMode="auto">
          <a:xfrm>
            <a:off x="0" y="33734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44" name="Object 135"/>
          <p:cNvGraphicFramePr/>
          <p:nvPr/>
        </p:nvGraphicFramePr>
        <p:xfrm>
          <a:off x="2269331" y="2563912"/>
          <a:ext cx="739775" cy="244475"/>
        </p:xfrm>
        <a:graphic>
          <a:graphicData uri="http://schemas.openxmlformats.org/presentationml/2006/ole">
            <mc:AlternateContent xmlns:mc="http://schemas.openxmlformats.org/markup-compatibility/2006">
              <mc:Choice xmlns:v="urn:schemas-microsoft-com:vml" Requires="v">
                <p:oleObj spid="_x0000_s65540" name="" r:id="rId6" imgW="736600" imgH="241300" progId="Equation.3">
                  <p:embed/>
                </p:oleObj>
              </mc:Choice>
              <mc:Fallback>
                <p:oleObj name="" r:id="rId6" imgW="736600" imgH="241300" progId="Equation.3">
                  <p:embed/>
                  <p:pic>
                    <p:nvPicPr>
                      <p:cNvPr id="0" name="Object 1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9331" y="2563912"/>
                        <a:ext cx="739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00" name="Rectangle 136"/>
          <p:cNvSpPr>
            <a:spLocks noChangeArrowheads="1"/>
          </p:cNvSpPr>
          <p:nvPr/>
        </p:nvSpPr>
        <p:spPr bwMode="auto">
          <a:xfrm>
            <a:off x="0" y="33734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46" name="Object 137"/>
          <p:cNvGraphicFramePr/>
          <p:nvPr/>
        </p:nvGraphicFramePr>
        <p:xfrm>
          <a:off x="2269331" y="3068737"/>
          <a:ext cx="739775" cy="244475"/>
        </p:xfrm>
        <a:graphic>
          <a:graphicData uri="http://schemas.openxmlformats.org/presentationml/2006/ole">
            <mc:AlternateContent xmlns:mc="http://schemas.openxmlformats.org/markup-compatibility/2006">
              <mc:Choice xmlns:v="urn:schemas-microsoft-com:vml" Requires="v">
                <p:oleObj spid="_x0000_s65541" name="" r:id="rId8" imgW="736600" imgH="241300" progId="Equation.3">
                  <p:embed/>
                </p:oleObj>
              </mc:Choice>
              <mc:Fallback>
                <p:oleObj name="" r:id="rId8" imgW="736600" imgH="241300" progId="Equation.3">
                  <p:embed/>
                  <p:pic>
                    <p:nvPicPr>
                      <p:cNvPr id="0" name="Object 13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9331" y="3068737"/>
                        <a:ext cx="739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02" name="Rectangle 138"/>
          <p:cNvSpPr>
            <a:spLocks noChangeArrowheads="1"/>
          </p:cNvSpPr>
          <p:nvPr/>
        </p:nvSpPr>
        <p:spPr bwMode="auto">
          <a:xfrm>
            <a:off x="0" y="33734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48" name="Object 139"/>
          <p:cNvGraphicFramePr/>
          <p:nvPr/>
        </p:nvGraphicFramePr>
        <p:xfrm>
          <a:off x="2340768" y="3645000"/>
          <a:ext cx="739775" cy="244475"/>
        </p:xfrm>
        <a:graphic>
          <a:graphicData uri="http://schemas.openxmlformats.org/presentationml/2006/ole">
            <mc:AlternateContent xmlns:mc="http://schemas.openxmlformats.org/markup-compatibility/2006">
              <mc:Choice xmlns:v="urn:schemas-microsoft-com:vml" Requires="v">
                <p:oleObj spid="_x0000_s65542" name="" r:id="rId9" imgW="736600" imgH="241300" progId="Equation.3">
                  <p:embed/>
                </p:oleObj>
              </mc:Choice>
              <mc:Fallback>
                <p:oleObj name="" r:id="rId9" imgW="736600" imgH="241300" progId="Equation.3">
                  <p:embed/>
                  <p:pic>
                    <p:nvPicPr>
                      <p:cNvPr id="0" name="Object 13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0768" y="3645000"/>
                        <a:ext cx="739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04" name="Rectangle 140"/>
          <p:cNvSpPr>
            <a:spLocks noChangeArrowheads="1"/>
          </p:cNvSpPr>
          <p:nvPr/>
        </p:nvSpPr>
        <p:spPr bwMode="auto">
          <a:xfrm>
            <a:off x="0" y="339248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50" name="Object 141"/>
          <p:cNvGraphicFramePr/>
          <p:nvPr/>
        </p:nvGraphicFramePr>
        <p:xfrm>
          <a:off x="2340768" y="5300762"/>
          <a:ext cx="792163" cy="346075"/>
        </p:xfrm>
        <a:graphic>
          <a:graphicData uri="http://schemas.openxmlformats.org/presentationml/2006/ole">
            <mc:AlternateContent xmlns:mc="http://schemas.openxmlformats.org/markup-compatibility/2006">
              <mc:Choice xmlns:v="urn:schemas-microsoft-com:vml" Requires="v">
                <p:oleObj spid="_x0000_s65543" name="" r:id="rId10" imgW="469900" imgH="203200" progId="Equation.3">
                  <p:embed/>
                </p:oleObj>
              </mc:Choice>
              <mc:Fallback>
                <p:oleObj name="" r:id="rId10" imgW="469900" imgH="203200" progId="Equation.3">
                  <p:embed/>
                  <p:pic>
                    <p:nvPicPr>
                      <p:cNvPr id="0" name="Object 14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0768" y="5300762"/>
                        <a:ext cx="792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06" name="Rectangle 142"/>
          <p:cNvSpPr>
            <a:spLocks noChangeArrowheads="1"/>
          </p:cNvSpPr>
          <p:nvPr/>
        </p:nvSpPr>
        <p:spPr bwMode="auto">
          <a:xfrm>
            <a:off x="0" y="339248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52" name="Object 143"/>
          <p:cNvGraphicFramePr/>
          <p:nvPr/>
        </p:nvGraphicFramePr>
        <p:xfrm>
          <a:off x="2340768" y="5805587"/>
          <a:ext cx="1008063" cy="328613"/>
        </p:xfrm>
        <a:graphic>
          <a:graphicData uri="http://schemas.openxmlformats.org/presentationml/2006/ole">
            <mc:AlternateContent xmlns:mc="http://schemas.openxmlformats.org/markup-compatibility/2006">
              <mc:Choice xmlns:v="urn:schemas-microsoft-com:vml" Requires="v">
                <p:oleObj spid="_x0000_s65544" name="" r:id="rId12" imgW="635000" imgH="203200" progId="Equation.3">
                  <p:embed/>
                </p:oleObj>
              </mc:Choice>
              <mc:Fallback>
                <p:oleObj name="" r:id="rId12" imgW="635000" imgH="203200" progId="Equation.3">
                  <p:embed/>
                  <p:pic>
                    <p:nvPicPr>
                      <p:cNvPr id="0" name="Object 14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40768" y="5805587"/>
                        <a:ext cx="10080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08" name="Rectangle 144"/>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54" name="Object 145"/>
          <p:cNvGraphicFramePr/>
          <p:nvPr/>
        </p:nvGraphicFramePr>
        <p:xfrm>
          <a:off x="3636168" y="4940400"/>
          <a:ext cx="365125" cy="174625"/>
        </p:xfrm>
        <a:graphic>
          <a:graphicData uri="http://schemas.openxmlformats.org/presentationml/2006/ole">
            <mc:AlternateContent xmlns:mc="http://schemas.openxmlformats.org/markup-compatibility/2006">
              <mc:Choice xmlns:v="urn:schemas-microsoft-com:vml" Requires="v">
                <p:oleObj spid="_x0000_s65545" name="" r:id="rId14" imgW="368300" imgH="177800" progId="Equation.3">
                  <p:embed/>
                </p:oleObj>
              </mc:Choice>
              <mc:Fallback>
                <p:oleObj name="" r:id="rId14" imgW="368300" imgH="177800" progId="Equation.3">
                  <p:embed/>
                  <p:pic>
                    <p:nvPicPr>
                      <p:cNvPr id="0" name="Object 14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6168" y="4940400"/>
                        <a:ext cx="3651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10" name="Rectangle 146"/>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56" name="Object 147"/>
          <p:cNvGraphicFramePr/>
          <p:nvPr/>
        </p:nvGraphicFramePr>
        <p:xfrm>
          <a:off x="4568031" y="1484412"/>
          <a:ext cx="365125" cy="174625"/>
        </p:xfrm>
        <a:graphic>
          <a:graphicData uri="http://schemas.openxmlformats.org/presentationml/2006/ole">
            <mc:AlternateContent xmlns:mc="http://schemas.openxmlformats.org/markup-compatibility/2006">
              <mc:Choice xmlns:v="urn:schemas-microsoft-com:vml" Requires="v">
                <p:oleObj spid="_x0000_s65546" name="" r:id="rId16" imgW="368300" imgH="177800" progId="Equation.3">
                  <p:embed/>
                </p:oleObj>
              </mc:Choice>
              <mc:Fallback>
                <p:oleObj name="" r:id="rId16" imgW="368300" imgH="177800" progId="Equation.3">
                  <p:embed/>
                  <p:pic>
                    <p:nvPicPr>
                      <p:cNvPr id="0" name="Object 14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68031" y="1484412"/>
                        <a:ext cx="3651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12" name="Rectangle 148"/>
          <p:cNvSpPr>
            <a:spLocks noChangeArrowheads="1"/>
          </p:cNvSpPr>
          <p:nvPr/>
        </p:nvSpPr>
        <p:spPr bwMode="auto">
          <a:xfrm>
            <a:off x="0" y="3381375"/>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58" name="Object 149"/>
          <p:cNvGraphicFramePr/>
          <p:nvPr/>
        </p:nvGraphicFramePr>
        <p:xfrm>
          <a:off x="4356893" y="2060675"/>
          <a:ext cx="441325" cy="228600"/>
        </p:xfrm>
        <a:graphic>
          <a:graphicData uri="http://schemas.openxmlformats.org/presentationml/2006/ole">
            <mc:AlternateContent xmlns:mc="http://schemas.openxmlformats.org/markup-compatibility/2006">
              <mc:Choice xmlns:v="urn:schemas-microsoft-com:vml" Requires="v">
                <p:oleObj spid="_x0000_s65547" name="" r:id="rId17" imgW="444500" imgH="228600" progId="Equation.3">
                  <p:embed/>
                </p:oleObj>
              </mc:Choice>
              <mc:Fallback>
                <p:oleObj name="" r:id="rId17" imgW="444500" imgH="228600" progId="Equation.3">
                  <p:embed/>
                  <p:pic>
                    <p:nvPicPr>
                      <p:cNvPr id="0" name="Object 14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6893" y="2060675"/>
                        <a:ext cx="441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14" name="Rectangle 150"/>
          <p:cNvSpPr>
            <a:spLocks noChangeArrowheads="1"/>
          </p:cNvSpPr>
          <p:nvPr/>
        </p:nvSpPr>
        <p:spPr bwMode="auto">
          <a:xfrm>
            <a:off x="0" y="33734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60" name="Object 151"/>
          <p:cNvGraphicFramePr/>
          <p:nvPr/>
        </p:nvGraphicFramePr>
        <p:xfrm>
          <a:off x="4356893" y="2492475"/>
          <a:ext cx="720725" cy="271462"/>
        </p:xfrm>
        <a:graphic>
          <a:graphicData uri="http://schemas.openxmlformats.org/presentationml/2006/ole">
            <mc:AlternateContent xmlns:mc="http://schemas.openxmlformats.org/markup-compatibility/2006">
              <mc:Choice xmlns:v="urn:schemas-microsoft-com:vml" Requires="v">
                <p:oleObj spid="_x0000_s65548" name="" r:id="rId19" imgW="647700" imgH="241300" progId="Equation.3">
                  <p:embed/>
                </p:oleObj>
              </mc:Choice>
              <mc:Fallback>
                <p:oleObj name="" r:id="rId19" imgW="647700" imgH="241300" progId="Equation.3">
                  <p:embed/>
                  <p:pic>
                    <p:nvPicPr>
                      <p:cNvPr id="0" name="Object 15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56893" y="2492475"/>
                        <a:ext cx="7207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16" name="Rectangle 152"/>
          <p:cNvSpPr>
            <a:spLocks noChangeArrowheads="1"/>
          </p:cNvSpPr>
          <p:nvPr/>
        </p:nvSpPr>
        <p:spPr bwMode="auto">
          <a:xfrm>
            <a:off x="0" y="3381375"/>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62" name="Object 153"/>
          <p:cNvGraphicFramePr/>
          <p:nvPr/>
        </p:nvGraphicFramePr>
        <p:xfrm>
          <a:off x="4501356" y="3068737"/>
          <a:ext cx="479425" cy="228600"/>
        </p:xfrm>
        <a:graphic>
          <a:graphicData uri="http://schemas.openxmlformats.org/presentationml/2006/ole">
            <mc:AlternateContent xmlns:mc="http://schemas.openxmlformats.org/markup-compatibility/2006">
              <mc:Choice xmlns:v="urn:schemas-microsoft-com:vml" Requires="v">
                <p:oleObj spid="_x0000_s65549" name="" r:id="rId21" imgW="482600" imgH="228600" progId="Equation.3">
                  <p:embed/>
                </p:oleObj>
              </mc:Choice>
              <mc:Fallback>
                <p:oleObj name="" r:id="rId21" imgW="482600" imgH="228600" progId="Equation.3">
                  <p:embed/>
                  <p:pic>
                    <p:nvPicPr>
                      <p:cNvPr id="0" name="Object 15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01356" y="3068737"/>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18" name="Rectangle 154"/>
          <p:cNvSpPr>
            <a:spLocks noChangeArrowheads="1"/>
          </p:cNvSpPr>
          <p:nvPr/>
        </p:nvSpPr>
        <p:spPr bwMode="auto">
          <a:xfrm>
            <a:off x="0" y="33702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64" name="Object 155"/>
          <p:cNvGraphicFramePr/>
          <p:nvPr/>
        </p:nvGraphicFramePr>
        <p:xfrm>
          <a:off x="4428331" y="3573562"/>
          <a:ext cx="625475" cy="250825"/>
        </p:xfrm>
        <a:graphic>
          <a:graphicData uri="http://schemas.openxmlformats.org/presentationml/2006/ole">
            <mc:AlternateContent xmlns:mc="http://schemas.openxmlformats.org/markup-compatibility/2006">
              <mc:Choice xmlns:v="urn:schemas-microsoft-com:vml" Requires="v">
                <p:oleObj spid="_x0000_s65550" name="" r:id="rId23" imgW="622300" imgH="254000" progId="Equation.3">
                  <p:embed/>
                </p:oleObj>
              </mc:Choice>
              <mc:Fallback>
                <p:oleObj name="" r:id="rId23" imgW="622300" imgH="254000" progId="Equation.3">
                  <p:embed/>
                  <p:pic>
                    <p:nvPicPr>
                      <p:cNvPr id="0" name="Object 155"/>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28331" y="3573562"/>
                        <a:ext cx="62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20" name="Rectangle 156"/>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66" name="Object 157"/>
          <p:cNvGraphicFramePr/>
          <p:nvPr/>
        </p:nvGraphicFramePr>
        <p:xfrm>
          <a:off x="4285456" y="4148237"/>
          <a:ext cx="936625" cy="246063"/>
        </p:xfrm>
        <a:graphic>
          <a:graphicData uri="http://schemas.openxmlformats.org/presentationml/2006/ole">
            <mc:AlternateContent xmlns:mc="http://schemas.openxmlformats.org/markup-compatibility/2006">
              <mc:Choice xmlns:v="urn:schemas-microsoft-com:vml" Requires="v">
                <p:oleObj spid="_x0000_s65551" name="" r:id="rId25" imgW="850900" imgH="228600" progId="Equation.3">
                  <p:embed/>
                </p:oleObj>
              </mc:Choice>
              <mc:Fallback>
                <p:oleObj name="" r:id="rId25" imgW="850900" imgH="228600" progId="Equation.3">
                  <p:embed/>
                  <p:pic>
                    <p:nvPicPr>
                      <p:cNvPr id="0" name="Object 15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85456" y="4148237"/>
                        <a:ext cx="936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22" name="Rectangle 158"/>
          <p:cNvSpPr>
            <a:spLocks noChangeArrowheads="1"/>
          </p:cNvSpPr>
          <p:nvPr/>
        </p:nvSpPr>
        <p:spPr bwMode="auto">
          <a:xfrm>
            <a:off x="0" y="34115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68" name="Object 159"/>
          <p:cNvGraphicFramePr/>
          <p:nvPr/>
        </p:nvGraphicFramePr>
        <p:xfrm>
          <a:off x="4356893" y="5805587"/>
          <a:ext cx="936625" cy="238125"/>
        </p:xfrm>
        <a:graphic>
          <a:graphicData uri="http://schemas.openxmlformats.org/presentationml/2006/ole">
            <mc:AlternateContent xmlns:mc="http://schemas.openxmlformats.org/markup-compatibility/2006">
              <mc:Choice xmlns:v="urn:schemas-microsoft-com:vml" Requires="v">
                <p:oleObj spid="_x0000_s65552" name="" r:id="rId27" imgW="901065" imgH="228600" progId="Equation.3">
                  <p:embed/>
                </p:oleObj>
              </mc:Choice>
              <mc:Fallback>
                <p:oleObj name="" r:id="rId27" imgW="901065" imgH="228600" progId="Equation.3">
                  <p:embed/>
                  <p:pic>
                    <p:nvPicPr>
                      <p:cNvPr id="0" name="Object 15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56893" y="5805587"/>
                        <a:ext cx="9366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24" name="Rectangle 160"/>
          <p:cNvSpPr>
            <a:spLocks noChangeArrowheads="1"/>
          </p:cNvSpPr>
          <p:nvPr/>
        </p:nvSpPr>
        <p:spPr bwMode="auto">
          <a:xfrm>
            <a:off x="0" y="3381375"/>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70" name="Object 161"/>
          <p:cNvGraphicFramePr/>
          <p:nvPr/>
        </p:nvGraphicFramePr>
        <p:xfrm>
          <a:off x="5652293" y="2563912"/>
          <a:ext cx="288925" cy="228600"/>
        </p:xfrm>
        <a:graphic>
          <a:graphicData uri="http://schemas.openxmlformats.org/presentationml/2006/ole">
            <mc:AlternateContent xmlns:mc="http://schemas.openxmlformats.org/markup-compatibility/2006">
              <mc:Choice xmlns:v="urn:schemas-microsoft-com:vml" Requires="v">
                <p:oleObj spid="_x0000_s65553" name="" r:id="rId29" imgW="292100" imgH="228600" progId="Equation.3">
                  <p:embed/>
                </p:oleObj>
              </mc:Choice>
              <mc:Fallback>
                <p:oleObj name="" r:id="rId29" imgW="292100" imgH="228600" progId="Equation.3">
                  <p:embed/>
                  <p:pic>
                    <p:nvPicPr>
                      <p:cNvPr id="0" name="Object 161"/>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652293" y="2563912"/>
                        <a:ext cx="288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26" name="Rectangle 162"/>
          <p:cNvSpPr>
            <a:spLocks noChangeArrowheads="1"/>
          </p:cNvSpPr>
          <p:nvPr/>
        </p:nvSpPr>
        <p:spPr bwMode="auto">
          <a:xfrm>
            <a:off x="0" y="3381375"/>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72" name="Object 163"/>
          <p:cNvGraphicFramePr/>
          <p:nvPr/>
        </p:nvGraphicFramePr>
        <p:xfrm>
          <a:off x="5652293" y="3068737"/>
          <a:ext cx="365125" cy="228600"/>
        </p:xfrm>
        <a:graphic>
          <a:graphicData uri="http://schemas.openxmlformats.org/presentationml/2006/ole">
            <mc:AlternateContent xmlns:mc="http://schemas.openxmlformats.org/markup-compatibility/2006">
              <mc:Choice xmlns:v="urn:schemas-microsoft-com:vml" Requires="v">
                <p:oleObj spid="_x0000_s65554" name="" r:id="rId31" imgW="368300" imgH="228600" progId="Equation.3">
                  <p:embed/>
                </p:oleObj>
              </mc:Choice>
              <mc:Fallback>
                <p:oleObj name="" r:id="rId31" imgW="368300" imgH="228600" progId="Equation.3">
                  <p:embed/>
                  <p:pic>
                    <p:nvPicPr>
                      <p:cNvPr id="0" name="Object 163"/>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652293" y="3068737"/>
                        <a:ext cx="365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28" name="Rectangle 164"/>
          <p:cNvSpPr>
            <a:spLocks noChangeArrowheads="1"/>
          </p:cNvSpPr>
          <p:nvPr/>
        </p:nvSpPr>
        <p:spPr bwMode="auto">
          <a:xfrm>
            <a:off x="0" y="3381375"/>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74" name="Object 165"/>
          <p:cNvGraphicFramePr/>
          <p:nvPr/>
        </p:nvGraphicFramePr>
        <p:xfrm>
          <a:off x="5652293" y="3573562"/>
          <a:ext cx="365125" cy="228600"/>
        </p:xfrm>
        <a:graphic>
          <a:graphicData uri="http://schemas.openxmlformats.org/presentationml/2006/ole">
            <mc:AlternateContent xmlns:mc="http://schemas.openxmlformats.org/markup-compatibility/2006">
              <mc:Choice xmlns:v="urn:schemas-microsoft-com:vml" Requires="v">
                <p:oleObj spid="_x0000_s65555" name="" r:id="rId33" imgW="368300" imgH="228600" progId="Equation.3">
                  <p:embed/>
                </p:oleObj>
              </mc:Choice>
              <mc:Fallback>
                <p:oleObj name="" r:id="rId33" imgW="368300" imgH="228600" progId="Equation.3">
                  <p:embed/>
                  <p:pic>
                    <p:nvPicPr>
                      <p:cNvPr id="0" name="Object 165"/>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652293" y="3573562"/>
                        <a:ext cx="365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30" name="Rectangle 166"/>
          <p:cNvSpPr>
            <a:spLocks noChangeArrowheads="1"/>
          </p:cNvSpPr>
          <p:nvPr/>
        </p:nvSpPr>
        <p:spPr bwMode="auto">
          <a:xfrm>
            <a:off x="0" y="33861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76" name="Object 167"/>
          <p:cNvGraphicFramePr/>
          <p:nvPr/>
        </p:nvGraphicFramePr>
        <p:xfrm>
          <a:off x="5580856" y="4724500"/>
          <a:ext cx="434975" cy="220662"/>
        </p:xfrm>
        <a:graphic>
          <a:graphicData uri="http://schemas.openxmlformats.org/presentationml/2006/ole">
            <mc:AlternateContent xmlns:mc="http://schemas.openxmlformats.org/markup-compatibility/2006">
              <mc:Choice xmlns:v="urn:schemas-microsoft-com:vml" Requires="v">
                <p:oleObj spid="_x0000_s65556" name="" r:id="rId34" imgW="444500" imgH="228600" progId="Equation.3">
                  <p:embed/>
                </p:oleObj>
              </mc:Choice>
              <mc:Fallback>
                <p:oleObj name="" r:id="rId34" imgW="444500" imgH="228600" progId="Equation.3">
                  <p:embed/>
                  <p:pic>
                    <p:nvPicPr>
                      <p:cNvPr id="0" name="Object 16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80856" y="4724500"/>
                        <a:ext cx="4349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32" name="Rectangle 168"/>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78" name="Object 169"/>
          <p:cNvGraphicFramePr/>
          <p:nvPr/>
        </p:nvGraphicFramePr>
        <p:xfrm>
          <a:off x="5652293" y="5373787"/>
          <a:ext cx="342900" cy="174625"/>
        </p:xfrm>
        <a:graphic>
          <a:graphicData uri="http://schemas.openxmlformats.org/presentationml/2006/ole">
            <mc:AlternateContent xmlns:mc="http://schemas.openxmlformats.org/markup-compatibility/2006">
              <mc:Choice xmlns:v="urn:schemas-microsoft-com:vml" Requires="v">
                <p:oleObj spid="_x0000_s65557" name="" r:id="rId35" imgW="342900" imgH="177800" progId="Equation.3">
                  <p:embed/>
                </p:oleObj>
              </mc:Choice>
              <mc:Fallback>
                <p:oleObj name="" r:id="rId35" imgW="342900" imgH="177800" progId="Equation.3">
                  <p:embed/>
                  <p:pic>
                    <p:nvPicPr>
                      <p:cNvPr id="0" name="Object 169"/>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52293" y="5373787"/>
                        <a:ext cx="3429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34" name="Rectangle 170"/>
          <p:cNvSpPr>
            <a:spLocks noChangeArrowheads="1"/>
          </p:cNvSpPr>
          <p:nvPr/>
        </p:nvSpPr>
        <p:spPr bwMode="auto">
          <a:xfrm>
            <a:off x="0" y="339248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80" name="Object 171"/>
          <p:cNvGraphicFramePr/>
          <p:nvPr/>
        </p:nvGraphicFramePr>
        <p:xfrm>
          <a:off x="5652293" y="5805587"/>
          <a:ext cx="360363" cy="285750"/>
        </p:xfrm>
        <a:graphic>
          <a:graphicData uri="http://schemas.openxmlformats.org/presentationml/2006/ole">
            <mc:AlternateContent xmlns:mc="http://schemas.openxmlformats.org/markup-compatibility/2006">
              <mc:Choice xmlns:v="urn:schemas-microsoft-com:vml" Requires="v">
                <p:oleObj spid="_x0000_s65558" name="" r:id="rId37" imgW="508000" imgH="203200" progId="Equation.3">
                  <p:embed/>
                </p:oleObj>
              </mc:Choice>
              <mc:Fallback>
                <p:oleObj name="" r:id="rId37" imgW="508000" imgH="203200" progId="Equation.3">
                  <p:embed/>
                  <p:pic>
                    <p:nvPicPr>
                      <p:cNvPr id="0" name="Object 171"/>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652293" y="5805587"/>
                        <a:ext cx="3603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36" name="Rectangle 172"/>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82" name="Object 173"/>
          <p:cNvGraphicFramePr/>
          <p:nvPr/>
        </p:nvGraphicFramePr>
        <p:xfrm>
          <a:off x="7236618" y="1412975"/>
          <a:ext cx="365125" cy="174625"/>
        </p:xfrm>
        <a:graphic>
          <a:graphicData uri="http://schemas.openxmlformats.org/presentationml/2006/ole">
            <mc:AlternateContent xmlns:mc="http://schemas.openxmlformats.org/markup-compatibility/2006">
              <mc:Choice xmlns:v="urn:schemas-microsoft-com:vml" Requires="v">
                <p:oleObj spid="_x0000_s65559" name="" r:id="rId39" imgW="368300" imgH="177800" progId="Equation.3">
                  <p:embed/>
                </p:oleObj>
              </mc:Choice>
              <mc:Fallback>
                <p:oleObj name="" r:id="rId39" imgW="368300" imgH="177800" progId="Equation.3">
                  <p:embed/>
                  <p:pic>
                    <p:nvPicPr>
                      <p:cNvPr id="0" name="Object 17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6618" y="1412975"/>
                        <a:ext cx="3651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38" name="Rectangle 174"/>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84" name="Object 175"/>
          <p:cNvGraphicFramePr/>
          <p:nvPr/>
        </p:nvGraphicFramePr>
        <p:xfrm>
          <a:off x="7381081" y="2060675"/>
          <a:ext cx="174625" cy="174625"/>
        </p:xfrm>
        <a:graphic>
          <a:graphicData uri="http://schemas.openxmlformats.org/presentationml/2006/ole">
            <mc:AlternateContent xmlns:mc="http://schemas.openxmlformats.org/markup-compatibility/2006">
              <mc:Choice xmlns:v="urn:schemas-microsoft-com:vml" Requires="v">
                <p:oleObj spid="_x0000_s65560" name="" r:id="rId40" imgW="177800" imgH="177800" progId="Equation.3">
                  <p:embed/>
                </p:oleObj>
              </mc:Choice>
              <mc:Fallback>
                <p:oleObj name="" r:id="rId40" imgW="177800" imgH="177800" progId="Equation.3">
                  <p:embed/>
                  <p:pic>
                    <p:nvPicPr>
                      <p:cNvPr id="0" name="Object 17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081" y="2060675"/>
                        <a:ext cx="1746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40" name="Rectangle 176"/>
          <p:cNvSpPr>
            <a:spLocks noChangeArrowheads="1"/>
          </p:cNvSpPr>
          <p:nvPr/>
        </p:nvSpPr>
        <p:spPr bwMode="auto">
          <a:xfrm>
            <a:off x="0" y="33734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86" name="Object 177"/>
          <p:cNvGraphicFramePr/>
          <p:nvPr/>
        </p:nvGraphicFramePr>
        <p:xfrm>
          <a:off x="7093743" y="2492475"/>
          <a:ext cx="935038" cy="309562"/>
        </p:xfrm>
        <a:graphic>
          <a:graphicData uri="http://schemas.openxmlformats.org/presentationml/2006/ole">
            <mc:AlternateContent xmlns:mc="http://schemas.openxmlformats.org/markup-compatibility/2006">
              <mc:Choice xmlns:v="urn:schemas-microsoft-com:vml" Requires="v">
                <p:oleObj spid="_x0000_s65561" name="" r:id="rId41" imgW="736600" imgH="241300" progId="Equation.3">
                  <p:embed/>
                </p:oleObj>
              </mc:Choice>
              <mc:Fallback>
                <p:oleObj name="" r:id="rId41" imgW="736600" imgH="241300" progId="Equation.3">
                  <p:embed/>
                  <p:pic>
                    <p:nvPicPr>
                      <p:cNvPr id="0" name="Object 177"/>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093743" y="2492475"/>
                        <a:ext cx="93503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42" name="Rectangle 178"/>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88" name="Object 179"/>
          <p:cNvGraphicFramePr/>
          <p:nvPr/>
        </p:nvGraphicFramePr>
        <p:xfrm>
          <a:off x="7381081" y="2997300"/>
          <a:ext cx="250825" cy="174625"/>
        </p:xfrm>
        <a:graphic>
          <a:graphicData uri="http://schemas.openxmlformats.org/presentationml/2006/ole">
            <mc:AlternateContent xmlns:mc="http://schemas.openxmlformats.org/markup-compatibility/2006">
              <mc:Choice xmlns:v="urn:schemas-microsoft-com:vml" Requires="v">
                <p:oleObj spid="_x0000_s65562" name="" r:id="rId43" imgW="253365" imgH="177800" progId="Equation.3">
                  <p:embed/>
                </p:oleObj>
              </mc:Choice>
              <mc:Fallback>
                <p:oleObj name="" r:id="rId43" imgW="253365" imgH="177800" progId="Equation.3">
                  <p:embed/>
                  <p:pic>
                    <p:nvPicPr>
                      <p:cNvPr id="0" name="Object 179"/>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381081" y="2997300"/>
                        <a:ext cx="2508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44" name="Rectangle 180"/>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90" name="Object 181"/>
          <p:cNvGraphicFramePr/>
          <p:nvPr/>
        </p:nvGraphicFramePr>
        <p:xfrm>
          <a:off x="7381081" y="3573562"/>
          <a:ext cx="250825" cy="174625"/>
        </p:xfrm>
        <a:graphic>
          <a:graphicData uri="http://schemas.openxmlformats.org/presentationml/2006/ole">
            <mc:AlternateContent xmlns:mc="http://schemas.openxmlformats.org/markup-compatibility/2006">
              <mc:Choice xmlns:v="urn:schemas-microsoft-com:vml" Requires="v">
                <p:oleObj spid="_x0000_s65563" name="" r:id="rId45" imgW="253365" imgH="177800" progId="Equation.3">
                  <p:embed/>
                </p:oleObj>
              </mc:Choice>
              <mc:Fallback>
                <p:oleObj name="" r:id="rId45" imgW="253365" imgH="177800" progId="Equation.3">
                  <p:embed/>
                  <p:pic>
                    <p:nvPicPr>
                      <p:cNvPr id="0" name="Object 181"/>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381081" y="3573562"/>
                        <a:ext cx="2508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46" name="Rectangle 182"/>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92" name="Object 183"/>
          <p:cNvGraphicFramePr/>
          <p:nvPr/>
        </p:nvGraphicFramePr>
        <p:xfrm>
          <a:off x="7309643" y="4221262"/>
          <a:ext cx="365125" cy="174625"/>
        </p:xfrm>
        <a:graphic>
          <a:graphicData uri="http://schemas.openxmlformats.org/presentationml/2006/ole">
            <mc:AlternateContent xmlns:mc="http://schemas.openxmlformats.org/markup-compatibility/2006">
              <mc:Choice xmlns:v="urn:schemas-microsoft-com:vml" Requires="v">
                <p:oleObj spid="_x0000_s65564" name="" r:id="rId46" imgW="368300" imgH="177800" progId="Equation.3">
                  <p:embed/>
                </p:oleObj>
              </mc:Choice>
              <mc:Fallback>
                <p:oleObj name="" r:id="rId46" imgW="368300" imgH="177800" progId="Equation.3">
                  <p:embed/>
                  <p:pic>
                    <p:nvPicPr>
                      <p:cNvPr id="0" name="Object 18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9643" y="4221262"/>
                        <a:ext cx="3651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48" name="Rectangle 184"/>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94" name="Object 185"/>
          <p:cNvGraphicFramePr/>
          <p:nvPr/>
        </p:nvGraphicFramePr>
        <p:xfrm>
          <a:off x="7309643" y="4797525"/>
          <a:ext cx="365125" cy="174625"/>
        </p:xfrm>
        <a:graphic>
          <a:graphicData uri="http://schemas.openxmlformats.org/presentationml/2006/ole">
            <mc:AlternateContent xmlns:mc="http://schemas.openxmlformats.org/markup-compatibility/2006">
              <mc:Choice xmlns:v="urn:schemas-microsoft-com:vml" Requires="v">
                <p:oleObj spid="_x0000_s65565" name="" r:id="rId47" imgW="368300" imgH="177800" progId="Equation.3">
                  <p:embed/>
                </p:oleObj>
              </mc:Choice>
              <mc:Fallback>
                <p:oleObj name="" r:id="rId47" imgW="368300" imgH="177800" progId="Equation.3">
                  <p:embed/>
                  <p:pic>
                    <p:nvPicPr>
                      <p:cNvPr id="0" name="Object 18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9643" y="4797525"/>
                        <a:ext cx="3651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50" name="Rectangle 186"/>
          <p:cNvSpPr>
            <a:spLocks noChangeArrowheads="1"/>
          </p:cNvSpPr>
          <p:nvPr/>
        </p:nvSpPr>
        <p:spPr bwMode="auto">
          <a:xfrm>
            <a:off x="0" y="34083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96" name="Object 187"/>
          <p:cNvGraphicFramePr/>
          <p:nvPr/>
        </p:nvGraphicFramePr>
        <p:xfrm>
          <a:off x="7309643" y="5300762"/>
          <a:ext cx="403225" cy="174625"/>
        </p:xfrm>
        <a:graphic>
          <a:graphicData uri="http://schemas.openxmlformats.org/presentationml/2006/ole">
            <mc:AlternateContent xmlns:mc="http://schemas.openxmlformats.org/markup-compatibility/2006">
              <mc:Choice xmlns:v="urn:schemas-microsoft-com:vml" Requires="v">
                <p:oleObj spid="_x0000_s65566" name="" r:id="rId48" imgW="405765" imgH="177800" progId="Equation.3">
                  <p:embed/>
                </p:oleObj>
              </mc:Choice>
              <mc:Fallback>
                <p:oleObj name="" r:id="rId48" imgW="405765" imgH="177800" progId="Equation.3">
                  <p:embed/>
                  <p:pic>
                    <p:nvPicPr>
                      <p:cNvPr id="0" name="Object 187"/>
                      <p:cNvPicPr>
                        <a:picLocks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309643" y="5300762"/>
                        <a:ext cx="4032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0252" name="Rectangle 188"/>
          <p:cNvSpPr>
            <a:spLocks noChangeArrowheads="1"/>
          </p:cNvSpPr>
          <p:nvPr/>
        </p:nvSpPr>
        <p:spPr bwMode="auto">
          <a:xfrm>
            <a:off x="0" y="3419475"/>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7598" name="Object 189"/>
          <p:cNvGraphicFramePr/>
          <p:nvPr/>
        </p:nvGraphicFramePr>
        <p:xfrm>
          <a:off x="7236618" y="5877025"/>
          <a:ext cx="403225" cy="174625"/>
        </p:xfrm>
        <a:graphic>
          <a:graphicData uri="http://schemas.openxmlformats.org/presentationml/2006/ole">
            <mc:AlternateContent xmlns:mc="http://schemas.openxmlformats.org/markup-compatibility/2006">
              <mc:Choice xmlns:v="urn:schemas-microsoft-com:vml" Requires="v">
                <p:oleObj spid="_x0000_s65567" name="" r:id="rId50" imgW="405765" imgH="177800" progId="Equation.3">
                  <p:embed/>
                </p:oleObj>
              </mc:Choice>
              <mc:Fallback>
                <p:oleObj name="" r:id="rId50" imgW="405765" imgH="177800" progId="Equation.3">
                  <p:embed/>
                  <p:pic>
                    <p:nvPicPr>
                      <p:cNvPr id="0" name="Object 189"/>
                      <p:cNvPicPr>
                        <a:picLocks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236618" y="5877025"/>
                        <a:ext cx="40322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F7B2380-92B1-4D6E-AE8B-E488ACF30292}"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zh-CN" altLang="en-US"/>
              <a:t>动态互连网络 (1)</a:t>
            </a:r>
            <a:endParaRPr lang="zh-CN" altLang="en-US"/>
          </a:p>
        </p:txBody>
      </p:sp>
      <p:sp>
        <p:nvSpPr>
          <p:cNvPr id="601091" name="Rectangle 3"/>
          <p:cNvSpPr>
            <a:spLocks noGrp="1" noChangeArrowheads="1"/>
          </p:cNvSpPr>
          <p:nvPr>
            <p:ph sz="quarter" idx="12"/>
          </p:nvPr>
        </p:nvSpPr>
        <p:spPr/>
        <p:txBody>
          <a:bodyPr>
            <a:normAutofit/>
          </a:bodyPr>
          <a:lstStyle/>
          <a:p>
            <a:pPr eaLnBrk="1" hangingPunct="1">
              <a:lnSpc>
                <a:spcPct val="90000"/>
              </a:lnSpc>
              <a:defRPr/>
            </a:pPr>
            <a:r>
              <a:rPr lang="zh-CN" altLang="en-US" sz="2000"/>
              <a:t>总线：</a:t>
            </a:r>
            <a:r>
              <a:rPr lang="en-US" altLang="zh-CN" sz="2000"/>
              <a:t>PCI、VME、Multibus、Sbus、MicroChannel </a:t>
            </a:r>
            <a:endParaRPr lang="en-US" altLang="zh-CN" sz="2000"/>
          </a:p>
          <a:p>
            <a:pPr lvl="1" eaLnBrk="1" hangingPunct="1">
              <a:lnSpc>
                <a:spcPct val="90000"/>
              </a:lnSpc>
              <a:defRPr/>
            </a:pPr>
            <a:r>
              <a:rPr lang="zh-CN" altLang="en-US" sz="1800"/>
              <a:t>多处理机总线系统的主要问题包括总线仲裁、中断处理、协议转换、快速同步、高速缓存一致性协议、分事务、总线桥和层次总线扩展等</a:t>
            </a:r>
            <a:endParaRPr lang="zh-CN" altLang="en-US" sz="1800"/>
          </a:p>
        </p:txBody>
      </p:sp>
      <p:sp>
        <p:nvSpPr>
          <p:cNvPr id="601092"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8438" name="Object 5"/>
          <p:cNvGraphicFramePr/>
          <p:nvPr/>
        </p:nvGraphicFramePr>
        <p:xfrm>
          <a:off x="935831" y="1896837"/>
          <a:ext cx="7272338" cy="4494213"/>
        </p:xfrm>
        <a:graphic>
          <a:graphicData uri="http://schemas.openxmlformats.org/presentationml/2006/ole">
            <mc:AlternateContent xmlns:mc="http://schemas.openxmlformats.org/markup-compatibility/2006">
              <mc:Choice xmlns:v="urn:schemas-microsoft-com:vml" Requires="v">
                <p:oleObj spid="_x0000_s18465" name="" r:id="rId1" imgW="3413760" imgH="3094990" progId="Visio.Drawing.6">
                  <p:embed/>
                </p:oleObj>
              </mc:Choice>
              <mc:Fallback>
                <p:oleObj name="" r:id="rId1" imgW="3413760" imgH="3094990" progId="Visio.Drawing.6">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31" y="1896837"/>
                        <a:ext cx="7272338"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7297CB3-F6B5-4C65-8F3D-4F80E14688FA}"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pPr eaLnBrk="1" hangingPunct="1"/>
            <a:r>
              <a:rPr lang="zh-CN" altLang="en-US"/>
              <a:t>动态互连网络 （2）   </a:t>
            </a:r>
            <a:endParaRPr lang="zh-CN" altLang="en-US"/>
          </a:p>
        </p:txBody>
      </p:sp>
      <p:pic>
        <p:nvPicPr>
          <p:cNvPr id="19460" name="Picture 3" descr="crossbar"/>
          <p:cNvPicPr>
            <a:picLocks noGrp="1" noChangeAspect="1" noChangeArrowheads="1"/>
          </p:cNvPicPr>
          <p:nvPr>
            <p:ph sz="quarter" idx="12"/>
          </p:nvPr>
        </p:nvPicPr>
        <p:blipFill>
          <a:blip r:embed="rId1">
            <a:extLst>
              <a:ext uri="{28A0092B-C50C-407E-A947-70E740481C1C}">
                <a14:useLocalDpi xmlns:a14="http://schemas.microsoft.com/office/drawing/2010/main" val="0"/>
              </a:ext>
            </a:extLst>
          </a:blip>
          <a:stretch>
            <a:fillRect/>
          </a:stretch>
        </p:blipFill>
        <p:spPr>
          <a:xfrm>
            <a:off x="1526721" y="3501008"/>
            <a:ext cx="6629400" cy="2628900"/>
          </a:xfrm>
        </p:spPr>
      </p:pic>
      <p:sp>
        <p:nvSpPr>
          <p:cNvPr id="602116" name="Rectangle 4"/>
          <p:cNvSpPr>
            <a:spLocks noChangeArrowheads="1"/>
          </p:cNvSpPr>
          <p:nvPr/>
        </p:nvSpPr>
        <p:spPr bwMode="auto">
          <a:xfrm>
            <a:off x="684213" y="981075"/>
            <a:ext cx="7848600" cy="2390398"/>
          </a:xfrm>
          <a:prstGeom prst="rect">
            <a:avLst/>
          </a:prstGeom>
          <a:noFill/>
          <a:ln w="12700">
            <a:noFill/>
            <a:miter lim="800000"/>
          </a:ln>
          <a:effectLst/>
        </p:spPr>
        <p:txBody>
          <a:bodyPr lIns="63500" tIns="25400" rIns="63500" bIns="25400">
            <a:spAutoFit/>
          </a:bodyPr>
          <a:lstStyle/>
          <a:p>
            <a:pPr marL="342900" indent="-342900">
              <a:buFont typeface="Wingdings" panose="05000000000000000000" pitchFamily="2" charset="2"/>
              <a:buChar char="§"/>
              <a:defRPr/>
            </a:pPr>
            <a:r>
              <a:rPr lang="zh-CN" altLang="en-US" dirty="0">
                <a:solidFill>
                  <a:schemeClr val="tx1"/>
                </a:solidFill>
                <a:effectLst>
                  <a:outerShdw blurRad="38100" dist="38100" dir="2700000" algn="tl">
                    <a:srgbClr val="C0C0C0"/>
                  </a:outerShdw>
                </a:effectLst>
                <a:latin typeface="+mn-lt"/>
                <a:ea typeface="+mn-ea"/>
                <a:sym typeface="+mn-ea"/>
              </a:rPr>
              <a:t>交叉开关（</a:t>
            </a:r>
            <a:r>
              <a:rPr lang="en-US" altLang="zh-CN" dirty="0">
                <a:solidFill>
                  <a:schemeClr val="tx1"/>
                </a:solidFill>
                <a:effectLst>
                  <a:outerShdw blurRad="38100" dist="38100" dir="2700000" algn="tl">
                    <a:srgbClr val="C0C0C0"/>
                  </a:outerShdw>
                </a:effectLst>
                <a:latin typeface="+mn-lt"/>
                <a:ea typeface="+mn-ea"/>
                <a:sym typeface="+mn-ea"/>
              </a:rPr>
              <a:t>Crossbar）：</a:t>
            </a:r>
            <a:endParaRPr lang="en-US" altLang="zh-CN" dirty="0">
              <a:solidFill>
                <a:schemeClr val="tx1"/>
              </a:solidFill>
              <a:effectLst>
                <a:outerShdw blurRad="38100" dist="38100" dir="2700000" algn="tl">
                  <a:srgbClr val="C0C0C0"/>
                </a:outerShdw>
              </a:effectLst>
              <a:latin typeface="+mn-lt"/>
              <a:ea typeface="+mn-ea"/>
              <a:sym typeface="+mn-ea"/>
            </a:endParaRPr>
          </a:p>
          <a:p>
            <a:pPr marL="742950" lvl="1" indent="-285750">
              <a:buFont typeface="Wingdings" panose="05000000000000000000" pitchFamily="2" charset="2"/>
              <a:buChar char="§"/>
              <a:defRPr/>
            </a:pPr>
            <a:r>
              <a:rPr lang="zh-CN" altLang="en-US" sz="2000" dirty="0">
                <a:solidFill>
                  <a:schemeClr val="tx1"/>
                </a:solidFill>
                <a:effectLst>
                  <a:outerShdw blurRad="38100" dist="38100" dir="2700000" algn="tl">
                    <a:srgbClr val="C0C0C0"/>
                  </a:outerShdw>
                </a:effectLst>
                <a:latin typeface="+mn-lt"/>
                <a:ea typeface="+mn-ea"/>
                <a:sym typeface="+mn-ea"/>
              </a:rPr>
              <a:t>单级交换网络，可为每个端口提供更高的带宽。象电话交换机一样，交叉点开关可由程序控制动态设置其处于“开”或“关”状态，而能提供所有（源、目的）对之间的动态连接。</a:t>
            </a:r>
            <a:endParaRPr lang="zh-CN" altLang="en-US" sz="2000" dirty="0">
              <a:solidFill>
                <a:schemeClr val="tx1"/>
              </a:solidFill>
              <a:effectLst>
                <a:outerShdw blurRad="38100" dist="38100" dir="2700000" algn="tl">
                  <a:srgbClr val="C0C0C0"/>
                </a:outerShdw>
              </a:effectLst>
              <a:latin typeface="+mn-lt"/>
              <a:ea typeface="+mn-ea"/>
              <a:sym typeface="+mn-ea"/>
            </a:endParaRPr>
          </a:p>
          <a:p>
            <a:pPr marL="742950" lvl="1" indent="-285750">
              <a:buFont typeface="Wingdings" panose="05000000000000000000" pitchFamily="2" charset="2"/>
              <a:buChar char="§"/>
              <a:defRPr/>
            </a:pPr>
            <a:r>
              <a:rPr lang="zh-CN" altLang="en-US" sz="2000" dirty="0">
                <a:solidFill>
                  <a:schemeClr val="tx1"/>
                </a:solidFill>
                <a:effectLst>
                  <a:outerShdw blurRad="38100" dist="38100" dir="2700000" algn="tl">
                    <a:srgbClr val="C0C0C0"/>
                  </a:outerShdw>
                </a:effectLst>
                <a:latin typeface="+mn-lt"/>
                <a:ea typeface="+mn-ea"/>
                <a:sym typeface="+mn-ea"/>
              </a:rPr>
              <a:t>交叉开关一般有两种使用方式：一种是用于对称的多处理机或多计算机机群中的处理器间的通信；另一种是用于</a:t>
            </a:r>
            <a:r>
              <a:rPr lang="en-US" altLang="zh-CN" sz="2000" dirty="0">
                <a:solidFill>
                  <a:schemeClr val="tx1"/>
                </a:solidFill>
                <a:effectLst>
                  <a:outerShdw blurRad="38100" dist="38100" dir="2700000" algn="tl">
                    <a:srgbClr val="C0C0C0"/>
                  </a:outerShdw>
                </a:effectLst>
                <a:latin typeface="+mn-lt"/>
                <a:ea typeface="+mn-ea"/>
                <a:sym typeface="+mn-ea"/>
              </a:rPr>
              <a:t>SMP</a:t>
            </a:r>
            <a:r>
              <a:rPr lang="zh-CN" altLang="en-US" sz="2000" dirty="0">
                <a:solidFill>
                  <a:schemeClr val="tx1"/>
                </a:solidFill>
                <a:effectLst>
                  <a:outerShdw blurRad="38100" dist="38100" dir="2700000" algn="tl">
                    <a:srgbClr val="C0C0C0"/>
                  </a:outerShdw>
                </a:effectLst>
                <a:latin typeface="+mn-lt"/>
                <a:ea typeface="+mn-ea"/>
                <a:sym typeface="+mn-ea"/>
              </a:rPr>
              <a:t>服务器或向量超级计算机中处理器和存储器之间的存取。</a:t>
            </a:r>
            <a:endParaRPr lang="zh-CN" altLang="en-US" sz="2000" dirty="0">
              <a:solidFill>
                <a:schemeClr val="tx1"/>
              </a:solidFill>
              <a:effectLst>
                <a:outerShdw blurRad="38100" dist="38100" dir="2700000" algn="tl">
                  <a:srgbClr val="C0C0C0"/>
                </a:outerShdw>
              </a:effectLst>
              <a:latin typeface="+mn-lt"/>
              <a:ea typeface="+mn-ea"/>
              <a:sym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B59ADF-E008-4C5D-B548-C19A267E275F}"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eaLnBrk="1" hangingPunct="1"/>
            <a:r>
              <a:rPr lang="zh-CN" altLang="en-US"/>
              <a:t>动态互连网络 （3）</a:t>
            </a:r>
            <a:endParaRPr lang="zh-CN" altLang="en-US"/>
          </a:p>
        </p:txBody>
      </p:sp>
      <p:sp>
        <p:nvSpPr>
          <p:cNvPr id="603139" name="Rectangle 3"/>
          <p:cNvSpPr>
            <a:spLocks noGrp="1" noChangeArrowheads="1"/>
          </p:cNvSpPr>
          <p:nvPr>
            <p:ph sz="quarter" idx="12"/>
          </p:nvPr>
        </p:nvSpPr>
        <p:spPr/>
        <p:txBody>
          <a:bodyPr/>
          <a:lstStyle/>
          <a:p>
            <a:pPr eaLnBrk="1" hangingPunct="1">
              <a:defRPr/>
            </a:pPr>
            <a:r>
              <a:rPr lang="zh-CN" altLang="en-US"/>
              <a:t>单级交叉开关级联起来形成多级互连网络</a:t>
            </a:r>
            <a:r>
              <a:rPr lang="en-US" altLang="zh-CN"/>
              <a:t>MIN（Multistage Interconnection Network） </a:t>
            </a:r>
            <a:endParaRPr lang="en-US" altLang="zh-CN"/>
          </a:p>
          <a:p>
            <a:pPr eaLnBrk="1" hangingPunct="1">
              <a:defRPr/>
            </a:pPr>
            <a:endParaRPr lang="zh-CN" altLang="en-US"/>
          </a:p>
        </p:txBody>
      </p:sp>
      <p:sp>
        <p:nvSpPr>
          <p:cNvPr id="603140" name="Rectangle 4"/>
          <p:cNvSpPr>
            <a:spLocks noChangeArrowheads="1"/>
          </p:cNvSpPr>
          <p:nvPr/>
        </p:nvSpPr>
        <p:spPr bwMode="auto">
          <a:xfrm>
            <a:off x="0" y="1985963"/>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20486" name="Object 5"/>
          <p:cNvGraphicFramePr/>
          <p:nvPr/>
        </p:nvGraphicFramePr>
        <p:xfrm>
          <a:off x="1042988" y="1989138"/>
          <a:ext cx="6408737" cy="4314825"/>
        </p:xfrm>
        <a:graphic>
          <a:graphicData uri="http://schemas.openxmlformats.org/presentationml/2006/ole">
            <mc:AlternateContent xmlns:mc="http://schemas.openxmlformats.org/markup-compatibility/2006">
              <mc:Choice xmlns:v="urn:schemas-microsoft-com:vml" Requires="v">
                <p:oleObj spid="_x0000_s20513" name="" r:id="rId1" imgW="4289425" imgH="2887980" progId="Visio.Drawing.6">
                  <p:embed/>
                </p:oleObj>
              </mc:Choice>
              <mc:Fallback>
                <p:oleObj name="" r:id="rId1" imgW="4289425" imgH="2887980" progId="Visio.Drawing.6">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89138"/>
                        <a:ext cx="6408737"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3414C0C-0DC6-42A4-843A-38D52562B5BC}"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eaLnBrk="1" hangingPunct="1"/>
            <a:r>
              <a:rPr lang="zh-CN" altLang="en-US"/>
              <a:t>动态互连网络（4） </a:t>
            </a:r>
            <a:endParaRPr lang="zh-CN" altLang="en-US"/>
          </a:p>
        </p:txBody>
      </p:sp>
      <p:sp>
        <p:nvSpPr>
          <p:cNvPr id="604163" name="Rectangle 3"/>
          <p:cNvSpPr>
            <a:spLocks noGrp="1" noChangeArrowheads="1"/>
          </p:cNvSpPr>
          <p:nvPr>
            <p:ph sz="quarter" idx="12"/>
          </p:nvPr>
        </p:nvSpPr>
        <p:spPr/>
        <p:txBody>
          <a:bodyPr>
            <a:normAutofit/>
          </a:bodyPr>
          <a:lstStyle/>
          <a:p>
            <a:pPr eaLnBrk="1" hangingPunct="1">
              <a:lnSpc>
                <a:spcPct val="90000"/>
              </a:lnSpc>
              <a:defRPr/>
            </a:pPr>
            <a:r>
              <a:rPr lang="zh-CN" altLang="en-US"/>
              <a:t>交换开关模块：</a:t>
            </a:r>
            <a:r>
              <a:rPr lang="zh-CN" altLang="en-US" sz="2000"/>
              <a:t> </a:t>
            </a:r>
            <a:endParaRPr lang="zh-CN" altLang="en-US" sz="2000"/>
          </a:p>
          <a:p>
            <a:pPr lvl="1" eaLnBrk="1" hangingPunct="1">
              <a:lnSpc>
                <a:spcPct val="90000"/>
              </a:lnSpc>
              <a:defRPr/>
            </a:pPr>
            <a:r>
              <a:rPr lang="zh-CN" altLang="en-US"/>
              <a:t>一个交换开关模块有</a:t>
            </a:r>
            <a:r>
              <a:rPr lang="en-US" altLang="zh-CN"/>
              <a:t>n</a:t>
            </a:r>
            <a:r>
              <a:rPr lang="zh-CN" altLang="en-US"/>
              <a:t>个输入和</a:t>
            </a:r>
            <a:r>
              <a:rPr lang="en-US" altLang="zh-CN"/>
              <a:t>n</a:t>
            </a:r>
            <a:r>
              <a:rPr lang="zh-CN" altLang="en-US"/>
              <a:t>个输出，每个输入可连接到任意输出端口，但只允许一对一或一对多的映射，不允许多对一的映射，因为这将发生输出冲突 </a:t>
            </a:r>
            <a:endParaRPr lang="zh-CN" altLang="en-US"/>
          </a:p>
          <a:p>
            <a:pPr eaLnBrk="1" hangingPunct="1">
              <a:lnSpc>
                <a:spcPct val="90000"/>
              </a:lnSpc>
              <a:defRPr/>
            </a:pPr>
            <a:r>
              <a:rPr lang="zh-CN" altLang="en-US"/>
              <a:t>级间互连（</a:t>
            </a:r>
            <a:r>
              <a:rPr lang="en-US" altLang="zh-CN"/>
              <a:t>Interstage Connection ）：</a:t>
            </a:r>
            <a:endParaRPr lang="en-US" altLang="zh-CN"/>
          </a:p>
          <a:p>
            <a:pPr lvl="1" eaLnBrk="1" hangingPunct="1">
              <a:lnSpc>
                <a:spcPct val="90000"/>
              </a:lnSpc>
              <a:defRPr/>
            </a:pPr>
            <a:r>
              <a:rPr lang="zh-CN" altLang="en-US"/>
              <a:t>均匀洗牌、蝶网、多路均匀洗牌、交叉开关、立方连接</a:t>
            </a:r>
            <a:endParaRPr lang="zh-CN" altLang="en-US"/>
          </a:p>
          <a:p>
            <a:pPr lvl="1" eaLnBrk="1" hangingPunct="1">
              <a:lnSpc>
                <a:spcPct val="90000"/>
              </a:lnSpc>
              <a:defRPr/>
            </a:pPr>
            <a:r>
              <a:rPr lang="en-US" altLang="zh-CN"/>
              <a:t>n</a:t>
            </a:r>
            <a:r>
              <a:rPr lang="zh-CN" altLang="en-US"/>
              <a:t>输入的</a:t>
            </a:r>
            <a:r>
              <a:rPr lang="en-US" altLang="zh-CN"/>
              <a:t>Ω</a:t>
            </a:r>
            <a:r>
              <a:rPr lang="zh-CN" altLang="en-US"/>
              <a:t>网络需要        级        开关，在</a:t>
            </a:r>
            <a:r>
              <a:rPr lang="en-US" altLang="zh-CN"/>
              <a:t>Illinois</a:t>
            </a:r>
            <a:r>
              <a:rPr lang="zh-CN" altLang="en-US"/>
              <a:t>大学的</a:t>
            </a:r>
            <a:r>
              <a:rPr lang="en-US" altLang="zh-CN"/>
              <a:t>Cedar[2]</a:t>
            </a:r>
            <a:r>
              <a:rPr lang="zh-CN" altLang="en-US"/>
              <a:t>多处理机系统中采用了</a:t>
            </a:r>
            <a:r>
              <a:rPr lang="en-US" altLang="zh-CN"/>
              <a:t>Ω</a:t>
            </a:r>
            <a:r>
              <a:rPr lang="zh-CN" altLang="en-US"/>
              <a:t>网络  </a:t>
            </a:r>
            <a:endParaRPr lang="zh-CN" altLang="en-US"/>
          </a:p>
          <a:p>
            <a:pPr lvl="1" eaLnBrk="1" hangingPunct="1">
              <a:lnSpc>
                <a:spcPct val="90000"/>
              </a:lnSpc>
              <a:defRPr/>
            </a:pPr>
            <a:r>
              <a:rPr lang="en-US" altLang="zh-CN"/>
              <a:t>Cray Y/MP</a:t>
            </a:r>
            <a:r>
              <a:rPr lang="zh-CN" altLang="en-US"/>
              <a:t>多级网络，该网络用来支持8个向量处理器和256个存储器模块之间的数据传输。网络能够避免8个处理器同时进行存储器存取时的冲突。 </a:t>
            </a:r>
            <a:endParaRPr lang="zh-CN" altLang="en-US"/>
          </a:p>
        </p:txBody>
      </p:sp>
      <p:sp>
        <p:nvSpPr>
          <p:cNvPr id="604164"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21510" name="Object 5"/>
          <p:cNvGraphicFramePr/>
          <p:nvPr/>
        </p:nvGraphicFramePr>
        <p:xfrm>
          <a:off x="3811588" y="3417888"/>
          <a:ext cx="419100" cy="212725"/>
        </p:xfrm>
        <a:graphic>
          <a:graphicData uri="http://schemas.openxmlformats.org/presentationml/2006/ole">
            <mc:AlternateContent xmlns:mc="http://schemas.openxmlformats.org/markup-compatibility/2006">
              <mc:Choice xmlns:v="urn:schemas-microsoft-com:vml" Requires="v">
                <p:oleObj spid="_x0000_s21565" name="" r:id="rId1" imgW="419100" imgH="215900" progId="Equation.3">
                  <p:embed/>
                </p:oleObj>
              </mc:Choice>
              <mc:Fallback>
                <p:oleObj name="" r:id="rId1" imgW="419100" imgH="2159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588" y="3417888"/>
                        <a:ext cx="41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166" name="Rectangle 6"/>
          <p:cNvSpPr>
            <a:spLocks noChangeArrowheads="1"/>
          </p:cNvSpPr>
          <p:nvPr/>
        </p:nvSpPr>
        <p:spPr bwMode="auto">
          <a:xfrm>
            <a:off x="0" y="354965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21512" name="Object 7"/>
          <p:cNvGraphicFramePr/>
          <p:nvPr/>
        </p:nvGraphicFramePr>
        <p:xfrm>
          <a:off x="4676775" y="3417888"/>
          <a:ext cx="327025" cy="168275"/>
        </p:xfrm>
        <a:graphic>
          <a:graphicData uri="http://schemas.openxmlformats.org/presentationml/2006/ole">
            <mc:AlternateContent xmlns:mc="http://schemas.openxmlformats.org/markup-compatibility/2006">
              <mc:Choice xmlns:v="urn:schemas-microsoft-com:vml" Requires="v">
                <p:oleObj spid="_x0000_s21566" name="" r:id="rId3" imgW="330200" imgH="165100" progId="Equation.3">
                  <p:embed/>
                </p:oleObj>
              </mc:Choice>
              <mc:Fallback>
                <p:oleObj name="" r:id="rId3" imgW="330200" imgH="16510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5" y="3417888"/>
                        <a:ext cx="327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07B5268-D649-4791-AF9C-F8E08474DF72}"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eaLnBrk="1" hangingPunct="1"/>
            <a:r>
              <a:rPr lang="zh-CN" altLang="en-US"/>
              <a:t>动态互连网络比较 </a:t>
            </a:r>
            <a:endParaRPr lang="zh-CN" altLang="en-US"/>
          </a:p>
        </p:txBody>
      </p:sp>
      <p:sp>
        <p:nvSpPr>
          <p:cNvPr id="605187" name="Rectangle 3"/>
          <p:cNvSpPr>
            <a:spLocks noGrp="1" noChangeArrowheads="1"/>
          </p:cNvSpPr>
          <p:nvPr>
            <p:ph sz="quarter" idx="12"/>
          </p:nvPr>
        </p:nvSpPr>
        <p:spPr/>
        <p:txBody>
          <a:bodyPr>
            <a:normAutofit/>
          </a:bodyPr>
          <a:lstStyle/>
          <a:p>
            <a:pPr eaLnBrk="1" hangingPunct="1">
              <a:lnSpc>
                <a:spcPct val="90000"/>
              </a:lnSpc>
              <a:defRPr/>
            </a:pPr>
            <a:r>
              <a:rPr lang="en-US" altLang="zh-CN" sz="2000"/>
              <a:t>n</a:t>
            </a:r>
            <a:r>
              <a:rPr lang="zh-CN" altLang="en-US" sz="2000"/>
              <a:t>，节点规模     </a:t>
            </a:r>
            <a:r>
              <a:rPr lang="en-US" altLang="zh-CN" sz="2000"/>
              <a:t>w，</a:t>
            </a:r>
            <a:r>
              <a:rPr lang="zh-CN" altLang="en-US" sz="2000"/>
              <a:t>数据宽度</a:t>
            </a:r>
            <a:endParaRPr lang="zh-CN" altLang="en-US" sz="2000"/>
          </a:p>
        </p:txBody>
      </p:sp>
      <p:sp>
        <p:nvSpPr>
          <p:cNvPr id="605188" name="Rectangle 4"/>
          <p:cNvSpPr>
            <a:spLocks noChangeArrowheads="1"/>
          </p:cNvSpPr>
          <p:nvPr/>
        </p:nvSpPr>
        <p:spPr bwMode="auto">
          <a:xfrm>
            <a:off x="1866900" y="3635375"/>
            <a:ext cx="13525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5189" name="Rectangle 5"/>
          <p:cNvSpPr>
            <a:spLocks noChangeArrowheads="1"/>
          </p:cNvSpPr>
          <p:nvPr/>
        </p:nvSpPr>
        <p:spPr bwMode="auto">
          <a:xfrm>
            <a:off x="1866900" y="3635375"/>
            <a:ext cx="13525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5190" name="Rectangle 6"/>
          <p:cNvSpPr>
            <a:spLocks noChangeArrowheads="1"/>
          </p:cNvSpPr>
          <p:nvPr/>
        </p:nvSpPr>
        <p:spPr bwMode="auto">
          <a:xfrm>
            <a:off x="1866900" y="3635375"/>
            <a:ext cx="13525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5191" name="Rectangle 7"/>
          <p:cNvSpPr>
            <a:spLocks noChangeArrowheads="1"/>
          </p:cNvSpPr>
          <p:nvPr/>
        </p:nvSpPr>
        <p:spPr bwMode="auto">
          <a:xfrm>
            <a:off x="1866900" y="3635375"/>
            <a:ext cx="13525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5192" name="Rectangle 8"/>
          <p:cNvSpPr>
            <a:spLocks noChangeArrowheads="1"/>
          </p:cNvSpPr>
          <p:nvPr/>
        </p:nvSpPr>
        <p:spPr bwMode="auto">
          <a:xfrm>
            <a:off x="1866900" y="3635375"/>
            <a:ext cx="13525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05193" name="Rectangle 9"/>
          <p:cNvSpPr>
            <a:spLocks noChangeArrowheads="1"/>
          </p:cNvSpPr>
          <p:nvPr/>
        </p:nvSpPr>
        <p:spPr bwMode="auto">
          <a:xfrm>
            <a:off x="1866900" y="3635375"/>
            <a:ext cx="1352550" cy="0"/>
          </a:xfrm>
          <a:prstGeom prst="rect">
            <a:avLst/>
          </a:prstGeom>
          <a:noFill/>
          <a:ln w="12700">
            <a:noFill/>
            <a:miter lim="800000"/>
          </a:ln>
          <a:effectLst/>
        </p:spPr>
        <p:txBody>
          <a:bodyPr wrap="none">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605194" name="Group 10"/>
          <p:cNvGraphicFramePr>
            <a:graphicFrameLocks noGrp="1"/>
          </p:cNvGraphicFramePr>
          <p:nvPr/>
        </p:nvGraphicFramePr>
        <p:xfrm>
          <a:off x="1187450" y="2024063"/>
          <a:ext cx="6592888" cy="2665413"/>
        </p:xfrm>
        <a:graphic>
          <a:graphicData uri="http://schemas.openxmlformats.org/drawingml/2006/table">
            <a:tbl>
              <a:tblPr/>
              <a:tblGrid>
                <a:gridCol w="1809750"/>
                <a:gridCol w="1595438"/>
                <a:gridCol w="1593850"/>
                <a:gridCol w="1593850"/>
              </a:tblGrid>
              <a:tr h="390618">
                <a:tc gridSpan="4">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动态互连网络的复杂度和带宽性能一览表</a:t>
                      </a:r>
                      <a:endParaRPr kumimoji="0" lang="zh-CN" altLang="en-US" sz="3600" b="1" i="0" u="none" strike="noStrike" cap="none" normalizeH="0" baseline="0" dirty="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45730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网络特性</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总线系统</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多级互连网络</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交叉开关</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5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硬件复杂度</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32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32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32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5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每个处理器带宽</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mn-ea"/>
                          <a:ea typeface="+mn-ea"/>
                        </a:rPr>
                        <a:t>         ～      </a:t>
                      </a: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32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3200" b="0"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897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最小时延</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恒定</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a:t>
                      </a: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轻负荷</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a:t>
                      </a:r>
                      <a:endParaRPr kumimoji="0" lang="en-US" altLang="zh-CN" sz="1600" b="1" i="0" u="none" strike="noStrike" cap="none" normalizeH="0" baseline="0">
                        <a:ln>
                          <a:noFill/>
                        </a:ln>
                        <a:solidFill>
                          <a:schemeClr val="tx1"/>
                        </a:solidFill>
                        <a:effectLst>
                          <a:outerShdw blurRad="38100" dist="38100" dir="2700000" algn="tl">
                            <a:srgbClr val="C0C0C0"/>
                          </a:outerShdw>
                        </a:effectLst>
                        <a:latin typeface="+mn-ea"/>
                        <a:ea typeface="+mn-ea"/>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ea"/>
                          <a:ea typeface="+mn-ea"/>
                          <a:cs typeface="Times New Roman" panose="02020603050405020304" pitchFamily="18" charset="0"/>
                        </a:rPr>
                        <a:t>恒定</a:t>
                      </a:r>
                      <a:endParaRPr kumimoji="0" lang="zh-CN" altLang="en-US" sz="3600" b="1" i="0" u="none" strike="noStrike" cap="none" normalizeH="0" baseline="0" dirty="0">
                        <a:ln>
                          <a:noFill/>
                        </a:ln>
                        <a:solidFill>
                          <a:schemeClr val="tx1"/>
                        </a:solidFill>
                        <a:effectLst>
                          <a:outerShdw blurRad="38100" dist="38100" dir="2700000" algn="tl">
                            <a:srgbClr val="C0C0C0"/>
                          </a:outerShdw>
                        </a:effectLst>
                        <a:latin typeface="+mn-ea"/>
                        <a:ea typeface="+mn-ea"/>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2568" name="Object 39"/>
          <p:cNvGraphicFramePr/>
          <p:nvPr/>
        </p:nvGraphicFramePr>
        <p:xfrm>
          <a:off x="3203575" y="2959100"/>
          <a:ext cx="936625" cy="328613"/>
        </p:xfrm>
        <a:graphic>
          <a:graphicData uri="http://schemas.openxmlformats.org/presentationml/2006/ole">
            <mc:AlternateContent xmlns:mc="http://schemas.openxmlformats.org/markup-compatibility/2006">
              <mc:Choice xmlns:v="urn:schemas-microsoft-com:vml" Requires="v">
                <p:oleObj spid="_x0000_s22784" name="" r:id="rId1" imgW="584200" imgH="203200" progId="Equation.3">
                  <p:embed/>
                </p:oleObj>
              </mc:Choice>
              <mc:Fallback>
                <p:oleObj name="" r:id="rId1" imgW="584200" imgH="203200" progId="Equation.3">
                  <p:embed/>
                  <p:pic>
                    <p:nvPicPr>
                      <p:cNvPr id="0" name="Object 3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959100"/>
                        <a:ext cx="9366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69" name="Object 40"/>
          <p:cNvGraphicFramePr/>
          <p:nvPr/>
        </p:nvGraphicFramePr>
        <p:xfrm>
          <a:off x="4643438" y="2959100"/>
          <a:ext cx="1296987" cy="315913"/>
        </p:xfrm>
        <a:graphic>
          <a:graphicData uri="http://schemas.openxmlformats.org/presentationml/2006/ole">
            <mc:AlternateContent xmlns:mc="http://schemas.openxmlformats.org/markup-compatibility/2006">
              <mc:Choice xmlns:v="urn:schemas-microsoft-com:vml" Requires="v">
                <p:oleObj spid="_x0000_s22785" name="" r:id="rId3" imgW="939800" imgH="228600" progId="Equation.3">
                  <p:embed/>
                </p:oleObj>
              </mc:Choice>
              <mc:Fallback>
                <p:oleObj name="" r:id="rId3" imgW="939800" imgH="228600" progId="Equation.3">
                  <p:embed/>
                  <p:pic>
                    <p:nvPicPr>
                      <p:cNvPr id="0" name="Object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959100"/>
                        <a:ext cx="12969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0" name="Object 41"/>
          <p:cNvGraphicFramePr/>
          <p:nvPr/>
        </p:nvGraphicFramePr>
        <p:xfrm>
          <a:off x="6227763" y="2959100"/>
          <a:ext cx="865187" cy="387350"/>
        </p:xfrm>
        <a:graphic>
          <a:graphicData uri="http://schemas.openxmlformats.org/presentationml/2006/ole">
            <mc:AlternateContent xmlns:mc="http://schemas.openxmlformats.org/markup-compatibility/2006">
              <mc:Choice xmlns:v="urn:schemas-microsoft-com:vml" Requires="v">
                <p:oleObj spid="_x0000_s22786" name="" r:id="rId5" imgW="508000" imgH="228600" progId="Equation.3">
                  <p:embed/>
                </p:oleObj>
              </mc:Choice>
              <mc:Fallback>
                <p:oleObj name="" r:id="rId5" imgW="508000" imgH="228600" progId="Equation.3">
                  <p:embed/>
                  <p:pic>
                    <p:nvPicPr>
                      <p:cNvPr id="0" name="Object 4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2959100"/>
                        <a:ext cx="8651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1" name="Object 42"/>
          <p:cNvGraphicFramePr/>
          <p:nvPr/>
        </p:nvGraphicFramePr>
        <p:xfrm>
          <a:off x="2916238" y="3500438"/>
          <a:ext cx="863600" cy="284162"/>
        </p:xfrm>
        <a:graphic>
          <a:graphicData uri="http://schemas.openxmlformats.org/presentationml/2006/ole">
            <mc:AlternateContent xmlns:mc="http://schemas.openxmlformats.org/markup-compatibility/2006">
              <mc:Choice xmlns:v="urn:schemas-microsoft-com:vml" Requires="v">
                <p:oleObj spid="_x0000_s22787" name="" r:id="rId7" imgW="622300" imgH="203200" progId="Equation.3">
                  <p:embed/>
                </p:oleObj>
              </mc:Choice>
              <mc:Fallback>
                <p:oleObj name="" r:id="rId7" imgW="622300" imgH="203200" progId="Equation.3">
                  <p:embed/>
                  <p:pic>
                    <p:nvPicPr>
                      <p:cNvPr id="0" name="Object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3500438"/>
                        <a:ext cx="8636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2" name="Object 43"/>
          <p:cNvGraphicFramePr/>
          <p:nvPr/>
        </p:nvGraphicFramePr>
        <p:xfrm>
          <a:off x="4067175" y="3500438"/>
          <a:ext cx="647700" cy="303212"/>
        </p:xfrm>
        <a:graphic>
          <a:graphicData uri="http://schemas.openxmlformats.org/presentationml/2006/ole">
            <mc:AlternateContent xmlns:mc="http://schemas.openxmlformats.org/markup-compatibility/2006">
              <mc:Choice xmlns:v="urn:schemas-microsoft-com:vml" Requires="v">
                <p:oleObj spid="_x0000_s22788" name="" r:id="rId9" imgW="444500" imgH="203200" progId="Equation.3">
                  <p:embed/>
                </p:oleObj>
              </mc:Choice>
              <mc:Fallback>
                <p:oleObj name="" r:id="rId9" imgW="444500" imgH="203200" progId="Equation.3">
                  <p:embed/>
                  <p:pic>
                    <p:nvPicPr>
                      <p:cNvPr id="0" name="Object 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3500438"/>
                        <a:ext cx="6477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3" name="Object 44"/>
          <p:cNvGraphicFramePr/>
          <p:nvPr/>
        </p:nvGraphicFramePr>
        <p:xfrm>
          <a:off x="4787900" y="3573463"/>
          <a:ext cx="720725" cy="336550"/>
        </p:xfrm>
        <a:graphic>
          <a:graphicData uri="http://schemas.openxmlformats.org/presentationml/2006/ole">
            <mc:AlternateContent xmlns:mc="http://schemas.openxmlformats.org/markup-compatibility/2006">
              <mc:Choice xmlns:v="urn:schemas-microsoft-com:vml" Requires="v">
                <p:oleObj spid="_x0000_s22789" name="" r:id="rId11" imgW="444500" imgH="203200" progId="Equation.3">
                  <p:embed/>
                </p:oleObj>
              </mc:Choice>
              <mc:Fallback>
                <p:oleObj name="" r:id="rId11" imgW="444500" imgH="203200" progId="Equation.3">
                  <p:embed/>
                  <p:pic>
                    <p:nvPicPr>
                      <p:cNvPr id="0" name="Object 4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357346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4" name="Object 45"/>
          <p:cNvGraphicFramePr/>
          <p:nvPr/>
        </p:nvGraphicFramePr>
        <p:xfrm>
          <a:off x="6372225" y="3608388"/>
          <a:ext cx="720725" cy="336550"/>
        </p:xfrm>
        <a:graphic>
          <a:graphicData uri="http://schemas.openxmlformats.org/presentationml/2006/ole">
            <mc:AlternateContent xmlns:mc="http://schemas.openxmlformats.org/markup-compatibility/2006">
              <mc:Choice xmlns:v="urn:schemas-microsoft-com:vml" Requires="v">
                <p:oleObj spid="_x0000_s22790" name="" r:id="rId12" imgW="444500" imgH="203200" progId="Equation.3">
                  <p:embed/>
                </p:oleObj>
              </mc:Choice>
              <mc:Fallback>
                <p:oleObj name="" r:id="rId12" imgW="444500" imgH="203200" progId="Equation.3">
                  <p:embed/>
                  <p:pic>
                    <p:nvPicPr>
                      <p:cNvPr id="0" name="Object 4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36083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5" name="Object 46"/>
          <p:cNvGraphicFramePr/>
          <p:nvPr/>
        </p:nvGraphicFramePr>
        <p:xfrm>
          <a:off x="4716463" y="4121150"/>
          <a:ext cx="1139825" cy="315913"/>
        </p:xfrm>
        <a:graphic>
          <a:graphicData uri="http://schemas.openxmlformats.org/presentationml/2006/ole">
            <mc:AlternateContent xmlns:mc="http://schemas.openxmlformats.org/markup-compatibility/2006">
              <mc:Choice xmlns:v="urn:schemas-microsoft-com:vml" Requires="v">
                <p:oleObj spid="_x0000_s22791" name="" r:id="rId13" imgW="825500" imgH="228600" progId="Equation.3">
                  <p:embed/>
                </p:oleObj>
              </mc:Choice>
              <mc:Fallback>
                <p:oleObj name="" r:id="rId13" imgW="825500" imgH="228600" progId="Equation.3">
                  <p:embed/>
                  <p:pic>
                    <p:nvPicPr>
                      <p:cNvPr id="0" name="Object 4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4121150"/>
                        <a:ext cx="11398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A64C47B-92AB-437A-A2D9-5BFEE699F4D9}"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Autofit/>
          </a:bodyPr>
          <a:lstStyle/>
          <a:p>
            <a:pPr eaLnBrk="1" hangingPunct="1"/>
            <a:r>
              <a:rPr lang="zh-CN" altLang="en-US" sz="3200" dirty="0"/>
              <a:t>并行计算</a:t>
            </a:r>
            <a:r>
              <a:rPr lang="zh-CN" altLang="en-US" sz="3200" dirty="0">
                <a:latin typeface="Arial" panose="020B0604020202020204" pitchFamily="34" charset="0"/>
              </a:rPr>
              <a:t>——</a:t>
            </a:r>
            <a:r>
              <a:rPr lang="zh-CN" altLang="en-US" sz="3200" dirty="0"/>
              <a:t>结构</a:t>
            </a:r>
            <a:r>
              <a:rPr lang="zh-CN" altLang="en-US" sz="3200" dirty="0">
                <a:latin typeface="Arial" panose="020B0604020202020204" pitchFamily="34" charset="0"/>
              </a:rPr>
              <a:t>•</a:t>
            </a:r>
            <a:r>
              <a:rPr lang="zh-CN" altLang="en-US" sz="3200" dirty="0"/>
              <a:t>算法</a:t>
            </a:r>
            <a:r>
              <a:rPr lang="zh-CN" altLang="en-US" sz="3200" dirty="0">
                <a:latin typeface="Arial" panose="020B0604020202020204" pitchFamily="34" charset="0"/>
              </a:rPr>
              <a:t>•</a:t>
            </a:r>
            <a:r>
              <a:rPr lang="zh-CN" altLang="en-US" sz="3200" dirty="0"/>
              <a:t>编程</a:t>
            </a:r>
            <a:endParaRPr lang="zh-CN" altLang="en-US" sz="3200" dirty="0"/>
          </a:p>
        </p:txBody>
      </p:sp>
      <p:sp>
        <p:nvSpPr>
          <p:cNvPr id="586755" name="Rectangle 3"/>
          <p:cNvSpPr>
            <a:spLocks noGrp="1" noChangeArrowheads="1"/>
          </p:cNvSpPr>
          <p:nvPr>
            <p:ph sz="quarter" idx="12"/>
          </p:nvPr>
        </p:nvSpPr>
        <p:spPr/>
        <p:txBody>
          <a:bodyPr/>
          <a:lstStyle/>
          <a:p>
            <a:pPr eaLnBrk="1" hangingPunct="1">
              <a:defRPr/>
            </a:pPr>
            <a:r>
              <a:rPr lang="zh-CN" altLang="en-US" sz="2800"/>
              <a:t>第一篇 并行计算的基础</a:t>
            </a:r>
            <a:endParaRPr lang="zh-CN" altLang="en-US" sz="2800"/>
          </a:p>
          <a:p>
            <a:pPr lvl="1" eaLnBrk="1" hangingPunct="1">
              <a:defRPr/>
            </a:pPr>
            <a:r>
              <a:rPr lang="zh-CN" altLang="en-US" sz="2400"/>
              <a:t>第一章 并行计算与并行计算机结构模型</a:t>
            </a:r>
            <a:endParaRPr lang="en-US" altLang="zh-CN" sz="2400"/>
          </a:p>
          <a:p>
            <a:pPr lvl="1" eaLnBrk="1" hangingPunct="1">
              <a:defRPr/>
            </a:pPr>
            <a:r>
              <a:rPr lang="zh-CN" altLang="en-US" sz="2400">
                <a:solidFill>
                  <a:schemeClr val="tx2"/>
                </a:solidFill>
              </a:rPr>
              <a:t>第二章 </a:t>
            </a:r>
            <a:r>
              <a:rPr lang="zh-CN" altLang="en-US" sz="2400" u="sng">
                <a:solidFill>
                  <a:schemeClr val="tx2"/>
                </a:solidFill>
              </a:rPr>
              <a:t>并行计算机系统互连与基本通信操作</a:t>
            </a:r>
            <a:endParaRPr lang="zh-CN" altLang="en-US" sz="2400" u="sng">
              <a:solidFill>
                <a:schemeClr val="tx2"/>
              </a:solidFill>
            </a:endParaRPr>
          </a:p>
          <a:p>
            <a:pPr lvl="1" eaLnBrk="1" hangingPunct="1">
              <a:defRPr/>
            </a:pPr>
            <a:r>
              <a:rPr lang="zh-CN" altLang="en-US" sz="2400"/>
              <a:t>第三章 典型并行计算机系统介绍</a:t>
            </a:r>
            <a:endParaRPr lang="en-US" altLang="zh-CN" sz="2400"/>
          </a:p>
          <a:p>
            <a:pPr lvl="1" eaLnBrk="1" hangingPunct="1">
              <a:defRPr/>
            </a:pPr>
            <a:r>
              <a:rPr lang="zh-CN" altLang="en-US" sz="2400"/>
              <a:t>第四章 并行计算性能评测</a:t>
            </a:r>
            <a:endParaRPr lang="en-US" altLang="zh-CN" sz="2400"/>
          </a:p>
          <a:p>
            <a:pPr eaLnBrk="1" hangingPunct="1">
              <a:defRPr/>
            </a:pP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506060-BDE5-4155-AABE-D89AA817A3E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a:bodyPr>
          <a:lstStyle/>
          <a:p>
            <a:pPr eaLnBrk="1" hangingPunct="1"/>
            <a:r>
              <a:rPr lang="zh-CN" altLang="en-US"/>
              <a:t>标准互连网络（</a:t>
            </a:r>
            <a:r>
              <a:rPr lang="en-US" altLang="zh-CN"/>
              <a:t>1</a:t>
            </a:r>
            <a:r>
              <a:rPr lang="zh-CN" altLang="en-US"/>
              <a:t>） </a:t>
            </a:r>
            <a:endParaRPr lang="zh-CN" altLang="en-US"/>
          </a:p>
        </p:txBody>
      </p:sp>
      <p:sp>
        <p:nvSpPr>
          <p:cNvPr id="615427" name="Rectangle 3"/>
          <p:cNvSpPr>
            <a:spLocks noGrp="1" noChangeArrowheads="1"/>
          </p:cNvSpPr>
          <p:nvPr>
            <p:ph sz="quarter" idx="12"/>
          </p:nvPr>
        </p:nvSpPr>
        <p:spPr/>
        <p:txBody>
          <a:bodyPr>
            <a:normAutofit fontScale="92500" lnSpcReduction="10000"/>
          </a:bodyPr>
          <a:lstStyle/>
          <a:p>
            <a:pPr eaLnBrk="1" hangingPunct="1">
              <a:lnSpc>
                <a:spcPct val="90000"/>
              </a:lnSpc>
              <a:defRPr/>
            </a:pPr>
            <a:r>
              <a:rPr lang="zh-CN" altLang="en-US"/>
              <a:t>光纤通道</a:t>
            </a:r>
            <a:r>
              <a:rPr lang="en-US" altLang="zh-CN"/>
              <a:t>FC（Fiber Channel） :</a:t>
            </a:r>
            <a:endParaRPr lang="en-US" altLang="zh-CN"/>
          </a:p>
          <a:p>
            <a:pPr lvl="1" eaLnBrk="1" hangingPunct="1">
              <a:lnSpc>
                <a:spcPct val="90000"/>
              </a:lnSpc>
              <a:defRPr/>
            </a:pPr>
            <a:r>
              <a:rPr lang="zh-CN" altLang="en-US"/>
              <a:t>通道和网络标准的集成 </a:t>
            </a:r>
            <a:endParaRPr lang="zh-CN" altLang="en-US"/>
          </a:p>
          <a:p>
            <a:pPr lvl="1" eaLnBrk="1" hangingPunct="1">
              <a:lnSpc>
                <a:spcPct val="90000"/>
              </a:lnSpc>
              <a:defRPr/>
            </a:pPr>
            <a:r>
              <a:rPr lang="zh-CN" altLang="en-US"/>
              <a:t>光纤通道既可以是共享介质，也可以是一种交换技术 </a:t>
            </a:r>
            <a:endParaRPr lang="zh-CN" altLang="en-US"/>
          </a:p>
          <a:p>
            <a:pPr lvl="1" eaLnBrk="1" hangingPunct="1">
              <a:lnSpc>
                <a:spcPct val="90000"/>
              </a:lnSpc>
              <a:defRPr/>
            </a:pPr>
            <a:r>
              <a:rPr lang="zh-CN" altLang="en-US"/>
              <a:t>光纤通道操作速度范围可从100到133、200、400和800</a:t>
            </a:r>
            <a:r>
              <a:rPr lang="en-US" altLang="zh-CN"/>
              <a:t>Mbps。FCSI</a:t>
            </a:r>
            <a:r>
              <a:rPr lang="zh-CN" altLang="en-US"/>
              <a:t>厂商也正在推出未来具有更高速度（1、2或4</a:t>
            </a:r>
            <a:r>
              <a:rPr lang="en-US" altLang="zh-CN"/>
              <a:t>Gbps）</a:t>
            </a:r>
            <a:r>
              <a:rPr lang="zh-CN" altLang="en-US"/>
              <a:t>的光纤通道 </a:t>
            </a:r>
            <a:endParaRPr lang="zh-CN" altLang="en-US"/>
          </a:p>
          <a:p>
            <a:pPr lvl="1" eaLnBrk="1" hangingPunct="1">
              <a:lnSpc>
                <a:spcPct val="90000"/>
              </a:lnSpc>
              <a:defRPr/>
            </a:pPr>
            <a:r>
              <a:rPr lang="zh-CN" altLang="en-US"/>
              <a:t>光纤通道的价值已被现在的某些千兆位局域网所证实，这些局域网就是基于光纤通道技术的 </a:t>
            </a:r>
            <a:endParaRPr lang="zh-CN" altLang="en-US"/>
          </a:p>
          <a:p>
            <a:pPr lvl="1" eaLnBrk="1" hangingPunct="1">
              <a:lnSpc>
                <a:spcPct val="90000"/>
              </a:lnSpc>
              <a:defRPr/>
            </a:pPr>
            <a:r>
              <a:rPr lang="zh-CN" altLang="en-US"/>
              <a:t>连网拓扑结构的灵活性是光纤通道的主要财富，它支持点到点、仲裁环及交换光纤连接 </a:t>
            </a:r>
            <a:endParaRPr lang="zh-CN" altLang="en-US"/>
          </a:p>
          <a:p>
            <a:pPr eaLnBrk="1" hangingPunct="1">
              <a:lnSpc>
                <a:spcPct val="90000"/>
              </a:lnSpc>
              <a:defRPr/>
            </a:pPr>
            <a:r>
              <a:rPr lang="en-US" altLang="zh-CN"/>
              <a:t>FDDI :</a:t>
            </a:r>
            <a:endParaRPr lang="en-US" altLang="zh-CN"/>
          </a:p>
          <a:p>
            <a:pPr lvl="1" eaLnBrk="1" hangingPunct="1">
              <a:lnSpc>
                <a:spcPct val="90000"/>
              </a:lnSpc>
              <a:defRPr/>
            </a:pPr>
            <a:r>
              <a:rPr lang="zh-CN" altLang="en-US"/>
              <a:t>光纤分布式数据接口</a:t>
            </a:r>
            <a:r>
              <a:rPr lang="en-US" altLang="zh-CN"/>
              <a:t>FDDI（Fiber Distributed Data Interface）</a:t>
            </a:r>
            <a:endParaRPr lang="en-US" altLang="zh-CN"/>
          </a:p>
          <a:p>
            <a:pPr lvl="1" eaLnBrk="1" hangingPunct="1">
              <a:lnSpc>
                <a:spcPct val="90000"/>
              </a:lnSpc>
              <a:defRPr/>
            </a:pPr>
            <a:r>
              <a:rPr lang="en-US" altLang="zh-CN"/>
              <a:t>FDDI</a:t>
            </a:r>
            <a:r>
              <a:rPr lang="zh-CN" altLang="en-US"/>
              <a:t>采用双向光纤令牌环可提供100-200</a:t>
            </a:r>
            <a:r>
              <a:rPr lang="en-US" altLang="zh-CN"/>
              <a:t>Mbps</a:t>
            </a:r>
            <a:r>
              <a:rPr lang="zh-CN" altLang="en-US"/>
              <a:t>数据传输速率 </a:t>
            </a:r>
            <a:endParaRPr lang="zh-CN" altLang="en-US"/>
          </a:p>
          <a:p>
            <a:pPr lvl="1" eaLnBrk="1" hangingPunct="1">
              <a:lnSpc>
                <a:spcPct val="90000"/>
              </a:lnSpc>
              <a:defRPr/>
            </a:pPr>
            <a:r>
              <a:rPr lang="en-US" altLang="zh-CN"/>
              <a:t>FDDI</a:t>
            </a:r>
            <a:r>
              <a:rPr lang="zh-CN" altLang="en-US"/>
              <a:t>具有互连大量设备的能力 </a:t>
            </a:r>
            <a:endParaRPr lang="zh-CN" altLang="en-US"/>
          </a:p>
          <a:p>
            <a:pPr lvl="1" eaLnBrk="1" hangingPunct="1">
              <a:lnSpc>
                <a:spcPct val="90000"/>
              </a:lnSpc>
              <a:defRPr/>
            </a:pPr>
            <a:r>
              <a:rPr lang="zh-CN" altLang="en-US"/>
              <a:t>传统的</a:t>
            </a:r>
            <a:r>
              <a:rPr lang="en-US" altLang="zh-CN"/>
              <a:t>FDDI</a:t>
            </a:r>
            <a:r>
              <a:rPr lang="zh-CN" altLang="en-US"/>
              <a:t>仅以异步方式操作 </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99DF806-49AD-401F-B507-3C2842C0DDA6}"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eaLnBrk="1" hangingPunct="1"/>
            <a:r>
              <a:rPr lang="zh-CN" altLang="en-US"/>
              <a:t>双向</a:t>
            </a:r>
            <a:r>
              <a:rPr lang="en-US" altLang="zh-CN"/>
              <a:t>FDDI</a:t>
            </a:r>
            <a:r>
              <a:rPr lang="zh-CN" altLang="en-US"/>
              <a:t>环作为主干网 </a:t>
            </a:r>
            <a:endParaRPr lang="zh-CN" altLang="en-US"/>
          </a:p>
        </p:txBody>
      </p:sp>
      <p:sp>
        <p:nvSpPr>
          <p:cNvPr id="616451" name="Rectangle 3"/>
          <p:cNvSpPr>
            <a:spLocks noChangeArrowheads="1"/>
          </p:cNvSpPr>
          <p:nvPr/>
        </p:nvSpPr>
        <p:spPr bwMode="auto">
          <a:xfrm>
            <a:off x="0" y="259080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24581" name="Object 4"/>
          <p:cNvGraphicFramePr/>
          <p:nvPr/>
        </p:nvGraphicFramePr>
        <p:xfrm>
          <a:off x="395536" y="1412776"/>
          <a:ext cx="8137525" cy="4191000"/>
        </p:xfrm>
        <a:graphic>
          <a:graphicData uri="http://schemas.openxmlformats.org/presentationml/2006/ole">
            <mc:AlternateContent xmlns:mc="http://schemas.openxmlformats.org/markup-compatibility/2006">
              <mc:Choice xmlns:v="urn:schemas-microsoft-com:vml" Requires="v">
                <p:oleObj spid="_x0000_s24608" name="" r:id="rId1" imgW="3401060" imgH="1668780" progId="Visio.Drawing.6">
                  <p:embed/>
                </p:oleObj>
              </mc:Choice>
              <mc:Fallback>
                <p:oleObj name="" r:id="rId1" imgW="3401060" imgH="1668780" progId="Visio.Drawing.6">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1375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0D0118C-7B19-4652-AA78-DFC36F3B84F2}"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a:t>标准互连网络（2</a:t>
            </a:r>
            <a:r>
              <a:rPr lang="en-US" altLang="zh-CN"/>
              <a:t>)</a:t>
            </a:r>
            <a:endParaRPr lang="en-US" altLang="zh-CN"/>
          </a:p>
        </p:txBody>
      </p:sp>
      <p:sp>
        <p:nvSpPr>
          <p:cNvPr id="617475" name="Rectangle 3"/>
          <p:cNvSpPr>
            <a:spLocks noGrp="1" noChangeArrowheads="1"/>
          </p:cNvSpPr>
          <p:nvPr>
            <p:ph sz="quarter" idx="12"/>
          </p:nvPr>
        </p:nvSpPr>
        <p:spPr/>
        <p:txBody>
          <a:bodyPr/>
          <a:lstStyle/>
          <a:p>
            <a:pPr eaLnBrk="1" hangingPunct="1">
              <a:defRPr/>
            </a:pPr>
            <a:r>
              <a:rPr lang="zh-CN" altLang="en-US" dirty="0"/>
              <a:t>快速以太网</a:t>
            </a:r>
            <a:endParaRPr lang="en-US" altLang="zh-CN" dirty="0"/>
          </a:p>
          <a:p>
            <a:pPr lvl="1" eaLnBrk="1" hangingPunct="1">
              <a:buFont typeface="Wingdings" panose="05000000000000000000" pitchFamily="2" charset="2"/>
              <a:buNone/>
              <a:defRPr/>
            </a:pPr>
            <a:endParaRPr lang="zh-CN" altLang="en-US" dirty="0">
              <a:solidFill>
                <a:srgbClr val="003399"/>
              </a:solidFill>
            </a:endParaRPr>
          </a:p>
          <a:p>
            <a:pPr lvl="1" eaLnBrk="1" hangingPunct="1">
              <a:defRPr/>
            </a:pPr>
            <a:r>
              <a:rPr lang="zh-CN" altLang="en-US" dirty="0"/>
              <a:t>第一代，</a:t>
            </a:r>
            <a:r>
              <a:rPr lang="en-US" altLang="zh-CN" dirty="0"/>
              <a:t>1982</a:t>
            </a:r>
            <a:r>
              <a:rPr lang="zh-CN" altLang="en-US" dirty="0"/>
              <a:t>年引入的</a:t>
            </a:r>
            <a:r>
              <a:rPr lang="en-US" altLang="zh-CN" dirty="0"/>
              <a:t>10Mbps</a:t>
            </a:r>
            <a:endParaRPr lang="zh-CN" altLang="en-US" dirty="0"/>
          </a:p>
          <a:p>
            <a:pPr lvl="1" eaLnBrk="1" hangingPunct="1">
              <a:defRPr/>
            </a:pPr>
            <a:endParaRPr lang="zh-CN" altLang="en-US" dirty="0"/>
          </a:p>
          <a:p>
            <a:pPr lvl="1" eaLnBrk="1" hangingPunct="1">
              <a:defRPr/>
            </a:pPr>
            <a:r>
              <a:rPr lang="zh-CN" altLang="en-US" dirty="0"/>
              <a:t>第二代，</a:t>
            </a:r>
            <a:r>
              <a:rPr lang="en-US" altLang="zh-CN" dirty="0"/>
              <a:t>1994</a:t>
            </a:r>
            <a:r>
              <a:rPr lang="zh-CN" altLang="en-US" dirty="0"/>
              <a:t>年宣布的</a:t>
            </a:r>
            <a:r>
              <a:rPr lang="en-US" altLang="zh-CN" dirty="0"/>
              <a:t>100Mbps</a:t>
            </a:r>
            <a:endParaRPr lang="en-US" altLang="zh-CN" dirty="0"/>
          </a:p>
          <a:p>
            <a:pPr lvl="1" eaLnBrk="1" hangingPunct="1">
              <a:defRPr/>
            </a:pPr>
            <a:endParaRPr lang="zh-CN" altLang="en-US" dirty="0"/>
          </a:p>
          <a:p>
            <a:pPr lvl="1" eaLnBrk="1" hangingPunct="1">
              <a:defRPr/>
            </a:pPr>
            <a:r>
              <a:rPr lang="zh-CN" altLang="en-US" dirty="0"/>
              <a:t>第三代，</a:t>
            </a:r>
            <a:r>
              <a:rPr lang="en-US" altLang="zh-CN" dirty="0"/>
              <a:t>1997</a:t>
            </a:r>
            <a:r>
              <a:rPr lang="zh-CN" altLang="en-US" dirty="0"/>
              <a:t>年</a:t>
            </a:r>
            <a:r>
              <a:rPr lang="en-US" altLang="zh-CN" dirty="0"/>
              <a:t>IEEE 802.3</a:t>
            </a:r>
            <a:r>
              <a:rPr lang="zh-CN" altLang="en-US" dirty="0"/>
              <a:t>工作组宣布的</a:t>
            </a:r>
            <a:r>
              <a:rPr lang="en-US" altLang="zh-CN" dirty="0"/>
              <a:t>1Gbps</a:t>
            </a:r>
            <a:endParaRPr lang="en-US" altLang="zh-CN" dirty="0"/>
          </a:p>
          <a:p>
            <a:pPr lvl="1" eaLnBrk="1" hangingPunct="1">
              <a:defRPr/>
            </a:pPr>
            <a:endParaRPr lang="zh-CN" altLang="en-US" dirty="0"/>
          </a:p>
          <a:p>
            <a:pPr lvl="1" eaLnBrk="1" hangingPunct="1">
              <a:defRPr/>
            </a:pPr>
            <a:r>
              <a:rPr lang="zh-CN" altLang="en-US" dirty="0"/>
              <a:t>第四代，</a:t>
            </a:r>
            <a:r>
              <a:rPr lang="en-US" altLang="zh-CN" dirty="0"/>
              <a:t>2002</a:t>
            </a:r>
            <a:r>
              <a:rPr lang="zh-CN" altLang="en-US" dirty="0"/>
              <a:t>年</a:t>
            </a:r>
            <a:r>
              <a:rPr lang="en-US" altLang="zh-CN" dirty="0"/>
              <a:t>IEEE 802.3ae</a:t>
            </a:r>
            <a:r>
              <a:rPr lang="zh-CN" altLang="en-US" dirty="0"/>
              <a:t>通过的</a:t>
            </a:r>
            <a:r>
              <a:rPr lang="en-US" altLang="zh-CN" dirty="0"/>
              <a:t>10Gbps</a:t>
            </a:r>
            <a:r>
              <a:rPr lang="zh-CN" altLang="en-US" dirty="0"/>
              <a:t>，并且</a:t>
            </a:r>
            <a:r>
              <a:rPr lang="en-US" altLang="zh-CN" dirty="0"/>
              <a:t>2010</a:t>
            </a:r>
            <a:r>
              <a:rPr lang="zh-CN" altLang="en-US" dirty="0"/>
              <a:t>年</a:t>
            </a:r>
            <a:r>
              <a:rPr lang="en-US" altLang="zh-CN" dirty="0"/>
              <a:t>6</a:t>
            </a:r>
            <a:r>
              <a:rPr lang="zh-CN" altLang="en-US" dirty="0"/>
              <a:t>月</a:t>
            </a:r>
            <a:r>
              <a:rPr lang="en-US" altLang="zh-CN" dirty="0"/>
              <a:t>IEEE802.3ba</a:t>
            </a:r>
            <a:r>
              <a:rPr lang="zh-CN" altLang="en-US" dirty="0"/>
              <a:t>公布了</a:t>
            </a:r>
            <a:r>
              <a:rPr lang="en-US" altLang="zh-CN" dirty="0"/>
              <a:t>40-100Gbps</a:t>
            </a:r>
            <a:endParaRPr lang="en-US" altLang="zh-CN"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A9347CF-E0E0-4CBB-916C-11A79EE85C86}"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zh-CN" altLang="en-US"/>
              <a:t>标准互连网络（</a:t>
            </a:r>
            <a:r>
              <a:rPr lang="en-US" altLang="zh-CN"/>
              <a:t>3</a:t>
            </a:r>
            <a:r>
              <a:rPr lang="zh-CN" altLang="en-US"/>
              <a:t>）</a:t>
            </a:r>
            <a:endParaRPr lang="en-US" altLang="zh-CN"/>
          </a:p>
        </p:txBody>
      </p:sp>
      <p:sp>
        <p:nvSpPr>
          <p:cNvPr id="606211" name="Rectangle 3"/>
          <p:cNvSpPr>
            <a:spLocks noGrp="1" noChangeArrowheads="1"/>
          </p:cNvSpPr>
          <p:nvPr>
            <p:ph sz="quarter" idx="12"/>
          </p:nvPr>
        </p:nvSpPr>
        <p:spPr/>
        <p:txBody>
          <a:bodyPr>
            <a:normAutofit fontScale="92500" lnSpcReduction="20000"/>
          </a:bodyPr>
          <a:lstStyle/>
          <a:p>
            <a:pPr eaLnBrk="1" hangingPunct="1">
              <a:lnSpc>
                <a:spcPct val="90000"/>
              </a:lnSpc>
              <a:defRPr/>
            </a:pPr>
            <a:r>
              <a:rPr lang="en-US" altLang="zh-CN" dirty="0" err="1"/>
              <a:t>Myrinet</a:t>
            </a:r>
            <a:r>
              <a:rPr lang="en-US" altLang="zh-CN" dirty="0"/>
              <a:t>:</a:t>
            </a:r>
            <a:endParaRPr lang="en-US" altLang="zh-CN" dirty="0"/>
          </a:p>
          <a:p>
            <a:pPr lvl="1" eaLnBrk="1" hangingPunct="1">
              <a:lnSpc>
                <a:spcPct val="90000"/>
              </a:lnSpc>
              <a:defRPr/>
            </a:pPr>
            <a:r>
              <a:rPr lang="en-US" altLang="zh-CN" dirty="0" err="1"/>
              <a:t>Myrinet</a:t>
            </a:r>
            <a:r>
              <a:rPr lang="zh-CN" altLang="en-US" dirty="0"/>
              <a:t>是由</a:t>
            </a:r>
            <a:r>
              <a:rPr lang="en-US" altLang="zh-CN" dirty="0" err="1"/>
              <a:t>Myricom</a:t>
            </a:r>
            <a:r>
              <a:rPr lang="zh-CN" altLang="en-US" dirty="0"/>
              <a:t>公司设计的千兆位包交换网络，其目的是为了构筑计算机机群，使系统互连成为一种商业产品。</a:t>
            </a:r>
            <a:endParaRPr lang="zh-CN" altLang="en-US" dirty="0"/>
          </a:p>
          <a:p>
            <a:pPr lvl="1" eaLnBrk="1" hangingPunct="1">
              <a:lnSpc>
                <a:spcPct val="90000"/>
              </a:lnSpc>
              <a:defRPr/>
            </a:pPr>
            <a:r>
              <a:rPr lang="en-US" altLang="zh-CN" dirty="0" err="1"/>
              <a:t>Myrinet</a:t>
            </a:r>
            <a:r>
              <a:rPr lang="zh-CN" altLang="en-US" dirty="0"/>
              <a:t>是基于加州理工学院开发的多计算机和</a:t>
            </a:r>
            <a:r>
              <a:rPr lang="en-US" altLang="zh-CN" dirty="0"/>
              <a:t>VLSI</a:t>
            </a:r>
            <a:r>
              <a:rPr lang="zh-CN" altLang="en-US" dirty="0"/>
              <a:t>技术以及在南加州大学开发的</a:t>
            </a:r>
            <a:r>
              <a:rPr lang="en-US" altLang="zh-CN" dirty="0"/>
              <a:t>ATOMIC/LAN</a:t>
            </a:r>
            <a:r>
              <a:rPr lang="zh-CN" altLang="en-US" dirty="0"/>
              <a:t>技术。</a:t>
            </a:r>
            <a:r>
              <a:rPr lang="en-US" altLang="zh-CN" dirty="0" err="1"/>
              <a:t>Myrinet</a:t>
            </a:r>
            <a:r>
              <a:rPr lang="zh-CN" altLang="en-US" dirty="0"/>
              <a:t>能假设任意拓扑结构，不必限定为开关网孔或任何规则的结构。</a:t>
            </a:r>
            <a:endParaRPr lang="zh-CN" altLang="en-US" dirty="0"/>
          </a:p>
          <a:p>
            <a:pPr lvl="1" eaLnBrk="1" hangingPunct="1">
              <a:lnSpc>
                <a:spcPct val="90000"/>
              </a:lnSpc>
              <a:defRPr/>
            </a:pPr>
            <a:r>
              <a:rPr lang="en-US" altLang="zh-CN" dirty="0" err="1"/>
              <a:t>Myrinet</a:t>
            </a:r>
            <a:r>
              <a:rPr lang="zh-CN" altLang="en-US" dirty="0"/>
              <a:t>在数据链路层具有可变长的包格式，对每条链路施行流控制和错误控制，并使用切通选路法以及定制的可编程的主机接口。在物理层上，</a:t>
            </a:r>
            <a:r>
              <a:rPr lang="en-US" altLang="zh-CN" dirty="0" err="1"/>
              <a:t>Myrinet</a:t>
            </a:r>
            <a:r>
              <a:rPr lang="zh-CN" altLang="en-US" dirty="0"/>
              <a:t>网使用全双工</a:t>
            </a:r>
            <a:r>
              <a:rPr lang="en-US" altLang="zh-CN" dirty="0"/>
              <a:t>SAN</a:t>
            </a:r>
            <a:r>
              <a:rPr lang="zh-CN" altLang="en-US" dirty="0"/>
              <a:t>链路，最长可达3米，峰值速率为（1.28＋1.28）</a:t>
            </a:r>
            <a:r>
              <a:rPr lang="en-US" altLang="zh-CN" dirty="0" err="1"/>
              <a:t>Gbps</a:t>
            </a:r>
            <a:r>
              <a:rPr lang="en-US" altLang="zh-CN" dirty="0"/>
              <a:t>（</a:t>
            </a:r>
            <a:r>
              <a:rPr lang="zh-CN" altLang="en-US" dirty="0"/>
              <a:t>目前有2.56+2.56)</a:t>
            </a:r>
            <a:endParaRPr lang="zh-CN" altLang="en-US" dirty="0"/>
          </a:p>
          <a:p>
            <a:pPr lvl="1" eaLnBrk="1" hangingPunct="1">
              <a:lnSpc>
                <a:spcPct val="90000"/>
              </a:lnSpc>
              <a:defRPr/>
            </a:pPr>
            <a:r>
              <a:rPr lang="en-US" altLang="zh-CN" dirty="0" err="1"/>
              <a:t>Myrinet</a:t>
            </a:r>
            <a:r>
              <a:rPr lang="zh-CN" altLang="en-US" dirty="0"/>
              <a:t>交换开关 :8,12,16端口</a:t>
            </a:r>
            <a:endParaRPr lang="zh-CN" altLang="en-US" dirty="0"/>
          </a:p>
          <a:p>
            <a:pPr lvl="1" eaLnBrk="1" hangingPunct="1">
              <a:lnSpc>
                <a:spcPct val="90000"/>
              </a:lnSpc>
              <a:defRPr/>
            </a:pPr>
            <a:r>
              <a:rPr lang="en-US" altLang="zh-CN" dirty="0" err="1"/>
              <a:t>Myrinet</a:t>
            </a:r>
            <a:r>
              <a:rPr lang="zh-CN" altLang="en-US" dirty="0"/>
              <a:t>主机接口 : 32位的称作</a:t>
            </a:r>
            <a:r>
              <a:rPr lang="en-US" altLang="zh-CN" dirty="0" err="1"/>
              <a:t>LANai</a:t>
            </a:r>
            <a:r>
              <a:rPr lang="zh-CN" altLang="en-US" dirty="0"/>
              <a:t>芯片的用户定制的</a:t>
            </a:r>
            <a:r>
              <a:rPr lang="en-US" altLang="zh-CN" dirty="0"/>
              <a:t>VLSI</a:t>
            </a:r>
            <a:r>
              <a:rPr lang="zh-CN" altLang="en-US" dirty="0"/>
              <a:t>处理器，它带有</a:t>
            </a:r>
            <a:r>
              <a:rPr lang="en-US" altLang="zh-CN" dirty="0" err="1"/>
              <a:t>Myrinet</a:t>
            </a:r>
            <a:r>
              <a:rPr lang="zh-CN" altLang="en-US" dirty="0"/>
              <a:t>接口、包接口、</a:t>
            </a:r>
            <a:r>
              <a:rPr lang="en-US" altLang="zh-CN" dirty="0"/>
              <a:t>DMA</a:t>
            </a:r>
            <a:r>
              <a:rPr lang="zh-CN" altLang="en-US" dirty="0"/>
              <a:t>引擎和快速静态随机存取存储器</a:t>
            </a:r>
            <a:r>
              <a:rPr lang="en-US" altLang="zh-CN" dirty="0"/>
              <a:t>SRAM。</a:t>
            </a:r>
            <a:endParaRPr lang="zh-CN" altLang="en-US" dirty="0"/>
          </a:p>
          <a:p>
            <a:pPr lvl="1" eaLnBrk="1" hangingPunct="1">
              <a:lnSpc>
                <a:spcPct val="90000"/>
              </a:lnSpc>
              <a:defRPr/>
            </a:pPr>
            <a:r>
              <a:rPr lang="zh-CN" altLang="en-US" dirty="0"/>
              <a:t>140 </a:t>
            </a:r>
            <a:r>
              <a:rPr lang="en-US" altLang="zh-CN" dirty="0"/>
              <a:t>of the November 2002 TOP500 use </a:t>
            </a:r>
            <a:r>
              <a:rPr lang="en-US" altLang="zh-CN" dirty="0" err="1"/>
              <a:t>Myrinet</a:t>
            </a:r>
            <a:r>
              <a:rPr lang="en-US" altLang="zh-CN" dirty="0"/>
              <a:t>, including 15 of the top 100  </a:t>
            </a:r>
            <a:endParaRPr lang="en-US" altLang="zh-CN" dirty="0"/>
          </a:p>
          <a:p>
            <a:pPr lvl="1" eaLnBrk="1" hangingPunct="1">
              <a:lnSpc>
                <a:spcPct val="90000"/>
              </a:lnSpc>
              <a:defRPr/>
            </a:pP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9527AAD-DC96-4A9D-9A4F-35C24000B2D9}"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pPr eaLnBrk="1" hangingPunct="1"/>
            <a:r>
              <a:rPr lang="en-US" altLang="zh-CN"/>
              <a:t>Myrinet</a:t>
            </a:r>
            <a:r>
              <a:rPr lang="zh-CN" altLang="en-US"/>
              <a:t>连接的</a:t>
            </a:r>
            <a:r>
              <a:rPr lang="en-US" altLang="zh-CN"/>
              <a:t>LAN/Cluster</a:t>
            </a:r>
            <a:endParaRPr lang="en-US" altLang="zh-CN"/>
          </a:p>
        </p:txBody>
      </p:sp>
      <p:sp>
        <p:nvSpPr>
          <p:cNvPr id="607236" name="Rectangle 4"/>
          <p:cNvSpPr>
            <a:spLocks noChangeArrowheads="1"/>
          </p:cNvSpPr>
          <p:nvPr/>
        </p:nvSpPr>
        <p:spPr bwMode="auto">
          <a:xfrm>
            <a:off x="0" y="241935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27654" name="Object 5"/>
          <p:cNvGraphicFramePr/>
          <p:nvPr/>
        </p:nvGraphicFramePr>
        <p:xfrm>
          <a:off x="269421" y="1196752"/>
          <a:ext cx="8312150" cy="4537075"/>
        </p:xfrm>
        <a:graphic>
          <a:graphicData uri="http://schemas.openxmlformats.org/presentationml/2006/ole">
            <mc:AlternateContent xmlns:mc="http://schemas.openxmlformats.org/markup-compatibility/2006">
              <mc:Choice xmlns:v="urn:schemas-microsoft-com:vml" Requires="v">
                <p:oleObj spid="_x0000_s27681" name="" r:id="rId1" imgW="4593590" imgH="2070735" progId="Visio.Drawing.6">
                  <p:embed/>
                </p:oleObj>
              </mc:Choice>
              <mc:Fallback>
                <p:oleObj name="" r:id="rId1" imgW="4593590" imgH="2070735" progId="Visio.Drawing.6">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21" y="1196752"/>
                        <a:ext cx="83121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0FD380B-65FE-4E48-B3EF-8E245A72288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zh-CN" altLang="en-US"/>
              <a:t>标准互连网络（4）</a:t>
            </a:r>
            <a:endParaRPr lang="en-US" altLang="zh-CN"/>
          </a:p>
        </p:txBody>
      </p:sp>
      <p:sp>
        <p:nvSpPr>
          <p:cNvPr id="612355" name="Rectangle 3"/>
          <p:cNvSpPr>
            <a:spLocks noGrp="1" noChangeArrowheads="1"/>
          </p:cNvSpPr>
          <p:nvPr>
            <p:ph sz="quarter" idx="12"/>
          </p:nvPr>
        </p:nvSpPr>
        <p:spPr/>
        <p:txBody>
          <a:bodyPr/>
          <a:lstStyle/>
          <a:p>
            <a:pPr eaLnBrk="1" hangingPunct="1">
              <a:defRPr/>
            </a:pPr>
            <a:r>
              <a:rPr lang="en-US" altLang="zh-CN"/>
              <a:t>InfiniBand</a:t>
            </a:r>
            <a:endParaRPr lang="en-US" altLang="zh-CN"/>
          </a:p>
          <a:p>
            <a:pPr lvl="1" eaLnBrk="1" hangingPunct="1">
              <a:defRPr/>
            </a:pPr>
            <a:r>
              <a:rPr lang="en-US" altLang="zh-CN"/>
              <a:t>Intel</a:t>
            </a:r>
            <a:r>
              <a:rPr lang="zh-CN" altLang="en-US"/>
              <a:t>及</a:t>
            </a:r>
            <a:r>
              <a:rPr lang="en-US" altLang="zh-CN"/>
              <a:t>IBM</a:t>
            </a:r>
            <a:r>
              <a:rPr lang="zh-CN" altLang="en-US"/>
              <a:t>、</a:t>
            </a:r>
            <a:r>
              <a:rPr lang="en-US" altLang="zh-CN"/>
              <a:t>Compaq</a:t>
            </a:r>
            <a:r>
              <a:rPr lang="zh-CN" altLang="en-US"/>
              <a:t>、</a:t>
            </a:r>
            <a:r>
              <a:rPr lang="en-US" altLang="zh-CN"/>
              <a:t>HP</a:t>
            </a:r>
            <a:r>
              <a:rPr lang="zh-CN" altLang="en-US"/>
              <a:t>等分别提出了</a:t>
            </a:r>
            <a:r>
              <a:rPr lang="zh-CN" altLang="en-US">
                <a:latin typeface="Arial" panose="020B0604020202020204"/>
              </a:rPr>
              <a:t>“</a:t>
            </a:r>
            <a:r>
              <a:rPr lang="zh-CN" altLang="en-US"/>
              <a:t>下一代</a:t>
            </a:r>
            <a:r>
              <a:rPr lang="en-US" altLang="zh-CN"/>
              <a:t>I/O</a:t>
            </a:r>
            <a:r>
              <a:rPr lang="en-US" altLang="zh-CN">
                <a:latin typeface="Arial" panose="020B0604020202020204"/>
              </a:rPr>
              <a:t>”</a:t>
            </a:r>
            <a:r>
              <a:rPr lang="zh-CN" altLang="en-US"/>
              <a:t>和</a:t>
            </a:r>
            <a:r>
              <a:rPr lang="zh-CN" altLang="en-US">
                <a:latin typeface="Arial" panose="020B0604020202020204"/>
              </a:rPr>
              <a:t>“</a:t>
            </a:r>
            <a:r>
              <a:rPr lang="zh-CN" altLang="en-US"/>
              <a:t>未来</a:t>
            </a:r>
            <a:r>
              <a:rPr lang="en-US" altLang="zh-CN"/>
              <a:t>I/O</a:t>
            </a:r>
            <a:r>
              <a:rPr lang="en-US" altLang="zh-CN">
                <a:latin typeface="Arial" panose="020B0604020202020204"/>
              </a:rPr>
              <a:t>”</a:t>
            </a:r>
            <a:r>
              <a:rPr lang="zh-CN" altLang="en-US"/>
              <a:t>技术，这就是放弃了总线结构的新</a:t>
            </a:r>
            <a:r>
              <a:rPr lang="en-US" altLang="zh-CN"/>
              <a:t>I/O</a:t>
            </a:r>
            <a:r>
              <a:rPr lang="zh-CN" altLang="en-US"/>
              <a:t>规范：</a:t>
            </a:r>
            <a:r>
              <a:rPr lang="en-US" altLang="zh-CN"/>
              <a:t>InfiniBand</a:t>
            </a:r>
            <a:r>
              <a:rPr lang="zh-CN" altLang="en-US"/>
              <a:t>。</a:t>
            </a:r>
            <a:endParaRPr lang="zh-CN" altLang="en-US"/>
          </a:p>
          <a:p>
            <a:pPr lvl="1" eaLnBrk="1" hangingPunct="1">
              <a:defRPr/>
            </a:pPr>
            <a:r>
              <a:rPr lang="zh-CN" altLang="en-US"/>
              <a:t>集合了整个业界的努力开发的，能够替代</a:t>
            </a:r>
            <a:r>
              <a:rPr lang="en-US" altLang="zh-CN"/>
              <a:t>PCI</a:t>
            </a:r>
            <a:r>
              <a:rPr lang="zh-CN" altLang="en-US"/>
              <a:t>总线的新标准。</a:t>
            </a:r>
            <a:endParaRPr lang="zh-CN" altLang="en-US"/>
          </a:p>
          <a:p>
            <a:pPr lvl="1" eaLnBrk="1" hangingPunct="1">
              <a:defRPr/>
            </a:pPr>
            <a:r>
              <a:rPr lang="en-US" altLang="zh-CN"/>
              <a:t>InfiniBand</a:t>
            </a:r>
            <a:r>
              <a:rPr lang="zh-CN" altLang="en-US"/>
              <a:t>体系结构的第一个版本，于</a:t>
            </a:r>
            <a:r>
              <a:rPr lang="en-US" altLang="zh-CN"/>
              <a:t>2000</a:t>
            </a:r>
            <a:r>
              <a:rPr lang="zh-CN" altLang="en-US"/>
              <a:t>年</a:t>
            </a:r>
            <a:r>
              <a:rPr lang="en-US" altLang="zh-CN"/>
              <a:t>10</a:t>
            </a:r>
            <a:r>
              <a:rPr lang="zh-CN" altLang="en-US"/>
              <a:t>月发布</a:t>
            </a:r>
            <a:endParaRPr lang="zh-CN" altLang="en-US"/>
          </a:p>
          <a:p>
            <a:pPr lvl="1" eaLnBrk="1" hangingPunct="1">
              <a:defRPr/>
            </a:pPr>
            <a:r>
              <a:rPr lang="zh-CN" altLang="en-US"/>
              <a:t>是一种交换式通信结构，包括分层结构、基于信息包的通信机制、</a:t>
            </a:r>
            <a:r>
              <a:rPr lang="en-US" altLang="zh-CN"/>
              <a:t>3</a:t>
            </a:r>
            <a:r>
              <a:rPr lang="zh-CN" altLang="en-US"/>
              <a:t>种连接速度等技术。</a:t>
            </a:r>
            <a:endParaRPr lang="zh-CN" altLang="en-US"/>
          </a:p>
          <a:p>
            <a:pPr lvl="1" eaLnBrk="1" hangingPunct="1">
              <a:defRPr/>
            </a:pPr>
            <a:r>
              <a:rPr lang="zh-CN" altLang="en-US"/>
              <a:t>具体结构参见图</a:t>
            </a:r>
            <a:r>
              <a:rPr lang="en-US" altLang="zh-CN"/>
              <a:t>2.16</a:t>
            </a:r>
            <a:r>
              <a:rPr lang="zh-CN" altLang="en-US"/>
              <a:t>和图</a:t>
            </a:r>
            <a:r>
              <a:rPr lang="en-US" altLang="zh-CN"/>
              <a:t>2.17.</a:t>
            </a:r>
            <a:endParaRPr lang="en-US" altLang="zh-CN"/>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10DE046-3E15-43C0-916E-4C4D625AD355}"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t>标准互连网络（5）</a:t>
            </a:r>
            <a:endParaRPr lang="zh-CN" altLang="en-US"/>
          </a:p>
        </p:txBody>
      </p:sp>
      <p:graphicFrame>
        <p:nvGraphicFramePr>
          <p:cNvPr id="613379" name="Group 3"/>
          <p:cNvGraphicFramePr>
            <a:graphicFrameLocks noGrp="1"/>
          </p:cNvGraphicFramePr>
          <p:nvPr>
            <p:ph sz="quarter" idx="12"/>
          </p:nvPr>
        </p:nvGraphicFramePr>
        <p:xfrm>
          <a:off x="379413" y="979488"/>
          <a:ext cx="8385175" cy="4805589"/>
        </p:xfrm>
        <a:graphic>
          <a:graphicData uri="http://schemas.openxmlformats.org/drawingml/2006/table">
            <a:tbl>
              <a:tblPr/>
              <a:tblGrid>
                <a:gridCol w="521700"/>
                <a:gridCol w="2065339"/>
                <a:gridCol w="1606374"/>
                <a:gridCol w="2095056"/>
                <a:gridCol w="2096706"/>
              </a:tblGrid>
              <a:tr h="666662">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代别</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类型</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以太网</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BaseT</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快速以太网</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BaseT</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千兆位以太网</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GB</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9997">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引入年代</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1982</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1994</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1997</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1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速度（带宽）</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Mb/s</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Mb/s</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Gb/s</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585">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最</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大</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距</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离</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UTR（</a:t>
                      </a: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非屏蔽双扭对）</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25－100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789">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STP（</a:t>
                      </a: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屏蔽双扭对）</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同轴电缆</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500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100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25－100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43">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outerShdw blurRad="38100" dist="38100" dir="2700000" algn="tl">
                              <a:srgbClr val="C0C0C0"/>
                            </a:outerShdw>
                          </a:effectLst>
                          <a:latin typeface="+mn-lt"/>
                          <a:ea typeface="+mn-ea"/>
                          <a:cs typeface="Times New Roman" panose="02020603050405020304" pitchFamily="18" charset="0"/>
                        </a:rPr>
                        <a:t>多模光纤</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2</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Km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412</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半双工）</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2</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Km（</a:t>
                      </a: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全双工）</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500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10">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单模光纤</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25</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Km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20</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Km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3</a:t>
                      </a: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Km</a:t>
                      </a:r>
                      <a:endParaRPr kumimoji="0" lang="en-US" altLang="zh-CN"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466">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主要应用领域</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文件共享，</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打印机共享</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COW</a:t>
                      </a: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计算，</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C/S</a:t>
                      </a: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结构，</a:t>
                      </a:r>
                      <a:endPar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大型数据库存取等</a:t>
                      </a:r>
                      <a:endParaRPr kumimoji="0" lang="zh-CN" altLang="en-US" sz="3600" b="1" i="0" u="none" strike="noStrike" cap="none" normalizeH="0" baseline="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大型图像文件，</a:t>
                      </a:r>
                      <a:endPar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多媒体，</a:t>
                      </a:r>
                      <a:endPar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因特网，</a:t>
                      </a:r>
                      <a:endPar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内部网，</a:t>
                      </a:r>
                      <a:endPar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mn-lt"/>
                          <a:ea typeface="+mn-ea"/>
                          <a:cs typeface="Times New Roman" panose="02020603050405020304" pitchFamily="18" charset="0"/>
                        </a:rPr>
                        <a:t>数据仓库等</a:t>
                      </a:r>
                      <a:endParaRPr kumimoji="0" lang="zh-CN" altLang="en-US" sz="3600" b="1" i="0" u="none" strike="noStrike" cap="none" normalizeH="0" baseline="0" dirty="0">
                        <a:ln>
                          <a:noFill/>
                        </a:ln>
                        <a:solidFill>
                          <a:schemeClr val="tx1"/>
                        </a:solidFill>
                        <a:effectLst>
                          <a:outerShdw blurRad="38100" dist="38100" dir="2700000" algn="tl">
                            <a:srgbClr val="C0C0C0"/>
                          </a:outerShdw>
                        </a:effectLst>
                        <a:latin typeface="+mn-lt"/>
                        <a:ea typeface="+mn-ea"/>
                      </a:endParaRPr>
                    </a:p>
                  </a:txBody>
                  <a:tcPr marL="95095" marR="95095"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3370569-AD74-4047-AAAC-E9499C977977}"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a:bodyPr>
          <a:lstStyle/>
          <a:p>
            <a:pPr eaLnBrk="1" hangingPunct="1"/>
            <a:r>
              <a:rPr lang="zh-CN" altLang="en-US" dirty="0"/>
              <a:t>第二章 并行机系统互连与基本通信操作</a:t>
            </a:r>
            <a:endParaRPr lang="en-US" altLang="zh-CN" dirty="0"/>
          </a:p>
        </p:txBody>
      </p:sp>
      <p:sp>
        <p:nvSpPr>
          <p:cNvPr id="614403" name="Rectangle 3"/>
          <p:cNvSpPr>
            <a:spLocks noGrp="1" noChangeArrowheads="1"/>
          </p:cNvSpPr>
          <p:nvPr>
            <p:ph sz="quarter" idx="12"/>
          </p:nvPr>
        </p:nvSpPr>
        <p:spPr/>
        <p:txBody>
          <a:bodyPr/>
          <a:lstStyle/>
          <a:p>
            <a:pPr eaLnBrk="1" hangingPunct="1">
              <a:defRPr/>
            </a:pPr>
            <a:r>
              <a:rPr lang="zh-CN" altLang="en-US" dirty="0"/>
              <a:t>2.1 并行计算机互连网络</a:t>
            </a:r>
            <a:endParaRPr lang="en-US" altLang="zh-CN" dirty="0"/>
          </a:p>
          <a:p>
            <a:pPr eaLnBrk="1" hangingPunct="1">
              <a:defRPr/>
            </a:pPr>
            <a:r>
              <a:rPr lang="zh-CN" altLang="en-US" dirty="0">
                <a:solidFill>
                  <a:srgbClr val="FF0000"/>
                </a:solidFill>
              </a:rPr>
              <a:t>2.2 </a:t>
            </a:r>
            <a:r>
              <a:rPr lang="zh-CN" altLang="en-US" u="sng" dirty="0">
                <a:solidFill>
                  <a:srgbClr val="FF0000"/>
                </a:solidFill>
              </a:rPr>
              <a:t>选路方法与开关技术</a:t>
            </a:r>
            <a:endParaRPr lang="en-US" altLang="zh-CN" u="sng" dirty="0">
              <a:solidFill>
                <a:srgbClr val="FF0000"/>
              </a:solidFill>
            </a:endParaRPr>
          </a:p>
          <a:p>
            <a:pPr lvl="1" eaLnBrk="1" hangingPunct="1">
              <a:defRPr/>
            </a:pPr>
            <a:r>
              <a:rPr lang="zh-CN" altLang="en-US" dirty="0"/>
              <a:t>预备知识</a:t>
            </a:r>
            <a:endParaRPr lang="zh-CN" altLang="en-US" dirty="0"/>
          </a:p>
          <a:p>
            <a:pPr lvl="1" eaLnBrk="1" hangingPunct="1">
              <a:defRPr/>
            </a:pPr>
            <a:r>
              <a:rPr lang="en-US" altLang="zh-CN" dirty="0"/>
              <a:t>2.2.1 </a:t>
            </a:r>
            <a:r>
              <a:rPr lang="zh-CN" altLang="en-US" dirty="0"/>
              <a:t>选路方法</a:t>
            </a:r>
            <a:endParaRPr lang="zh-CN" altLang="en-US" dirty="0"/>
          </a:p>
          <a:p>
            <a:pPr lvl="1" eaLnBrk="1" hangingPunct="1">
              <a:defRPr/>
            </a:pPr>
            <a:r>
              <a:rPr lang="en-US" altLang="zh-CN" dirty="0"/>
              <a:t>2.2.2 </a:t>
            </a:r>
            <a:r>
              <a:rPr lang="zh-CN" altLang="en-US" dirty="0"/>
              <a:t>开关技术</a:t>
            </a:r>
            <a:endParaRPr lang="zh-CN" altLang="en-US" dirty="0"/>
          </a:p>
          <a:p>
            <a:pPr eaLnBrk="1" hangingPunct="1">
              <a:defRPr/>
            </a:pPr>
            <a:r>
              <a:rPr lang="zh-CN" altLang="en-US" dirty="0"/>
              <a:t>2.3 单一信包一到一传输</a:t>
            </a:r>
            <a:endParaRPr lang="zh-CN" altLang="en-US" dirty="0"/>
          </a:p>
          <a:p>
            <a:pPr eaLnBrk="1" hangingPunct="1">
              <a:defRPr/>
            </a:pPr>
            <a:r>
              <a:rPr lang="en-US" altLang="zh-CN" dirty="0"/>
              <a:t>2.4 </a:t>
            </a:r>
            <a:r>
              <a:rPr lang="zh-CN" altLang="en-US" dirty="0"/>
              <a:t>一到多播送</a:t>
            </a:r>
            <a:endParaRPr lang="zh-CN" altLang="en-US" dirty="0"/>
          </a:p>
          <a:p>
            <a:pPr eaLnBrk="1" hangingPunct="1">
              <a:defRPr/>
            </a:pPr>
            <a:r>
              <a:rPr lang="en-US" altLang="zh-CN" dirty="0"/>
              <a:t>2.5 </a:t>
            </a:r>
            <a:r>
              <a:rPr lang="zh-CN" altLang="en-US" dirty="0"/>
              <a:t>多到多播送</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93D5632-5C52-4DAA-B7D9-180CD9371FB0}"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Autofit/>
          </a:bodyPr>
          <a:lstStyle/>
          <a:p>
            <a:pPr eaLnBrk="1" hangingPunct="1"/>
            <a:r>
              <a:rPr lang="zh-CN" altLang="en-US" sz="3200" dirty="0"/>
              <a:t> 预备知识（</a:t>
            </a:r>
            <a:r>
              <a:rPr lang="en-US" altLang="zh-CN" sz="3200" dirty="0"/>
              <a:t>1</a:t>
            </a:r>
            <a:r>
              <a:rPr lang="zh-CN" altLang="en-US" sz="3200" dirty="0"/>
              <a:t>）</a:t>
            </a:r>
            <a:endParaRPr lang="zh-CN" altLang="en-US" sz="3200" dirty="0"/>
          </a:p>
        </p:txBody>
      </p:sp>
      <p:sp>
        <p:nvSpPr>
          <p:cNvPr id="618499" name="Rectangle 3"/>
          <p:cNvSpPr>
            <a:spLocks noGrp="1" noChangeArrowheads="1"/>
          </p:cNvSpPr>
          <p:nvPr>
            <p:ph sz="quarter" idx="12"/>
          </p:nvPr>
        </p:nvSpPr>
        <p:spPr/>
        <p:txBody>
          <a:bodyPr/>
          <a:lstStyle/>
          <a:p>
            <a:pPr eaLnBrk="1" hangingPunct="1">
              <a:lnSpc>
                <a:spcPct val="90000"/>
              </a:lnSpc>
              <a:defRPr/>
            </a:pPr>
            <a:r>
              <a:rPr lang="zh-CN" altLang="en-US" sz="3200" dirty="0">
                <a:latin typeface="+mn-ea"/>
              </a:rPr>
              <a:t>选路</a:t>
            </a:r>
            <a:r>
              <a:rPr lang="en-US" altLang="zh-CN" sz="2800" dirty="0">
                <a:latin typeface="+mn-ea"/>
              </a:rPr>
              <a:t>(Routing)</a:t>
            </a:r>
            <a:endParaRPr lang="en-US" altLang="zh-CN" sz="2800" dirty="0">
              <a:latin typeface="+mn-ea"/>
            </a:endParaRPr>
          </a:p>
          <a:p>
            <a:pPr lvl="1" eaLnBrk="1" hangingPunct="1">
              <a:lnSpc>
                <a:spcPct val="90000"/>
              </a:lnSpc>
              <a:defRPr/>
            </a:pPr>
            <a:r>
              <a:rPr lang="zh-CN" altLang="en-US" sz="2400" dirty="0">
                <a:solidFill>
                  <a:srgbClr val="003399"/>
                </a:solidFill>
                <a:latin typeface="+mn-ea"/>
              </a:rPr>
              <a:t>又称为选径或路由。</a:t>
            </a:r>
            <a:r>
              <a:rPr lang="zh-CN" altLang="en-US" sz="2400" dirty="0">
                <a:latin typeface="+mn-ea"/>
              </a:rPr>
              <a:t>产生消息从发源地到目的地所取的路径</a:t>
            </a:r>
            <a:r>
              <a:rPr lang="en-US" altLang="zh-CN" sz="2400" dirty="0">
                <a:latin typeface="+mn-ea"/>
              </a:rPr>
              <a:t>,  </a:t>
            </a:r>
            <a:r>
              <a:rPr lang="zh-CN" altLang="en-US" sz="2400" dirty="0">
                <a:latin typeface="+mn-ea"/>
              </a:rPr>
              <a:t>要求具有较低通讯延迟、无死锁和容错能力。应用于网络或并行机上的信息交换。</a:t>
            </a:r>
            <a:endParaRPr lang="zh-CN" altLang="en-US" sz="2800" dirty="0">
              <a:latin typeface="+mn-ea"/>
            </a:endParaRPr>
          </a:p>
          <a:p>
            <a:pPr eaLnBrk="1" hangingPunct="1">
              <a:lnSpc>
                <a:spcPct val="90000"/>
              </a:lnSpc>
              <a:defRPr/>
            </a:pPr>
            <a:r>
              <a:rPr lang="zh-CN" altLang="en-US" sz="3200" dirty="0">
                <a:latin typeface="+mn-ea"/>
              </a:rPr>
              <a:t>消息、信包、片</a:t>
            </a:r>
            <a:r>
              <a:rPr lang="en-US" altLang="zh-CN" dirty="0">
                <a:latin typeface="+mn-ea"/>
              </a:rPr>
              <a:t>   </a:t>
            </a:r>
            <a:endParaRPr lang="en-US" altLang="zh-CN" dirty="0">
              <a:latin typeface="+mn-ea"/>
            </a:endParaRPr>
          </a:p>
          <a:p>
            <a:pPr lvl="1" eaLnBrk="1" hangingPunct="1">
              <a:lnSpc>
                <a:spcPct val="90000"/>
              </a:lnSpc>
              <a:defRPr/>
            </a:pPr>
            <a:r>
              <a:rPr lang="zh-CN" altLang="en-US" sz="2400" dirty="0">
                <a:solidFill>
                  <a:srgbClr val="003399"/>
                </a:solidFill>
                <a:latin typeface="+mn-ea"/>
              </a:rPr>
              <a:t>消息</a:t>
            </a:r>
            <a:r>
              <a:rPr lang="en-US" altLang="zh-CN" sz="2400" dirty="0">
                <a:solidFill>
                  <a:srgbClr val="003399"/>
                </a:solidFill>
                <a:latin typeface="+mn-ea"/>
              </a:rPr>
              <a:t>(Message)</a:t>
            </a:r>
            <a:r>
              <a:rPr lang="zh-CN" altLang="en-US" sz="2400" dirty="0">
                <a:latin typeface="+mn-ea"/>
              </a:rPr>
              <a:t>：是在多计算机系统的处理接点之间传递包含数据和同步消息的信息包。它是一种逻辑单位，可由任意数量的包构成。</a:t>
            </a:r>
            <a:endParaRPr lang="zh-CN" altLang="en-US" sz="2400" dirty="0">
              <a:latin typeface="+mn-ea"/>
            </a:endParaRPr>
          </a:p>
          <a:p>
            <a:pPr lvl="1" eaLnBrk="1" hangingPunct="1">
              <a:lnSpc>
                <a:spcPct val="90000"/>
              </a:lnSpc>
              <a:defRPr/>
            </a:pPr>
            <a:r>
              <a:rPr lang="zh-CN" altLang="en-US" sz="2400" dirty="0">
                <a:solidFill>
                  <a:srgbClr val="003399"/>
                </a:solidFill>
                <a:latin typeface="+mn-ea"/>
              </a:rPr>
              <a:t>包</a:t>
            </a:r>
            <a:r>
              <a:rPr lang="en-US" altLang="zh-CN" sz="2400" dirty="0">
                <a:solidFill>
                  <a:srgbClr val="003399"/>
                </a:solidFill>
                <a:latin typeface="+mn-ea"/>
              </a:rPr>
              <a:t>(Packet)</a:t>
            </a:r>
            <a:r>
              <a:rPr lang="zh-CN" altLang="en-US" sz="2400" dirty="0">
                <a:latin typeface="+mn-ea"/>
              </a:rPr>
              <a:t>：包的长度随协议不同而不同，它是信息传送的最小单位，</a:t>
            </a:r>
            <a:r>
              <a:rPr lang="en-US" altLang="zh-CN" sz="2400" dirty="0">
                <a:latin typeface="+mn-ea"/>
              </a:rPr>
              <a:t>64-512</a:t>
            </a:r>
            <a:r>
              <a:rPr lang="zh-CN" altLang="en-US" sz="2400" dirty="0">
                <a:latin typeface="+mn-ea"/>
              </a:rPr>
              <a:t>位。</a:t>
            </a:r>
            <a:endParaRPr lang="zh-CN" altLang="en-US" sz="2400" dirty="0">
              <a:latin typeface="+mn-ea"/>
            </a:endParaRPr>
          </a:p>
          <a:p>
            <a:pPr lvl="1" eaLnBrk="1" hangingPunct="1">
              <a:lnSpc>
                <a:spcPct val="90000"/>
              </a:lnSpc>
              <a:defRPr/>
            </a:pPr>
            <a:r>
              <a:rPr lang="zh-CN" altLang="en-US" sz="2400" dirty="0">
                <a:solidFill>
                  <a:srgbClr val="003399"/>
                </a:solidFill>
                <a:latin typeface="+mn-ea"/>
              </a:rPr>
              <a:t>片</a:t>
            </a:r>
            <a:r>
              <a:rPr lang="en-US" altLang="zh-CN" sz="2400" dirty="0">
                <a:solidFill>
                  <a:srgbClr val="003399"/>
                </a:solidFill>
                <a:latin typeface="+mn-ea"/>
              </a:rPr>
              <a:t>(Flit)</a:t>
            </a:r>
            <a:r>
              <a:rPr lang="zh-CN" altLang="en-US" sz="2400" dirty="0">
                <a:latin typeface="+mn-ea"/>
              </a:rPr>
              <a:t>：片的长度固定，一般为</a:t>
            </a:r>
            <a:r>
              <a:rPr lang="en-US" altLang="zh-CN" sz="2400" dirty="0">
                <a:latin typeface="+mn-ea"/>
              </a:rPr>
              <a:t>8</a:t>
            </a:r>
            <a:r>
              <a:rPr lang="zh-CN" altLang="en-US" sz="2400" dirty="0">
                <a:latin typeface="+mn-ea"/>
              </a:rPr>
              <a:t>位。</a:t>
            </a:r>
            <a:endParaRPr lang="zh-CN" altLang="en-US" sz="24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BA8A0FB-2E2F-4350-8469-5CE1CC59D1FB}"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8499">
                                            <p:txEl>
                                              <p:pRg st="2" end="2"/>
                                            </p:txEl>
                                          </p:spTgt>
                                        </p:tgtEl>
                                        <p:attrNameLst>
                                          <p:attrName>style.visibility</p:attrName>
                                        </p:attrNameLst>
                                      </p:cBhvr>
                                      <p:to>
                                        <p:strVal val="visible"/>
                                      </p:to>
                                    </p:set>
                                    <p:anim calcmode="lin" valueType="num">
                                      <p:cBhvr additive="base">
                                        <p:cTn id="7" dur="500" fill="hold"/>
                                        <p:tgtEl>
                                          <p:spTgt spid="6184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84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8499">
                                            <p:txEl>
                                              <p:pRg st="3" end="3"/>
                                            </p:txEl>
                                          </p:spTgt>
                                        </p:tgtEl>
                                        <p:attrNameLst>
                                          <p:attrName>style.visibility</p:attrName>
                                        </p:attrNameLst>
                                      </p:cBhvr>
                                      <p:to>
                                        <p:strVal val="visible"/>
                                      </p:to>
                                    </p:set>
                                    <p:anim calcmode="lin" valueType="num">
                                      <p:cBhvr additive="base">
                                        <p:cTn id="11" dur="500" fill="hold"/>
                                        <p:tgtEl>
                                          <p:spTgt spid="6184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84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8499">
                                            <p:txEl>
                                              <p:pRg st="4" end="4"/>
                                            </p:txEl>
                                          </p:spTgt>
                                        </p:tgtEl>
                                        <p:attrNameLst>
                                          <p:attrName>style.visibility</p:attrName>
                                        </p:attrNameLst>
                                      </p:cBhvr>
                                      <p:to>
                                        <p:strVal val="visible"/>
                                      </p:to>
                                    </p:set>
                                    <p:anim calcmode="lin" valueType="num">
                                      <p:cBhvr additive="base">
                                        <p:cTn id="15" dur="500" fill="hold"/>
                                        <p:tgtEl>
                                          <p:spTgt spid="6184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849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8499">
                                            <p:txEl>
                                              <p:pRg st="5" end="5"/>
                                            </p:txEl>
                                          </p:spTgt>
                                        </p:tgtEl>
                                        <p:attrNameLst>
                                          <p:attrName>style.visibility</p:attrName>
                                        </p:attrNameLst>
                                      </p:cBhvr>
                                      <p:to>
                                        <p:strVal val="visible"/>
                                      </p:to>
                                    </p:set>
                                    <p:anim calcmode="lin" valueType="num">
                                      <p:cBhvr additive="base">
                                        <p:cTn id="19" dur="500" fill="hold"/>
                                        <p:tgtEl>
                                          <p:spTgt spid="61849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84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Autofit/>
          </a:bodyPr>
          <a:lstStyle/>
          <a:p>
            <a:pPr eaLnBrk="1" hangingPunct="1"/>
            <a:r>
              <a:rPr lang="zh-CN" altLang="en-US" sz="3200" dirty="0"/>
              <a:t>预备知识（</a:t>
            </a:r>
            <a:r>
              <a:rPr lang="en-US" altLang="zh-CN" sz="3200" dirty="0"/>
              <a:t>2</a:t>
            </a:r>
            <a:r>
              <a:rPr lang="zh-CN" altLang="en-US" sz="3200" dirty="0"/>
              <a:t>）</a:t>
            </a:r>
            <a:endParaRPr lang="zh-CN" altLang="en-US" sz="3200" dirty="0"/>
          </a:p>
        </p:txBody>
      </p:sp>
      <p:sp>
        <p:nvSpPr>
          <p:cNvPr id="619523" name="Rectangle 3"/>
          <p:cNvSpPr>
            <a:spLocks noGrp="1" noChangeArrowheads="1"/>
          </p:cNvSpPr>
          <p:nvPr>
            <p:ph sz="quarter" idx="12"/>
          </p:nvPr>
        </p:nvSpPr>
        <p:spPr/>
        <p:txBody>
          <a:bodyPr/>
          <a:lstStyle/>
          <a:p>
            <a:pPr eaLnBrk="1" hangingPunct="1">
              <a:defRPr/>
            </a:pPr>
            <a:r>
              <a:rPr lang="zh-CN" altLang="en-US" sz="3200" dirty="0">
                <a:latin typeface="+mn-ea"/>
              </a:rPr>
              <a:t>消息、信包、片的相互关系</a:t>
            </a:r>
            <a:endParaRPr lang="en-US" altLang="zh-CN" sz="3200" dirty="0">
              <a:latin typeface="+mn-ea"/>
            </a:endParaRPr>
          </a:p>
        </p:txBody>
      </p:sp>
      <p:grpSp>
        <p:nvGrpSpPr>
          <p:cNvPr id="2" name="Group 4"/>
          <p:cNvGrpSpPr/>
          <p:nvPr/>
        </p:nvGrpSpPr>
        <p:grpSpPr bwMode="auto">
          <a:xfrm>
            <a:off x="900113" y="2709863"/>
            <a:ext cx="7388225" cy="2590800"/>
            <a:chOff x="567" y="1707"/>
            <a:chExt cx="4654" cy="1632"/>
          </a:xfrm>
        </p:grpSpPr>
        <p:sp>
          <p:nvSpPr>
            <p:cNvPr id="619525" name="Rectangle 5"/>
            <p:cNvSpPr>
              <a:spLocks noChangeArrowheads="1"/>
            </p:cNvSpPr>
            <p:nvPr/>
          </p:nvSpPr>
          <p:spPr bwMode="auto">
            <a:xfrm>
              <a:off x="1093" y="1707"/>
              <a:ext cx="912" cy="384"/>
            </a:xfrm>
            <a:prstGeom prst="rect">
              <a:avLst/>
            </a:prstGeom>
            <a:noFill/>
            <a:ln w="28575">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a typeface="+mn-ea"/>
              </a:endParaRPr>
            </a:p>
          </p:txBody>
        </p:sp>
        <p:sp>
          <p:nvSpPr>
            <p:cNvPr id="619526" name="Rectangle 6"/>
            <p:cNvSpPr>
              <a:spLocks noChangeArrowheads="1"/>
            </p:cNvSpPr>
            <p:nvPr/>
          </p:nvSpPr>
          <p:spPr bwMode="auto">
            <a:xfrm>
              <a:off x="2917" y="1707"/>
              <a:ext cx="912" cy="384"/>
            </a:xfrm>
            <a:prstGeom prst="rect">
              <a:avLst/>
            </a:prstGeom>
            <a:noFill/>
            <a:ln w="28575">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a typeface="+mn-ea"/>
              </a:endParaRPr>
            </a:p>
          </p:txBody>
        </p:sp>
        <p:sp>
          <p:nvSpPr>
            <p:cNvPr id="619527" name="Rectangle 7"/>
            <p:cNvSpPr>
              <a:spLocks noChangeArrowheads="1"/>
            </p:cNvSpPr>
            <p:nvPr/>
          </p:nvSpPr>
          <p:spPr bwMode="auto">
            <a:xfrm>
              <a:off x="3829" y="1707"/>
              <a:ext cx="912" cy="384"/>
            </a:xfrm>
            <a:prstGeom prst="rect">
              <a:avLst/>
            </a:prstGeom>
            <a:noFill/>
            <a:ln w="28575">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a typeface="+mn-ea"/>
              </a:endParaRPr>
            </a:p>
          </p:txBody>
        </p:sp>
        <p:sp>
          <p:nvSpPr>
            <p:cNvPr id="32777" name="Rectangle 8"/>
            <p:cNvSpPr>
              <a:spLocks noChangeArrowheads="1"/>
            </p:cNvSpPr>
            <p:nvPr/>
          </p:nvSpPr>
          <p:spPr bwMode="auto">
            <a:xfrm>
              <a:off x="2005" y="1707"/>
              <a:ext cx="912" cy="384"/>
            </a:xfrm>
            <a:prstGeom prst="rect">
              <a:avLst/>
            </a:prstGeom>
            <a:noFill/>
            <a:ln w="28575">
              <a:solidFill>
                <a:srgbClr val="33CC33"/>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zh-CN" altLang="en-US" b="1">
                  <a:solidFill>
                    <a:schemeClr val="tx1"/>
                  </a:solidFill>
                  <a:latin typeface="+mn-ea"/>
                  <a:ea typeface="+mn-ea"/>
                </a:rPr>
                <a:t>包</a:t>
              </a:r>
              <a:endParaRPr lang="zh-CN" altLang="en-US" b="1">
                <a:solidFill>
                  <a:schemeClr val="tx1"/>
                </a:solidFill>
                <a:latin typeface="+mn-ea"/>
                <a:ea typeface="+mn-ea"/>
              </a:endParaRPr>
            </a:p>
          </p:txBody>
        </p:sp>
        <p:sp>
          <p:nvSpPr>
            <p:cNvPr id="32778" name="Text Box 9"/>
            <p:cNvSpPr txBox="1">
              <a:spLocks noChangeArrowheads="1"/>
            </p:cNvSpPr>
            <p:nvPr/>
          </p:nvSpPr>
          <p:spPr bwMode="auto">
            <a:xfrm>
              <a:off x="567" y="175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spcBef>
                  <a:spcPct val="50000"/>
                </a:spcBef>
              </a:pPr>
              <a:r>
                <a:rPr lang="zh-CN" altLang="en-US" b="1" dirty="0">
                  <a:solidFill>
                    <a:schemeClr val="tx1"/>
                  </a:solidFill>
                  <a:latin typeface="+mn-ea"/>
                  <a:ea typeface="+mn-ea"/>
                </a:rPr>
                <a:t>消息</a:t>
              </a:r>
              <a:endParaRPr lang="zh-CN" altLang="en-US" b="1" dirty="0">
                <a:solidFill>
                  <a:schemeClr val="tx1"/>
                </a:solidFill>
                <a:latin typeface="+mn-ea"/>
                <a:ea typeface="+mn-ea"/>
              </a:endParaRPr>
            </a:p>
          </p:txBody>
        </p:sp>
        <p:sp>
          <p:nvSpPr>
            <p:cNvPr id="32779" name="Text Box 10"/>
            <p:cNvSpPr txBox="1">
              <a:spLocks noChangeArrowheads="1"/>
            </p:cNvSpPr>
            <p:nvPr/>
          </p:nvSpPr>
          <p:spPr bwMode="auto">
            <a:xfrm>
              <a:off x="567" y="2331"/>
              <a:ext cx="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spcBef>
                  <a:spcPct val="50000"/>
                </a:spcBef>
              </a:pPr>
              <a:r>
                <a:rPr lang="zh-CN" altLang="en-US" b="1">
                  <a:solidFill>
                    <a:schemeClr val="tx1"/>
                  </a:solidFill>
                  <a:latin typeface="+mn-ea"/>
                  <a:ea typeface="+mn-ea"/>
                </a:rPr>
                <a:t>包</a:t>
              </a:r>
              <a:endParaRPr lang="en-US" altLang="zh-CN" b="1">
                <a:solidFill>
                  <a:schemeClr val="tx1"/>
                </a:solidFill>
                <a:latin typeface="+mn-ea"/>
                <a:ea typeface="+mn-ea"/>
              </a:endParaRPr>
            </a:p>
          </p:txBody>
        </p:sp>
        <p:grpSp>
          <p:nvGrpSpPr>
            <p:cNvPr id="32780" name="Group 11"/>
            <p:cNvGrpSpPr/>
            <p:nvPr/>
          </p:nvGrpSpPr>
          <p:grpSpPr bwMode="auto">
            <a:xfrm>
              <a:off x="1477" y="2091"/>
              <a:ext cx="3744" cy="576"/>
              <a:chOff x="1776" y="1392"/>
              <a:chExt cx="3744" cy="576"/>
            </a:xfrm>
          </p:grpSpPr>
          <p:sp>
            <p:nvSpPr>
              <p:cNvPr id="619532" name="Line 12"/>
              <p:cNvSpPr>
                <a:spLocks noChangeShapeType="1"/>
              </p:cNvSpPr>
              <p:nvPr/>
            </p:nvSpPr>
            <p:spPr bwMode="auto">
              <a:xfrm>
                <a:off x="3216" y="1392"/>
                <a:ext cx="2304" cy="276"/>
              </a:xfrm>
              <a:prstGeom prst="line">
                <a:avLst/>
              </a:prstGeom>
              <a:noFill/>
              <a:ln w="28575">
                <a:solidFill>
                  <a:srgbClr val="33CCFF"/>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a typeface="+mn-ea"/>
                </a:endParaRPr>
              </a:p>
            </p:txBody>
          </p:sp>
          <p:sp>
            <p:nvSpPr>
              <p:cNvPr id="619533" name="Line 13"/>
              <p:cNvSpPr>
                <a:spLocks noChangeShapeType="1"/>
              </p:cNvSpPr>
              <p:nvPr/>
            </p:nvSpPr>
            <p:spPr bwMode="auto">
              <a:xfrm flipH="1">
                <a:off x="1776" y="1392"/>
                <a:ext cx="528" cy="288"/>
              </a:xfrm>
              <a:prstGeom prst="line">
                <a:avLst/>
              </a:prstGeom>
              <a:noFill/>
              <a:ln w="28575">
                <a:solidFill>
                  <a:srgbClr val="33CCFF"/>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a typeface="+mn-ea"/>
                </a:endParaRPr>
              </a:p>
            </p:txBody>
          </p:sp>
          <p:sp>
            <p:nvSpPr>
              <p:cNvPr id="32783" name="Rectangle 14"/>
              <p:cNvSpPr>
                <a:spLocks noChangeArrowheads="1"/>
              </p:cNvSpPr>
              <p:nvPr/>
            </p:nvSpPr>
            <p:spPr bwMode="auto">
              <a:xfrm>
                <a:off x="2640" y="1680"/>
                <a:ext cx="432" cy="288"/>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zh-CN" altLang="en-US" b="1">
                    <a:solidFill>
                      <a:schemeClr val="tx1"/>
                    </a:solidFill>
                    <a:latin typeface="+mn-ea"/>
                    <a:ea typeface="+mn-ea"/>
                  </a:rPr>
                  <a:t>据</a:t>
                </a:r>
                <a:endParaRPr lang="zh-CN" altLang="en-US" b="1">
                  <a:solidFill>
                    <a:schemeClr val="tx1"/>
                  </a:solidFill>
                  <a:latin typeface="+mn-ea"/>
                  <a:ea typeface="+mn-ea"/>
                </a:endParaRPr>
              </a:p>
            </p:txBody>
          </p:sp>
          <p:sp>
            <p:nvSpPr>
              <p:cNvPr id="32784" name="Rectangle 15"/>
              <p:cNvSpPr>
                <a:spLocks noChangeArrowheads="1"/>
              </p:cNvSpPr>
              <p:nvPr/>
            </p:nvSpPr>
            <p:spPr bwMode="auto">
              <a:xfrm>
                <a:off x="3072" y="1680"/>
                <a:ext cx="432" cy="288"/>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zh-CN" altLang="en-US" b="1">
                    <a:solidFill>
                      <a:schemeClr val="tx1"/>
                    </a:solidFill>
                    <a:latin typeface="+mn-ea"/>
                    <a:ea typeface="+mn-ea"/>
                  </a:rPr>
                  <a:t>片</a:t>
                </a:r>
                <a:endParaRPr lang="zh-CN" altLang="en-US" b="1">
                  <a:solidFill>
                    <a:schemeClr val="tx1"/>
                  </a:solidFill>
                  <a:latin typeface="+mn-ea"/>
                  <a:ea typeface="+mn-ea"/>
                </a:endParaRPr>
              </a:p>
            </p:txBody>
          </p:sp>
          <p:sp>
            <p:nvSpPr>
              <p:cNvPr id="32785" name="Rectangle 16"/>
              <p:cNvSpPr>
                <a:spLocks noChangeArrowheads="1"/>
              </p:cNvSpPr>
              <p:nvPr/>
            </p:nvSpPr>
            <p:spPr bwMode="auto">
              <a:xfrm>
                <a:off x="1776" y="1680"/>
                <a:ext cx="432" cy="288"/>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zh-CN" altLang="en-US" b="1">
                    <a:solidFill>
                      <a:schemeClr val="tx1"/>
                    </a:solidFill>
                    <a:latin typeface="+mn-ea"/>
                    <a:ea typeface="+mn-ea"/>
                  </a:rPr>
                  <a:t>头片</a:t>
                </a:r>
                <a:endParaRPr lang="zh-CN" altLang="en-US" b="1">
                  <a:solidFill>
                    <a:schemeClr val="tx1"/>
                  </a:solidFill>
                  <a:latin typeface="+mn-ea"/>
                  <a:ea typeface="+mn-ea"/>
                </a:endParaRPr>
              </a:p>
            </p:txBody>
          </p:sp>
          <p:sp>
            <p:nvSpPr>
              <p:cNvPr id="32786" name="Rectangle 17"/>
              <p:cNvSpPr>
                <a:spLocks noChangeArrowheads="1"/>
              </p:cNvSpPr>
              <p:nvPr/>
            </p:nvSpPr>
            <p:spPr bwMode="auto">
              <a:xfrm>
                <a:off x="4656" y="1680"/>
                <a:ext cx="864" cy="288"/>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zh-CN" altLang="en-US" b="1">
                    <a:solidFill>
                      <a:schemeClr val="tx1"/>
                    </a:solidFill>
                    <a:latin typeface="+mn-ea"/>
                    <a:ea typeface="+mn-ea"/>
                  </a:rPr>
                  <a:t>尾片</a:t>
                </a:r>
                <a:endParaRPr lang="zh-CN" altLang="en-US" b="1">
                  <a:solidFill>
                    <a:schemeClr val="tx1"/>
                  </a:solidFill>
                  <a:latin typeface="+mn-ea"/>
                  <a:ea typeface="+mn-ea"/>
                </a:endParaRPr>
              </a:p>
            </p:txBody>
          </p:sp>
          <p:sp>
            <p:nvSpPr>
              <p:cNvPr id="32787" name="Text Box 18"/>
              <p:cNvSpPr txBox="1">
                <a:spLocks noChangeArrowheads="1"/>
              </p:cNvSpPr>
              <p:nvPr/>
            </p:nvSpPr>
            <p:spPr bwMode="auto">
              <a:xfrm>
                <a:off x="3504" y="1668"/>
                <a:ext cx="528" cy="291"/>
              </a:xfrm>
              <a:prstGeom prst="rect">
                <a:avLst/>
              </a:prstGeom>
              <a:noFill/>
              <a:ln w="28575">
                <a:solidFill>
                  <a:srgbClr val="00CC00"/>
                </a:solidFill>
                <a:prstDash val="sysDot"/>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spcBef>
                    <a:spcPct val="50000"/>
                  </a:spcBef>
                </a:pPr>
                <a:r>
                  <a:rPr lang="en-US" altLang="zh-CN" b="1">
                    <a:solidFill>
                      <a:schemeClr val="tx1"/>
                    </a:solidFill>
                    <a:latin typeface="+mn-ea"/>
                    <a:ea typeface="+mn-ea"/>
                  </a:rPr>
                  <a:t>……</a:t>
                </a:r>
                <a:endParaRPr lang="en-US" altLang="zh-CN" b="1">
                  <a:solidFill>
                    <a:schemeClr val="tx1"/>
                  </a:solidFill>
                  <a:latin typeface="+mn-ea"/>
                  <a:ea typeface="+mn-ea"/>
                </a:endParaRPr>
              </a:p>
            </p:txBody>
          </p:sp>
          <p:sp>
            <p:nvSpPr>
              <p:cNvPr id="32788" name="Rectangle 19"/>
              <p:cNvSpPr>
                <a:spLocks noChangeArrowheads="1"/>
              </p:cNvSpPr>
              <p:nvPr/>
            </p:nvSpPr>
            <p:spPr bwMode="auto">
              <a:xfrm>
                <a:off x="4032" y="1680"/>
                <a:ext cx="624" cy="288"/>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zh-CN" altLang="en-US" b="1">
                    <a:solidFill>
                      <a:schemeClr val="tx1"/>
                    </a:solidFill>
                    <a:latin typeface="+mn-ea"/>
                    <a:ea typeface="+mn-ea"/>
                  </a:rPr>
                  <a:t>顺序号</a:t>
                </a:r>
                <a:endParaRPr lang="zh-CN" altLang="en-US" b="1">
                  <a:solidFill>
                    <a:schemeClr val="tx1"/>
                  </a:solidFill>
                  <a:latin typeface="+mn-ea"/>
                  <a:ea typeface="+mn-ea"/>
                </a:endParaRPr>
              </a:p>
            </p:txBody>
          </p:sp>
          <p:sp>
            <p:nvSpPr>
              <p:cNvPr id="32789" name="Rectangle 20"/>
              <p:cNvSpPr>
                <a:spLocks noChangeArrowheads="1"/>
              </p:cNvSpPr>
              <p:nvPr/>
            </p:nvSpPr>
            <p:spPr bwMode="auto">
              <a:xfrm>
                <a:off x="2208" y="1680"/>
                <a:ext cx="432" cy="288"/>
              </a:xfrm>
              <a:prstGeom prst="rect">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zh-CN" altLang="en-US" b="1">
                    <a:solidFill>
                      <a:schemeClr val="tx1"/>
                    </a:solidFill>
                    <a:latin typeface="+mn-ea"/>
                    <a:ea typeface="+mn-ea"/>
                  </a:rPr>
                  <a:t>数</a:t>
                </a:r>
                <a:endParaRPr lang="zh-CN" altLang="en-US" b="1">
                  <a:solidFill>
                    <a:schemeClr val="tx1"/>
                  </a:solidFill>
                  <a:latin typeface="+mn-ea"/>
                  <a:ea typeface="+mn-ea"/>
                </a:endParaRPr>
              </a:p>
            </p:txBody>
          </p:sp>
        </p:grpSp>
        <p:sp>
          <p:nvSpPr>
            <p:cNvPr id="32790" name="Text Box 21"/>
            <p:cNvSpPr txBox="1">
              <a:spLocks noChangeArrowheads="1"/>
            </p:cNvSpPr>
            <p:nvPr/>
          </p:nvSpPr>
          <p:spPr bwMode="auto">
            <a:xfrm>
              <a:off x="567" y="3051"/>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spcBef>
                  <a:spcPct val="50000"/>
                </a:spcBef>
              </a:pPr>
              <a:r>
                <a:rPr lang="zh-CN" altLang="en-US" b="1">
                  <a:solidFill>
                    <a:schemeClr val="tx1"/>
                  </a:solidFill>
                  <a:latin typeface="+mn-ea"/>
                  <a:ea typeface="+mn-ea"/>
                </a:rPr>
                <a:t>片</a:t>
              </a:r>
              <a:endParaRPr lang="zh-CN" altLang="en-US" b="1">
                <a:solidFill>
                  <a:schemeClr val="tx1"/>
                </a:solidFill>
                <a:latin typeface="+mn-ea"/>
                <a:ea typeface="+mn-ea"/>
              </a:endParaRPr>
            </a:p>
          </p:txBody>
        </p:sp>
        <p:grpSp>
          <p:nvGrpSpPr>
            <p:cNvPr id="32791" name="Group 22"/>
            <p:cNvGrpSpPr/>
            <p:nvPr/>
          </p:nvGrpSpPr>
          <p:grpSpPr bwMode="auto">
            <a:xfrm>
              <a:off x="1909" y="2667"/>
              <a:ext cx="1920" cy="624"/>
              <a:chOff x="2208" y="1968"/>
              <a:chExt cx="1920" cy="624"/>
            </a:xfrm>
          </p:grpSpPr>
          <p:sp>
            <p:nvSpPr>
              <p:cNvPr id="619543" name="Line 23"/>
              <p:cNvSpPr>
                <a:spLocks noChangeShapeType="1"/>
              </p:cNvSpPr>
              <p:nvPr/>
            </p:nvSpPr>
            <p:spPr bwMode="auto">
              <a:xfrm>
                <a:off x="2208" y="1968"/>
                <a:ext cx="0" cy="432"/>
              </a:xfrm>
              <a:prstGeom prst="line">
                <a:avLst/>
              </a:prstGeom>
              <a:noFill/>
              <a:ln w="28575">
                <a:solidFill>
                  <a:srgbClr val="33CCFF"/>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a typeface="+mn-ea"/>
                </a:endParaRPr>
              </a:p>
            </p:txBody>
          </p:sp>
          <p:sp>
            <p:nvSpPr>
              <p:cNvPr id="619544" name="Line 24"/>
              <p:cNvSpPr>
                <a:spLocks noChangeShapeType="1"/>
              </p:cNvSpPr>
              <p:nvPr/>
            </p:nvSpPr>
            <p:spPr bwMode="auto">
              <a:xfrm>
                <a:off x="2640" y="1968"/>
                <a:ext cx="1488" cy="432"/>
              </a:xfrm>
              <a:prstGeom prst="line">
                <a:avLst/>
              </a:prstGeom>
              <a:noFill/>
              <a:ln w="28575">
                <a:solidFill>
                  <a:srgbClr val="33CCFF"/>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n-ea"/>
                  <a:ea typeface="+mn-ea"/>
                </a:endParaRPr>
              </a:p>
            </p:txBody>
          </p:sp>
          <p:sp>
            <p:nvSpPr>
              <p:cNvPr id="32794" name="Rectangle 25"/>
              <p:cNvSpPr>
                <a:spLocks noChangeArrowheads="1"/>
              </p:cNvSpPr>
              <p:nvPr/>
            </p:nvSpPr>
            <p:spPr bwMode="auto">
              <a:xfrm>
                <a:off x="220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sp>
            <p:nvSpPr>
              <p:cNvPr id="32795" name="Rectangle 26"/>
              <p:cNvSpPr>
                <a:spLocks noChangeArrowheads="1"/>
              </p:cNvSpPr>
              <p:nvPr/>
            </p:nvSpPr>
            <p:spPr bwMode="auto">
              <a:xfrm>
                <a:off x="244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sp>
            <p:nvSpPr>
              <p:cNvPr id="32796" name="Rectangle 27"/>
              <p:cNvSpPr>
                <a:spLocks noChangeArrowheads="1"/>
              </p:cNvSpPr>
              <p:nvPr/>
            </p:nvSpPr>
            <p:spPr bwMode="auto">
              <a:xfrm>
                <a:off x="268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sp>
            <p:nvSpPr>
              <p:cNvPr id="32797" name="Rectangle 28"/>
              <p:cNvSpPr>
                <a:spLocks noChangeArrowheads="1"/>
              </p:cNvSpPr>
              <p:nvPr/>
            </p:nvSpPr>
            <p:spPr bwMode="auto">
              <a:xfrm>
                <a:off x="292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sp>
            <p:nvSpPr>
              <p:cNvPr id="32798" name="Rectangle 29"/>
              <p:cNvSpPr>
                <a:spLocks noChangeArrowheads="1"/>
              </p:cNvSpPr>
              <p:nvPr/>
            </p:nvSpPr>
            <p:spPr bwMode="auto">
              <a:xfrm>
                <a:off x="316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sp>
            <p:nvSpPr>
              <p:cNvPr id="32799" name="Rectangle 30"/>
              <p:cNvSpPr>
                <a:spLocks noChangeArrowheads="1"/>
              </p:cNvSpPr>
              <p:nvPr/>
            </p:nvSpPr>
            <p:spPr bwMode="auto">
              <a:xfrm>
                <a:off x="340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sp>
            <p:nvSpPr>
              <p:cNvPr id="32800" name="Rectangle 31"/>
              <p:cNvSpPr>
                <a:spLocks noChangeArrowheads="1"/>
              </p:cNvSpPr>
              <p:nvPr/>
            </p:nvSpPr>
            <p:spPr bwMode="auto">
              <a:xfrm>
                <a:off x="364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sp>
            <p:nvSpPr>
              <p:cNvPr id="32801" name="Rectangle 32"/>
              <p:cNvSpPr>
                <a:spLocks noChangeArrowheads="1"/>
              </p:cNvSpPr>
              <p:nvPr/>
            </p:nvSpPr>
            <p:spPr bwMode="auto">
              <a:xfrm>
                <a:off x="3888" y="2400"/>
                <a:ext cx="240" cy="192"/>
              </a:xfrm>
              <a:prstGeom prst="rect">
                <a:avLst/>
              </a:prstGeom>
              <a:noFill/>
              <a:ln w="28575">
                <a:solidFill>
                  <a:srgbClr val="00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a:spcBef>
                    <a:spcPct val="0"/>
                  </a:spcBef>
                </a:pPr>
                <a:r>
                  <a:rPr lang="en-US" altLang="zh-CN" sz="1800">
                    <a:solidFill>
                      <a:schemeClr val="tx1"/>
                    </a:solidFill>
                    <a:latin typeface="+mn-ea"/>
                    <a:ea typeface="+mn-ea"/>
                  </a:rPr>
                  <a:t>bit</a:t>
                </a:r>
                <a:endParaRPr lang="en-US" altLang="zh-CN" sz="1800">
                  <a:solidFill>
                    <a:schemeClr val="tx1"/>
                  </a:solidFill>
                  <a:latin typeface="+mn-ea"/>
                  <a:ea typeface="+mn-ea"/>
                </a:endParaRPr>
              </a:p>
            </p:txBody>
          </p:sp>
        </p:grpSp>
      </p:gr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25625F0-83CF-4C6A-A1CE-809E666655D6}"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pPr eaLnBrk="1" hangingPunct="1"/>
            <a:r>
              <a:rPr lang="zh-CN" altLang="en-US" sz="3600" dirty="0"/>
              <a:t>第二章 并行机系统互连与基本通信操作</a:t>
            </a:r>
            <a:endParaRPr lang="en-US" altLang="zh-CN" sz="3600" dirty="0"/>
          </a:p>
        </p:txBody>
      </p:sp>
      <p:sp>
        <p:nvSpPr>
          <p:cNvPr id="587779" name="Rectangle 3"/>
          <p:cNvSpPr>
            <a:spLocks noGrp="1" noChangeArrowheads="1"/>
          </p:cNvSpPr>
          <p:nvPr>
            <p:ph sz="quarter" idx="12"/>
          </p:nvPr>
        </p:nvSpPr>
        <p:spPr/>
        <p:txBody>
          <a:bodyPr/>
          <a:lstStyle/>
          <a:p>
            <a:pPr eaLnBrk="1" hangingPunct="1">
              <a:defRPr/>
            </a:pPr>
            <a:r>
              <a:rPr lang="zh-CN" altLang="en-US">
                <a:solidFill>
                  <a:schemeClr val="tx2"/>
                </a:solidFill>
              </a:rPr>
              <a:t>2.1 </a:t>
            </a:r>
            <a:r>
              <a:rPr lang="zh-CN" altLang="en-US" u="sng">
                <a:solidFill>
                  <a:schemeClr val="tx2"/>
                </a:solidFill>
              </a:rPr>
              <a:t>并行计算机互连网络</a:t>
            </a:r>
            <a:endParaRPr lang="en-US" altLang="zh-CN" u="sng">
              <a:solidFill>
                <a:schemeClr val="tx2"/>
              </a:solidFill>
            </a:endParaRPr>
          </a:p>
          <a:p>
            <a:pPr lvl="1" eaLnBrk="1" hangingPunct="1">
              <a:defRPr/>
            </a:pPr>
            <a:r>
              <a:rPr lang="en-US" altLang="zh-CN"/>
              <a:t>2.1.1 </a:t>
            </a:r>
            <a:r>
              <a:rPr lang="zh-CN" altLang="en-US"/>
              <a:t>系统互连</a:t>
            </a:r>
            <a:endParaRPr lang="zh-CN" altLang="en-US"/>
          </a:p>
          <a:p>
            <a:pPr lvl="1" eaLnBrk="1" hangingPunct="1">
              <a:defRPr/>
            </a:pPr>
            <a:r>
              <a:rPr lang="en-US" altLang="zh-CN"/>
              <a:t>2.1.2 </a:t>
            </a:r>
            <a:r>
              <a:rPr lang="zh-CN" altLang="en-US"/>
              <a:t>静态互连网络</a:t>
            </a:r>
            <a:endParaRPr lang="zh-CN" altLang="en-US"/>
          </a:p>
          <a:p>
            <a:pPr lvl="1" eaLnBrk="1" hangingPunct="1">
              <a:defRPr/>
            </a:pPr>
            <a:r>
              <a:rPr lang="en-US" altLang="zh-CN"/>
              <a:t>2.1.3 </a:t>
            </a:r>
            <a:r>
              <a:rPr lang="zh-CN" altLang="en-US"/>
              <a:t>动态互连网络</a:t>
            </a:r>
            <a:endParaRPr lang="zh-CN" altLang="en-US"/>
          </a:p>
          <a:p>
            <a:pPr lvl="1" eaLnBrk="1" hangingPunct="1">
              <a:defRPr/>
            </a:pPr>
            <a:r>
              <a:rPr lang="en-US" altLang="zh-CN"/>
              <a:t>2.1.4 </a:t>
            </a:r>
            <a:r>
              <a:rPr lang="zh-CN" altLang="en-US"/>
              <a:t>标准互连网络</a:t>
            </a:r>
            <a:endParaRPr lang="zh-CN" altLang="en-US"/>
          </a:p>
          <a:p>
            <a:pPr eaLnBrk="1" hangingPunct="1">
              <a:defRPr/>
            </a:pPr>
            <a:r>
              <a:rPr lang="zh-CN" altLang="en-US"/>
              <a:t>2.2 选路方法与开关技术</a:t>
            </a:r>
            <a:endParaRPr lang="en-US" altLang="zh-CN"/>
          </a:p>
          <a:p>
            <a:pPr eaLnBrk="1" hangingPunct="1">
              <a:defRPr/>
            </a:pPr>
            <a:r>
              <a:rPr lang="zh-CN" altLang="en-US"/>
              <a:t>2.3 单一信包一到一传输</a:t>
            </a:r>
            <a:endParaRPr lang="zh-CN" altLang="en-US"/>
          </a:p>
          <a:p>
            <a:pPr eaLnBrk="1" hangingPunct="1">
              <a:defRPr/>
            </a:pPr>
            <a:r>
              <a:rPr lang="en-US" altLang="zh-CN"/>
              <a:t>2.4 </a:t>
            </a:r>
            <a:r>
              <a:rPr lang="zh-CN" altLang="en-US"/>
              <a:t>一到多播送</a:t>
            </a:r>
            <a:endParaRPr lang="zh-CN" altLang="en-US"/>
          </a:p>
          <a:p>
            <a:pPr eaLnBrk="1" hangingPunct="1">
              <a:defRPr/>
            </a:pPr>
            <a:r>
              <a:rPr lang="en-US" altLang="zh-CN"/>
              <a:t>2.5 </a:t>
            </a:r>
            <a:r>
              <a:rPr lang="zh-CN" altLang="en-US"/>
              <a:t>多到多播送</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C22C8E8-B2C2-42CE-A16C-34BC16E4F47D}"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Autofit/>
          </a:bodyPr>
          <a:lstStyle/>
          <a:p>
            <a:pPr eaLnBrk="1" hangingPunct="1"/>
            <a:r>
              <a:rPr lang="zh-CN" altLang="en-US" sz="3200" dirty="0"/>
              <a:t>预备知识（</a:t>
            </a:r>
            <a:r>
              <a:rPr lang="en-US" altLang="zh-CN" sz="3200" dirty="0"/>
              <a:t>3</a:t>
            </a:r>
            <a:r>
              <a:rPr lang="zh-CN" altLang="en-US" sz="3200" dirty="0"/>
              <a:t>）</a:t>
            </a:r>
            <a:endParaRPr lang="zh-CN" altLang="en-US" sz="3200" dirty="0"/>
          </a:p>
        </p:txBody>
      </p:sp>
      <p:sp>
        <p:nvSpPr>
          <p:cNvPr id="620547" name="Rectangle 3"/>
          <p:cNvSpPr>
            <a:spLocks noGrp="1" noChangeArrowheads="1"/>
          </p:cNvSpPr>
          <p:nvPr>
            <p:ph sz="quarter" idx="12"/>
          </p:nvPr>
        </p:nvSpPr>
        <p:spPr/>
        <p:txBody>
          <a:bodyPr/>
          <a:lstStyle/>
          <a:p>
            <a:pPr eaLnBrk="1" hangingPunct="1">
              <a:lnSpc>
                <a:spcPct val="90000"/>
              </a:lnSpc>
              <a:defRPr/>
            </a:pPr>
            <a:r>
              <a:rPr lang="zh-CN" altLang="en-US" sz="2800" dirty="0">
                <a:latin typeface="+mn-ea"/>
              </a:rPr>
              <a:t>互连网络、传输节点结构</a:t>
            </a:r>
            <a:r>
              <a:rPr lang="en-US" altLang="zh-CN" dirty="0">
                <a:latin typeface="+mn-ea"/>
              </a:rPr>
              <a:t>   </a:t>
            </a:r>
            <a:endParaRPr lang="en-US" altLang="zh-CN" dirty="0">
              <a:latin typeface="+mn-ea"/>
            </a:endParaRPr>
          </a:p>
          <a:p>
            <a:pPr eaLnBrk="1" hangingPunct="1">
              <a:lnSpc>
                <a:spcPct val="90000"/>
              </a:lnSpc>
              <a:buFont typeface="Wingdings" panose="05000000000000000000" pitchFamily="2" charset="2"/>
              <a:buNone/>
              <a:defRPr/>
            </a:pPr>
            <a:r>
              <a:rPr lang="en-US" altLang="zh-CN" dirty="0">
                <a:latin typeface="+mn-ea"/>
              </a:rPr>
              <a:t>  </a:t>
            </a:r>
            <a:r>
              <a:rPr lang="en-US" altLang="zh-CN" sz="2000" dirty="0">
                <a:latin typeface="+mn-ea"/>
              </a:rPr>
              <a:t>(1)</a:t>
            </a:r>
            <a:r>
              <a:rPr lang="zh-CN" altLang="en-US" sz="2000" dirty="0">
                <a:latin typeface="+mn-ea"/>
              </a:rPr>
              <a:t>互连网络可以表示为一个图</a:t>
            </a:r>
            <a:r>
              <a:rPr lang="en-US" altLang="zh-CN" sz="2000" dirty="0">
                <a:latin typeface="+mn-ea"/>
              </a:rPr>
              <a:t>G(V,E),  V={switches or nodes}, E Í V×V</a:t>
            </a:r>
            <a:endParaRPr lang="en-US" altLang="zh-CN" sz="2000" dirty="0">
              <a:latin typeface="+mn-ea"/>
            </a:endParaRPr>
          </a:p>
          <a:p>
            <a:pPr eaLnBrk="1" hangingPunct="1">
              <a:lnSpc>
                <a:spcPct val="90000"/>
              </a:lnSpc>
              <a:buFont typeface="Wingdings" panose="05000000000000000000" pitchFamily="2" charset="2"/>
              <a:buNone/>
              <a:defRPr/>
            </a:pPr>
            <a:r>
              <a:rPr lang="en-US" altLang="zh-CN" sz="2000" dirty="0">
                <a:latin typeface="+mn-ea"/>
              </a:rPr>
              <a:t>  (2)</a:t>
            </a:r>
            <a:r>
              <a:rPr lang="zh-CN" altLang="en-US" sz="2000" dirty="0">
                <a:latin typeface="+mn-ea"/>
              </a:rPr>
              <a:t>描述</a:t>
            </a:r>
            <a:r>
              <a:rPr lang="en-US" altLang="zh-CN" sz="2000" dirty="0">
                <a:latin typeface="+mn-ea"/>
              </a:rPr>
              <a:t>:</a:t>
            </a:r>
            <a:r>
              <a:rPr lang="zh-CN" altLang="en-US" sz="2000" dirty="0">
                <a:latin typeface="+mn-ea"/>
              </a:rPr>
              <a:t> 拓扑</a:t>
            </a:r>
            <a:r>
              <a:rPr lang="en-US" altLang="zh-CN" sz="2000" dirty="0">
                <a:latin typeface="+mn-ea"/>
              </a:rPr>
              <a:t>(Topology)</a:t>
            </a:r>
            <a:r>
              <a:rPr lang="zh-CN" altLang="en-US" sz="2000" dirty="0">
                <a:latin typeface="+mn-ea"/>
              </a:rPr>
              <a:t>、选路算法</a:t>
            </a:r>
            <a:r>
              <a:rPr lang="en-US" altLang="zh-CN" sz="2000" dirty="0">
                <a:latin typeface="+mn-ea"/>
              </a:rPr>
              <a:t>(Routing)</a:t>
            </a:r>
            <a:r>
              <a:rPr lang="zh-CN" altLang="en-US" sz="2000" dirty="0">
                <a:latin typeface="+mn-ea"/>
              </a:rPr>
              <a:t>、流控制</a:t>
            </a:r>
            <a:r>
              <a:rPr lang="en-US" altLang="zh-CN" sz="2000" dirty="0">
                <a:latin typeface="+mn-ea"/>
              </a:rPr>
              <a:t>(Flow Control)</a:t>
            </a:r>
            <a:endParaRPr lang="zh-CN" altLang="en-US" sz="2000" dirty="0">
              <a:solidFill>
                <a:schemeClr val="tx2"/>
              </a:solidFill>
              <a:latin typeface="+mn-ea"/>
            </a:endParaRPr>
          </a:p>
          <a:p>
            <a:pPr eaLnBrk="1" hangingPunct="1">
              <a:lnSpc>
                <a:spcPct val="90000"/>
              </a:lnSpc>
              <a:buFont typeface="Wingdings" panose="05000000000000000000" pitchFamily="2" charset="2"/>
              <a:buNone/>
              <a:defRPr/>
            </a:pPr>
            <a:r>
              <a:rPr lang="en-US" altLang="zh-CN" sz="2000" dirty="0">
                <a:latin typeface="+mn-ea"/>
              </a:rPr>
              <a:t> </a:t>
            </a:r>
            <a:r>
              <a:rPr lang="zh-CN" altLang="en-US" sz="2000" dirty="0">
                <a:latin typeface="+mn-ea"/>
              </a:rPr>
              <a:t> </a:t>
            </a:r>
            <a:r>
              <a:rPr lang="en-US" altLang="zh-CN" sz="2000" dirty="0">
                <a:latin typeface="+mn-ea"/>
              </a:rPr>
              <a:t>(3)</a:t>
            </a:r>
            <a:r>
              <a:rPr lang="zh-CN" altLang="en-US" sz="2000" dirty="0">
                <a:latin typeface="+mn-ea"/>
              </a:rPr>
              <a:t>两个重要指标</a:t>
            </a:r>
            <a:r>
              <a:rPr lang="en-US" altLang="zh-CN" sz="2000" dirty="0">
                <a:latin typeface="+mn-ea"/>
              </a:rPr>
              <a:t>:</a:t>
            </a:r>
            <a:r>
              <a:rPr lang="zh-CN" altLang="en-US" sz="2000" dirty="0">
                <a:latin typeface="+mn-ea"/>
              </a:rPr>
              <a:t>传输时延</a:t>
            </a:r>
            <a:r>
              <a:rPr lang="en-US" altLang="zh-CN" sz="2000" dirty="0">
                <a:latin typeface="+mn-ea"/>
              </a:rPr>
              <a:t>(Transmission Latency)</a:t>
            </a:r>
            <a:r>
              <a:rPr lang="zh-CN" altLang="en-US" sz="2000" dirty="0">
                <a:latin typeface="+mn-ea"/>
              </a:rPr>
              <a:t>、吞吐量</a:t>
            </a:r>
            <a:r>
              <a:rPr lang="en-US" altLang="zh-CN" sz="2000" dirty="0">
                <a:latin typeface="+mn-ea"/>
              </a:rPr>
              <a:t>(Throughput)</a:t>
            </a:r>
            <a:endParaRPr lang="en-US" altLang="zh-CN" sz="2000" dirty="0">
              <a:latin typeface="+mn-ea"/>
            </a:endParaRPr>
          </a:p>
          <a:p>
            <a:pPr eaLnBrk="1" hangingPunct="1">
              <a:lnSpc>
                <a:spcPct val="90000"/>
              </a:lnSpc>
              <a:buFont typeface="Wingdings" panose="05000000000000000000" pitchFamily="2" charset="2"/>
              <a:buNone/>
              <a:defRPr/>
            </a:pPr>
            <a:r>
              <a:rPr lang="en-US" altLang="zh-CN" sz="2000" dirty="0">
                <a:latin typeface="+mn-ea"/>
              </a:rPr>
              <a:t>  (4)</a:t>
            </a:r>
            <a:r>
              <a:rPr lang="zh-CN" altLang="en-US" sz="2000" dirty="0">
                <a:latin typeface="+mn-ea"/>
              </a:rPr>
              <a:t>节点</a:t>
            </a:r>
            <a:r>
              <a:rPr lang="en-US" altLang="zh-CN" sz="2000" dirty="0">
                <a:latin typeface="+mn-ea"/>
              </a:rPr>
              <a:t>(</a:t>
            </a:r>
            <a:r>
              <a:rPr lang="zh-CN" altLang="en-US" sz="2000" dirty="0">
                <a:latin typeface="+mn-ea"/>
              </a:rPr>
              <a:t>开关</a:t>
            </a:r>
            <a:r>
              <a:rPr lang="en-US" altLang="zh-CN" sz="2000" dirty="0">
                <a:latin typeface="+mn-ea"/>
              </a:rPr>
              <a:t>)</a:t>
            </a:r>
            <a:r>
              <a:rPr lang="zh-CN" altLang="en-US" sz="2000" dirty="0">
                <a:latin typeface="+mn-ea"/>
              </a:rPr>
              <a:t>结构</a:t>
            </a:r>
            <a:r>
              <a:rPr lang="en-US" altLang="zh-CN" sz="2000" dirty="0">
                <a:latin typeface="+mn-ea"/>
              </a:rPr>
              <a:t>:</a:t>
            </a:r>
            <a:r>
              <a:rPr lang="zh-CN" altLang="en-US" sz="2000" dirty="0">
                <a:latin typeface="+mn-ea"/>
              </a:rPr>
              <a:t>二维</a:t>
            </a:r>
            <a:r>
              <a:rPr lang="en-US" altLang="zh-CN" sz="2000" dirty="0">
                <a:latin typeface="+mn-ea"/>
              </a:rPr>
              <a:t>mesh</a:t>
            </a:r>
            <a:r>
              <a:rPr lang="zh-CN" altLang="en-US" sz="2000" dirty="0">
                <a:latin typeface="+mn-ea"/>
              </a:rPr>
              <a:t>为例</a:t>
            </a: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a:p>
            <a:pPr eaLnBrk="1" hangingPunct="1">
              <a:lnSpc>
                <a:spcPct val="90000"/>
              </a:lnSpc>
              <a:buFont typeface="Wingdings" panose="05000000000000000000" pitchFamily="2" charset="2"/>
              <a:buNone/>
              <a:defRPr/>
            </a:pPr>
            <a:endParaRPr lang="en-US" altLang="zh-CN" sz="2000" dirty="0">
              <a:latin typeface="+mn-ea"/>
            </a:endParaRPr>
          </a:p>
        </p:txBody>
      </p:sp>
      <p:pic>
        <p:nvPicPr>
          <p:cNvPr id="33797" name="Picture 4" descr="fig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513" y="3067050"/>
            <a:ext cx="4300537"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8CC002A-B119-495E-A4F6-F54F71A80295}"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Autofit/>
          </a:bodyPr>
          <a:lstStyle/>
          <a:p>
            <a:pPr eaLnBrk="1" hangingPunct="1"/>
            <a:r>
              <a:rPr lang="zh-CN" altLang="en-US" sz="3200" dirty="0"/>
              <a:t> 预备知识（</a:t>
            </a:r>
            <a:r>
              <a:rPr lang="en-US" altLang="zh-CN" sz="3200" dirty="0"/>
              <a:t>4</a:t>
            </a:r>
            <a:r>
              <a:rPr lang="zh-CN" altLang="en-US" sz="3200" dirty="0"/>
              <a:t>）</a:t>
            </a:r>
            <a:endParaRPr lang="zh-CN" altLang="en-US" sz="3200" dirty="0"/>
          </a:p>
        </p:txBody>
      </p:sp>
      <p:sp>
        <p:nvSpPr>
          <p:cNvPr id="621571" name="Rectangle 3"/>
          <p:cNvSpPr>
            <a:spLocks noGrp="1" noChangeArrowheads="1"/>
          </p:cNvSpPr>
          <p:nvPr>
            <p:ph sz="quarter" idx="12"/>
          </p:nvPr>
        </p:nvSpPr>
        <p:spPr/>
        <p:txBody>
          <a:bodyPr/>
          <a:lstStyle/>
          <a:p>
            <a:pPr eaLnBrk="1" hangingPunct="1">
              <a:defRPr/>
            </a:pPr>
            <a:r>
              <a:rPr lang="zh-CN" altLang="en-US" sz="3200" dirty="0">
                <a:latin typeface="+mn-ea"/>
              </a:rPr>
              <a:t>一些术语</a:t>
            </a:r>
            <a:r>
              <a:rPr lang="zh-CN" altLang="en-US" dirty="0">
                <a:latin typeface="+mn-ea"/>
              </a:rPr>
              <a:t> </a:t>
            </a:r>
            <a:endParaRPr lang="zh-CN" altLang="en-US" dirty="0">
              <a:latin typeface="+mn-ea"/>
            </a:endParaRPr>
          </a:p>
          <a:p>
            <a:pPr lvl="1" eaLnBrk="1" hangingPunct="1">
              <a:defRPr/>
            </a:pPr>
            <a:r>
              <a:rPr lang="zh-CN" altLang="en-US" sz="2400" dirty="0">
                <a:solidFill>
                  <a:srgbClr val="003399"/>
                </a:solidFill>
                <a:latin typeface="+mn-ea"/>
              </a:rPr>
              <a:t>信道带宽</a:t>
            </a:r>
            <a:r>
              <a:rPr lang="en-US" altLang="zh-CN" i="1" dirty="0">
                <a:solidFill>
                  <a:srgbClr val="CC3300"/>
                </a:solidFill>
                <a:latin typeface="+mn-ea"/>
              </a:rPr>
              <a:t>b</a:t>
            </a:r>
            <a:r>
              <a:rPr lang="zh-CN" altLang="en-US" sz="2400" dirty="0">
                <a:latin typeface="+mn-ea"/>
              </a:rPr>
              <a:t>：每个信道有</a:t>
            </a:r>
            <a:r>
              <a:rPr lang="en-US" altLang="zh-CN" sz="2400" dirty="0">
                <a:latin typeface="+mn-ea"/>
              </a:rPr>
              <a:t>w</a:t>
            </a:r>
            <a:r>
              <a:rPr lang="zh-CN" altLang="en-US" sz="2400" dirty="0">
                <a:latin typeface="+mn-ea"/>
              </a:rPr>
              <a:t>位宽和信号传输率</a:t>
            </a:r>
            <a:r>
              <a:rPr lang="en-US" altLang="zh-CN" sz="2400" i="1" dirty="0">
                <a:latin typeface="+mn-ea"/>
              </a:rPr>
              <a:t>f</a:t>
            </a:r>
            <a:r>
              <a:rPr lang="en-US" altLang="zh-CN" sz="2400" dirty="0">
                <a:latin typeface="+mn-ea"/>
              </a:rPr>
              <a:t> = 1/t (t</a:t>
            </a:r>
            <a:r>
              <a:rPr lang="zh-CN" altLang="en-US" sz="2400" dirty="0">
                <a:latin typeface="+mn-ea"/>
              </a:rPr>
              <a:t>是时钟周期</a:t>
            </a:r>
            <a:r>
              <a:rPr lang="en-US" altLang="zh-CN" sz="2400" dirty="0">
                <a:latin typeface="+mn-ea"/>
              </a:rPr>
              <a:t>), </a:t>
            </a:r>
            <a:r>
              <a:rPr lang="en-US" altLang="zh-CN" sz="2200" dirty="0">
                <a:latin typeface="+mn-ea"/>
              </a:rPr>
              <a:t> </a:t>
            </a:r>
            <a:r>
              <a:rPr lang="en-US" altLang="zh-CN" sz="2200" i="1" dirty="0">
                <a:latin typeface="+mn-ea"/>
              </a:rPr>
              <a:t>b =  </a:t>
            </a:r>
            <a:r>
              <a:rPr lang="en-US" altLang="zh-CN" sz="2200" i="1" dirty="0" err="1">
                <a:latin typeface="+mn-ea"/>
              </a:rPr>
              <a:t>wf</a:t>
            </a:r>
            <a:r>
              <a:rPr lang="en-US" altLang="zh-CN" sz="2200" i="1" dirty="0">
                <a:latin typeface="+mn-ea"/>
              </a:rPr>
              <a:t>   bits/sec</a:t>
            </a:r>
            <a:endParaRPr lang="en-US" altLang="zh-CN" sz="2200" i="1" dirty="0">
              <a:latin typeface="+mn-ea"/>
            </a:endParaRPr>
          </a:p>
          <a:p>
            <a:pPr lvl="1" eaLnBrk="1" hangingPunct="1">
              <a:defRPr/>
            </a:pPr>
            <a:r>
              <a:rPr lang="zh-CN" altLang="en-US" sz="2400" dirty="0">
                <a:solidFill>
                  <a:srgbClr val="003399"/>
                </a:solidFill>
                <a:latin typeface="+mn-ea"/>
              </a:rPr>
              <a:t>节点和开关的度</a:t>
            </a:r>
            <a:r>
              <a:rPr lang="zh-CN" altLang="en-US" sz="2400" dirty="0">
                <a:latin typeface="+mn-ea"/>
              </a:rPr>
              <a:t>：与节点和开关相连的信道数目</a:t>
            </a:r>
            <a:endParaRPr lang="en-US" altLang="zh-CN" sz="2400" dirty="0">
              <a:latin typeface="+mn-ea"/>
            </a:endParaRPr>
          </a:p>
          <a:p>
            <a:pPr lvl="1" eaLnBrk="1" hangingPunct="1">
              <a:defRPr/>
            </a:pPr>
            <a:r>
              <a:rPr lang="zh-CN" altLang="en-US" sz="2400" dirty="0">
                <a:solidFill>
                  <a:srgbClr val="003399"/>
                </a:solidFill>
                <a:latin typeface="+mn-ea"/>
              </a:rPr>
              <a:t>路径</a:t>
            </a:r>
            <a:r>
              <a:rPr lang="zh-CN" altLang="en-US" sz="2400" dirty="0">
                <a:latin typeface="+mn-ea"/>
              </a:rPr>
              <a:t>：信包在网络中走过的开关和链路</a:t>
            </a:r>
            <a:r>
              <a:rPr lang="en-US" altLang="zh-CN" sz="2400" dirty="0">
                <a:latin typeface="+mn-ea"/>
              </a:rPr>
              <a:t>(link)</a:t>
            </a:r>
            <a:r>
              <a:rPr lang="zh-CN" altLang="en-US" sz="2400" dirty="0">
                <a:latin typeface="+mn-ea"/>
              </a:rPr>
              <a:t>序列</a:t>
            </a:r>
            <a:endParaRPr lang="zh-CN" altLang="en-US" sz="2400" dirty="0">
              <a:latin typeface="+mn-ea"/>
            </a:endParaRPr>
          </a:p>
          <a:p>
            <a:pPr lvl="1" eaLnBrk="1" hangingPunct="1">
              <a:defRPr/>
            </a:pPr>
            <a:r>
              <a:rPr lang="zh-CN" altLang="en-US" sz="2400" dirty="0">
                <a:solidFill>
                  <a:srgbClr val="003399"/>
                </a:solidFill>
                <a:latin typeface="+mn-ea"/>
              </a:rPr>
              <a:t>路由长度或距离</a:t>
            </a:r>
            <a:r>
              <a:rPr lang="zh-CN" altLang="en-US" sz="2400" dirty="0">
                <a:latin typeface="+mn-ea"/>
              </a:rPr>
              <a:t>：路由路径中包括的链路</a:t>
            </a:r>
            <a:r>
              <a:rPr lang="en-US" altLang="zh-CN" sz="2400" dirty="0">
                <a:latin typeface="+mn-ea"/>
              </a:rPr>
              <a:t>(link)</a:t>
            </a:r>
            <a:r>
              <a:rPr lang="zh-CN" altLang="en-US" sz="2400" dirty="0">
                <a:latin typeface="+mn-ea"/>
              </a:rPr>
              <a:t>数目</a:t>
            </a:r>
            <a:endParaRPr lang="zh-CN" altLang="en-US" sz="2400" dirty="0">
              <a:latin typeface="+mn-ea"/>
            </a:endParaRPr>
          </a:p>
          <a:p>
            <a:pPr eaLnBrk="1" hangingPunct="1">
              <a:defRPr/>
            </a:pPr>
            <a:r>
              <a:rPr lang="zh-CN" altLang="en-US" sz="2800" dirty="0">
                <a:latin typeface="+mn-ea"/>
              </a:rPr>
              <a:t>信包传输性能参数</a:t>
            </a:r>
            <a:endParaRPr lang="zh-CN" altLang="en-US" sz="2800" dirty="0">
              <a:latin typeface="+mn-ea"/>
            </a:endParaRPr>
          </a:p>
          <a:p>
            <a:pPr lvl="1" eaLnBrk="1" hangingPunct="1">
              <a:defRPr/>
            </a:pPr>
            <a:r>
              <a:rPr lang="zh-CN" altLang="en-US" sz="2400" dirty="0">
                <a:solidFill>
                  <a:srgbClr val="003399"/>
                </a:solidFill>
                <a:latin typeface="+mn-ea"/>
              </a:rPr>
              <a:t>启动时间</a:t>
            </a:r>
            <a:r>
              <a:rPr lang="en-US" altLang="zh-CN" dirty="0" err="1">
                <a:solidFill>
                  <a:srgbClr val="CC0066"/>
                </a:solidFill>
                <a:latin typeface="+mn-ea"/>
              </a:rPr>
              <a:t>t</a:t>
            </a:r>
            <a:r>
              <a:rPr lang="en-US" altLang="zh-CN" baseline="-25000" dirty="0" err="1">
                <a:solidFill>
                  <a:srgbClr val="CC0066"/>
                </a:solidFill>
                <a:latin typeface="+mn-ea"/>
              </a:rPr>
              <a:t>s</a:t>
            </a:r>
            <a:r>
              <a:rPr lang="en-US" altLang="zh-CN" sz="2400" dirty="0">
                <a:latin typeface="+mn-ea"/>
              </a:rPr>
              <a:t>(</a:t>
            </a:r>
            <a:r>
              <a:rPr lang="en-US" altLang="zh-CN" sz="1800" dirty="0">
                <a:latin typeface="+mn-ea"/>
              </a:rPr>
              <a:t>startup time</a:t>
            </a:r>
            <a:r>
              <a:rPr lang="en-US" altLang="zh-CN" sz="2400" dirty="0">
                <a:latin typeface="+mn-ea"/>
              </a:rPr>
              <a:t>)</a:t>
            </a:r>
            <a:r>
              <a:rPr lang="zh-CN" altLang="en-US" sz="2400" dirty="0">
                <a:latin typeface="+mn-ea"/>
              </a:rPr>
              <a:t>：准备信包头信息等</a:t>
            </a:r>
            <a:endParaRPr lang="zh-CN" altLang="en-US" sz="2400" dirty="0">
              <a:latin typeface="+mn-ea"/>
            </a:endParaRPr>
          </a:p>
          <a:p>
            <a:pPr lvl="1" eaLnBrk="1" hangingPunct="1">
              <a:defRPr/>
            </a:pPr>
            <a:r>
              <a:rPr lang="zh-CN" altLang="en-US" sz="2400" dirty="0">
                <a:solidFill>
                  <a:srgbClr val="003399"/>
                </a:solidFill>
                <a:latin typeface="+mn-ea"/>
              </a:rPr>
              <a:t>节点延迟时间</a:t>
            </a:r>
            <a:r>
              <a:rPr lang="en-US" altLang="zh-CN" dirty="0" err="1">
                <a:solidFill>
                  <a:srgbClr val="CC0066"/>
                </a:solidFill>
                <a:latin typeface="+mn-ea"/>
              </a:rPr>
              <a:t>t</a:t>
            </a:r>
            <a:r>
              <a:rPr lang="en-US" altLang="zh-CN" baseline="-25000" dirty="0" err="1">
                <a:solidFill>
                  <a:srgbClr val="CC0066"/>
                </a:solidFill>
                <a:latin typeface="+mn-ea"/>
              </a:rPr>
              <a:t>h</a:t>
            </a:r>
            <a:r>
              <a:rPr lang="en-US" altLang="zh-CN" sz="2400" dirty="0">
                <a:latin typeface="+mn-ea"/>
              </a:rPr>
              <a:t>(</a:t>
            </a:r>
            <a:r>
              <a:rPr lang="en-US" altLang="zh-CN" sz="1800" dirty="0">
                <a:latin typeface="+mn-ea"/>
              </a:rPr>
              <a:t>per-hop time</a:t>
            </a:r>
            <a:r>
              <a:rPr lang="en-US" altLang="zh-CN" sz="2400" dirty="0">
                <a:latin typeface="+mn-ea"/>
              </a:rPr>
              <a:t>)</a:t>
            </a:r>
            <a:r>
              <a:rPr lang="zh-CN" altLang="en-US" sz="2400" dirty="0">
                <a:latin typeface="+mn-ea"/>
              </a:rPr>
              <a:t>：信包头穿越相邻节点的时间</a:t>
            </a:r>
            <a:endParaRPr lang="zh-CN" altLang="en-US" sz="2400" dirty="0">
              <a:latin typeface="+mn-ea"/>
            </a:endParaRPr>
          </a:p>
          <a:p>
            <a:pPr lvl="1" eaLnBrk="1" hangingPunct="1">
              <a:defRPr/>
            </a:pPr>
            <a:r>
              <a:rPr lang="zh-CN" altLang="en-US" sz="2400" dirty="0">
                <a:solidFill>
                  <a:srgbClr val="003399"/>
                </a:solidFill>
                <a:latin typeface="+mn-ea"/>
              </a:rPr>
              <a:t>字传输时间</a:t>
            </a:r>
            <a:r>
              <a:rPr lang="en-US" altLang="zh-CN" dirty="0" err="1">
                <a:solidFill>
                  <a:srgbClr val="CC0066"/>
                </a:solidFill>
                <a:latin typeface="+mn-ea"/>
              </a:rPr>
              <a:t>t</a:t>
            </a:r>
            <a:r>
              <a:rPr lang="en-US" altLang="zh-CN" baseline="-25000" dirty="0" err="1">
                <a:solidFill>
                  <a:srgbClr val="CC0066"/>
                </a:solidFill>
                <a:latin typeface="+mn-ea"/>
              </a:rPr>
              <a:t>w</a:t>
            </a:r>
            <a:r>
              <a:rPr lang="en-US" altLang="zh-CN" sz="2400" dirty="0">
                <a:latin typeface="+mn-ea"/>
              </a:rPr>
              <a:t>(</a:t>
            </a:r>
            <a:r>
              <a:rPr lang="en-US" altLang="zh-CN" sz="1800" dirty="0">
                <a:latin typeface="+mn-ea"/>
              </a:rPr>
              <a:t>transfer time</a:t>
            </a:r>
            <a:r>
              <a:rPr lang="en-US" altLang="zh-CN" sz="2400" dirty="0">
                <a:latin typeface="+mn-ea"/>
              </a:rPr>
              <a:t>)</a:t>
            </a:r>
            <a:r>
              <a:rPr lang="zh-CN" altLang="en-US" sz="2400" dirty="0">
                <a:latin typeface="+mn-ea"/>
              </a:rPr>
              <a:t>：传输每个字的时间</a:t>
            </a:r>
            <a:endParaRPr lang="zh-CN" altLang="en-US" sz="2400" dirty="0">
              <a:latin typeface="+mn-ea"/>
            </a:endParaRPr>
          </a:p>
          <a:p>
            <a:pPr lvl="1" eaLnBrk="1" hangingPunct="1">
              <a:defRPr/>
            </a:pPr>
            <a:r>
              <a:rPr lang="zh-CN" altLang="en-US" sz="2400" dirty="0">
                <a:solidFill>
                  <a:srgbClr val="003399"/>
                </a:solidFill>
                <a:latin typeface="+mn-ea"/>
              </a:rPr>
              <a:t>链路数</a:t>
            </a:r>
            <a:r>
              <a:rPr lang="en-US" altLang="zh-CN" b="1" i="1" dirty="0">
                <a:solidFill>
                  <a:srgbClr val="CC0066"/>
                </a:solidFill>
                <a:latin typeface="+mn-ea"/>
              </a:rPr>
              <a:t>l </a:t>
            </a:r>
            <a:r>
              <a:rPr lang="zh-CN" altLang="en-US" sz="2400" dirty="0">
                <a:latin typeface="+mn-ea"/>
              </a:rPr>
              <a:t>、</a:t>
            </a:r>
            <a:r>
              <a:rPr lang="zh-CN" altLang="en-US" sz="2400" dirty="0">
                <a:solidFill>
                  <a:srgbClr val="003399"/>
                </a:solidFill>
                <a:latin typeface="+mn-ea"/>
              </a:rPr>
              <a:t>信包大小</a:t>
            </a:r>
            <a:r>
              <a:rPr lang="en-US" altLang="zh-CN" i="1" dirty="0">
                <a:solidFill>
                  <a:srgbClr val="CC0066"/>
                </a:solidFill>
                <a:latin typeface="+mn-ea"/>
              </a:rPr>
              <a:t>m</a:t>
            </a:r>
            <a:endParaRPr lang="zh-CN" altLang="en-US" i="1" dirty="0">
              <a:solidFill>
                <a:srgbClr val="CC0066"/>
              </a:solidFill>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AF44C6B-F579-472E-A3FF-87159E790D9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1571">
                                            <p:txEl>
                                              <p:pRg st="5" end="5"/>
                                            </p:txEl>
                                          </p:spTgt>
                                        </p:tgtEl>
                                        <p:attrNameLst>
                                          <p:attrName>style.visibility</p:attrName>
                                        </p:attrNameLst>
                                      </p:cBhvr>
                                      <p:to>
                                        <p:strVal val="visible"/>
                                      </p:to>
                                    </p:set>
                                    <p:anim calcmode="lin" valueType="num">
                                      <p:cBhvr additive="base">
                                        <p:cTn id="7" dur="500" fill="hold"/>
                                        <p:tgtEl>
                                          <p:spTgt spid="6215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157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1571">
                                            <p:txEl>
                                              <p:pRg st="6" end="6"/>
                                            </p:txEl>
                                          </p:spTgt>
                                        </p:tgtEl>
                                        <p:attrNameLst>
                                          <p:attrName>style.visibility</p:attrName>
                                        </p:attrNameLst>
                                      </p:cBhvr>
                                      <p:to>
                                        <p:strVal val="visible"/>
                                      </p:to>
                                    </p:set>
                                    <p:anim calcmode="lin" valueType="num">
                                      <p:cBhvr additive="base">
                                        <p:cTn id="11" dur="500" fill="hold"/>
                                        <p:tgtEl>
                                          <p:spTgt spid="62157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1571">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1571">
                                            <p:txEl>
                                              <p:pRg st="7" end="7"/>
                                            </p:txEl>
                                          </p:spTgt>
                                        </p:tgtEl>
                                        <p:attrNameLst>
                                          <p:attrName>style.visibility</p:attrName>
                                        </p:attrNameLst>
                                      </p:cBhvr>
                                      <p:to>
                                        <p:strVal val="visible"/>
                                      </p:to>
                                    </p:set>
                                    <p:anim calcmode="lin" valueType="num">
                                      <p:cBhvr additive="base">
                                        <p:cTn id="15" dur="500" fill="hold"/>
                                        <p:tgtEl>
                                          <p:spTgt spid="621571">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1571">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21571">
                                            <p:txEl>
                                              <p:pRg st="8" end="8"/>
                                            </p:txEl>
                                          </p:spTgt>
                                        </p:tgtEl>
                                        <p:attrNameLst>
                                          <p:attrName>style.visibility</p:attrName>
                                        </p:attrNameLst>
                                      </p:cBhvr>
                                      <p:to>
                                        <p:strVal val="visible"/>
                                      </p:to>
                                    </p:set>
                                    <p:anim calcmode="lin" valueType="num">
                                      <p:cBhvr additive="base">
                                        <p:cTn id="19" dur="500" fill="hold"/>
                                        <p:tgtEl>
                                          <p:spTgt spid="62157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1571">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1571">
                                            <p:txEl>
                                              <p:pRg st="9" end="9"/>
                                            </p:txEl>
                                          </p:spTgt>
                                        </p:tgtEl>
                                        <p:attrNameLst>
                                          <p:attrName>style.visibility</p:attrName>
                                        </p:attrNameLst>
                                      </p:cBhvr>
                                      <p:to>
                                        <p:strVal val="visible"/>
                                      </p:to>
                                    </p:set>
                                    <p:anim calcmode="lin" valueType="num">
                                      <p:cBhvr additive="base">
                                        <p:cTn id="23" dur="500" fill="hold"/>
                                        <p:tgtEl>
                                          <p:spTgt spid="621571">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215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Autofit/>
          </a:bodyPr>
          <a:lstStyle/>
          <a:p>
            <a:pPr eaLnBrk="1" hangingPunct="1"/>
            <a:r>
              <a:rPr lang="zh-CN" altLang="en-US" sz="3200" dirty="0"/>
              <a:t> 预备知识（</a:t>
            </a:r>
            <a:r>
              <a:rPr lang="en-US" altLang="zh-CN" sz="3200" dirty="0"/>
              <a:t>5</a:t>
            </a:r>
            <a:r>
              <a:rPr lang="zh-CN" altLang="en-US" sz="3200" dirty="0"/>
              <a:t>）</a:t>
            </a:r>
            <a:endParaRPr lang="zh-CN" altLang="en-US" sz="3200" dirty="0"/>
          </a:p>
        </p:txBody>
      </p:sp>
      <p:sp>
        <p:nvSpPr>
          <p:cNvPr id="622595" name="Rectangle 3"/>
          <p:cNvSpPr>
            <a:spLocks noGrp="1" noChangeArrowheads="1"/>
          </p:cNvSpPr>
          <p:nvPr>
            <p:ph sz="quarter" idx="12"/>
          </p:nvPr>
        </p:nvSpPr>
        <p:spPr/>
        <p:txBody>
          <a:bodyPr/>
          <a:lstStyle/>
          <a:p>
            <a:pPr eaLnBrk="1" hangingPunct="1">
              <a:defRPr/>
            </a:pPr>
            <a:r>
              <a:rPr lang="zh-CN" altLang="en-US" sz="3200" dirty="0">
                <a:latin typeface="+mn-ea"/>
              </a:rPr>
              <a:t>选路算法的三种机制</a:t>
            </a:r>
            <a:r>
              <a:rPr lang="zh-CN" altLang="en-US" dirty="0">
                <a:latin typeface="+mn-ea"/>
              </a:rPr>
              <a:t> </a:t>
            </a:r>
            <a:endParaRPr lang="zh-CN" altLang="en-US" dirty="0">
              <a:latin typeface="+mn-ea"/>
            </a:endParaRPr>
          </a:p>
          <a:p>
            <a:pPr lvl="1" eaLnBrk="1" hangingPunct="1">
              <a:defRPr/>
            </a:pPr>
            <a:r>
              <a:rPr lang="zh-CN" altLang="en-US" sz="2400" dirty="0">
                <a:solidFill>
                  <a:srgbClr val="003399"/>
                </a:solidFill>
                <a:latin typeface="+mn-ea"/>
              </a:rPr>
              <a:t>基于算术的</a:t>
            </a:r>
            <a:r>
              <a:rPr lang="en-US" altLang="zh-CN" sz="2400" dirty="0">
                <a:latin typeface="+mn-ea"/>
              </a:rPr>
              <a:t>: </a:t>
            </a:r>
            <a:endParaRPr lang="en-US" altLang="zh-CN" sz="2400" dirty="0">
              <a:latin typeface="+mn-ea"/>
            </a:endParaRPr>
          </a:p>
          <a:p>
            <a:pPr lvl="1" eaLnBrk="1" hangingPunct="1">
              <a:buFont typeface="Wingdings" panose="05000000000000000000" pitchFamily="2" charset="2"/>
              <a:buNone/>
              <a:defRPr/>
            </a:pPr>
            <a:r>
              <a:rPr lang="zh-CN" altLang="en-US" sz="2400" dirty="0">
                <a:latin typeface="+mn-ea"/>
              </a:rPr>
              <a:t>    开关中具有简单的算术运算功能，如维序选路；</a:t>
            </a:r>
            <a:endParaRPr lang="zh-CN" altLang="en-US" sz="2400" dirty="0">
              <a:latin typeface="+mn-ea"/>
            </a:endParaRPr>
          </a:p>
          <a:p>
            <a:pPr lvl="1" eaLnBrk="1" hangingPunct="1">
              <a:defRPr/>
            </a:pPr>
            <a:r>
              <a:rPr lang="zh-CN" altLang="en-US" sz="2400" dirty="0">
                <a:solidFill>
                  <a:srgbClr val="003399"/>
                </a:solidFill>
                <a:latin typeface="+mn-ea"/>
              </a:rPr>
              <a:t>基于源地址的</a:t>
            </a:r>
            <a:r>
              <a:rPr lang="en-US" altLang="zh-CN" sz="2400" dirty="0">
                <a:latin typeface="+mn-ea"/>
              </a:rPr>
              <a:t>: </a:t>
            </a:r>
            <a:endParaRPr lang="en-US" altLang="zh-CN" sz="2400" dirty="0">
              <a:latin typeface="+mn-ea"/>
            </a:endParaRPr>
          </a:p>
          <a:p>
            <a:pPr lvl="1" eaLnBrk="1" hangingPunct="1">
              <a:buFont typeface="Wingdings" panose="05000000000000000000" pitchFamily="2" charset="2"/>
              <a:buNone/>
              <a:defRPr/>
            </a:pPr>
            <a:r>
              <a:rPr lang="zh-CN" altLang="en-US" sz="2400" dirty="0">
                <a:latin typeface="+mn-ea"/>
              </a:rPr>
              <a:t>   在源点时就将沿路径的各个开关的输出端口地址</a:t>
            </a:r>
            <a:r>
              <a:rPr lang="en-US" altLang="zh-CN" sz="2400" dirty="0">
                <a:latin typeface="+mn-ea"/>
              </a:rPr>
              <a:t>p</a:t>
            </a:r>
            <a:r>
              <a:rPr lang="en-US" altLang="zh-CN" sz="2400" baseline="-25000" dirty="0">
                <a:latin typeface="+mn-ea"/>
              </a:rPr>
              <a:t>0</a:t>
            </a:r>
            <a:r>
              <a:rPr lang="en-US" altLang="zh-CN" sz="2400" dirty="0">
                <a:latin typeface="+mn-ea"/>
              </a:rPr>
              <a:t>,p</a:t>
            </a:r>
            <a:r>
              <a:rPr lang="en-US" altLang="zh-CN" sz="2400" baseline="-25000" dirty="0">
                <a:latin typeface="+mn-ea"/>
              </a:rPr>
              <a:t>1</a:t>
            </a:r>
            <a:r>
              <a:rPr lang="en-US" altLang="zh-CN" sz="2400" dirty="0">
                <a:latin typeface="+mn-ea"/>
              </a:rPr>
              <a:t>,…,</a:t>
            </a:r>
            <a:r>
              <a:rPr lang="en-US" altLang="zh-CN" sz="2400" dirty="0" err="1">
                <a:latin typeface="+mn-ea"/>
              </a:rPr>
              <a:t>p</a:t>
            </a:r>
            <a:r>
              <a:rPr lang="en-US" altLang="zh-CN" sz="2400" baseline="-25000" dirty="0" err="1">
                <a:latin typeface="+mn-ea"/>
              </a:rPr>
              <a:t>n</a:t>
            </a:r>
            <a:r>
              <a:rPr lang="zh-CN" altLang="en-US" sz="2400" dirty="0">
                <a:latin typeface="+mn-ea"/>
              </a:rPr>
              <a:t>包在信包的头部，每个开关只是对信包头的输出端口地址进行剥离；</a:t>
            </a:r>
            <a:endParaRPr lang="zh-CN" altLang="en-US" sz="2400" dirty="0">
              <a:latin typeface="+mn-ea"/>
            </a:endParaRPr>
          </a:p>
          <a:p>
            <a:pPr lvl="1" eaLnBrk="1" hangingPunct="1">
              <a:defRPr/>
            </a:pPr>
            <a:r>
              <a:rPr lang="zh-CN" altLang="en-US" sz="2400" dirty="0">
                <a:solidFill>
                  <a:srgbClr val="003399"/>
                </a:solidFill>
                <a:latin typeface="+mn-ea"/>
              </a:rPr>
              <a:t>基于查表的</a:t>
            </a:r>
            <a:r>
              <a:rPr lang="en-US" altLang="zh-CN" sz="2400" dirty="0">
                <a:latin typeface="+mn-ea"/>
              </a:rPr>
              <a:t>: </a:t>
            </a:r>
            <a:endParaRPr lang="en-US" altLang="zh-CN" sz="2400" dirty="0">
              <a:latin typeface="+mn-ea"/>
            </a:endParaRPr>
          </a:p>
          <a:p>
            <a:pPr lvl="1" eaLnBrk="1" hangingPunct="1">
              <a:buFont typeface="Wingdings" panose="05000000000000000000" pitchFamily="2" charset="2"/>
              <a:buNone/>
              <a:defRPr/>
            </a:pPr>
            <a:r>
              <a:rPr lang="zh-CN" altLang="en-US" sz="2400" dirty="0">
                <a:latin typeface="+mn-ea"/>
              </a:rPr>
              <a:t>    开关中含有一个选路表，对信包头中的选路域查出输出端口地址。</a:t>
            </a:r>
            <a:endParaRPr lang="zh-CN" altLang="en-US" sz="24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3A7B307-0AB4-4D0B-B1BF-90F21502AF84}"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22595">
                                            <p:txEl>
                                              <p:pRg st="2" end="2"/>
                                            </p:txEl>
                                          </p:spTgt>
                                        </p:tgtEl>
                                        <p:attrNameLst>
                                          <p:attrName>style.visibility</p:attrName>
                                        </p:attrNameLst>
                                      </p:cBhvr>
                                      <p:to>
                                        <p:strVal val="visible"/>
                                      </p:to>
                                    </p:set>
                                    <p:animEffect transition="in" filter="slide(fromBottom)">
                                      <p:cBhvr>
                                        <p:cTn id="7" dur="500"/>
                                        <p:tgtEl>
                                          <p:spTgt spid="6225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22595">
                                            <p:txEl>
                                              <p:pRg st="4" end="4"/>
                                            </p:txEl>
                                          </p:spTgt>
                                        </p:tgtEl>
                                        <p:attrNameLst>
                                          <p:attrName>style.visibility</p:attrName>
                                        </p:attrNameLst>
                                      </p:cBhvr>
                                      <p:to>
                                        <p:strVal val="visible"/>
                                      </p:to>
                                    </p:set>
                                    <p:animEffect transition="in" filter="slide(fromBottom)">
                                      <p:cBhvr>
                                        <p:cTn id="12" dur="500"/>
                                        <p:tgtEl>
                                          <p:spTgt spid="62259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22595">
                                            <p:txEl>
                                              <p:pRg st="6" end="6"/>
                                            </p:txEl>
                                          </p:spTgt>
                                        </p:tgtEl>
                                        <p:attrNameLst>
                                          <p:attrName>style.visibility</p:attrName>
                                        </p:attrNameLst>
                                      </p:cBhvr>
                                      <p:to>
                                        <p:strVal val="visible"/>
                                      </p:to>
                                    </p:set>
                                    <p:animEffect transition="in" filter="slide(fromBottom)">
                                      <p:cBhvr>
                                        <p:cTn id="17" dur="500"/>
                                        <p:tgtEl>
                                          <p:spTgt spid="622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Autofit/>
          </a:bodyPr>
          <a:lstStyle/>
          <a:p>
            <a:pPr eaLnBrk="1" hangingPunct="1"/>
            <a:r>
              <a:rPr lang="zh-CN" altLang="en-US" sz="3200" dirty="0"/>
              <a:t> 预备知识（</a:t>
            </a:r>
            <a:r>
              <a:rPr lang="en-US" altLang="zh-CN" sz="3200" dirty="0"/>
              <a:t>6</a:t>
            </a:r>
            <a:r>
              <a:rPr lang="zh-CN" altLang="en-US" sz="3200" dirty="0"/>
              <a:t>）</a:t>
            </a:r>
            <a:endParaRPr lang="zh-CN" altLang="en-US" sz="3200" dirty="0"/>
          </a:p>
        </p:txBody>
      </p:sp>
      <p:graphicFrame>
        <p:nvGraphicFramePr>
          <p:cNvPr id="36869" name="Object 4"/>
          <p:cNvGraphicFramePr>
            <a:graphicFrameLocks noGrp="1"/>
          </p:cNvGraphicFramePr>
          <p:nvPr>
            <p:ph sz="quarter" idx="12"/>
          </p:nvPr>
        </p:nvGraphicFramePr>
        <p:xfrm>
          <a:off x="2123728" y="1700808"/>
          <a:ext cx="5419271" cy="4589611"/>
        </p:xfrm>
        <a:graphic>
          <a:graphicData uri="http://schemas.openxmlformats.org/presentationml/2006/ole">
            <mc:AlternateContent xmlns:mc="http://schemas.openxmlformats.org/markup-compatibility/2006">
              <mc:Choice xmlns:v="urn:schemas-microsoft-com:vml" Requires="v">
                <p:oleObj spid="_x0000_s36896" name="" r:id="rId1" imgW="3745230" imgH="3346450" progId="Equation.3">
                  <p:embed/>
                </p:oleObj>
              </mc:Choice>
              <mc:Fallback>
                <p:oleObj name="" r:id="rId1" imgW="3745230" imgH="334645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5419271" cy="4589611"/>
                      </a:xfrm>
                      <a:prstGeom prst="rect">
                        <a:avLst/>
                      </a:prstGeom>
                      <a:ln>
                        <a:noFill/>
                      </a:ln>
                    </p:spPr>
                  </p:pic>
                </p:oleObj>
              </mc:Fallback>
            </mc:AlternateContent>
          </a:graphicData>
        </a:graphic>
      </p:graphicFrame>
      <p:sp>
        <p:nvSpPr>
          <p:cNvPr id="623619" name="Rectangle 3"/>
          <p:cNvSpPr>
            <a:spLocks noGrp="1" noChangeArrowheads="1"/>
          </p:cNvSpPr>
          <p:nvPr>
            <p:ph type="body" sz="half" idx="4294967295"/>
          </p:nvPr>
        </p:nvSpPr>
        <p:spPr>
          <a:xfrm>
            <a:off x="394055" y="1052736"/>
            <a:ext cx="3848100" cy="4572000"/>
          </a:xfrm>
        </p:spPr>
        <p:txBody>
          <a:bodyPr/>
          <a:lstStyle/>
          <a:p>
            <a:pPr eaLnBrk="1" hangingPunct="1">
              <a:defRPr/>
            </a:pPr>
            <a:r>
              <a:rPr lang="zh-CN" altLang="en-US" sz="2800" dirty="0">
                <a:latin typeface="+mn-ea"/>
              </a:rPr>
              <a:t>选路方式</a:t>
            </a:r>
            <a:r>
              <a:rPr lang="zh-CN" altLang="en-US" sz="2000" dirty="0">
                <a:latin typeface="+mn-ea"/>
              </a:rPr>
              <a:t> </a:t>
            </a:r>
            <a:endParaRPr lang="zh-CN" altLang="en-US" sz="20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17F5519-6A45-4E8D-9F0B-5AE3F0E5D2F9}"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pPr eaLnBrk="1" hangingPunct="1"/>
            <a:r>
              <a:rPr lang="zh-CN" altLang="en-US" sz="3600" dirty="0"/>
              <a:t>第二章 并行机系统互连与基本通信操作</a:t>
            </a:r>
            <a:endParaRPr lang="en-US" altLang="zh-CN" sz="3600" dirty="0"/>
          </a:p>
        </p:txBody>
      </p:sp>
      <p:sp>
        <p:nvSpPr>
          <p:cNvPr id="614403" name="Rectangle 3"/>
          <p:cNvSpPr>
            <a:spLocks noGrp="1" noChangeArrowheads="1"/>
          </p:cNvSpPr>
          <p:nvPr>
            <p:ph sz="quarter" idx="12"/>
          </p:nvPr>
        </p:nvSpPr>
        <p:spPr/>
        <p:txBody>
          <a:bodyPr/>
          <a:lstStyle/>
          <a:p>
            <a:pPr eaLnBrk="1" hangingPunct="1">
              <a:defRPr/>
            </a:pPr>
            <a:r>
              <a:rPr lang="zh-CN" altLang="en-US"/>
              <a:t>2.1 并行计算机互连网络</a:t>
            </a:r>
            <a:endParaRPr lang="en-US" altLang="zh-CN"/>
          </a:p>
          <a:p>
            <a:pPr eaLnBrk="1" hangingPunct="1">
              <a:defRPr/>
            </a:pPr>
            <a:r>
              <a:rPr lang="zh-CN" altLang="en-US">
                <a:solidFill>
                  <a:srgbClr val="000000"/>
                </a:solidFill>
                <a:effectLst/>
              </a:rPr>
              <a:t>2.2 选路方法与开关技术</a:t>
            </a:r>
            <a:endParaRPr lang="zh-CN" altLang="en-US">
              <a:solidFill>
                <a:srgbClr val="000000"/>
              </a:solidFill>
              <a:effectLst/>
            </a:endParaRPr>
          </a:p>
          <a:p>
            <a:pPr lvl="1" eaLnBrk="1" hangingPunct="1">
              <a:defRPr/>
            </a:pPr>
            <a:r>
              <a:rPr lang="zh-CN" altLang="en-US"/>
              <a:t>预备知识</a:t>
            </a:r>
            <a:endParaRPr lang="zh-CN" altLang="en-US"/>
          </a:p>
          <a:p>
            <a:pPr lvl="1" eaLnBrk="1" hangingPunct="1">
              <a:defRPr/>
            </a:pPr>
            <a:r>
              <a:rPr lang="en-US" altLang="zh-CN" u="sng">
                <a:solidFill>
                  <a:srgbClr val="FF3300"/>
                </a:solidFill>
              </a:rPr>
              <a:t>2.2.1 </a:t>
            </a:r>
            <a:r>
              <a:rPr lang="zh-CN" altLang="en-US" u="sng">
                <a:solidFill>
                  <a:srgbClr val="FF3300"/>
                </a:solidFill>
              </a:rPr>
              <a:t>选路方法</a:t>
            </a:r>
            <a:endParaRPr lang="zh-CN" altLang="en-US" u="sng">
              <a:solidFill>
                <a:srgbClr val="FF3300"/>
              </a:solidFill>
            </a:endParaRPr>
          </a:p>
          <a:p>
            <a:pPr lvl="1" eaLnBrk="1" hangingPunct="1">
              <a:defRPr/>
            </a:pPr>
            <a:r>
              <a:rPr lang="en-US" altLang="zh-CN" u="sng">
                <a:solidFill>
                  <a:srgbClr val="FF3300"/>
                </a:solidFill>
              </a:rPr>
              <a:t>2.2.2 </a:t>
            </a:r>
            <a:r>
              <a:rPr lang="zh-CN" altLang="en-US" u="sng">
                <a:solidFill>
                  <a:srgbClr val="FF3300"/>
                </a:solidFill>
              </a:rPr>
              <a:t>开关技术</a:t>
            </a:r>
            <a:endParaRPr lang="zh-CN" altLang="en-US" u="sng">
              <a:solidFill>
                <a:srgbClr val="FF3300"/>
              </a:solidFill>
            </a:endParaRPr>
          </a:p>
          <a:p>
            <a:pPr eaLnBrk="1" hangingPunct="1">
              <a:defRPr/>
            </a:pPr>
            <a:r>
              <a:rPr lang="zh-CN" altLang="en-US"/>
              <a:t>2.3 单一信包一到一传输</a:t>
            </a:r>
            <a:endParaRPr lang="zh-CN" altLang="en-US"/>
          </a:p>
          <a:p>
            <a:pPr eaLnBrk="1" hangingPunct="1">
              <a:defRPr/>
            </a:pPr>
            <a:r>
              <a:rPr lang="en-US" altLang="zh-CN"/>
              <a:t>2.4 </a:t>
            </a:r>
            <a:r>
              <a:rPr lang="zh-CN" altLang="en-US"/>
              <a:t>一到多播送</a:t>
            </a:r>
            <a:endParaRPr lang="zh-CN" altLang="en-US"/>
          </a:p>
          <a:p>
            <a:pPr eaLnBrk="1" hangingPunct="1">
              <a:defRPr/>
            </a:pPr>
            <a:r>
              <a:rPr lang="en-US" altLang="zh-CN"/>
              <a:t>2.5 </a:t>
            </a:r>
            <a:r>
              <a:rPr lang="zh-CN" altLang="en-US"/>
              <a:t>多到多播送</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4B3C601-6EAF-4676-99FB-39C4CE3CC4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Autofit/>
          </a:bodyPr>
          <a:lstStyle/>
          <a:p>
            <a:pPr eaLnBrk="1" hangingPunct="1"/>
            <a:r>
              <a:rPr lang="zh-CN" altLang="en-US" sz="3200" dirty="0"/>
              <a:t> 选路方法（</a:t>
            </a:r>
            <a:r>
              <a:rPr lang="en-US" altLang="zh-CN" sz="3200" dirty="0"/>
              <a:t>1</a:t>
            </a:r>
            <a:r>
              <a:rPr lang="zh-CN" altLang="en-US" sz="3200" dirty="0"/>
              <a:t>）</a:t>
            </a:r>
            <a:endParaRPr lang="zh-CN" altLang="en-US" sz="3200" dirty="0"/>
          </a:p>
        </p:txBody>
      </p:sp>
      <p:sp>
        <p:nvSpPr>
          <p:cNvPr id="625667" name="Rectangle 3"/>
          <p:cNvSpPr>
            <a:spLocks noGrp="1" noChangeArrowheads="1"/>
          </p:cNvSpPr>
          <p:nvPr>
            <p:ph sz="quarter" idx="12"/>
          </p:nvPr>
        </p:nvSpPr>
        <p:spPr/>
        <p:txBody>
          <a:bodyPr/>
          <a:lstStyle/>
          <a:p>
            <a:pPr eaLnBrk="1" hangingPunct="1">
              <a:defRPr/>
            </a:pPr>
            <a:r>
              <a:rPr lang="zh-CN" altLang="en-US" sz="3200" dirty="0">
                <a:latin typeface="+mn-ea"/>
              </a:rPr>
              <a:t>分类</a:t>
            </a:r>
            <a:endParaRPr lang="zh-CN" altLang="en-US" sz="3200" dirty="0">
              <a:latin typeface="+mn-ea"/>
            </a:endParaRPr>
          </a:p>
          <a:p>
            <a:pPr lvl="1" eaLnBrk="1" hangingPunct="1">
              <a:defRPr/>
            </a:pPr>
            <a:r>
              <a:rPr lang="zh-CN" altLang="en-US" sz="2400" dirty="0">
                <a:solidFill>
                  <a:srgbClr val="003399"/>
                </a:solidFill>
                <a:latin typeface="+mn-ea"/>
              </a:rPr>
              <a:t>最短路径</a:t>
            </a:r>
            <a:r>
              <a:rPr lang="en-US" altLang="zh-CN" sz="2400" dirty="0">
                <a:solidFill>
                  <a:srgbClr val="003399"/>
                </a:solidFill>
                <a:latin typeface="+mn-ea"/>
              </a:rPr>
              <a:t>/</a:t>
            </a:r>
            <a:r>
              <a:rPr lang="zh-CN" altLang="en-US" sz="2400" dirty="0">
                <a:solidFill>
                  <a:srgbClr val="003399"/>
                </a:solidFill>
                <a:latin typeface="+mn-ea"/>
              </a:rPr>
              <a:t>非最短路径</a:t>
            </a:r>
            <a:r>
              <a:rPr lang="en-US" altLang="zh-CN" sz="2400" dirty="0">
                <a:latin typeface="+mn-ea"/>
              </a:rPr>
              <a:t>(</a:t>
            </a:r>
            <a:r>
              <a:rPr lang="zh-CN" altLang="en-US" sz="2400" dirty="0">
                <a:latin typeface="+mn-ea"/>
              </a:rPr>
              <a:t>贪心选路</a:t>
            </a:r>
            <a:r>
              <a:rPr lang="en-US" altLang="zh-CN" sz="2400" dirty="0">
                <a:latin typeface="+mn-ea"/>
              </a:rPr>
              <a:t>/</a:t>
            </a:r>
            <a:r>
              <a:rPr lang="zh-CN" altLang="en-US" sz="2400" dirty="0">
                <a:latin typeface="+mn-ea"/>
              </a:rPr>
              <a:t>随机选路</a:t>
            </a:r>
            <a:r>
              <a:rPr lang="en-US" altLang="zh-CN" sz="2400" dirty="0">
                <a:latin typeface="+mn-ea"/>
              </a:rPr>
              <a:t>)</a:t>
            </a:r>
            <a:r>
              <a:rPr lang="zh-CN" altLang="en-US" sz="2400" dirty="0">
                <a:latin typeface="+mn-ea"/>
              </a:rPr>
              <a:t>，</a:t>
            </a:r>
            <a:endParaRPr lang="zh-CN" altLang="en-US" sz="2400" dirty="0">
              <a:latin typeface="+mn-ea"/>
            </a:endParaRPr>
          </a:p>
          <a:p>
            <a:pPr lvl="1" eaLnBrk="1" hangingPunct="1">
              <a:buFont typeface="Wingdings" panose="05000000000000000000" pitchFamily="2" charset="2"/>
              <a:buNone/>
              <a:defRPr/>
            </a:pPr>
            <a:r>
              <a:rPr lang="zh-CN" altLang="en-US" sz="2400" dirty="0">
                <a:latin typeface="+mn-ea"/>
              </a:rPr>
              <a:t>如维序选路是贪心的，二阶段维序选路是随机的</a:t>
            </a:r>
            <a:endParaRPr lang="zh-CN" altLang="en-US" sz="2400" dirty="0">
              <a:latin typeface="+mn-ea"/>
            </a:endParaRPr>
          </a:p>
          <a:p>
            <a:pPr lvl="1" eaLnBrk="1" hangingPunct="1">
              <a:defRPr/>
            </a:pPr>
            <a:r>
              <a:rPr lang="zh-CN" altLang="en-US" sz="2400" dirty="0">
                <a:solidFill>
                  <a:srgbClr val="003399"/>
                </a:solidFill>
                <a:latin typeface="+mn-ea"/>
              </a:rPr>
              <a:t>确定选路</a:t>
            </a:r>
            <a:r>
              <a:rPr lang="en-US" altLang="zh-CN" sz="2400" dirty="0">
                <a:solidFill>
                  <a:srgbClr val="003399"/>
                </a:solidFill>
                <a:latin typeface="+mn-ea"/>
              </a:rPr>
              <a:t>/</a:t>
            </a:r>
            <a:r>
              <a:rPr lang="zh-CN" altLang="en-US" sz="2400" dirty="0">
                <a:solidFill>
                  <a:srgbClr val="003399"/>
                </a:solidFill>
                <a:latin typeface="+mn-ea"/>
              </a:rPr>
              <a:t>自适应选路</a:t>
            </a:r>
            <a:r>
              <a:rPr lang="en-US" altLang="zh-CN" sz="2400" dirty="0">
                <a:latin typeface="+mn-ea"/>
              </a:rPr>
              <a:t>(</a:t>
            </a:r>
            <a:r>
              <a:rPr lang="zh-CN" altLang="en-US" sz="2400" dirty="0">
                <a:latin typeface="+mn-ea"/>
              </a:rPr>
              <a:t>寻径确定</a:t>
            </a:r>
            <a:r>
              <a:rPr lang="en-US" altLang="zh-CN" sz="2400" dirty="0">
                <a:latin typeface="+mn-ea"/>
              </a:rPr>
              <a:t>/</a:t>
            </a:r>
            <a:r>
              <a:rPr lang="zh-CN" altLang="en-US" sz="2400" dirty="0">
                <a:latin typeface="+mn-ea"/>
              </a:rPr>
              <a:t>寻径视网络状况</a:t>
            </a:r>
            <a:r>
              <a:rPr lang="en-US" altLang="zh-CN" sz="2400" dirty="0">
                <a:latin typeface="+mn-ea"/>
              </a:rPr>
              <a:t>)</a:t>
            </a:r>
            <a:endParaRPr lang="en-US" altLang="zh-CN" sz="2400" dirty="0">
              <a:latin typeface="+mn-ea"/>
            </a:endParaRPr>
          </a:p>
          <a:p>
            <a:pPr eaLnBrk="1" hangingPunct="1">
              <a:defRPr/>
            </a:pPr>
            <a:r>
              <a:rPr lang="zh-CN" altLang="en-US" sz="3200" dirty="0">
                <a:latin typeface="+mn-ea"/>
              </a:rPr>
              <a:t>维序选路</a:t>
            </a:r>
            <a:r>
              <a:rPr lang="en-US" altLang="zh-CN" dirty="0">
                <a:latin typeface="+mn-ea"/>
              </a:rPr>
              <a:t>(Dimension-Ordered Routing)</a:t>
            </a:r>
            <a:endParaRPr lang="en-US" altLang="zh-CN" dirty="0">
              <a:latin typeface="+mn-ea"/>
            </a:endParaRPr>
          </a:p>
          <a:p>
            <a:pPr lvl="1">
              <a:defRPr/>
            </a:pPr>
            <a:r>
              <a:rPr lang="zh-CN" altLang="en-US" dirty="0">
                <a:latin typeface="+mn-ea"/>
              </a:rPr>
              <a:t>一种确定的最短路径选路</a:t>
            </a:r>
            <a:endParaRPr lang="zh-CN" altLang="en-US" dirty="0">
              <a:latin typeface="+mn-ea"/>
            </a:endParaRPr>
          </a:p>
          <a:p>
            <a:pPr lvl="1" eaLnBrk="1" hangingPunct="1">
              <a:defRPr/>
            </a:pPr>
            <a:r>
              <a:rPr lang="zh-CN" altLang="en-US" sz="2400" dirty="0">
                <a:latin typeface="+mn-ea"/>
              </a:rPr>
              <a:t>二维网孔中的维序选路</a:t>
            </a:r>
            <a:r>
              <a:rPr lang="en-US" altLang="zh-CN" sz="2400" dirty="0">
                <a:latin typeface="+mn-ea"/>
              </a:rPr>
              <a:t>: </a:t>
            </a:r>
            <a:r>
              <a:rPr lang="en-US" altLang="zh-CN" sz="2400" dirty="0">
                <a:solidFill>
                  <a:srgbClr val="003399"/>
                </a:solidFill>
                <a:latin typeface="+mn-ea"/>
              </a:rPr>
              <a:t>X-Y</a:t>
            </a:r>
            <a:r>
              <a:rPr lang="zh-CN" altLang="en-US" sz="2400" dirty="0">
                <a:solidFill>
                  <a:srgbClr val="003399"/>
                </a:solidFill>
                <a:latin typeface="+mn-ea"/>
              </a:rPr>
              <a:t>选路</a:t>
            </a:r>
            <a:endParaRPr lang="zh-CN" altLang="en-US" sz="2400" dirty="0">
              <a:solidFill>
                <a:srgbClr val="003399"/>
              </a:solidFill>
              <a:latin typeface="+mn-ea"/>
            </a:endParaRPr>
          </a:p>
          <a:p>
            <a:pPr lvl="1" eaLnBrk="1" hangingPunct="1">
              <a:defRPr/>
            </a:pPr>
            <a:r>
              <a:rPr lang="zh-CN" altLang="en-US" sz="2400" dirty="0">
                <a:latin typeface="+mn-ea"/>
              </a:rPr>
              <a:t>超立方中的维序选路</a:t>
            </a:r>
            <a:r>
              <a:rPr lang="en-US" altLang="zh-CN" sz="2400" dirty="0">
                <a:latin typeface="+mn-ea"/>
              </a:rPr>
              <a:t>: </a:t>
            </a:r>
            <a:r>
              <a:rPr lang="en-US" altLang="zh-CN" sz="2400" dirty="0">
                <a:solidFill>
                  <a:srgbClr val="003399"/>
                </a:solidFill>
                <a:latin typeface="+mn-ea"/>
              </a:rPr>
              <a:t>E-</a:t>
            </a:r>
            <a:r>
              <a:rPr lang="zh-CN" altLang="en-US" sz="2400" dirty="0">
                <a:solidFill>
                  <a:srgbClr val="003399"/>
                </a:solidFill>
                <a:latin typeface="+mn-ea"/>
              </a:rPr>
              <a:t>立方选路</a:t>
            </a:r>
            <a:r>
              <a:rPr lang="zh-CN" altLang="en-US" dirty="0">
                <a:latin typeface="+mn-ea"/>
              </a:rPr>
              <a:t> </a:t>
            </a:r>
            <a:endParaRPr lang="zh-CN" altLang="en-US"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7BFADDA-F631-4D02-966B-A1A9D940168D}"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5667">
                                            <p:txEl>
                                              <p:pRg st="4" end="4"/>
                                            </p:txEl>
                                          </p:spTgt>
                                        </p:tgtEl>
                                        <p:attrNameLst>
                                          <p:attrName>style.visibility</p:attrName>
                                        </p:attrNameLst>
                                      </p:cBhvr>
                                      <p:to>
                                        <p:strVal val="visible"/>
                                      </p:to>
                                    </p:set>
                                    <p:anim calcmode="lin" valueType="num">
                                      <p:cBhvr additive="base">
                                        <p:cTn id="7" dur="500" fill="hold"/>
                                        <p:tgtEl>
                                          <p:spTgt spid="62566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5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667">
                                            <p:txEl>
                                              <p:pRg st="5" end="5"/>
                                            </p:txEl>
                                          </p:spTgt>
                                        </p:tgtEl>
                                        <p:attrNameLst>
                                          <p:attrName>style.visibility</p:attrName>
                                        </p:attrNameLst>
                                      </p:cBhvr>
                                      <p:to>
                                        <p:strVal val="visible"/>
                                      </p:to>
                                    </p:set>
                                    <p:anim calcmode="lin" valueType="num">
                                      <p:cBhvr additive="base">
                                        <p:cTn id="13" dur="500" fill="hold"/>
                                        <p:tgtEl>
                                          <p:spTgt spid="62566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5667">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5667">
                                            <p:txEl>
                                              <p:pRg st="6" end="6"/>
                                            </p:txEl>
                                          </p:spTgt>
                                        </p:tgtEl>
                                        <p:attrNameLst>
                                          <p:attrName>style.visibility</p:attrName>
                                        </p:attrNameLst>
                                      </p:cBhvr>
                                      <p:to>
                                        <p:strVal val="visible"/>
                                      </p:to>
                                    </p:set>
                                    <p:anim calcmode="lin" valueType="num">
                                      <p:cBhvr additive="base">
                                        <p:cTn id="17" dur="500" fill="hold"/>
                                        <p:tgtEl>
                                          <p:spTgt spid="62566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5667">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5667">
                                            <p:txEl>
                                              <p:pRg st="7" end="7"/>
                                            </p:txEl>
                                          </p:spTgt>
                                        </p:tgtEl>
                                        <p:attrNameLst>
                                          <p:attrName>style.visibility</p:attrName>
                                        </p:attrNameLst>
                                      </p:cBhvr>
                                      <p:to>
                                        <p:strVal val="visible"/>
                                      </p:to>
                                    </p:set>
                                    <p:anim calcmode="lin" valueType="num">
                                      <p:cBhvr additive="base">
                                        <p:cTn id="21" dur="500" fill="hold"/>
                                        <p:tgtEl>
                                          <p:spTgt spid="625667">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56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Autofit/>
          </a:bodyPr>
          <a:lstStyle/>
          <a:p>
            <a:pPr eaLnBrk="1" hangingPunct="1"/>
            <a:r>
              <a:rPr lang="zh-CN" altLang="en-US" sz="3200" dirty="0"/>
              <a:t> 选路方法（</a:t>
            </a:r>
            <a:r>
              <a:rPr lang="en-US" altLang="zh-CN" sz="3200" dirty="0"/>
              <a:t>2</a:t>
            </a:r>
            <a:r>
              <a:rPr lang="zh-CN" altLang="en-US" sz="3200" dirty="0"/>
              <a:t>）</a:t>
            </a:r>
            <a:endParaRPr lang="zh-CN" altLang="en-US" sz="3200" dirty="0"/>
          </a:p>
        </p:txBody>
      </p:sp>
      <p:sp>
        <p:nvSpPr>
          <p:cNvPr id="626691" name="Rectangle 3"/>
          <p:cNvSpPr>
            <a:spLocks noGrp="1" noChangeArrowheads="1"/>
          </p:cNvSpPr>
          <p:nvPr>
            <p:ph sz="quarter" idx="12"/>
          </p:nvPr>
        </p:nvSpPr>
        <p:spPr/>
        <p:txBody>
          <a:bodyPr/>
          <a:lstStyle/>
          <a:p>
            <a:pPr eaLnBrk="1" hangingPunct="1">
              <a:defRPr/>
            </a:pPr>
            <a:r>
              <a:rPr lang="en-US" altLang="zh-CN" sz="3200" dirty="0">
                <a:latin typeface="+mn-ea"/>
              </a:rPr>
              <a:t>X-Y</a:t>
            </a:r>
            <a:r>
              <a:rPr lang="zh-CN" altLang="en-US" sz="3200" dirty="0">
                <a:latin typeface="+mn-ea"/>
              </a:rPr>
              <a:t>选路算法</a:t>
            </a:r>
            <a:endParaRPr lang="zh-CN" altLang="en-US" sz="3200" dirty="0">
              <a:latin typeface="+mn-ea"/>
            </a:endParaRPr>
          </a:p>
          <a:p>
            <a:pPr lvl="1" eaLnBrk="1" hangingPunct="1">
              <a:defRPr/>
            </a:pPr>
            <a:r>
              <a:rPr lang="zh-CN" altLang="en-US" sz="2400" dirty="0">
                <a:latin typeface="+mn-ea"/>
              </a:rPr>
              <a:t>算法</a:t>
            </a:r>
            <a:r>
              <a:rPr lang="en-US" altLang="zh-CN" sz="2400" dirty="0">
                <a:latin typeface="+mn-ea"/>
              </a:rPr>
              <a:t>2.1</a:t>
            </a:r>
            <a:r>
              <a:rPr lang="zh-CN" altLang="en-US" sz="2400" dirty="0">
                <a:latin typeface="+mn-ea"/>
              </a:rPr>
              <a:t>：二维网孔上的</a:t>
            </a:r>
            <a:r>
              <a:rPr lang="en-US" altLang="zh-CN" sz="2400" dirty="0">
                <a:latin typeface="+mn-ea"/>
              </a:rPr>
              <a:t>X-Y</a:t>
            </a:r>
            <a:r>
              <a:rPr lang="zh-CN" altLang="en-US" sz="2400" dirty="0">
                <a:latin typeface="+mn-ea"/>
              </a:rPr>
              <a:t>选路算法</a:t>
            </a:r>
            <a:endParaRPr lang="zh-CN" altLang="en-US" sz="2400" dirty="0">
              <a:latin typeface="+mn-ea"/>
            </a:endParaRPr>
          </a:p>
          <a:p>
            <a:pPr eaLnBrk="1" hangingPunct="1">
              <a:buFont typeface="Wingdings" panose="05000000000000000000" pitchFamily="2" charset="2"/>
              <a:buNone/>
              <a:defRPr/>
            </a:pPr>
            <a:r>
              <a:rPr lang="zh-CN" altLang="en-US" sz="2400" dirty="0">
                <a:latin typeface="+mn-ea"/>
              </a:rPr>
              <a:t>       </a:t>
            </a:r>
            <a:r>
              <a:rPr lang="en-US" altLang="zh-CN" sz="2400" dirty="0">
                <a:latin typeface="+mn-ea"/>
              </a:rPr>
              <a:t>begin</a:t>
            </a:r>
            <a:endParaRPr lang="en-US" altLang="zh-CN" sz="2400" dirty="0">
              <a:latin typeface="+mn-ea"/>
            </a:endParaRPr>
          </a:p>
          <a:p>
            <a:pPr eaLnBrk="1" hangingPunct="1">
              <a:buFont typeface="Wingdings" panose="05000000000000000000" pitchFamily="2" charset="2"/>
              <a:buNone/>
              <a:defRPr/>
            </a:pPr>
            <a:r>
              <a:rPr lang="en-US" altLang="zh-CN" sz="2400" dirty="0">
                <a:latin typeface="+mn-ea"/>
              </a:rPr>
              <a:t>            step1: </a:t>
            </a:r>
            <a:r>
              <a:rPr lang="zh-CN" altLang="en-US" sz="2400" dirty="0">
                <a:latin typeface="+mn-ea"/>
              </a:rPr>
              <a:t>沿</a:t>
            </a:r>
            <a:r>
              <a:rPr lang="en-US" altLang="zh-CN" sz="2400" dirty="0">
                <a:latin typeface="+mn-ea"/>
              </a:rPr>
              <a:t>X</a:t>
            </a:r>
            <a:r>
              <a:rPr lang="zh-CN" altLang="en-US" sz="2400" dirty="0">
                <a:latin typeface="+mn-ea"/>
              </a:rPr>
              <a:t>方向将信包送至目的地处理器所在的列</a:t>
            </a:r>
            <a:endParaRPr lang="zh-CN" altLang="en-US" sz="2400" dirty="0">
              <a:latin typeface="+mn-ea"/>
            </a:endParaRPr>
          </a:p>
          <a:p>
            <a:pPr eaLnBrk="1" hangingPunct="1">
              <a:buFont typeface="Wingdings" panose="05000000000000000000" pitchFamily="2" charset="2"/>
              <a:buNone/>
              <a:defRPr/>
            </a:pPr>
            <a:r>
              <a:rPr lang="en-US" altLang="zh-CN" sz="2400" dirty="0">
                <a:latin typeface="+mn-ea"/>
              </a:rPr>
              <a:t>            step2: </a:t>
            </a:r>
            <a:r>
              <a:rPr lang="zh-CN" altLang="en-US" sz="2400" dirty="0">
                <a:latin typeface="+mn-ea"/>
              </a:rPr>
              <a:t>沿</a:t>
            </a:r>
            <a:r>
              <a:rPr lang="en-US" altLang="zh-CN" sz="2400" dirty="0">
                <a:latin typeface="+mn-ea"/>
              </a:rPr>
              <a:t>Y</a:t>
            </a:r>
            <a:r>
              <a:rPr lang="zh-CN" altLang="en-US" sz="2400" dirty="0">
                <a:latin typeface="+mn-ea"/>
              </a:rPr>
              <a:t>方向将信包送至目的地处理器所在的行</a:t>
            </a:r>
            <a:endParaRPr lang="en-US" altLang="zh-CN" sz="2400" dirty="0">
              <a:latin typeface="+mn-ea"/>
            </a:endParaRPr>
          </a:p>
          <a:p>
            <a:pPr eaLnBrk="1" hangingPunct="1">
              <a:buFont typeface="Wingdings" panose="05000000000000000000" pitchFamily="2" charset="2"/>
              <a:buNone/>
              <a:defRPr/>
            </a:pPr>
            <a:r>
              <a:rPr lang="en-US" altLang="zh-CN" sz="2400" dirty="0">
                <a:latin typeface="+mn-ea"/>
              </a:rPr>
              <a:t>        end</a:t>
            </a:r>
            <a:endParaRPr lang="zh-CN" altLang="en-US" sz="24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E289F77-BD61-4EAC-BFD3-3905AFF58082}"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Autofit/>
          </a:bodyPr>
          <a:lstStyle/>
          <a:p>
            <a:pPr eaLnBrk="1" hangingPunct="1"/>
            <a:r>
              <a:rPr lang="zh-CN" altLang="en-US" sz="3200" dirty="0"/>
              <a:t> 选路方法（</a:t>
            </a:r>
            <a:r>
              <a:rPr lang="en-US" altLang="zh-CN" sz="3200" dirty="0"/>
              <a:t>3</a:t>
            </a:r>
            <a:r>
              <a:rPr lang="zh-CN" altLang="en-US" sz="3200" dirty="0"/>
              <a:t>）</a:t>
            </a:r>
            <a:endParaRPr lang="zh-CN" altLang="en-US" sz="3200" dirty="0"/>
          </a:p>
        </p:txBody>
      </p:sp>
      <p:graphicFrame>
        <p:nvGraphicFramePr>
          <p:cNvPr id="40965" name="Object 4"/>
          <p:cNvGraphicFramePr>
            <a:graphicFrameLocks noGrp="1"/>
          </p:cNvGraphicFramePr>
          <p:nvPr>
            <p:ph sz="quarter" idx="12"/>
          </p:nvPr>
        </p:nvGraphicFramePr>
        <p:xfrm>
          <a:off x="2771800" y="1335326"/>
          <a:ext cx="6033268" cy="4545037"/>
        </p:xfrm>
        <a:graphic>
          <a:graphicData uri="http://schemas.openxmlformats.org/presentationml/2006/ole">
            <mc:AlternateContent xmlns:mc="http://schemas.openxmlformats.org/markup-compatibility/2006">
              <mc:Choice xmlns:v="urn:schemas-microsoft-com:vml" Requires="v">
                <p:oleObj spid="_x0000_s40992" name="" r:id="rId1" imgW="3883660" imgH="3646170" progId="Visio.Drawing.6">
                  <p:embed/>
                </p:oleObj>
              </mc:Choice>
              <mc:Fallback>
                <p:oleObj name="" r:id="rId1" imgW="3883660" imgH="3646170" progId="Visio.Drawing.6">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335326"/>
                        <a:ext cx="6033268" cy="4545037"/>
                      </a:xfrm>
                      <a:prstGeom prst="rect">
                        <a:avLst/>
                      </a:prstGeom>
                      <a:ln>
                        <a:noFill/>
                      </a:ln>
                    </p:spPr>
                  </p:pic>
                </p:oleObj>
              </mc:Fallback>
            </mc:AlternateContent>
          </a:graphicData>
        </a:graphic>
      </p:graphicFrame>
      <p:sp>
        <p:nvSpPr>
          <p:cNvPr id="627715" name="Rectangle 3"/>
          <p:cNvSpPr>
            <a:spLocks noGrp="1" noChangeArrowheads="1"/>
          </p:cNvSpPr>
          <p:nvPr>
            <p:ph type="body" sz="half" idx="4294967295"/>
          </p:nvPr>
        </p:nvSpPr>
        <p:spPr>
          <a:xfrm>
            <a:off x="1077913" y="1341438"/>
            <a:ext cx="8066087" cy="4983162"/>
          </a:xfrm>
        </p:spPr>
        <p:txBody>
          <a:bodyPr/>
          <a:lstStyle/>
          <a:p>
            <a:pPr eaLnBrk="1" hangingPunct="1">
              <a:defRPr/>
            </a:pPr>
            <a:r>
              <a:rPr lang="zh-CN" altLang="en-US" sz="2800" dirty="0">
                <a:latin typeface="+mn-ea"/>
              </a:rPr>
              <a:t>例</a:t>
            </a:r>
            <a:r>
              <a:rPr lang="en-US" altLang="zh-CN" sz="2800" dirty="0">
                <a:latin typeface="+mn-ea"/>
              </a:rPr>
              <a:t>2.1 </a:t>
            </a:r>
            <a:endParaRPr lang="en-US" altLang="zh-CN" dirty="0">
              <a:latin typeface="+mn-ea"/>
            </a:endParaRPr>
          </a:p>
          <a:p>
            <a:pPr eaLnBrk="1" hangingPunct="1">
              <a:defRPr/>
            </a:pPr>
            <a:endParaRPr lang="en-US" altLang="zh-CN" dirty="0">
              <a:latin typeface="+mn-ea"/>
            </a:endParaRPr>
          </a:p>
          <a:p>
            <a:pPr eaLnBrk="1" hangingPunct="1">
              <a:defRPr/>
            </a:pPr>
            <a:endParaRPr lang="en-US" altLang="zh-CN" dirty="0">
              <a:latin typeface="+mn-ea"/>
            </a:endParaRPr>
          </a:p>
          <a:p>
            <a:pPr eaLnBrk="1" hangingPunct="1">
              <a:defRPr/>
            </a:pPr>
            <a:endParaRPr lang="zh-CN" altLang="en-US" dirty="0">
              <a:latin typeface="+mn-ea"/>
            </a:endParaRPr>
          </a:p>
          <a:p>
            <a:pPr eaLnBrk="1" hangingPunct="1">
              <a:defRPr/>
            </a:pPr>
            <a:endParaRPr lang="zh-CN" altLang="en-US" dirty="0">
              <a:latin typeface="+mn-ea"/>
            </a:endParaRPr>
          </a:p>
          <a:p>
            <a:pPr eaLnBrk="1" hangingPunct="1">
              <a:defRPr/>
            </a:pPr>
            <a:endParaRPr lang="zh-CN" altLang="en-US" dirty="0">
              <a:latin typeface="+mn-ea"/>
            </a:endParaRPr>
          </a:p>
          <a:p>
            <a:pPr eaLnBrk="1" hangingPunct="1">
              <a:defRPr/>
            </a:pPr>
            <a:endParaRPr lang="zh-CN" altLang="en-US" dirty="0">
              <a:latin typeface="+mn-ea"/>
            </a:endParaRPr>
          </a:p>
          <a:p>
            <a:pPr eaLnBrk="1" hangingPunct="1">
              <a:buFont typeface="Wingdings" panose="05000000000000000000" pitchFamily="2" charset="2"/>
              <a:buNone/>
              <a:defRPr/>
            </a:pPr>
            <a:r>
              <a:rPr lang="zh-CN" altLang="en-US" sz="2000" dirty="0">
                <a:latin typeface="+mn-ea"/>
              </a:rPr>
              <a:t>注：本例无链</a:t>
            </a:r>
            <a:endParaRPr lang="zh-CN" altLang="en-US" sz="2000" dirty="0">
              <a:latin typeface="+mn-ea"/>
            </a:endParaRPr>
          </a:p>
          <a:p>
            <a:pPr eaLnBrk="1" hangingPunct="1">
              <a:buFont typeface="Wingdings" panose="05000000000000000000" pitchFamily="2" charset="2"/>
              <a:buNone/>
              <a:defRPr/>
            </a:pPr>
            <a:r>
              <a:rPr lang="zh-CN" altLang="en-US" sz="2000" dirty="0">
                <a:latin typeface="+mn-ea"/>
              </a:rPr>
              <a:t>路与节点竞争</a:t>
            </a:r>
            <a:endParaRPr lang="zh-CN" altLang="en-US" sz="2000" dirty="0">
              <a:latin typeface="+mn-ea"/>
            </a:endParaRPr>
          </a:p>
          <a:p>
            <a:pPr eaLnBrk="1" hangingPunct="1">
              <a:buFont typeface="Wingdings" panose="05000000000000000000" pitchFamily="2" charset="2"/>
              <a:buNone/>
              <a:defRPr/>
            </a:pPr>
            <a:r>
              <a:rPr lang="zh-CN" altLang="en-US" sz="2000" dirty="0">
                <a:latin typeface="+mn-ea"/>
              </a:rPr>
              <a:t>和死锁现象</a:t>
            </a:r>
            <a:endParaRPr lang="zh-CN" altLang="en-US" sz="2000" dirty="0">
              <a:latin typeface="+mn-ea"/>
            </a:endParaRPr>
          </a:p>
          <a:p>
            <a:pPr eaLnBrk="1" hangingPunct="1">
              <a:defRPr/>
            </a:pPr>
            <a:endParaRPr lang="zh-CN" altLang="en-US" sz="36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5D8BB95-073D-46CD-96A9-7A34A898FE9D}"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Autofit/>
          </a:bodyPr>
          <a:lstStyle/>
          <a:p>
            <a:pPr eaLnBrk="1" hangingPunct="1"/>
            <a:r>
              <a:rPr lang="zh-CN" altLang="en-US" sz="3200" dirty="0"/>
              <a:t> 选路方法（</a:t>
            </a:r>
            <a:r>
              <a:rPr lang="en-US" altLang="zh-CN" sz="3200" dirty="0"/>
              <a:t>4</a:t>
            </a:r>
            <a:r>
              <a:rPr lang="zh-CN" altLang="en-US" sz="3200" dirty="0"/>
              <a:t>）</a:t>
            </a:r>
            <a:endParaRPr lang="zh-CN" altLang="en-US" sz="3200" dirty="0"/>
          </a:p>
        </p:txBody>
      </p:sp>
      <p:graphicFrame>
        <p:nvGraphicFramePr>
          <p:cNvPr id="41989" name="Object 4"/>
          <p:cNvGraphicFramePr>
            <a:graphicFrameLocks noGrp="1"/>
          </p:cNvGraphicFramePr>
          <p:nvPr>
            <p:ph sz="quarter" idx="12"/>
          </p:nvPr>
        </p:nvGraphicFramePr>
        <p:xfrm>
          <a:off x="4489450" y="3413125"/>
          <a:ext cx="165100" cy="177800"/>
        </p:xfrm>
        <a:graphic>
          <a:graphicData uri="http://schemas.openxmlformats.org/presentationml/2006/ole">
            <mc:AlternateContent xmlns:mc="http://schemas.openxmlformats.org/markup-compatibility/2006">
              <mc:Choice xmlns:v="urn:schemas-microsoft-com:vml" Requires="v">
                <p:oleObj spid="_x0000_s42071" name="" r:id="rId1" imgW="165100" imgH="177800" progId="Equation.3">
                  <p:embed/>
                </p:oleObj>
              </mc:Choice>
              <mc:Fallback>
                <p:oleObj name="" r:id="rId1" imgW="165100" imgH="17780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50" y="3413125"/>
                        <a:ext cx="165100" cy="1778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8739" name="Rectangle 3"/>
          <p:cNvSpPr>
            <a:spLocks noGrp="1" noChangeArrowheads="1"/>
          </p:cNvSpPr>
          <p:nvPr>
            <p:ph type="body" sz="half" idx="4294967295"/>
          </p:nvPr>
        </p:nvSpPr>
        <p:spPr>
          <a:xfrm>
            <a:off x="0" y="1530350"/>
            <a:ext cx="7631113" cy="4346575"/>
          </a:xfrm>
        </p:spPr>
        <p:txBody>
          <a:bodyPr/>
          <a:lstStyle/>
          <a:p>
            <a:pPr eaLnBrk="1" hangingPunct="1">
              <a:defRPr/>
            </a:pPr>
            <a:r>
              <a:rPr lang="en-US" altLang="zh-CN" sz="3200" dirty="0">
                <a:latin typeface="+mn-ea"/>
              </a:rPr>
              <a:t>E-</a:t>
            </a:r>
            <a:r>
              <a:rPr lang="zh-CN" altLang="en-US" sz="3200" dirty="0">
                <a:latin typeface="+mn-ea"/>
              </a:rPr>
              <a:t>立方选路算法</a:t>
            </a:r>
            <a:endParaRPr lang="zh-CN" altLang="en-US" sz="3200" dirty="0">
              <a:latin typeface="+mn-ea"/>
            </a:endParaRPr>
          </a:p>
          <a:p>
            <a:pPr lvl="1" eaLnBrk="1" hangingPunct="1">
              <a:defRPr/>
            </a:pPr>
            <a:r>
              <a:rPr lang="zh-CN" altLang="en-US" sz="2400" dirty="0">
                <a:latin typeface="+mn-ea"/>
              </a:rPr>
              <a:t>路由计算：</a:t>
            </a:r>
            <a:r>
              <a:rPr lang="en-US" altLang="zh-CN" sz="2400" dirty="0">
                <a:latin typeface="+mn-ea"/>
              </a:rPr>
              <a:t>      s</a:t>
            </a:r>
            <a:r>
              <a:rPr lang="en-US" altLang="zh-CN" sz="2400" baseline="-25000" dirty="0">
                <a:latin typeface="+mn-ea"/>
              </a:rPr>
              <a:t>n-1</a:t>
            </a:r>
            <a:r>
              <a:rPr lang="en-US" altLang="zh-CN" sz="2400" dirty="0">
                <a:latin typeface="+mn-ea"/>
              </a:rPr>
              <a:t>s</a:t>
            </a:r>
            <a:r>
              <a:rPr lang="en-US" altLang="zh-CN" sz="2400" baseline="-25000" dirty="0">
                <a:latin typeface="+mn-ea"/>
              </a:rPr>
              <a:t>n-2</a:t>
            </a:r>
            <a:r>
              <a:rPr lang="en-US" altLang="zh-CN" sz="2400" dirty="0">
                <a:latin typeface="+mn-ea"/>
              </a:rPr>
              <a:t>…s</a:t>
            </a:r>
            <a:r>
              <a:rPr lang="en-US" altLang="zh-CN" sz="2400" baseline="-25000" dirty="0">
                <a:latin typeface="+mn-ea"/>
              </a:rPr>
              <a:t>1</a:t>
            </a:r>
            <a:r>
              <a:rPr lang="en-US" altLang="zh-CN" sz="2400" dirty="0">
                <a:latin typeface="+mn-ea"/>
              </a:rPr>
              <a:t>s</a:t>
            </a:r>
            <a:r>
              <a:rPr lang="en-US" altLang="zh-CN" sz="2400" baseline="-25000" dirty="0">
                <a:latin typeface="+mn-ea"/>
              </a:rPr>
              <a:t>0</a:t>
            </a:r>
            <a:r>
              <a:rPr lang="en-US" altLang="zh-CN" sz="2400" dirty="0">
                <a:latin typeface="+mn-ea"/>
              </a:rPr>
              <a:t>(</a:t>
            </a:r>
            <a:r>
              <a:rPr lang="zh-CN" altLang="en-US" sz="2400" dirty="0">
                <a:latin typeface="+mn-ea"/>
              </a:rPr>
              <a:t>源地址</a:t>
            </a:r>
            <a:r>
              <a:rPr lang="en-US" altLang="zh-CN" sz="2400" dirty="0">
                <a:latin typeface="+mn-ea"/>
              </a:rPr>
              <a:t>) </a:t>
            </a:r>
            <a:endParaRPr lang="en-US" altLang="zh-CN" sz="2400" dirty="0">
              <a:latin typeface="+mn-ea"/>
            </a:endParaRPr>
          </a:p>
          <a:p>
            <a:pPr eaLnBrk="1" hangingPunct="1">
              <a:buFont typeface="Wingdings" panose="05000000000000000000" pitchFamily="2" charset="2"/>
              <a:buNone/>
              <a:defRPr/>
            </a:pPr>
            <a:r>
              <a:rPr lang="en-US" altLang="zh-CN" dirty="0">
                <a:latin typeface="+mn-ea"/>
              </a:rPr>
              <a:t>                  </a:t>
            </a:r>
            <a:r>
              <a:rPr lang="zh-CN" altLang="en-US" dirty="0">
                <a:latin typeface="+mn-ea"/>
              </a:rPr>
              <a:t>异或     </a:t>
            </a:r>
            <a:r>
              <a:rPr lang="en-US" altLang="zh-CN" dirty="0">
                <a:latin typeface="+mn-ea"/>
              </a:rPr>
              <a:t>d</a:t>
            </a:r>
            <a:r>
              <a:rPr lang="en-US" altLang="zh-CN" baseline="-25000" dirty="0">
                <a:latin typeface="+mn-ea"/>
              </a:rPr>
              <a:t>n-1</a:t>
            </a:r>
            <a:r>
              <a:rPr lang="en-US" altLang="zh-CN" dirty="0">
                <a:latin typeface="+mn-ea"/>
              </a:rPr>
              <a:t>d</a:t>
            </a:r>
            <a:r>
              <a:rPr lang="en-US" altLang="zh-CN" baseline="-25000" dirty="0">
                <a:latin typeface="+mn-ea"/>
              </a:rPr>
              <a:t>n-2</a:t>
            </a:r>
            <a:r>
              <a:rPr lang="en-US" altLang="zh-CN" dirty="0">
                <a:latin typeface="+mn-ea"/>
              </a:rPr>
              <a:t>…d</a:t>
            </a:r>
            <a:r>
              <a:rPr lang="en-US" altLang="zh-CN" baseline="-25000" dirty="0">
                <a:latin typeface="+mn-ea"/>
              </a:rPr>
              <a:t>1</a:t>
            </a:r>
            <a:r>
              <a:rPr lang="en-US" altLang="zh-CN" dirty="0">
                <a:latin typeface="+mn-ea"/>
              </a:rPr>
              <a:t>d</a:t>
            </a:r>
            <a:r>
              <a:rPr lang="en-US" altLang="zh-CN" baseline="-25000" dirty="0">
                <a:latin typeface="+mn-ea"/>
              </a:rPr>
              <a:t>0</a:t>
            </a:r>
            <a:r>
              <a:rPr lang="en-US" altLang="zh-CN" dirty="0">
                <a:latin typeface="+mn-ea"/>
              </a:rPr>
              <a:t>(</a:t>
            </a:r>
            <a:r>
              <a:rPr lang="zh-CN" altLang="en-US" dirty="0">
                <a:latin typeface="+mn-ea"/>
              </a:rPr>
              <a:t>目的地址</a:t>
            </a:r>
            <a:r>
              <a:rPr lang="en-US" altLang="zh-CN" dirty="0">
                <a:latin typeface="+mn-ea"/>
              </a:rPr>
              <a:t>)</a:t>
            </a:r>
            <a:endParaRPr lang="en-US" altLang="zh-CN" dirty="0">
              <a:latin typeface="+mn-ea"/>
            </a:endParaRPr>
          </a:p>
          <a:p>
            <a:pPr eaLnBrk="1" hangingPunct="1">
              <a:buFont typeface="Wingdings" panose="05000000000000000000" pitchFamily="2" charset="2"/>
              <a:buNone/>
              <a:defRPr/>
            </a:pPr>
            <a:r>
              <a:rPr lang="en-US" altLang="zh-CN" dirty="0">
                <a:latin typeface="+mn-ea"/>
              </a:rPr>
              <a:t>                              r</a:t>
            </a:r>
            <a:r>
              <a:rPr lang="en-US" altLang="zh-CN" baseline="-25000" dirty="0">
                <a:latin typeface="+mn-ea"/>
              </a:rPr>
              <a:t>n-1 </a:t>
            </a:r>
            <a:r>
              <a:rPr lang="en-US" altLang="zh-CN" dirty="0">
                <a:latin typeface="+mn-ea"/>
              </a:rPr>
              <a:t>r</a:t>
            </a:r>
            <a:r>
              <a:rPr lang="en-US" altLang="zh-CN" baseline="-25000" dirty="0">
                <a:latin typeface="+mn-ea"/>
              </a:rPr>
              <a:t>n-2 </a:t>
            </a:r>
            <a:r>
              <a:rPr lang="en-US" altLang="zh-CN" dirty="0">
                <a:latin typeface="+mn-ea"/>
              </a:rPr>
              <a:t>…r</a:t>
            </a:r>
            <a:r>
              <a:rPr lang="en-US" altLang="zh-CN" baseline="-25000" dirty="0">
                <a:latin typeface="+mn-ea"/>
              </a:rPr>
              <a:t>1 </a:t>
            </a:r>
            <a:r>
              <a:rPr lang="en-US" altLang="zh-CN" dirty="0">
                <a:latin typeface="+mn-ea"/>
              </a:rPr>
              <a:t>r</a:t>
            </a:r>
            <a:r>
              <a:rPr lang="en-US" altLang="zh-CN" baseline="-25000" dirty="0">
                <a:latin typeface="+mn-ea"/>
              </a:rPr>
              <a:t>0 </a:t>
            </a:r>
            <a:r>
              <a:rPr lang="en-US" altLang="zh-CN" dirty="0">
                <a:latin typeface="+mn-ea"/>
              </a:rPr>
              <a:t>(</a:t>
            </a:r>
            <a:r>
              <a:rPr lang="zh-CN" altLang="en-US" dirty="0">
                <a:latin typeface="+mn-ea"/>
              </a:rPr>
              <a:t>路由值</a:t>
            </a:r>
            <a:r>
              <a:rPr lang="en-US" altLang="zh-CN" dirty="0">
                <a:latin typeface="+mn-ea"/>
              </a:rPr>
              <a:t>)</a:t>
            </a:r>
            <a:endParaRPr lang="zh-CN" altLang="en-US" dirty="0">
              <a:latin typeface="+mn-ea"/>
            </a:endParaRPr>
          </a:p>
          <a:p>
            <a:pPr lvl="1" eaLnBrk="1" hangingPunct="1">
              <a:defRPr/>
            </a:pPr>
            <a:r>
              <a:rPr lang="zh-CN" altLang="en-US" sz="2400" dirty="0">
                <a:latin typeface="+mn-ea"/>
              </a:rPr>
              <a:t>路由过程：</a:t>
            </a:r>
            <a:r>
              <a:rPr lang="en-US" altLang="zh-CN" sz="2400" dirty="0">
                <a:latin typeface="+mn-ea"/>
              </a:rPr>
              <a:t> </a:t>
            </a:r>
            <a:endParaRPr lang="en-US" altLang="zh-CN" sz="2400" dirty="0">
              <a:latin typeface="+mn-ea"/>
            </a:endParaRPr>
          </a:p>
          <a:p>
            <a:pPr eaLnBrk="1" hangingPunct="1">
              <a:buFont typeface="Wingdings" panose="05000000000000000000" pitchFamily="2" charset="2"/>
              <a:buNone/>
              <a:defRPr/>
            </a:pPr>
            <a:r>
              <a:rPr lang="en-US" altLang="zh-CN" dirty="0">
                <a:latin typeface="+mn-ea"/>
              </a:rPr>
              <a:t>     s</a:t>
            </a:r>
            <a:r>
              <a:rPr lang="en-US" altLang="zh-CN" baseline="-25000" dirty="0">
                <a:latin typeface="+mn-ea"/>
              </a:rPr>
              <a:t>n-1</a:t>
            </a:r>
            <a:r>
              <a:rPr lang="en-US" altLang="zh-CN" dirty="0">
                <a:latin typeface="+mn-ea"/>
              </a:rPr>
              <a:t>s</a:t>
            </a:r>
            <a:r>
              <a:rPr lang="en-US" altLang="zh-CN" baseline="-25000" dirty="0">
                <a:latin typeface="+mn-ea"/>
              </a:rPr>
              <a:t>n-2</a:t>
            </a:r>
            <a:r>
              <a:rPr lang="en-US" altLang="zh-CN" dirty="0">
                <a:latin typeface="+mn-ea"/>
              </a:rPr>
              <a:t>…s</a:t>
            </a:r>
            <a:r>
              <a:rPr lang="en-US" altLang="zh-CN" baseline="-25000" dirty="0">
                <a:latin typeface="+mn-ea"/>
              </a:rPr>
              <a:t>1</a:t>
            </a:r>
            <a:r>
              <a:rPr lang="en-US" altLang="zh-CN" dirty="0">
                <a:latin typeface="+mn-ea"/>
              </a:rPr>
              <a:t>s</a:t>
            </a:r>
            <a:r>
              <a:rPr lang="en-US" altLang="zh-CN" baseline="-25000" dirty="0">
                <a:latin typeface="+mn-ea"/>
              </a:rPr>
              <a:t>0 </a:t>
            </a:r>
            <a:r>
              <a:rPr lang="en-US" altLang="zh-CN" dirty="0">
                <a:latin typeface="+mn-ea"/>
                <a:sym typeface="Wingdings" panose="05000000000000000000" pitchFamily="2" charset="2"/>
              </a:rPr>
              <a:t> </a:t>
            </a:r>
            <a:r>
              <a:rPr lang="en-US" altLang="zh-CN" dirty="0">
                <a:latin typeface="+mn-ea"/>
              </a:rPr>
              <a:t>s</a:t>
            </a:r>
            <a:r>
              <a:rPr lang="en-US" altLang="zh-CN" baseline="-25000" dirty="0">
                <a:latin typeface="+mn-ea"/>
              </a:rPr>
              <a:t>n-1</a:t>
            </a:r>
            <a:r>
              <a:rPr lang="en-US" altLang="zh-CN" dirty="0">
                <a:latin typeface="+mn-ea"/>
              </a:rPr>
              <a:t>s</a:t>
            </a:r>
            <a:r>
              <a:rPr lang="en-US" altLang="zh-CN" baseline="-25000" dirty="0">
                <a:latin typeface="+mn-ea"/>
              </a:rPr>
              <a:t>n-2</a:t>
            </a:r>
            <a:r>
              <a:rPr lang="en-US" altLang="zh-CN" dirty="0">
                <a:latin typeface="+mn-ea"/>
              </a:rPr>
              <a:t>…s</a:t>
            </a:r>
            <a:r>
              <a:rPr lang="en-US" altLang="zh-CN" baseline="-25000" dirty="0">
                <a:latin typeface="+mn-ea"/>
              </a:rPr>
              <a:t>1</a:t>
            </a:r>
            <a:r>
              <a:rPr lang="en-US" altLang="zh-CN" dirty="0">
                <a:latin typeface="+mn-ea"/>
              </a:rPr>
              <a:t>s</a:t>
            </a:r>
            <a:r>
              <a:rPr lang="en-US" altLang="zh-CN" baseline="-25000" dirty="0">
                <a:latin typeface="+mn-ea"/>
              </a:rPr>
              <a:t>0 </a:t>
            </a:r>
            <a:r>
              <a:rPr lang="en-US" altLang="zh-CN" dirty="0">
                <a:latin typeface="+mn-ea"/>
              </a:rPr>
              <a:t>   r</a:t>
            </a:r>
            <a:r>
              <a:rPr lang="en-US" altLang="zh-CN" baseline="-25000" dirty="0">
                <a:latin typeface="+mn-ea"/>
              </a:rPr>
              <a:t>0 </a:t>
            </a:r>
            <a:r>
              <a:rPr lang="en-US" altLang="zh-CN" dirty="0">
                <a:latin typeface="+mn-ea"/>
                <a:sym typeface="Wingdings" panose="05000000000000000000" pitchFamily="2" charset="2"/>
              </a:rPr>
              <a:t> </a:t>
            </a:r>
            <a:endParaRPr lang="en-US" altLang="zh-CN" dirty="0">
              <a:latin typeface="+mn-ea"/>
              <a:sym typeface="Wingdings" panose="05000000000000000000" pitchFamily="2" charset="2"/>
            </a:endParaRPr>
          </a:p>
          <a:p>
            <a:pPr eaLnBrk="1" hangingPunct="1">
              <a:buFont typeface="Wingdings" panose="05000000000000000000" pitchFamily="2" charset="2"/>
              <a:buNone/>
              <a:defRPr/>
            </a:pPr>
            <a:r>
              <a:rPr lang="en-US" altLang="zh-CN" dirty="0">
                <a:latin typeface="+mn-ea"/>
                <a:sym typeface="Wingdings" panose="05000000000000000000" pitchFamily="2" charset="2"/>
              </a:rPr>
              <a:t>     </a:t>
            </a:r>
            <a:r>
              <a:rPr lang="en-US" altLang="zh-CN" dirty="0">
                <a:latin typeface="+mn-ea"/>
              </a:rPr>
              <a:t>s</a:t>
            </a:r>
            <a:r>
              <a:rPr lang="en-US" altLang="zh-CN" baseline="-25000" dirty="0">
                <a:latin typeface="+mn-ea"/>
              </a:rPr>
              <a:t>n-1</a:t>
            </a:r>
            <a:r>
              <a:rPr lang="en-US" altLang="zh-CN" dirty="0">
                <a:latin typeface="+mn-ea"/>
              </a:rPr>
              <a:t>s</a:t>
            </a:r>
            <a:r>
              <a:rPr lang="en-US" altLang="zh-CN" baseline="-25000" dirty="0">
                <a:latin typeface="+mn-ea"/>
              </a:rPr>
              <a:t>n-2</a:t>
            </a:r>
            <a:r>
              <a:rPr lang="en-US" altLang="zh-CN" dirty="0">
                <a:latin typeface="+mn-ea"/>
              </a:rPr>
              <a:t>…s</a:t>
            </a:r>
            <a:r>
              <a:rPr lang="en-US" altLang="zh-CN" baseline="-25000" dirty="0">
                <a:latin typeface="+mn-ea"/>
              </a:rPr>
              <a:t>1</a:t>
            </a:r>
            <a:r>
              <a:rPr lang="en-US" altLang="zh-CN" dirty="0">
                <a:latin typeface="+mn-ea"/>
              </a:rPr>
              <a:t>s</a:t>
            </a:r>
            <a:r>
              <a:rPr lang="en-US" altLang="zh-CN" baseline="-25000" dirty="0">
                <a:latin typeface="+mn-ea"/>
              </a:rPr>
              <a:t>0</a:t>
            </a:r>
            <a:r>
              <a:rPr lang="en-US" altLang="zh-CN" dirty="0">
                <a:latin typeface="+mn-ea"/>
              </a:rPr>
              <a:t>    r</a:t>
            </a:r>
            <a:r>
              <a:rPr lang="en-US" altLang="zh-CN" baseline="-25000" dirty="0">
                <a:latin typeface="+mn-ea"/>
              </a:rPr>
              <a:t>1 </a:t>
            </a:r>
            <a:r>
              <a:rPr lang="en-US" altLang="zh-CN" dirty="0">
                <a:latin typeface="+mn-ea"/>
                <a:sym typeface="Wingdings" panose="05000000000000000000" pitchFamily="2" charset="2"/>
              </a:rPr>
              <a:t> …</a:t>
            </a:r>
            <a:endParaRPr lang="en-US" altLang="zh-CN" dirty="0">
              <a:latin typeface="+mn-ea"/>
              <a:sym typeface="Wingdings" panose="05000000000000000000" pitchFamily="2" charset="2"/>
            </a:endParaRPr>
          </a:p>
          <a:p>
            <a:pPr lvl="1" eaLnBrk="1" hangingPunct="1">
              <a:defRPr/>
            </a:pPr>
            <a:r>
              <a:rPr lang="zh-CN" altLang="en-US" sz="2400" dirty="0">
                <a:latin typeface="+mn-ea"/>
              </a:rPr>
              <a:t>算法</a:t>
            </a:r>
            <a:r>
              <a:rPr lang="en-US" altLang="zh-CN" sz="2400" dirty="0">
                <a:latin typeface="+mn-ea"/>
              </a:rPr>
              <a:t>2.2 </a:t>
            </a:r>
            <a:r>
              <a:rPr lang="zh-CN" altLang="en-US" sz="2400" dirty="0">
                <a:latin typeface="+mn-ea"/>
              </a:rPr>
              <a:t>：超立方网络上的</a:t>
            </a:r>
            <a:r>
              <a:rPr lang="en-US" altLang="zh-CN" sz="2400" dirty="0">
                <a:latin typeface="+mn-ea"/>
              </a:rPr>
              <a:t>E-</a:t>
            </a:r>
            <a:r>
              <a:rPr lang="zh-CN" altLang="en-US" sz="2400" dirty="0">
                <a:latin typeface="+mn-ea"/>
              </a:rPr>
              <a:t>立方选路算法</a:t>
            </a:r>
            <a:endParaRPr lang="zh-CN" altLang="en-US" sz="2400" dirty="0">
              <a:latin typeface="+mn-ea"/>
            </a:endParaRPr>
          </a:p>
        </p:txBody>
      </p:sp>
      <p:graphicFrame>
        <p:nvGraphicFramePr>
          <p:cNvPr id="41990" name="Object 5"/>
          <p:cNvGraphicFramePr/>
          <p:nvPr/>
        </p:nvGraphicFramePr>
        <p:xfrm>
          <a:off x="4772025" y="3933825"/>
          <a:ext cx="376238" cy="404813"/>
        </p:xfrm>
        <a:graphic>
          <a:graphicData uri="http://schemas.openxmlformats.org/presentationml/2006/ole">
            <mc:AlternateContent xmlns:mc="http://schemas.openxmlformats.org/markup-compatibility/2006">
              <mc:Choice xmlns:v="urn:schemas-microsoft-com:vml" Requires="v">
                <p:oleObj spid="_x0000_s42072" name="" r:id="rId3" imgW="165100" imgH="177800" progId="Equation.3">
                  <p:embed/>
                </p:oleObj>
              </mc:Choice>
              <mc:Fallback>
                <p:oleObj name="" r:id="rId3" imgW="165100" imgH="1778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3933825"/>
                        <a:ext cx="376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1" name="Object 6"/>
          <p:cNvGraphicFramePr/>
          <p:nvPr/>
        </p:nvGraphicFramePr>
        <p:xfrm>
          <a:off x="2411760" y="4464347"/>
          <a:ext cx="376238" cy="404813"/>
        </p:xfrm>
        <a:graphic>
          <a:graphicData uri="http://schemas.openxmlformats.org/presentationml/2006/ole">
            <mc:AlternateContent xmlns:mc="http://schemas.openxmlformats.org/markup-compatibility/2006">
              <mc:Choice xmlns:v="urn:schemas-microsoft-com:vml" Requires="v">
                <p:oleObj spid="_x0000_s42073" name="" r:id="rId4" imgW="165100" imgH="177800" progId="Equation.3">
                  <p:embed/>
                </p:oleObj>
              </mc:Choice>
              <mc:Fallback>
                <p:oleObj name="" r:id="rId4" imgW="165100" imgH="177800" progId="Equation.3">
                  <p:embed/>
                  <p:pic>
                    <p:nvPicPr>
                      <p:cNvPr id="0" name="Object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464347"/>
                        <a:ext cx="376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8743" name="Line 7"/>
          <p:cNvSpPr>
            <a:spLocks noChangeShapeType="1"/>
          </p:cNvSpPr>
          <p:nvPr/>
        </p:nvSpPr>
        <p:spPr bwMode="auto">
          <a:xfrm>
            <a:off x="2124075" y="2997200"/>
            <a:ext cx="4679950" cy="0"/>
          </a:xfrm>
          <a:prstGeom prst="line">
            <a:avLst/>
          </a:prstGeom>
          <a:noFill/>
          <a:ln w="19050">
            <a:solidFill>
              <a:srgbClr val="000000"/>
            </a:solidFill>
            <a:round/>
          </a:ln>
          <a:effectLst/>
        </p:spPr>
        <p:txBody>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5DB0639-CC66-49DB-A763-6E21F8C05B6A}"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Autofit/>
          </a:bodyPr>
          <a:lstStyle/>
          <a:p>
            <a:pPr eaLnBrk="1" hangingPunct="1"/>
            <a:r>
              <a:rPr lang="zh-CN" altLang="en-US" sz="3200" dirty="0"/>
              <a:t> 选路方法（</a:t>
            </a:r>
            <a:r>
              <a:rPr lang="en-US" altLang="zh-CN" sz="3200" dirty="0"/>
              <a:t>5</a:t>
            </a:r>
            <a:r>
              <a:rPr lang="zh-CN" altLang="en-US" sz="3200" dirty="0"/>
              <a:t>）</a:t>
            </a:r>
            <a:endParaRPr lang="zh-CN" altLang="en-US" sz="3200" dirty="0"/>
          </a:p>
        </p:txBody>
      </p:sp>
      <p:graphicFrame>
        <p:nvGraphicFramePr>
          <p:cNvPr id="43014" name="Object 5"/>
          <p:cNvGraphicFramePr>
            <a:graphicFrameLocks noGrp="1"/>
          </p:cNvGraphicFramePr>
          <p:nvPr>
            <p:ph sz="quarter" idx="12"/>
          </p:nvPr>
        </p:nvGraphicFramePr>
        <p:xfrm>
          <a:off x="3611439" y="1556792"/>
          <a:ext cx="4620914" cy="4294187"/>
        </p:xfrm>
        <a:graphic>
          <a:graphicData uri="http://schemas.openxmlformats.org/presentationml/2006/ole">
            <mc:AlternateContent xmlns:mc="http://schemas.openxmlformats.org/markup-compatibility/2006">
              <mc:Choice xmlns:v="urn:schemas-microsoft-com:vml" Requires="v">
                <p:oleObj spid="_x0000_s43041" name="" r:id="rId1" imgW="2923540" imgH="2969260" progId="Visio.Drawing.6">
                  <p:embed/>
                </p:oleObj>
              </mc:Choice>
              <mc:Fallback>
                <p:oleObj name="" r:id="rId1" imgW="2923540" imgH="2969260" progId="Visio.Drawing.6">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439" y="1556792"/>
                        <a:ext cx="4620914" cy="4294187"/>
                      </a:xfrm>
                      <a:prstGeom prst="rect">
                        <a:avLst/>
                      </a:prstGeom>
                      <a:ln>
                        <a:noFill/>
                      </a:ln>
                    </p:spPr>
                  </p:pic>
                </p:oleObj>
              </mc:Fallback>
            </mc:AlternateContent>
          </a:graphicData>
        </a:graphic>
      </p:graphicFrame>
      <p:sp>
        <p:nvSpPr>
          <p:cNvPr id="629763" name="Rectangle 3"/>
          <p:cNvSpPr>
            <a:spLocks noGrp="1" noChangeArrowheads="1"/>
          </p:cNvSpPr>
          <p:nvPr>
            <p:ph type="body" sz="half" idx="4294967295"/>
          </p:nvPr>
        </p:nvSpPr>
        <p:spPr>
          <a:xfrm>
            <a:off x="1077913" y="1341438"/>
            <a:ext cx="8066087" cy="4983162"/>
          </a:xfrm>
        </p:spPr>
        <p:txBody>
          <a:bodyPr/>
          <a:lstStyle/>
          <a:p>
            <a:pPr eaLnBrk="1" hangingPunct="1">
              <a:defRPr/>
            </a:pPr>
            <a:r>
              <a:rPr lang="zh-CN" altLang="en-US" sz="3200" dirty="0">
                <a:latin typeface="+mn-ea"/>
              </a:rPr>
              <a:t>例</a:t>
            </a:r>
            <a:r>
              <a:rPr lang="en-US" altLang="zh-CN" sz="3200" dirty="0">
                <a:latin typeface="+mn-ea"/>
              </a:rPr>
              <a:t>2.2</a:t>
            </a:r>
            <a:endParaRPr lang="en-US" altLang="zh-CN" dirty="0">
              <a:latin typeface="+mn-ea"/>
            </a:endParaRPr>
          </a:p>
          <a:p>
            <a:pPr eaLnBrk="1" hangingPunct="1">
              <a:buFont typeface="Wingdings" panose="05000000000000000000" pitchFamily="2" charset="2"/>
              <a:buNone/>
              <a:defRPr/>
            </a:pPr>
            <a:r>
              <a:rPr lang="en-US" altLang="zh-CN" sz="2000" dirty="0">
                <a:latin typeface="+mn-ea"/>
              </a:rPr>
              <a:t>   </a:t>
            </a:r>
            <a:r>
              <a:rPr lang="en-US" altLang="zh-CN" dirty="0">
                <a:latin typeface="+mn-ea"/>
              </a:rPr>
              <a:t>0110(S)</a:t>
            </a:r>
            <a:endParaRPr lang="en-US" altLang="zh-CN" dirty="0">
              <a:latin typeface="+mn-ea"/>
            </a:endParaRPr>
          </a:p>
          <a:p>
            <a:pPr eaLnBrk="1" hangingPunct="1">
              <a:buFont typeface="Wingdings" panose="05000000000000000000" pitchFamily="2" charset="2"/>
              <a:buNone/>
              <a:defRPr/>
            </a:pPr>
            <a:r>
              <a:rPr lang="en-US" altLang="zh-CN" dirty="0">
                <a:latin typeface="+mn-ea"/>
              </a:rPr>
              <a:t>  1101(D)</a:t>
            </a:r>
            <a:endParaRPr lang="en-US" altLang="zh-CN" dirty="0">
              <a:latin typeface="+mn-ea"/>
            </a:endParaRPr>
          </a:p>
          <a:p>
            <a:pPr eaLnBrk="1" hangingPunct="1">
              <a:buFont typeface="Wingdings" panose="05000000000000000000" pitchFamily="2" charset="2"/>
              <a:buNone/>
              <a:defRPr/>
            </a:pPr>
            <a:r>
              <a:rPr lang="en-US" altLang="zh-CN" dirty="0">
                <a:latin typeface="+mn-ea"/>
              </a:rPr>
              <a:t>  1011(R)</a:t>
            </a:r>
            <a:endParaRPr lang="zh-CN" altLang="en-US" dirty="0">
              <a:latin typeface="+mn-ea"/>
            </a:endParaRPr>
          </a:p>
        </p:txBody>
      </p:sp>
      <p:sp>
        <p:nvSpPr>
          <p:cNvPr id="629764" name="Line 4"/>
          <p:cNvSpPr>
            <a:spLocks noChangeShapeType="1"/>
          </p:cNvSpPr>
          <p:nvPr/>
        </p:nvSpPr>
        <p:spPr bwMode="auto">
          <a:xfrm>
            <a:off x="1402805" y="2781300"/>
            <a:ext cx="1296987" cy="0"/>
          </a:xfrm>
          <a:prstGeom prst="line">
            <a:avLst/>
          </a:prstGeom>
          <a:noFill/>
          <a:ln w="19050">
            <a:solidFill>
              <a:schemeClr val="tx2"/>
            </a:solidFill>
            <a:round/>
          </a:ln>
          <a:effectLst/>
        </p:spPr>
        <p:txBody>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22D9147-A2EA-432F-8183-55CB77FDCAF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Autofit/>
          </a:bodyPr>
          <a:lstStyle/>
          <a:p>
            <a:pPr eaLnBrk="1" hangingPunct="1"/>
            <a:r>
              <a:rPr lang="zh-CN" altLang="en-US" sz="3200" dirty="0"/>
              <a:t>系统互连</a:t>
            </a:r>
            <a:endParaRPr lang="zh-CN" altLang="en-US" sz="3200" dirty="0"/>
          </a:p>
        </p:txBody>
      </p:sp>
      <p:sp>
        <p:nvSpPr>
          <p:cNvPr id="589827" name="Rectangle 3"/>
          <p:cNvSpPr>
            <a:spLocks noGrp="1" noChangeArrowheads="1"/>
          </p:cNvSpPr>
          <p:nvPr>
            <p:ph sz="quarter" idx="12"/>
          </p:nvPr>
        </p:nvSpPr>
        <p:spPr/>
        <p:txBody>
          <a:bodyPr>
            <a:normAutofit/>
          </a:bodyPr>
          <a:lstStyle/>
          <a:p>
            <a:pPr eaLnBrk="1" hangingPunct="1">
              <a:lnSpc>
                <a:spcPct val="90000"/>
              </a:lnSpc>
              <a:defRPr/>
            </a:pPr>
            <a:r>
              <a:rPr lang="zh-CN" altLang="en-US" dirty="0"/>
              <a:t>不同带宽与距离的互连技术: 					总线、</a:t>
            </a:r>
            <a:r>
              <a:rPr lang="en-US" altLang="zh-CN" dirty="0"/>
              <a:t>SAN、LAN、MAN、WAN</a:t>
            </a:r>
            <a:endParaRPr lang="en-US" altLang="zh-CN" dirty="0"/>
          </a:p>
        </p:txBody>
      </p:sp>
      <p:sp>
        <p:nvSpPr>
          <p:cNvPr id="589828" name="Rectangle 4"/>
          <p:cNvSpPr>
            <a:spLocks noChangeArrowheads="1"/>
          </p:cNvSpPr>
          <p:nvPr/>
        </p:nvSpPr>
        <p:spPr bwMode="auto">
          <a:xfrm>
            <a:off x="0" y="192405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7174" name="Object 5"/>
          <p:cNvGraphicFramePr/>
          <p:nvPr/>
        </p:nvGraphicFramePr>
        <p:xfrm>
          <a:off x="1482725" y="1905000"/>
          <a:ext cx="6473825" cy="4535488"/>
        </p:xfrm>
        <a:graphic>
          <a:graphicData uri="http://schemas.openxmlformats.org/presentationml/2006/ole">
            <mc:AlternateContent xmlns:mc="http://schemas.openxmlformats.org/markup-compatibility/2006">
              <mc:Choice xmlns:v="urn:schemas-microsoft-com:vml" Requires="v">
                <p:oleObj spid="_x0000_s7201" name="" r:id="rId1" imgW="3144520" imgH="2883535" progId="Visio.Drawing.6">
                  <p:embed/>
                </p:oleObj>
              </mc:Choice>
              <mc:Fallback>
                <p:oleObj name="" r:id="rId1" imgW="3144520" imgH="2883535" progId="Visio.Drawing.6">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725" y="1905000"/>
                        <a:ext cx="647382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AA2D33-A386-4BF4-8315-8B91A276DBB5}"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Autofit/>
          </a:bodyPr>
          <a:lstStyle/>
          <a:p>
            <a:pPr eaLnBrk="1" hangingPunct="1"/>
            <a:r>
              <a:rPr lang="zh-CN" altLang="en-US" sz="3200" dirty="0"/>
              <a:t> 开关技术（</a:t>
            </a:r>
            <a:r>
              <a:rPr lang="en-US" altLang="zh-CN" sz="3200" dirty="0"/>
              <a:t>1</a:t>
            </a:r>
            <a:r>
              <a:rPr lang="zh-CN" altLang="en-US" sz="3200" dirty="0"/>
              <a:t>）</a:t>
            </a:r>
            <a:endParaRPr lang="en-US" altLang="zh-CN" sz="3200" dirty="0"/>
          </a:p>
        </p:txBody>
      </p:sp>
      <p:sp>
        <p:nvSpPr>
          <p:cNvPr id="631811" name="Rectangle 3"/>
          <p:cNvSpPr>
            <a:spLocks noGrp="1" noChangeArrowheads="1"/>
          </p:cNvSpPr>
          <p:nvPr>
            <p:ph sz="quarter" idx="12"/>
          </p:nvPr>
        </p:nvSpPr>
        <p:spPr/>
        <p:txBody>
          <a:bodyPr/>
          <a:lstStyle/>
          <a:p>
            <a:pPr eaLnBrk="1" hangingPunct="1">
              <a:lnSpc>
                <a:spcPct val="90000"/>
              </a:lnSpc>
              <a:defRPr/>
            </a:pPr>
            <a:r>
              <a:rPr lang="zh-CN" altLang="en-US" sz="3200" dirty="0">
                <a:latin typeface="+mn-ea"/>
              </a:rPr>
              <a:t>存储转发</a:t>
            </a:r>
            <a:r>
              <a:rPr lang="en-US" altLang="zh-CN" sz="2800" dirty="0">
                <a:latin typeface="+mn-ea"/>
              </a:rPr>
              <a:t>(Store-and-Forward)</a:t>
            </a:r>
            <a:r>
              <a:rPr lang="zh-CN" altLang="en-US" sz="3200" dirty="0">
                <a:latin typeface="+mn-ea"/>
              </a:rPr>
              <a:t>选路</a:t>
            </a:r>
            <a:endParaRPr lang="zh-CN" altLang="en-US" sz="4000" dirty="0">
              <a:latin typeface="+mn-ea"/>
            </a:endParaRPr>
          </a:p>
          <a:p>
            <a:pPr lvl="1" eaLnBrk="1" hangingPunct="1">
              <a:lnSpc>
                <a:spcPct val="90000"/>
              </a:lnSpc>
              <a:defRPr/>
            </a:pPr>
            <a:r>
              <a:rPr lang="zh-CN" altLang="en-US" sz="2400" dirty="0">
                <a:latin typeface="+mn-ea"/>
              </a:rPr>
              <a:t>消息被分成基本的传输单位</a:t>
            </a:r>
            <a:r>
              <a:rPr lang="en-US" altLang="zh-CN" sz="2400" dirty="0">
                <a:latin typeface="+mn-ea"/>
              </a:rPr>
              <a:t>----</a:t>
            </a:r>
            <a:r>
              <a:rPr lang="zh-CN" altLang="en-US" sz="2400" dirty="0">
                <a:latin typeface="+mn-ea"/>
              </a:rPr>
              <a:t>信包</a:t>
            </a:r>
            <a:r>
              <a:rPr lang="en-US" altLang="zh-CN" sz="2400" dirty="0">
                <a:latin typeface="+mn-ea"/>
              </a:rPr>
              <a:t>(Packet), </a:t>
            </a:r>
            <a:r>
              <a:rPr lang="zh-CN" altLang="en-US" sz="2400" dirty="0">
                <a:latin typeface="+mn-ea"/>
              </a:rPr>
              <a:t>每个信包都含有寻径信息；           </a:t>
            </a:r>
            <a:endParaRPr lang="zh-CN" altLang="en-US" sz="2400" dirty="0">
              <a:latin typeface="+mn-ea"/>
            </a:endParaRPr>
          </a:p>
          <a:p>
            <a:pPr lvl="1" eaLnBrk="1" hangingPunct="1">
              <a:lnSpc>
                <a:spcPct val="90000"/>
              </a:lnSpc>
              <a:defRPr/>
            </a:pPr>
            <a:r>
              <a:rPr lang="zh-CN" altLang="en-US" sz="2400" dirty="0">
                <a:latin typeface="+mn-ea"/>
              </a:rPr>
              <a:t>当一个信包到达中间节点</a:t>
            </a:r>
            <a:r>
              <a:rPr lang="en-US" altLang="zh-CN" sz="2400" dirty="0">
                <a:latin typeface="+mn-ea"/>
              </a:rPr>
              <a:t>A</a:t>
            </a:r>
            <a:r>
              <a:rPr lang="zh-CN" altLang="en-US" sz="2400" dirty="0">
                <a:latin typeface="+mn-ea"/>
              </a:rPr>
              <a:t>时，</a:t>
            </a:r>
            <a:r>
              <a:rPr lang="en-US" altLang="zh-CN" sz="2400" dirty="0">
                <a:latin typeface="+mn-ea"/>
              </a:rPr>
              <a:t>A</a:t>
            </a:r>
            <a:r>
              <a:rPr lang="zh-CN" altLang="en-US" sz="2400" dirty="0">
                <a:latin typeface="+mn-ea"/>
              </a:rPr>
              <a:t>把整个信包放入其通信缓冲器中，然后在选路算法的控制下选择下一个相邻节点</a:t>
            </a:r>
            <a:r>
              <a:rPr lang="en-US" altLang="zh-CN" sz="2400" dirty="0">
                <a:latin typeface="+mn-ea"/>
              </a:rPr>
              <a:t>B</a:t>
            </a:r>
            <a:r>
              <a:rPr lang="zh-CN" altLang="en-US" sz="2400" dirty="0">
                <a:latin typeface="+mn-ea"/>
              </a:rPr>
              <a:t>，当从</a:t>
            </a:r>
            <a:r>
              <a:rPr lang="en-US" altLang="zh-CN" sz="2400" dirty="0">
                <a:latin typeface="+mn-ea"/>
              </a:rPr>
              <a:t>A</a:t>
            </a:r>
            <a:r>
              <a:rPr lang="zh-CN" altLang="en-US" sz="2400" dirty="0">
                <a:latin typeface="+mn-ea"/>
              </a:rPr>
              <a:t>到</a:t>
            </a:r>
            <a:r>
              <a:rPr lang="en-US" altLang="zh-CN" sz="2400" dirty="0">
                <a:latin typeface="+mn-ea"/>
              </a:rPr>
              <a:t>B</a:t>
            </a:r>
            <a:r>
              <a:rPr lang="zh-CN" altLang="en-US" sz="2400" dirty="0">
                <a:latin typeface="+mn-ea"/>
              </a:rPr>
              <a:t>的通道空闲并且</a:t>
            </a:r>
            <a:r>
              <a:rPr lang="en-US" altLang="zh-CN" sz="2400" dirty="0">
                <a:latin typeface="+mn-ea"/>
              </a:rPr>
              <a:t>B</a:t>
            </a:r>
            <a:r>
              <a:rPr lang="zh-CN" altLang="en-US" sz="2400" dirty="0">
                <a:latin typeface="+mn-ea"/>
              </a:rPr>
              <a:t>的通信缓冲器可用时，把信包从</a:t>
            </a:r>
            <a:r>
              <a:rPr lang="en-US" altLang="zh-CN" sz="2400" dirty="0">
                <a:latin typeface="+mn-ea"/>
              </a:rPr>
              <a:t>A</a:t>
            </a:r>
            <a:r>
              <a:rPr lang="zh-CN" altLang="en-US" sz="2400" dirty="0">
                <a:latin typeface="+mn-ea"/>
              </a:rPr>
              <a:t>发向</a:t>
            </a:r>
            <a:r>
              <a:rPr lang="en-US" altLang="zh-CN" sz="2400" dirty="0">
                <a:latin typeface="+mn-ea"/>
              </a:rPr>
              <a:t>B</a:t>
            </a:r>
            <a:r>
              <a:rPr lang="zh-CN" altLang="en-US" sz="2400" dirty="0">
                <a:latin typeface="+mn-ea"/>
              </a:rPr>
              <a:t>；</a:t>
            </a:r>
            <a:endParaRPr lang="zh-CN" altLang="en-US" sz="2400" dirty="0">
              <a:latin typeface="+mn-ea"/>
            </a:endParaRPr>
          </a:p>
          <a:p>
            <a:pPr lvl="1" eaLnBrk="1" hangingPunct="1">
              <a:lnSpc>
                <a:spcPct val="90000"/>
              </a:lnSpc>
              <a:defRPr/>
            </a:pPr>
            <a:r>
              <a:rPr lang="zh-CN" altLang="en-US" sz="2400" dirty="0">
                <a:solidFill>
                  <a:srgbClr val="003399"/>
                </a:solidFill>
                <a:latin typeface="+mn-ea"/>
              </a:rPr>
              <a:t>信包的传输时间</a:t>
            </a:r>
            <a:r>
              <a:rPr lang="en-US" altLang="zh-CN" sz="2400" dirty="0">
                <a:solidFill>
                  <a:srgbClr val="003399"/>
                </a:solidFill>
                <a:latin typeface="+mn-ea"/>
              </a:rPr>
              <a:t>:</a:t>
            </a:r>
            <a:r>
              <a:rPr lang="en-US" altLang="zh-CN" sz="2400" dirty="0">
                <a:latin typeface="+mn-ea"/>
              </a:rPr>
              <a:t> </a:t>
            </a:r>
            <a:r>
              <a:rPr lang="en-US" altLang="zh-CN" sz="2400" i="1" dirty="0" err="1">
                <a:solidFill>
                  <a:srgbClr val="CC0066"/>
                </a:solidFill>
                <a:latin typeface="+mn-ea"/>
              </a:rPr>
              <a:t>t</a:t>
            </a:r>
            <a:r>
              <a:rPr lang="en-US" altLang="zh-CN" sz="2400" i="1" baseline="-25000" dirty="0" err="1">
                <a:solidFill>
                  <a:srgbClr val="CC0066"/>
                </a:solidFill>
                <a:latin typeface="+mn-ea"/>
              </a:rPr>
              <a:t>comm</a:t>
            </a:r>
            <a:r>
              <a:rPr lang="en-US" altLang="zh-CN" sz="2400" baseline="-25000" dirty="0">
                <a:solidFill>
                  <a:srgbClr val="CC0066"/>
                </a:solidFill>
                <a:latin typeface="+mn-ea"/>
              </a:rPr>
              <a:t> </a:t>
            </a:r>
            <a:r>
              <a:rPr lang="en-US" altLang="zh-CN" sz="2400" dirty="0">
                <a:solidFill>
                  <a:srgbClr val="CC0066"/>
                </a:solidFill>
                <a:latin typeface="+mn-ea"/>
              </a:rPr>
              <a:t>(SF) = </a:t>
            </a:r>
            <a:r>
              <a:rPr lang="en-US" altLang="zh-CN" sz="2400" i="1" dirty="0" err="1">
                <a:solidFill>
                  <a:srgbClr val="CC0066"/>
                </a:solidFill>
                <a:latin typeface="+mn-ea"/>
              </a:rPr>
              <a:t>t</a:t>
            </a:r>
            <a:r>
              <a:rPr lang="en-US" altLang="zh-CN" sz="2400" i="1" baseline="-25000" dirty="0" err="1">
                <a:solidFill>
                  <a:srgbClr val="CC0066"/>
                </a:solidFill>
                <a:latin typeface="+mn-ea"/>
              </a:rPr>
              <a:t>s</a:t>
            </a:r>
            <a:r>
              <a:rPr lang="en-US" altLang="zh-CN" sz="2400" dirty="0">
                <a:solidFill>
                  <a:srgbClr val="CC0066"/>
                </a:solidFill>
                <a:latin typeface="+mn-ea"/>
              </a:rPr>
              <a:t> + (</a:t>
            </a:r>
            <a:r>
              <a:rPr lang="en-US" altLang="zh-CN" sz="2400" i="1" dirty="0" err="1">
                <a:solidFill>
                  <a:srgbClr val="CC0066"/>
                </a:solidFill>
                <a:latin typeface="+mn-ea"/>
              </a:rPr>
              <a:t>mt</a:t>
            </a:r>
            <a:r>
              <a:rPr lang="en-US" altLang="zh-CN" sz="2400" i="1" baseline="-25000" dirty="0" err="1">
                <a:solidFill>
                  <a:srgbClr val="CC0066"/>
                </a:solidFill>
                <a:latin typeface="+mn-ea"/>
              </a:rPr>
              <a:t>w</a:t>
            </a:r>
            <a:r>
              <a:rPr lang="en-US" altLang="zh-CN" sz="2400" i="1" dirty="0">
                <a:solidFill>
                  <a:srgbClr val="CC0066"/>
                </a:solidFill>
                <a:latin typeface="+mn-ea"/>
              </a:rPr>
              <a:t> + </a:t>
            </a:r>
            <a:r>
              <a:rPr lang="en-US" altLang="zh-CN" sz="2400" i="1" dirty="0" err="1">
                <a:solidFill>
                  <a:srgbClr val="CC0066"/>
                </a:solidFill>
                <a:latin typeface="+mn-ea"/>
              </a:rPr>
              <a:t>t</a:t>
            </a:r>
            <a:r>
              <a:rPr lang="en-US" altLang="zh-CN" sz="2400" i="1" baseline="-25000" dirty="0" err="1">
                <a:solidFill>
                  <a:srgbClr val="CC0066"/>
                </a:solidFill>
                <a:latin typeface="+mn-ea"/>
              </a:rPr>
              <a:t>h</a:t>
            </a:r>
            <a:r>
              <a:rPr lang="en-US" altLang="zh-CN" sz="2400" dirty="0">
                <a:solidFill>
                  <a:srgbClr val="CC0066"/>
                </a:solidFill>
                <a:latin typeface="+mn-ea"/>
              </a:rPr>
              <a:t>)</a:t>
            </a:r>
            <a:r>
              <a:rPr lang="en-US" altLang="zh-CN" sz="2400" i="1" dirty="0">
                <a:solidFill>
                  <a:srgbClr val="CC0066"/>
                </a:solidFill>
                <a:latin typeface="+mn-ea"/>
              </a:rPr>
              <a:t>l=O</a:t>
            </a:r>
            <a:r>
              <a:rPr lang="en-US" altLang="zh-CN" sz="2400" dirty="0">
                <a:solidFill>
                  <a:srgbClr val="CC0066"/>
                </a:solidFill>
                <a:latin typeface="+mn-ea"/>
              </a:rPr>
              <a:t>(</a:t>
            </a:r>
            <a:r>
              <a:rPr lang="en-US" altLang="zh-CN" sz="2400" i="1" dirty="0">
                <a:solidFill>
                  <a:srgbClr val="CC0066"/>
                </a:solidFill>
                <a:latin typeface="+mn-ea"/>
              </a:rPr>
              <a:t>ml</a:t>
            </a:r>
            <a:r>
              <a:rPr lang="en-US" altLang="zh-CN" sz="2400" dirty="0">
                <a:solidFill>
                  <a:srgbClr val="CC0066"/>
                </a:solidFill>
                <a:latin typeface="+mn-ea"/>
              </a:rPr>
              <a:t>)</a:t>
            </a:r>
            <a:r>
              <a:rPr lang="en-US" altLang="zh-CN" sz="2400" dirty="0">
                <a:latin typeface="+mn-ea"/>
              </a:rPr>
              <a:t> </a:t>
            </a:r>
            <a:endParaRPr lang="en-US" altLang="zh-CN" sz="2400" i="1" dirty="0">
              <a:latin typeface="+mn-ea"/>
            </a:endParaRPr>
          </a:p>
          <a:p>
            <a:pPr lvl="1" eaLnBrk="1" hangingPunct="1">
              <a:lnSpc>
                <a:spcPct val="90000"/>
              </a:lnSpc>
              <a:buFont typeface="Wingdings" panose="05000000000000000000" pitchFamily="2" charset="2"/>
              <a:buNone/>
              <a:defRPr/>
            </a:pPr>
            <a:r>
              <a:rPr lang="zh-CN" altLang="en-US" sz="2800" dirty="0">
                <a:latin typeface="+mn-ea"/>
              </a:rPr>
              <a:t>缺点： </a:t>
            </a:r>
            <a:endParaRPr lang="zh-CN" altLang="en-US" sz="2800" dirty="0">
              <a:latin typeface="+mn-ea"/>
            </a:endParaRPr>
          </a:p>
          <a:p>
            <a:pPr lvl="1" eaLnBrk="1" hangingPunct="1">
              <a:lnSpc>
                <a:spcPct val="90000"/>
              </a:lnSpc>
              <a:defRPr/>
            </a:pPr>
            <a:r>
              <a:rPr lang="zh-CN" altLang="en-US" sz="2400" dirty="0">
                <a:latin typeface="+mn-ea"/>
              </a:rPr>
              <a:t>每个结点必须对整个消息和信包进行缓冲，缓冲器较大；</a:t>
            </a:r>
            <a:endParaRPr lang="zh-CN" altLang="en-US" sz="2400" dirty="0">
              <a:latin typeface="+mn-ea"/>
            </a:endParaRPr>
          </a:p>
          <a:p>
            <a:pPr lvl="1" eaLnBrk="1" hangingPunct="1">
              <a:lnSpc>
                <a:spcPct val="90000"/>
              </a:lnSpc>
              <a:defRPr/>
            </a:pPr>
            <a:r>
              <a:rPr lang="zh-CN" altLang="en-US" sz="2400" dirty="0">
                <a:latin typeface="+mn-ea"/>
              </a:rPr>
              <a:t>网络时延与发送消息所经历的节点数成正比。</a:t>
            </a:r>
            <a:endParaRPr lang="en-US" altLang="zh-CN" sz="24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9E29A98-106C-4986-B976-B80CD8F62D72}"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Autofit/>
          </a:bodyPr>
          <a:lstStyle/>
          <a:p>
            <a:pPr eaLnBrk="1" hangingPunct="1"/>
            <a:r>
              <a:rPr lang="zh-CN" altLang="en-US" sz="3200" dirty="0"/>
              <a:t> 开关技术（</a:t>
            </a:r>
            <a:r>
              <a:rPr lang="en-US" altLang="zh-CN" sz="3200" dirty="0"/>
              <a:t>2</a:t>
            </a:r>
            <a:r>
              <a:rPr lang="zh-CN" altLang="en-US" sz="3200" dirty="0"/>
              <a:t>）</a:t>
            </a:r>
            <a:endParaRPr lang="zh-CN" altLang="en-US" sz="3200" dirty="0"/>
          </a:p>
        </p:txBody>
      </p:sp>
      <p:sp>
        <p:nvSpPr>
          <p:cNvPr id="632835" name="Rectangle 3"/>
          <p:cNvSpPr>
            <a:spLocks noGrp="1" noChangeArrowheads="1"/>
          </p:cNvSpPr>
          <p:nvPr>
            <p:ph sz="quarter" idx="12"/>
          </p:nvPr>
        </p:nvSpPr>
        <p:spPr/>
        <p:txBody>
          <a:bodyPr/>
          <a:lstStyle/>
          <a:p>
            <a:pPr eaLnBrk="1" hangingPunct="1">
              <a:defRPr/>
            </a:pPr>
            <a:r>
              <a:rPr lang="zh-CN" altLang="en-US" sz="3200" dirty="0">
                <a:latin typeface="+mn-ea"/>
              </a:rPr>
              <a:t>切通</a:t>
            </a:r>
            <a:r>
              <a:rPr lang="en-US" altLang="zh-CN" sz="2800" dirty="0">
                <a:latin typeface="+mn-ea"/>
              </a:rPr>
              <a:t>(Cut Through)</a:t>
            </a:r>
            <a:r>
              <a:rPr lang="zh-CN" altLang="en-US" sz="3200" dirty="0">
                <a:latin typeface="+mn-ea"/>
              </a:rPr>
              <a:t>选路</a:t>
            </a:r>
            <a:endParaRPr lang="zh-CN" altLang="en-US" sz="3200" dirty="0">
              <a:latin typeface="+mn-ea"/>
            </a:endParaRPr>
          </a:p>
          <a:p>
            <a:pPr lvl="1" eaLnBrk="1" hangingPunct="1">
              <a:defRPr/>
            </a:pPr>
            <a:r>
              <a:rPr lang="zh-CN" altLang="en-US" sz="2400" dirty="0">
                <a:latin typeface="+mn-ea"/>
              </a:rPr>
              <a:t>在传递一个消息之前，就为它建立一条从源节点到目的节点的物理通道。在传递的全部过程中，线路的每一段都被占用，当消息的尾部经过网络后，整条物理链路才被废弃。</a:t>
            </a:r>
            <a:endParaRPr lang="zh-CN" altLang="en-US" sz="2400" dirty="0">
              <a:latin typeface="+mn-ea"/>
            </a:endParaRPr>
          </a:p>
          <a:p>
            <a:pPr lvl="1" eaLnBrk="1" hangingPunct="1">
              <a:defRPr/>
            </a:pPr>
            <a:r>
              <a:rPr lang="zh-CN" altLang="en-US" sz="2400" dirty="0">
                <a:solidFill>
                  <a:srgbClr val="003399"/>
                </a:solidFill>
                <a:latin typeface="+mn-ea"/>
              </a:rPr>
              <a:t>传输时间</a:t>
            </a:r>
            <a:r>
              <a:rPr lang="en-US" altLang="zh-CN" sz="2400" dirty="0">
                <a:solidFill>
                  <a:srgbClr val="003399"/>
                </a:solidFill>
                <a:latin typeface="+mn-ea"/>
              </a:rPr>
              <a:t>:</a:t>
            </a:r>
            <a:r>
              <a:rPr lang="en-US" altLang="zh-CN" sz="2400" dirty="0">
                <a:latin typeface="+mn-ea"/>
              </a:rPr>
              <a:t> </a:t>
            </a:r>
            <a:r>
              <a:rPr lang="en-US" altLang="zh-CN" sz="2400" i="1" dirty="0" err="1">
                <a:solidFill>
                  <a:srgbClr val="CC0066"/>
                </a:solidFill>
                <a:latin typeface="+mn-ea"/>
              </a:rPr>
              <a:t>t</a:t>
            </a:r>
            <a:r>
              <a:rPr lang="en-US" altLang="zh-CN" sz="2400" i="1" baseline="-25000" dirty="0" err="1">
                <a:solidFill>
                  <a:srgbClr val="CC0066"/>
                </a:solidFill>
                <a:latin typeface="+mn-ea"/>
              </a:rPr>
              <a:t>comm</a:t>
            </a:r>
            <a:r>
              <a:rPr lang="en-US" altLang="zh-CN" sz="2400" baseline="-25000" dirty="0">
                <a:solidFill>
                  <a:srgbClr val="CC0066"/>
                </a:solidFill>
                <a:latin typeface="+mn-ea"/>
              </a:rPr>
              <a:t> </a:t>
            </a:r>
            <a:r>
              <a:rPr lang="en-US" altLang="zh-CN" sz="2400" dirty="0">
                <a:solidFill>
                  <a:srgbClr val="CC0066"/>
                </a:solidFill>
                <a:latin typeface="+mn-ea"/>
              </a:rPr>
              <a:t>(CT) = </a:t>
            </a:r>
            <a:r>
              <a:rPr lang="en-US" altLang="zh-CN" sz="2400" i="1" dirty="0" err="1">
                <a:solidFill>
                  <a:srgbClr val="CC0066"/>
                </a:solidFill>
                <a:latin typeface="+mn-ea"/>
              </a:rPr>
              <a:t>t</a:t>
            </a:r>
            <a:r>
              <a:rPr lang="en-US" altLang="zh-CN" sz="2400" i="1" baseline="-25000" dirty="0" err="1">
                <a:solidFill>
                  <a:srgbClr val="CC0066"/>
                </a:solidFill>
                <a:latin typeface="+mn-ea"/>
              </a:rPr>
              <a:t>s</a:t>
            </a:r>
            <a:r>
              <a:rPr lang="en-US" altLang="zh-CN" sz="2400" dirty="0">
                <a:solidFill>
                  <a:srgbClr val="CC0066"/>
                </a:solidFill>
                <a:latin typeface="+mn-ea"/>
              </a:rPr>
              <a:t> + </a:t>
            </a:r>
            <a:r>
              <a:rPr lang="en-US" altLang="zh-CN" sz="2400" i="1" dirty="0" err="1">
                <a:solidFill>
                  <a:srgbClr val="CC0066"/>
                </a:solidFill>
                <a:latin typeface="+mn-ea"/>
              </a:rPr>
              <a:t>mt</a:t>
            </a:r>
            <a:r>
              <a:rPr lang="en-US" altLang="zh-CN" sz="2400" i="1" baseline="-25000" dirty="0" err="1">
                <a:solidFill>
                  <a:srgbClr val="CC0066"/>
                </a:solidFill>
                <a:latin typeface="+mn-ea"/>
              </a:rPr>
              <a:t>w</a:t>
            </a:r>
            <a:r>
              <a:rPr lang="en-US" altLang="zh-CN" sz="2400" i="1" dirty="0">
                <a:solidFill>
                  <a:srgbClr val="CC0066"/>
                </a:solidFill>
                <a:latin typeface="+mn-ea"/>
              </a:rPr>
              <a:t> + lt</a:t>
            </a:r>
            <a:r>
              <a:rPr lang="en-US" altLang="zh-CN" sz="2400" i="1" baseline="-25000" dirty="0">
                <a:solidFill>
                  <a:srgbClr val="CC0066"/>
                </a:solidFill>
                <a:latin typeface="+mn-ea"/>
              </a:rPr>
              <a:t>h </a:t>
            </a:r>
            <a:r>
              <a:rPr lang="en-US" altLang="zh-CN" sz="2400" i="1" dirty="0">
                <a:solidFill>
                  <a:srgbClr val="CC0066"/>
                </a:solidFill>
                <a:latin typeface="+mn-ea"/>
              </a:rPr>
              <a:t>= O</a:t>
            </a:r>
            <a:r>
              <a:rPr lang="en-US" altLang="zh-CN" sz="2400" dirty="0">
                <a:solidFill>
                  <a:srgbClr val="CC0066"/>
                </a:solidFill>
                <a:latin typeface="+mn-ea"/>
              </a:rPr>
              <a:t>(</a:t>
            </a:r>
            <a:r>
              <a:rPr lang="en-US" altLang="zh-CN" sz="2400" i="1" dirty="0" err="1">
                <a:solidFill>
                  <a:srgbClr val="CC0066"/>
                </a:solidFill>
                <a:latin typeface="+mn-ea"/>
              </a:rPr>
              <a:t>m+l</a:t>
            </a:r>
            <a:r>
              <a:rPr lang="en-US" altLang="zh-CN" sz="2400" dirty="0">
                <a:solidFill>
                  <a:srgbClr val="CC0066"/>
                </a:solidFill>
                <a:latin typeface="+mn-ea"/>
              </a:rPr>
              <a:t>)</a:t>
            </a:r>
            <a:endParaRPr lang="en-US" altLang="zh-CN" sz="2400" dirty="0">
              <a:solidFill>
                <a:srgbClr val="CC0066"/>
              </a:solidFill>
              <a:latin typeface="+mn-ea"/>
            </a:endParaRPr>
          </a:p>
          <a:p>
            <a:pPr lvl="1" eaLnBrk="1" hangingPunct="1">
              <a:buFont typeface="Wingdings" panose="05000000000000000000" pitchFamily="2" charset="2"/>
              <a:buNone/>
              <a:defRPr/>
            </a:pPr>
            <a:r>
              <a:rPr lang="zh-CN" altLang="en-US" sz="2800" dirty="0">
                <a:latin typeface="+mn-ea"/>
              </a:rPr>
              <a:t>缺点：</a:t>
            </a:r>
            <a:endParaRPr lang="zh-CN" altLang="en-US" sz="2800" dirty="0">
              <a:latin typeface="+mn-ea"/>
            </a:endParaRPr>
          </a:p>
          <a:p>
            <a:pPr lvl="1" eaLnBrk="1" hangingPunct="1">
              <a:defRPr/>
            </a:pPr>
            <a:r>
              <a:rPr lang="zh-CN" altLang="en-US" sz="2400" dirty="0">
                <a:latin typeface="+mn-ea"/>
              </a:rPr>
              <a:t>物理通道非共享；</a:t>
            </a:r>
            <a:endParaRPr lang="zh-CN" altLang="en-US" sz="2400" dirty="0">
              <a:latin typeface="+mn-ea"/>
            </a:endParaRPr>
          </a:p>
          <a:p>
            <a:pPr lvl="1" eaLnBrk="1" hangingPunct="1">
              <a:defRPr/>
            </a:pPr>
            <a:r>
              <a:rPr lang="zh-CN" altLang="en-US" sz="2400" dirty="0">
                <a:latin typeface="+mn-ea"/>
              </a:rPr>
              <a:t>传输过程中物理通道一直被占用。</a:t>
            </a:r>
            <a:endParaRPr lang="zh-CN" altLang="en-US" sz="24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AC93067-56AF-487E-9BB9-4C79B72B6BEC}"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Autofit/>
          </a:bodyPr>
          <a:lstStyle/>
          <a:p>
            <a:pPr eaLnBrk="1" hangingPunct="1"/>
            <a:r>
              <a:rPr lang="zh-CN" altLang="en-US" sz="3200" dirty="0"/>
              <a:t> 开关技术（</a:t>
            </a:r>
            <a:r>
              <a:rPr lang="en-US" altLang="zh-CN" sz="3200" dirty="0"/>
              <a:t>3</a:t>
            </a:r>
            <a:r>
              <a:rPr lang="zh-CN" altLang="en-US" sz="3200" dirty="0"/>
              <a:t>）</a:t>
            </a:r>
            <a:endParaRPr lang="zh-CN" altLang="en-US" sz="3200" dirty="0"/>
          </a:p>
        </p:txBody>
      </p:sp>
      <p:sp>
        <p:nvSpPr>
          <p:cNvPr id="633859" name="Rectangle 3"/>
          <p:cNvSpPr>
            <a:spLocks noGrp="1" noChangeArrowheads="1"/>
          </p:cNvSpPr>
          <p:nvPr>
            <p:ph sz="quarter" idx="12"/>
          </p:nvPr>
        </p:nvSpPr>
        <p:spPr/>
        <p:txBody>
          <a:bodyPr/>
          <a:lstStyle/>
          <a:p>
            <a:pPr eaLnBrk="1" hangingPunct="1">
              <a:lnSpc>
                <a:spcPct val="90000"/>
              </a:lnSpc>
              <a:defRPr/>
            </a:pPr>
            <a:r>
              <a:rPr lang="zh-CN" altLang="en-US" sz="3200" dirty="0">
                <a:latin typeface="+mn-ea"/>
              </a:rPr>
              <a:t>虫孔</a:t>
            </a:r>
            <a:r>
              <a:rPr lang="en-US" altLang="zh-CN" sz="2800" dirty="0">
                <a:latin typeface="+mn-ea"/>
              </a:rPr>
              <a:t>(Wormhole)</a:t>
            </a:r>
            <a:r>
              <a:rPr lang="zh-CN" altLang="en-US" sz="3200" dirty="0">
                <a:latin typeface="+mn-ea"/>
              </a:rPr>
              <a:t>选路</a:t>
            </a:r>
            <a:endParaRPr lang="zh-CN" altLang="en-US" sz="3200" dirty="0">
              <a:latin typeface="+mn-ea"/>
            </a:endParaRPr>
          </a:p>
          <a:p>
            <a:pPr lvl="1" eaLnBrk="1" hangingPunct="1">
              <a:lnSpc>
                <a:spcPct val="90000"/>
              </a:lnSpc>
              <a:defRPr/>
            </a:pPr>
            <a:r>
              <a:rPr lang="en-US" altLang="zh-CN" sz="2400" dirty="0">
                <a:latin typeface="+mn-ea"/>
              </a:rPr>
              <a:t>Dally</a:t>
            </a:r>
            <a:r>
              <a:rPr lang="zh-CN" altLang="en-US" sz="2400" dirty="0">
                <a:latin typeface="+mn-ea"/>
              </a:rPr>
              <a:t>于</a:t>
            </a:r>
            <a:r>
              <a:rPr lang="en-US" altLang="zh-CN" sz="2400" dirty="0">
                <a:latin typeface="+mn-ea"/>
              </a:rPr>
              <a:t>1986</a:t>
            </a:r>
            <a:r>
              <a:rPr lang="zh-CN" altLang="en-US" sz="2400" dirty="0">
                <a:latin typeface="+mn-ea"/>
              </a:rPr>
              <a:t>年提出，利用了前二种方法的优点，减少了缓冲区，提高了物理通道的利用。      </a:t>
            </a:r>
            <a:endParaRPr lang="zh-CN" altLang="en-US" sz="2400" dirty="0">
              <a:latin typeface="+mn-ea"/>
            </a:endParaRPr>
          </a:p>
          <a:p>
            <a:pPr lvl="1" eaLnBrk="1" hangingPunct="1">
              <a:lnSpc>
                <a:spcPct val="90000"/>
              </a:lnSpc>
              <a:defRPr/>
            </a:pPr>
            <a:r>
              <a:rPr lang="zh-CN" altLang="en-US" sz="2400" dirty="0">
                <a:latin typeface="+mn-ea"/>
              </a:rPr>
              <a:t>首先把一个消息分成许多很小的片，消息的</a:t>
            </a:r>
            <a:r>
              <a:rPr lang="zh-CN" altLang="en-US" sz="2400" dirty="0">
                <a:solidFill>
                  <a:srgbClr val="CC3300"/>
                </a:solidFill>
                <a:latin typeface="+mn-ea"/>
              </a:rPr>
              <a:t>头片</a:t>
            </a:r>
            <a:r>
              <a:rPr lang="zh-CN" altLang="en-US" sz="2400" dirty="0">
                <a:latin typeface="+mn-ea"/>
              </a:rPr>
              <a:t>包含了这个消息的所有寻径信息。</a:t>
            </a:r>
            <a:r>
              <a:rPr lang="zh-CN" altLang="en-US" sz="2400" dirty="0">
                <a:solidFill>
                  <a:srgbClr val="CC3300"/>
                </a:solidFill>
                <a:latin typeface="+mn-ea"/>
              </a:rPr>
              <a:t>尾片</a:t>
            </a:r>
            <a:r>
              <a:rPr lang="zh-CN" altLang="en-US" sz="2400" dirty="0">
                <a:latin typeface="+mn-ea"/>
              </a:rPr>
              <a:t>是一个其最后包含了消息结束符的片。中间的片均为</a:t>
            </a:r>
            <a:r>
              <a:rPr lang="zh-CN" altLang="en-US" sz="2400" dirty="0">
                <a:solidFill>
                  <a:srgbClr val="CC3300"/>
                </a:solidFill>
                <a:latin typeface="+mn-ea"/>
              </a:rPr>
              <a:t>数据片</a:t>
            </a:r>
            <a:r>
              <a:rPr lang="zh-CN" altLang="en-US" sz="2400" dirty="0">
                <a:latin typeface="+mn-ea"/>
              </a:rPr>
              <a:t>；</a:t>
            </a:r>
            <a:endParaRPr lang="zh-CN" altLang="en-US" sz="2400" dirty="0">
              <a:latin typeface="+mn-ea"/>
            </a:endParaRPr>
          </a:p>
          <a:p>
            <a:pPr lvl="1" eaLnBrk="1" hangingPunct="1">
              <a:lnSpc>
                <a:spcPct val="90000"/>
              </a:lnSpc>
              <a:defRPr/>
            </a:pPr>
            <a:r>
              <a:rPr lang="zh-CN" altLang="en-US" sz="2400" dirty="0">
                <a:latin typeface="+mn-ea"/>
              </a:rPr>
              <a:t>片是最小信息单位。每个节点上只需要缓冲一个片就能满足要求；</a:t>
            </a:r>
            <a:endParaRPr lang="zh-CN" altLang="en-US" sz="2400" dirty="0">
              <a:latin typeface="+mn-ea"/>
            </a:endParaRPr>
          </a:p>
          <a:p>
            <a:pPr lvl="1" eaLnBrk="1" hangingPunct="1">
              <a:lnSpc>
                <a:spcPct val="90000"/>
              </a:lnSpc>
              <a:defRPr/>
            </a:pPr>
            <a:r>
              <a:rPr lang="zh-CN" altLang="en-US" sz="2400" dirty="0">
                <a:latin typeface="+mn-ea"/>
              </a:rPr>
              <a:t>用一个头片直接牵引一条从输入链路到输出链路的路径的方法来进行操作。每个消息中的片以流水的方式在网络中向前“蠕动”。每个片相当于</a:t>
            </a:r>
            <a:r>
              <a:rPr lang="en-US" altLang="zh-CN" sz="2400" dirty="0">
                <a:latin typeface="+mn-ea"/>
              </a:rPr>
              <a:t>Worm</a:t>
            </a:r>
            <a:r>
              <a:rPr lang="zh-CN" altLang="en-US" sz="2400" dirty="0">
                <a:latin typeface="+mn-ea"/>
              </a:rPr>
              <a:t>的一个节，“蠕动”以节为单位顺序地向前爬行。当消息的尾片向前“蠕动”一步后，它刚才所占用的节点就被放弃了。</a:t>
            </a:r>
            <a:endParaRPr lang="zh-CN" altLang="en-US" sz="24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62C9770-B33B-48E8-8951-1DAF4866FC6A}"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Autofit/>
          </a:bodyPr>
          <a:lstStyle/>
          <a:p>
            <a:pPr eaLnBrk="1" hangingPunct="1"/>
            <a:r>
              <a:rPr lang="zh-CN" altLang="en-US" sz="3200" dirty="0"/>
              <a:t> 开关技术（</a:t>
            </a:r>
            <a:r>
              <a:rPr lang="en-US" altLang="zh-CN" sz="3200" dirty="0"/>
              <a:t>4</a:t>
            </a:r>
            <a:r>
              <a:rPr lang="zh-CN" altLang="en-US" sz="3200" dirty="0"/>
              <a:t>）</a:t>
            </a:r>
            <a:endParaRPr lang="zh-CN" altLang="en-US" sz="3200" dirty="0"/>
          </a:p>
        </p:txBody>
      </p:sp>
      <p:sp>
        <p:nvSpPr>
          <p:cNvPr id="634883" name="Rectangle 3"/>
          <p:cNvSpPr>
            <a:spLocks noGrp="1" noChangeArrowheads="1"/>
          </p:cNvSpPr>
          <p:nvPr>
            <p:ph sz="quarter" idx="12"/>
          </p:nvPr>
        </p:nvSpPr>
        <p:spPr/>
        <p:txBody>
          <a:bodyPr/>
          <a:lstStyle/>
          <a:p>
            <a:pPr eaLnBrk="1" hangingPunct="1">
              <a:lnSpc>
                <a:spcPct val="90000"/>
              </a:lnSpc>
              <a:defRPr/>
            </a:pPr>
            <a:r>
              <a:rPr lang="zh-CN" altLang="en-US" sz="3200" dirty="0">
                <a:latin typeface="+mn-ea"/>
              </a:rPr>
              <a:t>虫孔</a:t>
            </a:r>
            <a:r>
              <a:rPr lang="en-US" altLang="zh-CN" sz="2800" dirty="0">
                <a:latin typeface="+mn-ea"/>
              </a:rPr>
              <a:t>(Wormhole)</a:t>
            </a:r>
            <a:r>
              <a:rPr lang="zh-CN" altLang="en-US" sz="3200" dirty="0">
                <a:latin typeface="+mn-ea"/>
              </a:rPr>
              <a:t>选路</a:t>
            </a:r>
            <a:endParaRPr lang="zh-CN" altLang="en-US" sz="3200" dirty="0">
              <a:latin typeface="+mn-ea"/>
            </a:endParaRPr>
          </a:p>
          <a:p>
            <a:pPr eaLnBrk="1" hangingPunct="1">
              <a:lnSpc>
                <a:spcPct val="90000"/>
              </a:lnSpc>
              <a:buFont typeface="Wingdings" panose="05000000000000000000" pitchFamily="2" charset="2"/>
              <a:buNone/>
              <a:defRPr/>
            </a:pPr>
            <a:r>
              <a:rPr lang="zh-CN" altLang="en-US" dirty="0">
                <a:latin typeface="+mn-ea"/>
              </a:rPr>
              <a:t>     </a:t>
            </a:r>
            <a:r>
              <a:rPr lang="zh-CN" altLang="en-US" sz="2800" dirty="0">
                <a:latin typeface="+mn-ea"/>
              </a:rPr>
              <a:t>优点：</a:t>
            </a:r>
            <a:endParaRPr lang="en-US" altLang="zh-CN" sz="2800" dirty="0">
              <a:latin typeface="+mn-ea"/>
            </a:endParaRPr>
          </a:p>
          <a:p>
            <a:pPr eaLnBrk="1" hangingPunct="1">
              <a:lnSpc>
                <a:spcPct val="90000"/>
              </a:lnSpc>
              <a:buFont typeface="Wingdings" panose="05000000000000000000" pitchFamily="2" charset="2"/>
              <a:buNone/>
              <a:defRPr/>
            </a:pPr>
            <a:r>
              <a:rPr lang="en-US" altLang="zh-CN" dirty="0">
                <a:latin typeface="+mn-ea"/>
              </a:rPr>
              <a:t>   (1)</a:t>
            </a:r>
            <a:r>
              <a:rPr lang="zh-CN" altLang="en-US" dirty="0">
                <a:solidFill>
                  <a:srgbClr val="003399"/>
                </a:solidFill>
                <a:latin typeface="+mn-ea"/>
              </a:rPr>
              <a:t>每个节点的缓冲器的需求量小</a:t>
            </a:r>
            <a:r>
              <a:rPr lang="zh-CN" altLang="en-US" dirty="0">
                <a:latin typeface="+mn-ea"/>
              </a:rPr>
              <a:t>。易于用</a:t>
            </a:r>
            <a:r>
              <a:rPr lang="en-US" altLang="zh-CN" dirty="0">
                <a:latin typeface="+mn-ea"/>
              </a:rPr>
              <a:t>VLSI</a:t>
            </a:r>
            <a:r>
              <a:rPr lang="zh-CN" altLang="en-US" dirty="0">
                <a:latin typeface="+mn-ea"/>
              </a:rPr>
              <a:t>实现；</a:t>
            </a:r>
            <a:endParaRPr lang="zh-CN" altLang="en-US" dirty="0">
              <a:latin typeface="+mn-ea"/>
            </a:endParaRPr>
          </a:p>
          <a:p>
            <a:pPr eaLnBrk="1" hangingPunct="1">
              <a:lnSpc>
                <a:spcPct val="90000"/>
              </a:lnSpc>
              <a:buFont typeface="Wingdings" panose="05000000000000000000" pitchFamily="2" charset="2"/>
              <a:buNone/>
              <a:defRPr/>
            </a:pPr>
            <a:r>
              <a:rPr lang="en-US" altLang="zh-CN" dirty="0">
                <a:latin typeface="+mn-ea"/>
              </a:rPr>
              <a:t>   (2)</a:t>
            </a:r>
            <a:r>
              <a:rPr lang="zh-CN" altLang="en-US" dirty="0">
                <a:solidFill>
                  <a:srgbClr val="003399"/>
                </a:solidFill>
                <a:latin typeface="+mn-ea"/>
              </a:rPr>
              <a:t>较低的网络传输延迟</a:t>
            </a:r>
            <a:r>
              <a:rPr lang="zh-CN" altLang="en-US" dirty="0">
                <a:latin typeface="+mn-ea"/>
              </a:rPr>
              <a:t>。存储转发传输延迟基本上正比于消息在网络中传输的距离</a:t>
            </a:r>
            <a:r>
              <a:rPr lang="en-US" altLang="zh-CN" dirty="0">
                <a:latin typeface="+mn-ea"/>
              </a:rPr>
              <a:t>; Wormhole</a:t>
            </a:r>
            <a:r>
              <a:rPr lang="zh-CN" altLang="en-US" dirty="0">
                <a:latin typeface="+mn-ea"/>
              </a:rPr>
              <a:t>与线路开关的网络传输延迟正比于消息包的长度，传输距离对它的影响很小（消息包较长时的情况）；</a:t>
            </a:r>
            <a:endParaRPr lang="en-US" altLang="zh-CN" dirty="0">
              <a:latin typeface="+mn-ea"/>
            </a:endParaRPr>
          </a:p>
          <a:p>
            <a:pPr eaLnBrk="1" hangingPunct="1">
              <a:lnSpc>
                <a:spcPct val="90000"/>
              </a:lnSpc>
              <a:buFont typeface="Wingdings" panose="05000000000000000000" pitchFamily="2" charset="2"/>
              <a:buNone/>
              <a:defRPr/>
            </a:pPr>
            <a:r>
              <a:rPr lang="zh-CN" altLang="en-US" dirty="0">
                <a:latin typeface="+mn-ea"/>
              </a:rPr>
              <a:t>   </a:t>
            </a:r>
            <a:r>
              <a:rPr lang="en-US" altLang="zh-CN" dirty="0">
                <a:latin typeface="+mn-ea"/>
              </a:rPr>
              <a:t>(3)</a:t>
            </a:r>
            <a:r>
              <a:rPr lang="zh-CN" altLang="en-US" dirty="0">
                <a:solidFill>
                  <a:srgbClr val="003399"/>
                </a:solidFill>
                <a:latin typeface="+mn-ea"/>
              </a:rPr>
              <a:t>通道共享性好、利用率高</a:t>
            </a:r>
            <a:r>
              <a:rPr lang="zh-CN" altLang="en-US" dirty="0">
                <a:latin typeface="+mn-ea"/>
              </a:rPr>
              <a:t>；</a:t>
            </a:r>
            <a:endParaRPr lang="zh-CN" altLang="en-US" dirty="0">
              <a:latin typeface="+mn-ea"/>
            </a:endParaRPr>
          </a:p>
          <a:p>
            <a:pPr eaLnBrk="1" hangingPunct="1">
              <a:lnSpc>
                <a:spcPct val="90000"/>
              </a:lnSpc>
              <a:buFont typeface="Wingdings" panose="05000000000000000000" pitchFamily="2" charset="2"/>
              <a:buNone/>
              <a:defRPr/>
            </a:pPr>
            <a:r>
              <a:rPr lang="en-US" altLang="zh-CN" dirty="0">
                <a:latin typeface="+mn-ea"/>
              </a:rPr>
              <a:t>   (4)</a:t>
            </a:r>
            <a:r>
              <a:rPr lang="zh-CN" altLang="en-US" dirty="0">
                <a:solidFill>
                  <a:srgbClr val="003399"/>
                </a:solidFill>
                <a:latin typeface="+mn-ea"/>
              </a:rPr>
              <a:t>易于实现</a:t>
            </a:r>
            <a:r>
              <a:rPr lang="en-US" altLang="zh-CN" dirty="0">
                <a:solidFill>
                  <a:srgbClr val="003399"/>
                </a:solidFill>
                <a:latin typeface="+mn-ea"/>
              </a:rPr>
              <a:t>Multicast</a:t>
            </a:r>
            <a:r>
              <a:rPr lang="zh-CN" altLang="en-US" dirty="0">
                <a:solidFill>
                  <a:srgbClr val="003399"/>
                </a:solidFill>
                <a:latin typeface="+mn-ea"/>
              </a:rPr>
              <a:t>和</a:t>
            </a:r>
            <a:r>
              <a:rPr lang="en-US" altLang="zh-CN" dirty="0">
                <a:solidFill>
                  <a:srgbClr val="003399"/>
                </a:solidFill>
                <a:latin typeface="+mn-ea"/>
              </a:rPr>
              <a:t>Broadcast</a:t>
            </a:r>
            <a:r>
              <a:rPr lang="zh-CN" altLang="en-US" dirty="0">
                <a:latin typeface="+mn-ea"/>
              </a:rPr>
              <a:t>。</a:t>
            </a:r>
            <a:endParaRPr lang="zh-CN" altLang="en-US" sz="28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6FCBC06-129B-4382-AD2D-FF0DF1E81607}"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Autofit/>
          </a:bodyPr>
          <a:lstStyle/>
          <a:p>
            <a:pPr eaLnBrk="1" hangingPunct="1"/>
            <a:r>
              <a:rPr lang="zh-CN" altLang="en-US" sz="3200" dirty="0"/>
              <a:t> 开关技术（</a:t>
            </a:r>
            <a:r>
              <a:rPr lang="en-US" altLang="zh-CN" sz="3200" dirty="0"/>
              <a:t>5</a:t>
            </a:r>
            <a:r>
              <a:rPr lang="zh-CN" altLang="en-US" sz="3200" dirty="0"/>
              <a:t>）</a:t>
            </a:r>
            <a:endParaRPr lang="zh-CN" altLang="en-US" sz="3200" dirty="0"/>
          </a:p>
        </p:txBody>
      </p:sp>
      <p:graphicFrame>
        <p:nvGraphicFramePr>
          <p:cNvPr id="48133" name="Object 4"/>
          <p:cNvGraphicFramePr>
            <a:graphicFrameLocks noGrp="1"/>
          </p:cNvGraphicFramePr>
          <p:nvPr>
            <p:ph sz="quarter" idx="12"/>
          </p:nvPr>
        </p:nvGraphicFramePr>
        <p:xfrm>
          <a:off x="2411760" y="1633802"/>
          <a:ext cx="4666116" cy="4464496"/>
        </p:xfrm>
        <a:graphic>
          <a:graphicData uri="http://schemas.openxmlformats.org/presentationml/2006/ole">
            <mc:AlternateContent xmlns:mc="http://schemas.openxmlformats.org/markup-compatibility/2006">
              <mc:Choice xmlns:v="urn:schemas-microsoft-com:vml" Requires="v">
                <p:oleObj spid="_x0000_s48160" name="" r:id="rId1" imgW="3259455" imgH="3286125" progId="Visio.Drawing.6">
                  <p:embed/>
                </p:oleObj>
              </mc:Choice>
              <mc:Fallback>
                <p:oleObj name="" r:id="rId1" imgW="3259455" imgH="3286125" progId="Visio.Drawing.6">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33802"/>
                        <a:ext cx="4666116" cy="4464496"/>
                      </a:xfrm>
                      <a:prstGeom prst="rect">
                        <a:avLst/>
                      </a:prstGeom>
                      <a:ln>
                        <a:noFill/>
                      </a:ln>
                    </p:spPr>
                  </p:pic>
                </p:oleObj>
              </mc:Fallback>
            </mc:AlternateContent>
          </a:graphicData>
        </a:graphic>
      </p:graphicFrame>
      <p:sp>
        <p:nvSpPr>
          <p:cNvPr id="635907" name="Rectangle 3"/>
          <p:cNvSpPr>
            <a:spLocks noGrp="1" noChangeArrowheads="1"/>
          </p:cNvSpPr>
          <p:nvPr>
            <p:ph type="body" sz="half" idx="4294967295"/>
          </p:nvPr>
        </p:nvSpPr>
        <p:spPr>
          <a:xfrm>
            <a:off x="238589" y="1052736"/>
            <a:ext cx="7634288" cy="4572000"/>
          </a:xfrm>
        </p:spPr>
        <p:txBody>
          <a:bodyPr/>
          <a:lstStyle/>
          <a:p>
            <a:pPr eaLnBrk="1" hangingPunct="1">
              <a:lnSpc>
                <a:spcPct val="90000"/>
              </a:lnSpc>
              <a:defRPr/>
            </a:pPr>
            <a:r>
              <a:rPr lang="zh-CN" altLang="en-US" sz="3200" dirty="0">
                <a:latin typeface="+mn-ea"/>
              </a:rPr>
              <a:t>几种开关技术的时空图</a:t>
            </a:r>
            <a:endParaRPr lang="zh-CN" altLang="en-US" sz="3200" dirty="0">
              <a:latin typeface="+mn-ea"/>
            </a:endParaRPr>
          </a:p>
          <a:p>
            <a:pPr eaLnBrk="1" hangingPunct="1">
              <a:lnSpc>
                <a:spcPct val="90000"/>
              </a:lnSpc>
              <a:buFont typeface="Wingdings" panose="05000000000000000000" pitchFamily="2" charset="2"/>
              <a:buNone/>
              <a:defRPr/>
            </a:pPr>
            <a:r>
              <a:rPr lang="zh-CN" altLang="en-US" sz="2000" dirty="0">
                <a:latin typeface="+mn-ea"/>
              </a:rPr>
              <a:t>     </a:t>
            </a:r>
            <a:endParaRPr lang="zh-CN" altLang="en-US" sz="20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908E359-FE7D-486B-90E7-9C6A88B0DD1D}"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Autofit/>
          </a:bodyPr>
          <a:lstStyle/>
          <a:p>
            <a:pPr eaLnBrk="1" hangingPunct="1"/>
            <a:r>
              <a:rPr lang="zh-CN" altLang="en-US" sz="3200" dirty="0"/>
              <a:t> 开关技术（</a:t>
            </a:r>
            <a:r>
              <a:rPr lang="en-US" altLang="zh-CN" sz="3200" dirty="0"/>
              <a:t>6</a:t>
            </a:r>
            <a:r>
              <a:rPr lang="zh-CN" altLang="en-US" sz="3200" dirty="0"/>
              <a:t>）</a:t>
            </a:r>
            <a:endParaRPr lang="zh-CN" altLang="en-US" sz="3200" dirty="0"/>
          </a:p>
        </p:txBody>
      </p:sp>
      <p:pic>
        <p:nvPicPr>
          <p:cNvPr id="49157" name="Picture 4"/>
          <p:cNvPicPr>
            <a:picLocks noGrp="1" noChangeAspect="1" noChangeArrowheads="1"/>
          </p:cNvPicPr>
          <p:nvPr>
            <p:ph sz="quarter" idx="12"/>
          </p:nvPr>
        </p:nvPicPr>
        <p:blipFill>
          <a:blip r:embed="rId1">
            <a:extLst>
              <a:ext uri="{28A0092B-C50C-407E-A947-70E740481C1C}">
                <a14:useLocalDpi xmlns:a14="http://schemas.microsoft.com/office/drawing/2010/main" val="0"/>
              </a:ext>
            </a:extLst>
          </a:blip>
          <a:stretch>
            <a:fillRect/>
          </a:stretch>
        </p:blipFill>
        <p:spPr>
          <a:xfrm>
            <a:off x="1979712" y="2132856"/>
            <a:ext cx="5378211" cy="3168352"/>
          </a:xfrm>
        </p:spPr>
      </p:pic>
      <p:sp>
        <p:nvSpPr>
          <p:cNvPr id="636931" name="Rectangle 3"/>
          <p:cNvSpPr>
            <a:spLocks noGrp="1" noChangeArrowheads="1"/>
          </p:cNvSpPr>
          <p:nvPr>
            <p:ph type="body" sz="half" idx="4294967295"/>
          </p:nvPr>
        </p:nvSpPr>
        <p:spPr>
          <a:xfrm>
            <a:off x="395627" y="1216025"/>
            <a:ext cx="7634288" cy="4572000"/>
          </a:xfrm>
        </p:spPr>
        <p:txBody>
          <a:bodyPr/>
          <a:lstStyle/>
          <a:p>
            <a:pPr eaLnBrk="1" hangingPunct="1">
              <a:lnSpc>
                <a:spcPct val="90000"/>
              </a:lnSpc>
              <a:defRPr/>
            </a:pPr>
            <a:r>
              <a:rPr lang="zh-CN" altLang="en-US" sz="3200" dirty="0">
                <a:latin typeface="+mn-ea"/>
              </a:rPr>
              <a:t>比较和演示</a:t>
            </a:r>
            <a:endParaRPr lang="zh-CN" altLang="en-US" sz="4400" dirty="0">
              <a:latin typeface="+mn-ea"/>
            </a:endParaRPr>
          </a:p>
          <a:p>
            <a:pPr eaLnBrk="1" hangingPunct="1">
              <a:lnSpc>
                <a:spcPct val="90000"/>
              </a:lnSpc>
              <a:buFont typeface="Wingdings" panose="05000000000000000000" pitchFamily="2" charset="2"/>
              <a:buNone/>
              <a:defRPr/>
            </a:pPr>
            <a:r>
              <a:rPr lang="zh-CN" altLang="en-US" sz="2000" dirty="0">
                <a:latin typeface="+mn-ea"/>
              </a:rPr>
              <a:t>     </a:t>
            </a:r>
            <a:endParaRPr lang="zh-CN" altLang="en-US" sz="2000" dirty="0">
              <a:latin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F3581DD-2E05-4340-BDB3-277F685BA855}"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normAutofit fontScale="90000"/>
          </a:bodyPr>
          <a:lstStyle/>
          <a:p>
            <a:pPr eaLnBrk="1" hangingPunct="1"/>
            <a:r>
              <a:rPr lang="zh-CN" altLang="en-US" sz="3600" dirty="0"/>
              <a:t>第二章 并行机系统互连与基本通信操作</a:t>
            </a:r>
            <a:endParaRPr lang="en-US" altLang="zh-CN" sz="3600" dirty="0"/>
          </a:p>
        </p:txBody>
      </p:sp>
      <p:sp>
        <p:nvSpPr>
          <p:cNvPr id="637955" name="Rectangle 3"/>
          <p:cNvSpPr>
            <a:spLocks noGrp="1" noChangeArrowheads="1"/>
          </p:cNvSpPr>
          <p:nvPr>
            <p:ph sz="quarter" idx="12"/>
          </p:nvPr>
        </p:nvSpPr>
        <p:spPr/>
        <p:txBody>
          <a:bodyPr/>
          <a:lstStyle/>
          <a:p>
            <a:pPr eaLnBrk="1" hangingPunct="1">
              <a:defRPr/>
            </a:pPr>
            <a:r>
              <a:rPr lang="zh-CN" altLang="en-US" dirty="0"/>
              <a:t>2.1 并行计算机互连网络</a:t>
            </a:r>
            <a:endParaRPr lang="en-US" altLang="zh-CN" dirty="0"/>
          </a:p>
          <a:p>
            <a:pPr eaLnBrk="1" hangingPunct="1">
              <a:defRPr/>
            </a:pPr>
            <a:r>
              <a:rPr lang="zh-CN" altLang="en-US" dirty="0"/>
              <a:t>2.2 选路方法与开关技术</a:t>
            </a:r>
            <a:endParaRPr lang="en-US" altLang="zh-CN" dirty="0"/>
          </a:p>
          <a:p>
            <a:pPr eaLnBrk="1" hangingPunct="1">
              <a:defRPr/>
            </a:pPr>
            <a:r>
              <a:rPr lang="zh-CN" altLang="en-US" dirty="0">
                <a:solidFill>
                  <a:srgbClr val="FF0000"/>
                </a:solidFill>
              </a:rPr>
              <a:t>2.3 </a:t>
            </a:r>
            <a:r>
              <a:rPr lang="zh-CN" altLang="en-US" u="sng" dirty="0">
                <a:solidFill>
                  <a:srgbClr val="FF0000"/>
                </a:solidFill>
              </a:rPr>
              <a:t>单一信包一到一传输</a:t>
            </a:r>
            <a:endParaRPr lang="en-US" altLang="zh-CN" u="sng" dirty="0">
              <a:solidFill>
                <a:srgbClr val="FF0000"/>
              </a:solidFill>
            </a:endParaRPr>
          </a:p>
          <a:p>
            <a:pPr eaLnBrk="1" hangingPunct="1">
              <a:defRPr/>
            </a:pPr>
            <a:r>
              <a:rPr lang="en-US" altLang="zh-CN" dirty="0"/>
              <a:t>2.4 </a:t>
            </a:r>
            <a:r>
              <a:rPr lang="zh-CN" altLang="en-US" dirty="0"/>
              <a:t>一到多播送</a:t>
            </a:r>
            <a:endParaRPr lang="zh-CN" altLang="en-US" dirty="0"/>
          </a:p>
          <a:p>
            <a:pPr eaLnBrk="1" hangingPunct="1">
              <a:defRPr/>
            </a:pPr>
            <a:r>
              <a:rPr lang="en-US" altLang="zh-CN" dirty="0"/>
              <a:t>2.5 </a:t>
            </a:r>
            <a:r>
              <a:rPr lang="zh-CN" altLang="en-US" dirty="0"/>
              <a:t>多到多播送</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91B66CC-7BA6-4207-8289-918C3DAFE7DC}"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Autofit/>
          </a:bodyPr>
          <a:lstStyle/>
          <a:p>
            <a:pPr eaLnBrk="1" hangingPunct="1"/>
            <a:r>
              <a:rPr lang="zh-CN" altLang="en-US" sz="3200"/>
              <a:t> 单一信包一到一传输</a:t>
            </a:r>
            <a:endParaRPr lang="zh-CN" altLang="en-US" sz="3200"/>
          </a:p>
        </p:txBody>
      </p:sp>
      <p:sp>
        <p:nvSpPr>
          <p:cNvPr id="638979" name="Rectangle 3"/>
          <p:cNvSpPr>
            <a:spLocks noGrp="1" noChangeArrowheads="1"/>
          </p:cNvSpPr>
          <p:nvPr>
            <p:ph sz="quarter" idx="12"/>
          </p:nvPr>
        </p:nvSpPr>
        <p:spPr>
          <a:xfrm>
            <a:off x="325619" y="1119322"/>
            <a:ext cx="8384722" cy="5045982"/>
          </a:xfrm>
        </p:spPr>
        <p:txBody>
          <a:bodyPr>
            <a:normAutofit lnSpcReduction="10000"/>
          </a:bodyPr>
          <a:lstStyle/>
          <a:p>
            <a:pPr eaLnBrk="1" hangingPunct="1">
              <a:lnSpc>
                <a:spcPct val="90000"/>
              </a:lnSpc>
              <a:defRPr/>
            </a:pPr>
            <a:r>
              <a:rPr lang="zh-CN" altLang="en-US" sz="3200" dirty="0">
                <a:latin typeface="+mn-ea"/>
              </a:rPr>
              <a:t>距离</a:t>
            </a:r>
            <a:r>
              <a:rPr lang="en-US" altLang="zh-CN" sz="3200" b="1" i="1" dirty="0">
                <a:latin typeface="+mn-ea"/>
              </a:rPr>
              <a:t>l</a:t>
            </a:r>
            <a:r>
              <a:rPr lang="zh-CN" altLang="en-US" sz="3200" dirty="0">
                <a:latin typeface="+mn-ea"/>
              </a:rPr>
              <a:t>的计算：</a:t>
            </a:r>
            <a:r>
              <a:rPr lang="en-US" altLang="zh-CN" sz="3200" dirty="0">
                <a:latin typeface="+mn-ea"/>
              </a:rPr>
              <a:t> </a:t>
            </a:r>
            <a:r>
              <a:rPr lang="zh-CN" altLang="en-US" sz="3200" dirty="0">
                <a:latin typeface="+mn-ea"/>
              </a:rPr>
              <a:t>对于</a:t>
            </a:r>
            <a:r>
              <a:rPr lang="en-US" altLang="zh-CN" sz="3200" i="1" dirty="0">
                <a:latin typeface="+mn-ea"/>
              </a:rPr>
              <a:t>p</a:t>
            </a:r>
            <a:r>
              <a:rPr lang="zh-CN" altLang="en-US" sz="3200" dirty="0">
                <a:latin typeface="+mn-ea"/>
              </a:rPr>
              <a:t>个处理器</a:t>
            </a:r>
            <a:endParaRPr lang="zh-CN" altLang="en-US" sz="3200" dirty="0">
              <a:latin typeface="+mn-ea"/>
            </a:endParaRPr>
          </a:p>
          <a:p>
            <a:pPr lvl="1" eaLnBrk="1" hangingPunct="1">
              <a:lnSpc>
                <a:spcPct val="90000"/>
              </a:lnSpc>
              <a:defRPr/>
            </a:pPr>
            <a:r>
              <a:rPr lang="zh-CN" altLang="en-US" sz="2400" dirty="0">
                <a:latin typeface="+mn-ea"/>
              </a:rPr>
              <a:t>一维环形：   </a:t>
            </a:r>
            <a:endParaRPr lang="zh-CN" altLang="en-US" sz="2400" dirty="0">
              <a:latin typeface="+mn-ea"/>
            </a:endParaRPr>
          </a:p>
          <a:p>
            <a:pPr lvl="1" eaLnBrk="1" hangingPunct="1">
              <a:lnSpc>
                <a:spcPct val="90000"/>
              </a:lnSpc>
              <a:defRPr/>
            </a:pPr>
            <a:r>
              <a:rPr lang="zh-CN" altLang="en-US" sz="2400" dirty="0">
                <a:latin typeface="+mn-ea"/>
              </a:rPr>
              <a:t>带环绕</a:t>
            </a:r>
            <a:r>
              <a:rPr lang="en-US" altLang="zh-CN" sz="2400" dirty="0">
                <a:latin typeface="+mn-ea"/>
              </a:rPr>
              <a:t>Mesh(             )</a:t>
            </a:r>
            <a:r>
              <a:rPr lang="zh-CN" altLang="en-US" sz="2400" dirty="0">
                <a:latin typeface="+mn-ea"/>
              </a:rPr>
              <a:t>：</a:t>
            </a:r>
            <a:endParaRPr lang="zh-CN" altLang="en-US" sz="2400" dirty="0">
              <a:latin typeface="+mn-ea"/>
            </a:endParaRPr>
          </a:p>
          <a:p>
            <a:pPr lvl="1" eaLnBrk="1" hangingPunct="1">
              <a:lnSpc>
                <a:spcPct val="90000"/>
              </a:lnSpc>
              <a:defRPr/>
            </a:pPr>
            <a:r>
              <a:rPr lang="zh-CN" altLang="en-US" sz="2400" dirty="0">
                <a:latin typeface="+mn-ea"/>
              </a:rPr>
              <a:t>超立方：</a:t>
            </a:r>
            <a:endParaRPr lang="zh-CN" altLang="en-US" dirty="0">
              <a:latin typeface="+mn-ea"/>
            </a:endParaRPr>
          </a:p>
          <a:p>
            <a:pPr eaLnBrk="1" hangingPunct="1">
              <a:lnSpc>
                <a:spcPct val="90000"/>
              </a:lnSpc>
              <a:defRPr/>
            </a:pPr>
            <a:r>
              <a:rPr lang="en-US" altLang="zh-CN" sz="2800" dirty="0" err="1">
                <a:latin typeface="+mn-ea"/>
              </a:rPr>
              <a:t>t</a:t>
            </a:r>
            <a:r>
              <a:rPr lang="en-US" altLang="zh-CN" sz="2800" baseline="-25000" dirty="0" err="1">
                <a:latin typeface="+mn-ea"/>
              </a:rPr>
              <a:t>comm</a:t>
            </a:r>
            <a:r>
              <a:rPr lang="en-US" altLang="zh-CN" sz="2800" dirty="0">
                <a:latin typeface="+mn-ea"/>
              </a:rPr>
              <a:t>(SF)</a:t>
            </a:r>
            <a:r>
              <a:rPr lang="zh-CN" altLang="en-US" sz="3200" dirty="0">
                <a:latin typeface="+mn-ea"/>
              </a:rPr>
              <a:t>的计算</a:t>
            </a:r>
            <a:r>
              <a:rPr lang="en-US" altLang="zh-CN" sz="2800" dirty="0">
                <a:latin typeface="+mn-ea"/>
              </a:rPr>
              <a:t>(</a:t>
            </a:r>
            <a:r>
              <a:rPr lang="zh-CN" altLang="en-US" sz="2800" dirty="0">
                <a:latin typeface="+mn-ea"/>
              </a:rPr>
              <a:t>可由</a:t>
            </a:r>
            <a:r>
              <a:rPr lang="en-US" altLang="zh-CN" sz="2800" dirty="0">
                <a:latin typeface="+mn-ea"/>
              </a:rPr>
              <a:t>(8.1b)</a:t>
            </a:r>
            <a:r>
              <a:rPr lang="zh-CN" altLang="en-US" sz="2800" dirty="0">
                <a:latin typeface="+mn-ea"/>
              </a:rPr>
              <a:t>式得到</a:t>
            </a:r>
            <a:r>
              <a:rPr lang="en-US" altLang="zh-CN" sz="2800" dirty="0">
                <a:latin typeface="+mn-ea"/>
              </a:rPr>
              <a:t>)</a:t>
            </a:r>
            <a:endParaRPr lang="en-US" altLang="zh-CN" sz="2800" dirty="0">
              <a:latin typeface="+mn-ea"/>
            </a:endParaRPr>
          </a:p>
          <a:p>
            <a:pPr lvl="1" eaLnBrk="1" hangingPunct="1">
              <a:lnSpc>
                <a:spcPct val="90000"/>
              </a:lnSpc>
              <a:defRPr/>
            </a:pPr>
            <a:r>
              <a:rPr lang="zh-CN" altLang="en-US" sz="2400" dirty="0">
                <a:latin typeface="+mn-ea"/>
              </a:rPr>
              <a:t>一维环形：</a:t>
            </a:r>
            <a:r>
              <a:rPr lang="en-US" altLang="zh-CN" sz="2400" dirty="0">
                <a:latin typeface="+mn-ea"/>
              </a:rPr>
              <a:t>          </a:t>
            </a:r>
            <a:endParaRPr lang="en-US" altLang="zh-CN" sz="2400" dirty="0">
              <a:latin typeface="+mn-ea"/>
            </a:endParaRPr>
          </a:p>
          <a:p>
            <a:pPr lvl="1" eaLnBrk="1" hangingPunct="1">
              <a:lnSpc>
                <a:spcPct val="90000"/>
              </a:lnSpc>
              <a:defRPr/>
            </a:pPr>
            <a:r>
              <a:rPr lang="zh-CN" altLang="en-US" sz="2400" dirty="0">
                <a:latin typeface="+mn-ea"/>
              </a:rPr>
              <a:t>带环绕</a:t>
            </a:r>
            <a:r>
              <a:rPr lang="en-US" altLang="zh-CN" sz="2400" dirty="0">
                <a:latin typeface="+mn-ea"/>
              </a:rPr>
              <a:t>Mesh</a:t>
            </a:r>
            <a:r>
              <a:rPr lang="zh-CN" altLang="en-US" sz="2400" dirty="0">
                <a:latin typeface="+mn-ea"/>
              </a:rPr>
              <a:t>：</a:t>
            </a:r>
            <a:endParaRPr lang="zh-CN" altLang="en-US" sz="2400" dirty="0">
              <a:latin typeface="+mn-ea"/>
            </a:endParaRPr>
          </a:p>
          <a:p>
            <a:pPr lvl="1" eaLnBrk="1" hangingPunct="1">
              <a:lnSpc>
                <a:spcPct val="90000"/>
              </a:lnSpc>
              <a:defRPr/>
            </a:pPr>
            <a:r>
              <a:rPr lang="zh-CN" altLang="en-US" sz="2400" dirty="0">
                <a:latin typeface="+mn-ea"/>
              </a:rPr>
              <a:t>超立方：</a:t>
            </a:r>
            <a:endParaRPr lang="en-US" altLang="zh-CN" sz="2400" dirty="0">
              <a:latin typeface="+mn-ea"/>
            </a:endParaRPr>
          </a:p>
          <a:p>
            <a:pPr eaLnBrk="1" hangingPunct="1">
              <a:lnSpc>
                <a:spcPct val="90000"/>
              </a:lnSpc>
              <a:defRPr/>
            </a:pPr>
            <a:r>
              <a:rPr lang="en-US" altLang="zh-CN" sz="2800" dirty="0" err="1">
                <a:latin typeface="+mn-ea"/>
              </a:rPr>
              <a:t>t</a:t>
            </a:r>
            <a:r>
              <a:rPr lang="en-US" altLang="zh-CN" sz="2800" baseline="-25000" dirty="0" err="1">
                <a:latin typeface="+mn-ea"/>
              </a:rPr>
              <a:t>comm</a:t>
            </a:r>
            <a:r>
              <a:rPr lang="en-US" altLang="zh-CN" sz="2800" dirty="0">
                <a:latin typeface="+mn-ea"/>
              </a:rPr>
              <a:t>(CT)</a:t>
            </a:r>
            <a:r>
              <a:rPr lang="zh-CN" altLang="en-US" sz="3200" dirty="0">
                <a:latin typeface="+mn-ea"/>
              </a:rPr>
              <a:t>的计算</a:t>
            </a:r>
            <a:r>
              <a:rPr lang="en-US" altLang="zh-CN" sz="2800" dirty="0">
                <a:latin typeface="+mn-ea"/>
              </a:rPr>
              <a:t>(</a:t>
            </a:r>
            <a:r>
              <a:rPr lang="zh-CN" altLang="en-US" sz="2800" dirty="0">
                <a:latin typeface="+mn-ea"/>
              </a:rPr>
              <a:t>可由</a:t>
            </a:r>
            <a:r>
              <a:rPr lang="en-US" altLang="zh-CN" sz="2800" dirty="0">
                <a:latin typeface="+mn-ea"/>
              </a:rPr>
              <a:t>(8.2b)</a:t>
            </a:r>
            <a:r>
              <a:rPr lang="zh-CN" altLang="en-US" sz="2800" dirty="0">
                <a:latin typeface="+mn-ea"/>
              </a:rPr>
              <a:t>式得到</a:t>
            </a:r>
            <a:r>
              <a:rPr lang="en-US" altLang="zh-CN" sz="2800" dirty="0">
                <a:latin typeface="+mn-ea"/>
              </a:rPr>
              <a:t>)</a:t>
            </a:r>
            <a:endParaRPr lang="en-US" altLang="zh-CN" sz="2800" dirty="0">
              <a:latin typeface="+mn-ea"/>
            </a:endParaRPr>
          </a:p>
          <a:p>
            <a:pPr eaLnBrk="1" hangingPunct="1">
              <a:lnSpc>
                <a:spcPct val="90000"/>
              </a:lnSpc>
              <a:buFont typeface="Wingdings" panose="05000000000000000000" pitchFamily="2" charset="2"/>
              <a:buNone/>
              <a:defRPr/>
            </a:pPr>
            <a:r>
              <a:rPr lang="en-US" altLang="zh-CN" sz="2800" dirty="0">
                <a:latin typeface="+mn-ea"/>
              </a:rPr>
              <a:t> </a:t>
            </a:r>
            <a:endParaRPr lang="en-US" altLang="zh-CN" sz="1600" dirty="0">
              <a:latin typeface="+mn-ea"/>
            </a:endParaRPr>
          </a:p>
          <a:p>
            <a:pPr eaLnBrk="1" hangingPunct="1">
              <a:lnSpc>
                <a:spcPct val="90000"/>
              </a:lnSpc>
              <a:defRPr/>
            </a:pPr>
            <a:r>
              <a:rPr lang="zh-CN" altLang="en-US" sz="3200" dirty="0">
                <a:latin typeface="+mn-ea"/>
              </a:rPr>
              <a:t>如果</a:t>
            </a:r>
            <a:r>
              <a:rPr lang="en-US" altLang="zh-CN" dirty="0">
                <a:latin typeface="+mn-ea"/>
              </a:rPr>
              <a:t>m&gt;&gt;p</a:t>
            </a:r>
            <a:r>
              <a:rPr lang="zh-CN" altLang="en-US" dirty="0">
                <a:latin typeface="+mn-ea"/>
              </a:rPr>
              <a:t>： </a:t>
            </a:r>
            <a:r>
              <a:rPr lang="en-US" altLang="zh-CN" dirty="0" err="1">
                <a:latin typeface="+mn-ea"/>
              </a:rPr>
              <a:t>t</a:t>
            </a:r>
            <a:r>
              <a:rPr lang="en-US" altLang="zh-CN" baseline="-25000" dirty="0" err="1">
                <a:latin typeface="+mn-ea"/>
              </a:rPr>
              <a:t>comm</a:t>
            </a:r>
            <a:r>
              <a:rPr lang="en-US" altLang="zh-CN" dirty="0">
                <a:latin typeface="+mn-ea"/>
              </a:rPr>
              <a:t>(SF)≈</a:t>
            </a:r>
            <a:r>
              <a:rPr lang="en-US" altLang="zh-CN" dirty="0" err="1">
                <a:latin typeface="+mn-ea"/>
              </a:rPr>
              <a:t>t</a:t>
            </a:r>
            <a:r>
              <a:rPr lang="en-US" altLang="zh-CN" baseline="-25000" dirty="0" err="1">
                <a:latin typeface="+mn-ea"/>
              </a:rPr>
              <a:t>comm</a:t>
            </a:r>
            <a:r>
              <a:rPr lang="en-US" altLang="zh-CN" dirty="0">
                <a:latin typeface="+mn-ea"/>
              </a:rPr>
              <a:t>(CT) = </a:t>
            </a:r>
            <a:r>
              <a:rPr lang="en-US" altLang="zh-CN" dirty="0" err="1">
                <a:latin typeface="+mn-ea"/>
              </a:rPr>
              <a:t>t</a:t>
            </a:r>
            <a:r>
              <a:rPr lang="en-US" altLang="zh-CN" baseline="-25000" dirty="0" err="1">
                <a:latin typeface="+mn-ea"/>
              </a:rPr>
              <a:t>s</a:t>
            </a:r>
            <a:r>
              <a:rPr lang="en-US" altLang="zh-CN" dirty="0" err="1">
                <a:latin typeface="+mn-ea"/>
              </a:rPr>
              <a:t>+mt</a:t>
            </a:r>
            <a:r>
              <a:rPr lang="en-US" altLang="zh-CN" baseline="-25000" dirty="0" err="1">
                <a:latin typeface="+mn-ea"/>
              </a:rPr>
              <a:t>w</a:t>
            </a:r>
            <a:endParaRPr lang="zh-CN" altLang="en-US" baseline="-25000" dirty="0">
              <a:latin typeface="+mn-ea"/>
            </a:endParaRPr>
          </a:p>
        </p:txBody>
      </p:sp>
      <p:graphicFrame>
        <p:nvGraphicFramePr>
          <p:cNvPr id="51205" name="Object 4"/>
          <p:cNvGraphicFramePr/>
          <p:nvPr/>
        </p:nvGraphicFramePr>
        <p:xfrm>
          <a:off x="2632149" y="1580991"/>
          <a:ext cx="1146175" cy="419100"/>
        </p:xfrm>
        <a:graphic>
          <a:graphicData uri="http://schemas.openxmlformats.org/presentationml/2006/ole">
            <mc:AlternateContent xmlns:mc="http://schemas.openxmlformats.org/markup-compatibility/2006">
              <mc:Choice xmlns:v="urn:schemas-microsoft-com:vml" Requires="v">
                <p:oleObj spid="_x0000_s51421" name="" r:id="rId1" imgW="622300" imgH="228600" progId="Equation.3">
                  <p:embed/>
                </p:oleObj>
              </mc:Choice>
              <mc:Fallback>
                <p:oleObj name="" r:id="rId1" imgW="622300" imgH="22860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149" y="1580991"/>
                        <a:ext cx="1146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6" name="Object 5"/>
          <p:cNvGraphicFramePr/>
          <p:nvPr/>
        </p:nvGraphicFramePr>
        <p:xfrm>
          <a:off x="2843605" y="1960404"/>
          <a:ext cx="915987" cy="388937"/>
        </p:xfrm>
        <a:graphic>
          <a:graphicData uri="http://schemas.openxmlformats.org/presentationml/2006/ole">
            <mc:AlternateContent xmlns:mc="http://schemas.openxmlformats.org/markup-compatibility/2006">
              <mc:Choice xmlns:v="urn:schemas-microsoft-com:vml" Requires="v">
                <p:oleObj spid="_x0000_s51422" name="" r:id="rId3" imgW="596265" imgH="254000" progId="Equation.3">
                  <p:embed/>
                </p:oleObj>
              </mc:Choice>
              <mc:Fallback>
                <p:oleObj name="" r:id="rId3" imgW="596265" imgH="2540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605" y="1960404"/>
                        <a:ext cx="915987"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7" name="Object 6"/>
          <p:cNvGraphicFramePr/>
          <p:nvPr/>
        </p:nvGraphicFramePr>
        <p:xfrm>
          <a:off x="4291866" y="1909013"/>
          <a:ext cx="1295400" cy="417513"/>
        </p:xfrm>
        <a:graphic>
          <a:graphicData uri="http://schemas.openxmlformats.org/presentationml/2006/ole">
            <mc:AlternateContent xmlns:mc="http://schemas.openxmlformats.org/markup-compatibility/2006">
              <mc:Choice xmlns:v="urn:schemas-microsoft-com:vml" Requires="v">
                <p:oleObj spid="_x0000_s51423" name="" r:id="rId5" imgW="786765" imgH="254000" progId="Equation.3">
                  <p:embed/>
                </p:oleObj>
              </mc:Choice>
              <mc:Fallback>
                <p:oleObj name="" r:id="rId5" imgW="786765" imgH="25400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1866" y="1909013"/>
                        <a:ext cx="12954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8" name="Object 7"/>
          <p:cNvGraphicFramePr/>
          <p:nvPr/>
        </p:nvGraphicFramePr>
        <p:xfrm>
          <a:off x="2422988" y="2306205"/>
          <a:ext cx="1074738" cy="392113"/>
        </p:xfrm>
        <a:graphic>
          <a:graphicData uri="http://schemas.openxmlformats.org/presentationml/2006/ole">
            <mc:AlternateContent xmlns:mc="http://schemas.openxmlformats.org/markup-compatibility/2006">
              <mc:Choice xmlns:v="urn:schemas-microsoft-com:vml" Requires="v">
                <p:oleObj spid="_x0000_s51424" name="" r:id="rId7" imgW="558165" imgH="203200" progId="Equation.3">
                  <p:embed/>
                </p:oleObj>
              </mc:Choice>
              <mc:Fallback>
                <p:oleObj name="" r:id="rId7" imgW="558165" imgH="20320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2988" y="2306205"/>
                        <a:ext cx="10747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8984" name="Object 8"/>
          <p:cNvGraphicFramePr/>
          <p:nvPr/>
        </p:nvGraphicFramePr>
        <p:xfrm>
          <a:off x="2592727" y="3112361"/>
          <a:ext cx="3240087" cy="423863"/>
        </p:xfrm>
        <a:graphic>
          <a:graphicData uri="http://schemas.openxmlformats.org/presentationml/2006/ole">
            <mc:AlternateContent xmlns:mc="http://schemas.openxmlformats.org/markup-compatibility/2006">
              <mc:Choice xmlns:v="urn:schemas-microsoft-com:vml" Requires="v">
                <p:oleObj spid="_x0000_s51425" name="" r:id="rId9" imgW="1752600" imgH="228600" progId="Equation.3">
                  <p:embed/>
                </p:oleObj>
              </mc:Choice>
              <mc:Fallback>
                <p:oleObj name="" r:id="rId9" imgW="1752600" imgH="228600"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727" y="3112361"/>
                        <a:ext cx="32400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8985" name="Object 9"/>
          <p:cNvGraphicFramePr/>
          <p:nvPr/>
        </p:nvGraphicFramePr>
        <p:xfrm>
          <a:off x="2960357" y="3386816"/>
          <a:ext cx="3517900" cy="461962"/>
        </p:xfrm>
        <a:graphic>
          <a:graphicData uri="http://schemas.openxmlformats.org/presentationml/2006/ole">
            <mc:AlternateContent xmlns:mc="http://schemas.openxmlformats.org/markup-compatibility/2006">
              <mc:Choice xmlns:v="urn:schemas-microsoft-com:vml" Requires="v">
                <p:oleObj spid="_x0000_s51426" name="" r:id="rId11" imgW="1928495" imgH="254000" progId="Equation.3">
                  <p:embed/>
                </p:oleObj>
              </mc:Choice>
              <mc:Fallback>
                <p:oleObj name="" r:id="rId11" imgW="1928495" imgH="254000" progId="Equation.3">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0357" y="3386816"/>
                        <a:ext cx="3517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8986" name="Object 10"/>
          <p:cNvGraphicFramePr/>
          <p:nvPr/>
        </p:nvGraphicFramePr>
        <p:xfrm>
          <a:off x="2438228" y="3823265"/>
          <a:ext cx="3024188" cy="409575"/>
        </p:xfrm>
        <a:graphic>
          <a:graphicData uri="http://schemas.openxmlformats.org/presentationml/2006/ole">
            <mc:AlternateContent xmlns:mc="http://schemas.openxmlformats.org/markup-compatibility/2006">
              <mc:Choice xmlns:v="urn:schemas-microsoft-com:vml" Requires="v">
                <p:oleObj spid="_x0000_s51427" name="" r:id="rId13" imgW="1689100" imgH="228600" progId="Equation.3">
                  <p:embed/>
                </p:oleObj>
              </mc:Choice>
              <mc:Fallback>
                <p:oleObj name="" r:id="rId13" imgW="1689100" imgH="228600" progId="Equation.3">
                  <p:embed/>
                  <p:pic>
                    <p:nvPicPr>
                      <p:cNvPr id="0" name="Object 1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228" y="3823265"/>
                        <a:ext cx="3024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8987" name="Object 11"/>
          <p:cNvGraphicFramePr/>
          <p:nvPr/>
        </p:nvGraphicFramePr>
        <p:xfrm>
          <a:off x="2327738" y="4801936"/>
          <a:ext cx="2339975" cy="434975"/>
        </p:xfrm>
        <a:graphic>
          <a:graphicData uri="http://schemas.openxmlformats.org/presentationml/2006/ole">
            <mc:AlternateContent xmlns:mc="http://schemas.openxmlformats.org/markup-compatibility/2006">
              <mc:Choice xmlns:v="urn:schemas-microsoft-com:vml" Requires="v">
                <p:oleObj spid="_x0000_s51428" name="" r:id="rId15" imgW="1231265" imgH="228600" progId="Equation.3">
                  <p:embed/>
                </p:oleObj>
              </mc:Choice>
              <mc:Fallback>
                <p:oleObj name="" r:id="rId15" imgW="1231265" imgH="228600" progId="Equation.3">
                  <p:embed/>
                  <p:pic>
                    <p:nvPicPr>
                      <p:cNvPr id="0" name="Object 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27738" y="4801936"/>
                        <a:ext cx="2339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A5C0D7-FFF8-4B99-8A9C-9320F59F1C1F}"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8979">
                                            <p:txEl>
                                              <p:pRg st="4" end="4"/>
                                            </p:txEl>
                                          </p:spTgt>
                                        </p:tgtEl>
                                        <p:attrNameLst>
                                          <p:attrName>style.visibility</p:attrName>
                                        </p:attrNameLst>
                                      </p:cBhvr>
                                      <p:to>
                                        <p:strVal val="visible"/>
                                      </p:to>
                                    </p:set>
                                    <p:anim calcmode="lin" valueType="num">
                                      <p:cBhvr additive="base">
                                        <p:cTn id="7" dur="500" fill="hold"/>
                                        <p:tgtEl>
                                          <p:spTgt spid="63897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897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8979">
                                            <p:txEl>
                                              <p:pRg st="5" end="5"/>
                                            </p:txEl>
                                          </p:spTgt>
                                        </p:tgtEl>
                                        <p:attrNameLst>
                                          <p:attrName>style.visibility</p:attrName>
                                        </p:attrNameLst>
                                      </p:cBhvr>
                                      <p:to>
                                        <p:strVal val="visible"/>
                                      </p:to>
                                    </p:set>
                                    <p:anim calcmode="lin" valueType="num">
                                      <p:cBhvr additive="base">
                                        <p:cTn id="11" dur="500" fill="hold"/>
                                        <p:tgtEl>
                                          <p:spTgt spid="63897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897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8979">
                                            <p:txEl>
                                              <p:pRg st="6" end="6"/>
                                            </p:txEl>
                                          </p:spTgt>
                                        </p:tgtEl>
                                        <p:attrNameLst>
                                          <p:attrName>style.visibility</p:attrName>
                                        </p:attrNameLst>
                                      </p:cBhvr>
                                      <p:to>
                                        <p:strVal val="visible"/>
                                      </p:to>
                                    </p:set>
                                    <p:anim calcmode="lin" valueType="num">
                                      <p:cBhvr additive="base">
                                        <p:cTn id="15" dur="500" fill="hold"/>
                                        <p:tgtEl>
                                          <p:spTgt spid="63897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897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8979">
                                            <p:txEl>
                                              <p:pRg st="7" end="7"/>
                                            </p:txEl>
                                          </p:spTgt>
                                        </p:tgtEl>
                                        <p:attrNameLst>
                                          <p:attrName>style.visibility</p:attrName>
                                        </p:attrNameLst>
                                      </p:cBhvr>
                                      <p:to>
                                        <p:strVal val="visible"/>
                                      </p:to>
                                    </p:set>
                                    <p:anim calcmode="lin" valueType="num">
                                      <p:cBhvr additive="base">
                                        <p:cTn id="19" dur="500" fill="hold"/>
                                        <p:tgtEl>
                                          <p:spTgt spid="63897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89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8984"/>
                                        </p:tgtEl>
                                        <p:attrNameLst>
                                          <p:attrName>style.visibility</p:attrName>
                                        </p:attrNameLst>
                                      </p:cBhvr>
                                      <p:to>
                                        <p:strVal val="visible"/>
                                      </p:to>
                                    </p:set>
                                    <p:anim calcmode="lin" valueType="num">
                                      <p:cBhvr additive="base">
                                        <p:cTn id="25" dur="500" fill="hold"/>
                                        <p:tgtEl>
                                          <p:spTgt spid="638984"/>
                                        </p:tgtEl>
                                        <p:attrNameLst>
                                          <p:attrName>ppt_x</p:attrName>
                                        </p:attrNameLst>
                                      </p:cBhvr>
                                      <p:tavLst>
                                        <p:tav tm="0">
                                          <p:val>
                                            <p:strVal val="#ppt_x"/>
                                          </p:val>
                                        </p:tav>
                                        <p:tav tm="100000">
                                          <p:val>
                                            <p:strVal val="#ppt_x"/>
                                          </p:val>
                                        </p:tav>
                                      </p:tavLst>
                                    </p:anim>
                                    <p:anim calcmode="lin" valueType="num">
                                      <p:cBhvr additive="base">
                                        <p:cTn id="26" dur="500" fill="hold"/>
                                        <p:tgtEl>
                                          <p:spTgt spid="63898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38985"/>
                                        </p:tgtEl>
                                        <p:attrNameLst>
                                          <p:attrName>style.visibility</p:attrName>
                                        </p:attrNameLst>
                                      </p:cBhvr>
                                      <p:to>
                                        <p:strVal val="visible"/>
                                      </p:to>
                                    </p:set>
                                    <p:anim calcmode="lin" valueType="num">
                                      <p:cBhvr additive="base">
                                        <p:cTn id="29" dur="500" fill="hold"/>
                                        <p:tgtEl>
                                          <p:spTgt spid="638985"/>
                                        </p:tgtEl>
                                        <p:attrNameLst>
                                          <p:attrName>ppt_x</p:attrName>
                                        </p:attrNameLst>
                                      </p:cBhvr>
                                      <p:tavLst>
                                        <p:tav tm="0">
                                          <p:val>
                                            <p:strVal val="#ppt_x"/>
                                          </p:val>
                                        </p:tav>
                                        <p:tav tm="100000">
                                          <p:val>
                                            <p:strVal val="#ppt_x"/>
                                          </p:val>
                                        </p:tav>
                                      </p:tavLst>
                                    </p:anim>
                                    <p:anim calcmode="lin" valueType="num">
                                      <p:cBhvr additive="base">
                                        <p:cTn id="30" dur="500" fill="hold"/>
                                        <p:tgtEl>
                                          <p:spTgt spid="63898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38986"/>
                                        </p:tgtEl>
                                        <p:attrNameLst>
                                          <p:attrName>style.visibility</p:attrName>
                                        </p:attrNameLst>
                                      </p:cBhvr>
                                      <p:to>
                                        <p:strVal val="visible"/>
                                      </p:to>
                                    </p:set>
                                    <p:anim calcmode="lin" valueType="num">
                                      <p:cBhvr additive="base">
                                        <p:cTn id="33" dur="500" fill="hold"/>
                                        <p:tgtEl>
                                          <p:spTgt spid="638986"/>
                                        </p:tgtEl>
                                        <p:attrNameLst>
                                          <p:attrName>ppt_x</p:attrName>
                                        </p:attrNameLst>
                                      </p:cBhvr>
                                      <p:tavLst>
                                        <p:tav tm="0">
                                          <p:val>
                                            <p:strVal val="#ppt_x"/>
                                          </p:val>
                                        </p:tav>
                                        <p:tav tm="100000">
                                          <p:val>
                                            <p:strVal val="#ppt_x"/>
                                          </p:val>
                                        </p:tav>
                                      </p:tavLst>
                                    </p:anim>
                                    <p:anim calcmode="lin" valueType="num">
                                      <p:cBhvr additive="base">
                                        <p:cTn id="34" dur="500" fill="hold"/>
                                        <p:tgtEl>
                                          <p:spTgt spid="63898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38979">
                                            <p:txEl>
                                              <p:pRg st="8" end="8"/>
                                            </p:txEl>
                                          </p:spTgt>
                                        </p:tgtEl>
                                        <p:attrNameLst>
                                          <p:attrName>style.visibility</p:attrName>
                                        </p:attrNameLst>
                                      </p:cBhvr>
                                      <p:to>
                                        <p:strVal val="visible"/>
                                      </p:to>
                                    </p:set>
                                    <p:anim calcmode="lin" valueType="num">
                                      <p:cBhvr additive="base">
                                        <p:cTn id="39" dur="500" fill="hold"/>
                                        <p:tgtEl>
                                          <p:spTgt spid="63897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89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38987"/>
                                        </p:tgtEl>
                                        <p:attrNameLst>
                                          <p:attrName>style.visibility</p:attrName>
                                        </p:attrNameLst>
                                      </p:cBhvr>
                                      <p:to>
                                        <p:strVal val="visible"/>
                                      </p:to>
                                    </p:set>
                                    <p:anim calcmode="lin" valueType="num">
                                      <p:cBhvr additive="base">
                                        <p:cTn id="45" dur="500" fill="hold"/>
                                        <p:tgtEl>
                                          <p:spTgt spid="638987"/>
                                        </p:tgtEl>
                                        <p:attrNameLst>
                                          <p:attrName>ppt_x</p:attrName>
                                        </p:attrNameLst>
                                      </p:cBhvr>
                                      <p:tavLst>
                                        <p:tav tm="0">
                                          <p:val>
                                            <p:strVal val="#ppt_x"/>
                                          </p:val>
                                        </p:tav>
                                        <p:tav tm="100000">
                                          <p:val>
                                            <p:strVal val="#ppt_x"/>
                                          </p:val>
                                        </p:tav>
                                      </p:tavLst>
                                    </p:anim>
                                    <p:anim calcmode="lin" valueType="num">
                                      <p:cBhvr additive="base">
                                        <p:cTn id="46" dur="500" fill="hold"/>
                                        <p:tgtEl>
                                          <p:spTgt spid="63898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38979">
                                            <p:txEl>
                                              <p:pRg st="10" end="10"/>
                                            </p:txEl>
                                          </p:spTgt>
                                        </p:tgtEl>
                                        <p:attrNameLst>
                                          <p:attrName>style.visibility</p:attrName>
                                        </p:attrNameLst>
                                      </p:cBhvr>
                                      <p:to>
                                        <p:strVal val="visible"/>
                                      </p:to>
                                    </p:set>
                                    <p:anim calcmode="lin" valueType="num">
                                      <p:cBhvr additive="base">
                                        <p:cTn id="51" dur="500" fill="hold"/>
                                        <p:tgtEl>
                                          <p:spTgt spid="63897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389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fontScale="90000"/>
          </a:bodyPr>
          <a:lstStyle/>
          <a:p>
            <a:pPr eaLnBrk="1" hangingPunct="1"/>
            <a:r>
              <a:rPr lang="zh-CN" altLang="en-US" sz="3600" dirty="0"/>
              <a:t>第二章 并行机系统互连与基本通信操作</a:t>
            </a:r>
            <a:endParaRPr lang="en-US" altLang="zh-CN" sz="3600" dirty="0"/>
          </a:p>
        </p:txBody>
      </p:sp>
      <p:sp>
        <p:nvSpPr>
          <p:cNvPr id="640003" name="Rectangle 3"/>
          <p:cNvSpPr>
            <a:spLocks noGrp="1" noChangeArrowheads="1"/>
          </p:cNvSpPr>
          <p:nvPr>
            <p:ph sz="quarter" idx="12"/>
          </p:nvPr>
        </p:nvSpPr>
        <p:spPr/>
        <p:txBody>
          <a:bodyPr/>
          <a:lstStyle/>
          <a:p>
            <a:pPr eaLnBrk="1" hangingPunct="1">
              <a:defRPr/>
            </a:pPr>
            <a:r>
              <a:rPr lang="zh-CN" altLang="en-US" dirty="0"/>
              <a:t>2.1 并行计算机互连网络</a:t>
            </a:r>
            <a:endParaRPr lang="en-US" altLang="zh-CN" dirty="0"/>
          </a:p>
          <a:p>
            <a:pPr eaLnBrk="1" hangingPunct="1">
              <a:defRPr/>
            </a:pPr>
            <a:r>
              <a:rPr lang="zh-CN" altLang="en-US" dirty="0"/>
              <a:t>2.2 选路方法与开关技术</a:t>
            </a:r>
            <a:endParaRPr lang="en-US" altLang="zh-CN" dirty="0"/>
          </a:p>
          <a:p>
            <a:pPr eaLnBrk="1" hangingPunct="1">
              <a:defRPr/>
            </a:pPr>
            <a:r>
              <a:rPr lang="zh-CN" altLang="en-US" dirty="0"/>
              <a:t>2.3 单一信包一到一传输</a:t>
            </a:r>
            <a:endParaRPr lang="en-US" altLang="zh-CN" dirty="0"/>
          </a:p>
          <a:p>
            <a:pPr eaLnBrk="1" hangingPunct="1">
              <a:defRPr/>
            </a:pPr>
            <a:r>
              <a:rPr lang="en-US" altLang="zh-CN" dirty="0">
                <a:solidFill>
                  <a:srgbClr val="FF0000"/>
                </a:solidFill>
              </a:rPr>
              <a:t>2.4 </a:t>
            </a:r>
            <a:r>
              <a:rPr lang="zh-CN" altLang="en-US" u="sng" dirty="0">
                <a:solidFill>
                  <a:srgbClr val="FF0000"/>
                </a:solidFill>
              </a:rPr>
              <a:t>一到多播送</a:t>
            </a:r>
            <a:endParaRPr lang="zh-CN" altLang="en-US" u="sng" dirty="0">
              <a:solidFill>
                <a:srgbClr val="FF0000"/>
              </a:solidFill>
            </a:endParaRPr>
          </a:p>
          <a:p>
            <a:pPr lvl="1" eaLnBrk="1" hangingPunct="1">
              <a:defRPr/>
            </a:pPr>
            <a:r>
              <a:rPr lang="en-US" altLang="zh-CN" dirty="0"/>
              <a:t>2.4.1 </a:t>
            </a:r>
            <a:r>
              <a:rPr lang="zh-CN" altLang="en-US" dirty="0"/>
              <a:t>使用</a:t>
            </a:r>
            <a:r>
              <a:rPr lang="en-US" altLang="zh-CN" dirty="0"/>
              <a:t>SF</a:t>
            </a:r>
            <a:r>
              <a:rPr lang="zh-CN" altLang="en-US" dirty="0"/>
              <a:t>进行一到多播送</a:t>
            </a:r>
            <a:endParaRPr lang="zh-CN" altLang="en-US" dirty="0"/>
          </a:p>
          <a:p>
            <a:pPr lvl="1" eaLnBrk="1" hangingPunct="1">
              <a:defRPr/>
            </a:pPr>
            <a:r>
              <a:rPr lang="en-US" altLang="zh-CN" dirty="0"/>
              <a:t>2.4.2 </a:t>
            </a:r>
            <a:r>
              <a:rPr lang="zh-CN" altLang="en-US" dirty="0"/>
              <a:t>使用</a:t>
            </a:r>
            <a:r>
              <a:rPr lang="en-US" altLang="zh-CN" dirty="0"/>
              <a:t>CT</a:t>
            </a:r>
            <a:r>
              <a:rPr lang="zh-CN" altLang="en-US" dirty="0"/>
              <a:t>进行一到多播送</a:t>
            </a:r>
            <a:endParaRPr lang="zh-CN" altLang="en-US" dirty="0"/>
          </a:p>
          <a:p>
            <a:pPr eaLnBrk="1" hangingPunct="1">
              <a:defRPr/>
            </a:pPr>
            <a:r>
              <a:rPr lang="en-US" altLang="zh-CN" dirty="0"/>
              <a:t>2.5 </a:t>
            </a:r>
            <a:r>
              <a:rPr lang="zh-CN" altLang="en-US" dirty="0"/>
              <a:t>多到多播送</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693C5C8-FD42-498B-BB21-ADE2DF6005F5}"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3"/>
          <p:cNvSpPr>
            <a:spLocks noGrp="1" noChangeArrowheads="1"/>
          </p:cNvSpPr>
          <p:nvPr>
            <p:ph type="body" sz="half" idx="4294967295"/>
          </p:nvPr>
        </p:nvSpPr>
        <p:spPr>
          <a:xfrm>
            <a:off x="935038" y="1484313"/>
            <a:ext cx="8208962" cy="4572000"/>
          </a:xfrm>
        </p:spPr>
        <p:txBody>
          <a:bodyPr>
            <a:normAutofit fontScale="92500" lnSpcReduction="20000"/>
          </a:bodyPr>
          <a:lstStyle/>
          <a:p>
            <a:pPr eaLnBrk="1" hangingPunct="1">
              <a:lnSpc>
                <a:spcPct val="90000"/>
              </a:lnSpc>
              <a:defRPr/>
            </a:pPr>
            <a:r>
              <a:rPr lang="zh-CN" altLang="en-US" sz="3200" dirty="0">
                <a:latin typeface="+mn-ea"/>
              </a:rPr>
              <a:t>环</a:t>
            </a:r>
            <a:endParaRPr lang="zh-CN" altLang="en-US" sz="3200" dirty="0">
              <a:latin typeface="+mn-ea"/>
            </a:endParaRPr>
          </a:p>
          <a:p>
            <a:pPr lvl="1" eaLnBrk="1" hangingPunct="1">
              <a:lnSpc>
                <a:spcPct val="90000"/>
              </a:lnSpc>
              <a:defRPr/>
            </a:pPr>
            <a:r>
              <a:rPr lang="zh-CN" altLang="en-US" sz="2400" dirty="0">
                <a:latin typeface="+mn-ea"/>
              </a:rPr>
              <a:t>步骤：</a:t>
            </a:r>
            <a:r>
              <a:rPr lang="en-US" altLang="zh-CN" sz="2400" dirty="0">
                <a:latin typeface="+mn-ea"/>
              </a:rPr>
              <a:t> ①</a:t>
            </a:r>
            <a:r>
              <a:rPr lang="zh-CN" altLang="en-US" sz="2400" dirty="0">
                <a:latin typeface="+mn-ea"/>
              </a:rPr>
              <a:t>先左右邻近传送</a:t>
            </a:r>
            <a:r>
              <a:rPr lang="en-US" altLang="zh-CN" sz="2400" dirty="0">
                <a:latin typeface="+mn-ea"/>
              </a:rPr>
              <a:t>;②</a:t>
            </a:r>
            <a:r>
              <a:rPr lang="zh-CN" altLang="en-US" sz="2400" dirty="0">
                <a:latin typeface="+mn-ea"/>
              </a:rPr>
              <a:t>再左右二个方向同时播送</a:t>
            </a:r>
            <a:endParaRPr lang="zh-CN" altLang="en-US" sz="2400" dirty="0">
              <a:latin typeface="+mn-ea"/>
            </a:endParaRPr>
          </a:p>
          <a:p>
            <a:pPr lvl="1" eaLnBrk="1" hangingPunct="1">
              <a:lnSpc>
                <a:spcPct val="90000"/>
              </a:lnSpc>
              <a:defRPr/>
            </a:pPr>
            <a:r>
              <a:rPr lang="zh-CN" altLang="en-US" sz="2400" dirty="0">
                <a:latin typeface="+mn-ea"/>
              </a:rPr>
              <a:t>示例：</a:t>
            </a:r>
            <a:endParaRPr lang="en-US" altLang="zh-CN" sz="2400"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eaLnBrk="1" hangingPunct="1">
              <a:lnSpc>
                <a:spcPct val="90000"/>
              </a:lnSpc>
              <a:buFont typeface="Wingdings" panose="05000000000000000000" pitchFamily="2" charset="2"/>
              <a:buNone/>
              <a:defRPr/>
            </a:pPr>
            <a:r>
              <a:rPr lang="en-US" altLang="zh-CN" dirty="0">
                <a:latin typeface="+mn-ea"/>
              </a:rPr>
              <a:t> </a:t>
            </a:r>
            <a:endParaRPr lang="en-US" altLang="zh-CN"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lvl="1" eaLnBrk="1" hangingPunct="1">
              <a:lnSpc>
                <a:spcPct val="90000"/>
              </a:lnSpc>
              <a:defRPr/>
            </a:pPr>
            <a:r>
              <a:rPr lang="zh-CN" altLang="en-US" sz="2400" dirty="0">
                <a:latin typeface="+mn-ea"/>
              </a:rPr>
              <a:t>通讯时间：</a:t>
            </a:r>
            <a:endParaRPr lang="zh-CN" altLang="en-US" sz="2400" dirty="0">
              <a:latin typeface="+mn-ea"/>
            </a:endParaRPr>
          </a:p>
          <a:p>
            <a:pPr eaLnBrk="1" hangingPunct="1">
              <a:lnSpc>
                <a:spcPct val="90000"/>
              </a:lnSpc>
              <a:buFont typeface="Wingdings" panose="05000000000000000000" pitchFamily="2" charset="2"/>
              <a:buNone/>
              <a:defRPr/>
            </a:pPr>
            <a:r>
              <a:rPr lang="zh-CN" altLang="en-US" sz="2000" dirty="0">
                <a:latin typeface="+mn-ea"/>
              </a:rPr>
              <a:t>     </a:t>
            </a:r>
            <a:endParaRPr lang="zh-CN" altLang="en-US" sz="2000" dirty="0">
              <a:latin typeface="+mn-ea"/>
            </a:endParaRPr>
          </a:p>
        </p:txBody>
      </p:sp>
      <p:sp>
        <p:nvSpPr>
          <p:cNvPr id="53251" name="Rectangle 2"/>
          <p:cNvSpPr>
            <a:spLocks noGrp="1" noChangeArrowheads="1"/>
          </p:cNvSpPr>
          <p:nvPr>
            <p:ph type="title"/>
          </p:nvPr>
        </p:nvSpPr>
        <p:spPr/>
        <p:txBody>
          <a:bodyPr>
            <a:noAutofit/>
          </a:bodyPr>
          <a:lstStyle/>
          <a:p>
            <a:pPr eaLnBrk="1" hangingPunct="1"/>
            <a:r>
              <a:rPr lang="zh-CN" altLang="en-US" sz="3200" dirty="0"/>
              <a:t> 一到多播送</a:t>
            </a:r>
            <a:r>
              <a:rPr lang="en-US" altLang="zh-CN" sz="3200" dirty="0">
                <a:latin typeface="Arial" panose="020B0604020202020204" pitchFamily="34" charset="0"/>
              </a:rPr>
              <a:t>—</a:t>
            </a:r>
            <a:r>
              <a:rPr lang="en-US" altLang="zh-CN" sz="3200" dirty="0"/>
              <a:t>SF</a:t>
            </a:r>
            <a:r>
              <a:rPr lang="zh-CN" altLang="en-US" sz="3200" dirty="0"/>
              <a:t>模式（</a:t>
            </a:r>
            <a:r>
              <a:rPr lang="en-US" altLang="zh-CN" sz="3200" dirty="0"/>
              <a:t>1</a:t>
            </a:r>
            <a:r>
              <a:rPr lang="zh-CN" altLang="en-US" sz="3200" dirty="0"/>
              <a:t>）</a:t>
            </a:r>
            <a:endParaRPr lang="zh-CN" altLang="en-US" sz="3200" dirty="0"/>
          </a:p>
        </p:txBody>
      </p:sp>
      <p:graphicFrame>
        <p:nvGraphicFramePr>
          <p:cNvPr id="641029" name="Object 5"/>
          <p:cNvGraphicFramePr>
            <a:graphicFrameLocks noGrp="1"/>
          </p:cNvGraphicFramePr>
          <p:nvPr>
            <p:ph sz="quarter" idx="12"/>
          </p:nvPr>
        </p:nvGraphicFramePr>
        <p:xfrm>
          <a:off x="3275856" y="5229200"/>
          <a:ext cx="2736304" cy="432048"/>
        </p:xfrm>
        <a:graphic>
          <a:graphicData uri="http://schemas.openxmlformats.org/presentationml/2006/ole">
            <mc:AlternateContent xmlns:mc="http://schemas.openxmlformats.org/markup-compatibility/2006">
              <mc:Choice xmlns:v="urn:schemas-microsoft-com:vml" Requires="v">
                <p:oleObj spid="_x0000_s53307" name="" r:id="rId1" imgW="1917700" imgH="228600" progId="Equation.3">
                  <p:embed/>
                </p:oleObj>
              </mc:Choice>
              <mc:Fallback>
                <p:oleObj name="" r:id="rId1" imgW="1917700" imgH="2286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5229200"/>
                        <a:ext cx="2736304" cy="432048"/>
                      </a:xfrm>
                      <a:prstGeom prst="rect">
                        <a:avLst/>
                      </a:prstGeom>
                      <a:ln>
                        <a:noFill/>
                      </a:ln>
                    </p:spPr>
                  </p:pic>
                </p:oleObj>
              </mc:Fallback>
            </mc:AlternateContent>
          </a:graphicData>
        </a:graphic>
      </p:graphicFrame>
      <p:graphicFrame>
        <p:nvGraphicFramePr>
          <p:cNvPr id="53253" name="Object 4"/>
          <p:cNvGraphicFramePr/>
          <p:nvPr/>
        </p:nvGraphicFramePr>
        <p:xfrm>
          <a:off x="2518569" y="2125637"/>
          <a:ext cx="5041900" cy="3103563"/>
        </p:xfrm>
        <a:graphic>
          <a:graphicData uri="http://schemas.openxmlformats.org/presentationml/2006/ole">
            <mc:AlternateContent xmlns:mc="http://schemas.openxmlformats.org/markup-compatibility/2006">
              <mc:Choice xmlns:v="urn:schemas-microsoft-com:vml" Requires="v">
                <p:oleObj spid="_x0000_s53308" name="" r:id="rId3" imgW="2729865" imgH="1674495" progId="Visio.Drawing.6">
                  <p:embed/>
                </p:oleObj>
              </mc:Choice>
              <mc:Fallback>
                <p:oleObj name="" r:id="rId3" imgW="2729865" imgH="1674495" progId="Visio.Drawing.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569" y="2125637"/>
                        <a:ext cx="50419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336CCE2-F6A4-4F40-A63A-F74C70FC56FD}"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1029"/>
                                        </p:tgtEl>
                                        <p:attrNameLst>
                                          <p:attrName>style.visibility</p:attrName>
                                        </p:attrNameLst>
                                      </p:cBhvr>
                                      <p:to>
                                        <p:strVal val="visible"/>
                                      </p:to>
                                    </p:set>
                                    <p:anim calcmode="lin" valueType="num">
                                      <p:cBhvr additive="base">
                                        <p:cTn id="7" dur="500" fill="hold"/>
                                        <p:tgtEl>
                                          <p:spTgt spid="641029"/>
                                        </p:tgtEl>
                                        <p:attrNameLst>
                                          <p:attrName>ppt_x</p:attrName>
                                        </p:attrNameLst>
                                      </p:cBhvr>
                                      <p:tavLst>
                                        <p:tav tm="0">
                                          <p:val>
                                            <p:strVal val="#ppt_x"/>
                                          </p:val>
                                        </p:tav>
                                        <p:tav tm="100000">
                                          <p:val>
                                            <p:strVal val="#ppt_x"/>
                                          </p:val>
                                        </p:tav>
                                      </p:tavLst>
                                    </p:anim>
                                    <p:anim calcmode="lin" valueType="num">
                                      <p:cBhvr additive="base">
                                        <p:cTn id="8" dur="500" fill="hold"/>
                                        <p:tgtEl>
                                          <p:spTgt spid="64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dirty="0"/>
              <a:t>局部总线、</a:t>
            </a:r>
            <a:r>
              <a:rPr lang="en-US" altLang="zh-CN" dirty="0"/>
              <a:t>I/O</a:t>
            </a:r>
            <a:r>
              <a:rPr lang="zh-CN" altLang="en-US" dirty="0"/>
              <a:t>总线、</a:t>
            </a:r>
            <a:r>
              <a:rPr lang="en-US" altLang="zh-CN" dirty="0"/>
              <a:t>SAN</a:t>
            </a:r>
            <a:r>
              <a:rPr lang="zh-CN" altLang="en-US" dirty="0"/>
              <a:t>和</a:t>
            </a:r>
            <a:r>
              <a:rPr lang="en-US" altLang="zh-CN" dirty="0"/>
              <a:t>LAN</a:t>
            </a:r>
            <a:endParaRPr lang="en-US" altLang="zh-CN" dirty="0"/>
          </a:p>
        </p:txBody>
      </p:sp>
      <p:sp>
        <p:nvSpPr>
          <p:cNvPr id="3" name="内容占位符 2"/>
          <p:cNvSpPr>
            <a:spLocks noGrp="1"/>
          </p:cNvSpPr>
          <p:nvPr>
            <p:ph sz="quarter" idx="12"/>
          </p:nvPr>
        </p:nvSpPr>
        <p:spPr/>
        <p:txBody>
          <a:bodyPr/>
          <a:lstStyle/>
          <a:p>
            <a:endParaRPr lang="zh-CN" altLang="en-US"/>
          </a:p>
        </p:txBody>
      </p:sp>
      <p:sp>
        <p:nvSpPr>
          <p:cNvPr id="590851" name="Rectangle 3"/>
          <p:cNvSpPr>
            <a:spLocks noChangeArrowheads="1"/>
          </p:cNvSpPr>
          <p:nvPr/>
        </p:nvSpPr>
        <p:spPr bwMode="auto">
          <a:xfrm>
            <a:off x="0" y="2255838"/>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8197" name="Object 4"/>
          <p:cNvGraphicFramePr/>
          <p:nvPr/>
        </p:nvGraphicFramePr>
        <p:xfrm>
          <a:off x="972683" y="1196752"/>
          <a:ext cx="7183438" cy="4536504"/>
        </p:xfrm>
        <a:graphic>
          <a:graphicData uri="http://schemas.openxmlformats.org/presentationml/2006/ole">
            <mc:AlternateContent xmlns:mc="http://schemas.openxmlformats.org/markup-compatibility/2006">
              <mc:Choice xmlns:v="urn:schemas-microsoft-com:vml" Requires="v">
                <p:oleObj spid="_x0000_s8224" name="" r:id="rId1" imgW="2832100" imgH="1906270" progId="Visio.Drawing.6">
                  <p:embed/>
                </p:oleObj>
              </mc:Choice>
              <mc:Fallback>
                <p:oleObj name="" r:id="rId1" imgW="2832100" imgH="1906270" progId="Visio.Drawing.6">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683" y="1196752"/>
                        <a:ext cx="7183438" cy="4536504"/>
                      </a:xfrm>
                      <a:prstGeom prst="rect">
                        <a:avLst/>
                      </a:prstGeom>
                      <a:noFill/>
                      <a:ln>
                        <a:noFill/>
                      </a:ln>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1B270F1-DBDC-4D17-B623-D9F9C7E0A6EC}"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Autofit/>
          </a:bodyPr>
          <a:lstStyle/>
          <a:p>
            <a:pPr eaLnBrk="1" hangingPunct="1"/>
            <a:r>
              <a:rPr lang="zh-CN" altLang="en-US" sz="3200" dirty="0"/>
              <a:t> 一到多播送</a:t>
            </a:r>
            <a:r>
              <a:rPr lang="en-US" altLang="zh-CN" sz="3200" dirty="0">
                <a:latin typeface="Arial" panose="020B0604020202020204" pitchFamily="34" charset="0"/>
              </a:rPr>
              <a:t>—</a:t>
            </a:r>
            <a:r>
              <a:rPr lang="en-US" altLang="zh-CN" sz="3200" dirty="0"/>
              <a:t>SF</a:t>
            </a:r>
            <a:r>
              <a:rPr lang="zh-CN" altLang="en-US" sz="3200" dirty="0"/>
              <a:t>模式（</a:t>
            </a:r>
            <a:r>
              <a:rPr lang="en-US" altLang="zh-CN" sz="3200" dirty="0"/>
              <a:t>2</a:t>
            </a:r>
            <a:r>
              <a:rPr lang="zh-CN" altLang="en-US" sz="3200" dirty="0"/>
              <a:t>）</a:t>
            </a:r>
            <a:endParaRPr lang="zh-CN" altLang="en-US" sz="3200" dirty="0"/>
          </a:p>
        </p:txBody>
      </p:sp>
      <p:graphicFrame>
        <p:nvGraphicFramePr>
          <p:cNvPr id="642053" name="Object 5"/>
          <p:cNvGraphicFramePr>
            <a:graphicFrameLocks noGrp="1"/>
          </p:cNvGraphicFramePr>
          <p:nvPr>
            <p:ph sz="quarter" idx="12"/>
          </p:nvPr>
        </p:nvGraphicFramePr>
        <p:xfrm>
          <a:off x="3575050" y="3248025"/>
          <a:ext cx="1993900" cy="508000"/>
        </p:xfrm>
        <a:graphic>
          <a:graphicData uri="http://schemas.openxmlformats.org/presentationml/2006/ole">
            <mc:AlternateContent xmlns:mc="http://schemas.openxmlformats.org/markup-compatibility/2006">
              <mc:Choice xmlns:v="urn:schemas-microsoft-com:vml" Requires="v">
                <p:oleObj spid="_x0000_s54331" name="" r:id="rId1" imgW="1993900" imgH="508000" progId="Equation.3">
                  <p:embed/>
                </p:oleObj>
              </mc:Choice>
              <mc:Fallback>
                <p:oleObj name="" r:id="rId1" imgW="1993900" imgH="5080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3248025"/>
                        <a:ext cx="1993900" cy="5080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2051" name="Rectangle 3"/>
          <p:cNvSpPr>
            <a:spLocks noGrp="1" noChangeArrowheads="1"/>
          </p:cNvSpPr>
          <p:nvPr>
            <p:ph type="body" sz="half" idx="4294967295"/>
          </p:nvPr>
        </p:nvSpPr>
        <p:spPr>
          <a:xfrm>
            <a:off x="307521" y="1017587"/>
            <a:ext cx="7848600" cy="4968875"/>
          </a:xfrm>
        </p:spPr>
        <p:txBody>
          <a:bodyPr>
            <a:normAutofit lnSpcReduction="10000"/>
          </a:bodyPr>
          <a:lstStyle/>
          <a:p>
            <a:pPr eaLnBrk="1" hangingPunct="1">
              <a:lnSpc>
                <a:spcPct val="90000"/>
              </a:lnSpc>
              <a:defRPr/>
            </a:pPr>
            <a:r>
              <a:rPr lang="zh-CN" altLang="en-US" sz="3200" dirty="0">
                <a:latin typeface="+mn-ea"/>
              </a:rPr>
              <a:t>环绕网孔</a:t>
            </a:r>
            <a:endParaRPr lang="zh-CN" altLang="en-US" sz="3200" dirty="0">
              <a:latin typeface="+mn-ea"/>
            </a:endParaRPr>
          </a:p>
          <a:p>
            <a:pPr lvl="1" eaLnBrk="1" hangingPunct="1">
              <a:lnSpc>
                <a:spcPct val="90000"/>
              </a:lnSpc>
              <a:defRPr/>
            </a:pPr>
            <a:r>
              <a:rPr lang="zh-CN" altLang="en-US" sz="2400" dirty="0">
                <a:latin typeface="+mn-ea"/>
              </a:rPr>
              <a:t>步骤：</a:t>
            </a:r>
            <a:r>
              <a:rPr lang="en-US" altLang="zh-CN" sz="2400" dirty="0">
                <a:latin typeface="+mn-ea"/>
              </a:rPr>
              <a:t>①</a:t>
            </a:r>
            <a:r>
              <a:rPr lang="zh-CN" altLang="en-US" sz="2400" dirty="0">
                <a:latin typeface="+mn-ea"/>
              </a:rPr>
              <a:t>先完成一行中的播送</a:t>
            </a:r>
            <a:r>
              <a:rPr lang="en-US" altLang="zh-CN" sz="2400" dirty="0">
                <a:latin typeface="+mn-ea"/>
              </a:rPr>
              <a:t>;②</a:t>
            </a:r>
            <a:r>
              <a:rPr lang="zh-CN" altLang="en-US" sz="2400" dirty="0">
                <a:latin typeface="+mn-ea"/>
              </a:rPr>
              <a:t>再同时进行各列的播送</a:t>
            </a:r>
            <a:endParaRPr lang="zh-CN" altLang="en-US" sz="2400" dirty="0">
              <a:latin typeface="+mn-ea"/>
            </a:endParaRPr>
          </a:p>
          <a:p>
            <a:pPr lvl="1" eaLnBrk="1" hangingPunct="1">
              <a:lnSpc>
                <a:spcPct val="90000"/>
              </a:lnSpc>
              <a:defRPr/>
            </a:pPr>
            <a:r>
              <a:rPr lang="zh-CN" altLang="en-US" sz="2400" dirty="0">
                <a:latin typeface="+mn-ea"/>
              </a:rPr>
              <a:t>示例：</a:t>
            </a:r>
            <a:endParaRPr lang="zh-CN" altLang="en-US" sz="2400" dirty="0">
              <a:latin typeface="+mn-ea"/>
            </a:endParaRPr>
          </a:p>
          <a:p>
            <a:pPr lvl="1" eaLnBrk="1" hangingPunct="1">
              <a:lnSpc>
                <a:spcPct val="90000"/>
              </a:lnSpc>
              <a:buFont typeface="Wingdings" panose="05000000000000000000" pitchFamily="2" charset="2"/>
              <a:buNone/>
              <a:defRPr/>
            </a:pPr>
            <a:r>
              <a:rPr lang="zh-CN" altLang="en-US" sz="2400" dirty="0">
                <a:latin typeface="+mn-ea"/>
              </a:rPr>
              <a:t>    共</a:t>
            </a:r>
            <a:r>
              <a:rPr lang="en-US" altLang="zh-CN" sz="2400" dirty="0">
                <a:latin typeface="+mn-ea"/>
              </a:rPr>
              <a:t>4</a:t>
            </a:r>
            <a:r>
              <a:rPr lang="zh-CN" altLang="en-US" sz="2400" dirty="0">
                <a:latin typeface="+mn-ea"/>
              </a:rPr>
              <a:t>步</a:t>
            </a:r>
            <a:r>
              <a:rPr lang="en-US" altLang="zh-CN" sz="2400" dirty="0">
                <a:latin typeface="+mn-ea"/>
              </a:rPr>
              <a:t>(2</a:t>
            </a:r>
            <a:r>
              <a:rPr lang="zh-CN" altLang="en-US" sz="2400" dirty="0">
                <a:latin typeface="+mn-ea"/>
              </a:rPr>
              <a:t>步行、</a:t>
            </a:r>
            <a:r>
              <a:rPr lang="en-US" altLang="zh-CN" sz="2400" dirty="0">
                <a:latin typeface="+mn-ea"/>
              </a:rPr>
              <a:t>2</a:t>
            </a:r>
            <a:r>
              <a:rPr lang="zh-CN" altLang="en-US" sz="2400" dirty="0">
                <a:latin typeface="+mn-ea"/>
              </a:rPr>
              <a:t>步列</a:t>
            </a:r>
            <a:r>
              <a:rPr lang="en-US" altLang="zh-CN" sz="2400" dirty="0">
                <a:latin typeface="+mn-ea"/>
              </a:rPr>
              <a:t>)</a:t>
            </a: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r>
              <a:rPr lang="zh-CN" altLang="en-US" sz="2400" dirty="0">
                <a:latin typeface="+mn-ea"/>
              </a:rPr>
              <a:t>通讯时间：</a:t>
            </a:r>
            <a:endParaRPr lang="zh-CN" altLang="en-US" sz="2400" dirty="0">
              <a:latin typeface="+mn-ea"/>
            </a:endParaRPr>
          </a:p>
          <a:p>
            <a:pPr eaLnBrk="1" hangingPunct="1">
              <a:lnSpc>
                <a:spcPct val="90000"/>
              </a:lnSpc>
              <a:buFont typeface="Wingdings" panose="05000000000000000000" pitchFamily="2" charset="2"/>
              <a:buNone/>
              <a:defRPr/>
            </a:pPr>
            <a:r>
              <a:rPr lang="zh-CN" altLang="en-US" sz="2000" dirty="0">
                <a:latin typeface="+mn-ea"/>
              </a:rPr>
              <a:t>     </a:t>
            </a:r>
            <a:endParaRPr lang="zh-CN" altLang="en-US" sz="2000" dirty="0">
              <a:latin typeface="+mn-ea"/>
            </a:endParaRPr>
          </a:p>
        </p:txBody>
      </p:sp>
      <p:graphicFrame>
        <p:nvGraphicFramePr>
          <p:cNvPr id="54277" name="Object 4"/>
          <p:cNvGraphicFramePr/>
          <p:nvPr/>
        </p:nvGraphicFramePr>
        <p:xfrm>
          <a:off x="4716016" y="2564904"/>
          <a:ext cx="3267075" cy="3744913"/>
        </p:xfrm>
        <a:graphic>
          <a:graphicData uri="http://schemas.openxmlformats.org/presentationml/2006/ole">
            <mc:AlternateContent xmlns:mc="http://schemas.openxmlformats.org/markup-compatibility/2006">
              <mc:Choice xmlns:v="urn:schemas-microsoft-com:vml" Requires="v">
                <p:oleObj spid="_x0000_s54332" name="" r:id="rId3" imgW="2018665" imgH="2339340" progId="Visio.Drawing.6">
                  <p:embed/>
                </p:oleObj>
              </mc:Choice>
              <mc:Fallback>
                <p:oleObj name="" r:id="rId3" imgW="2018665" imgH="2339340" progId="Visio.Drawing.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564904"/>
                        <a:ext cx="326707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B5CBB2C-467A-415E-8178-A8417720289C}"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2053"/>
                                        </p:tgtEl>
                                        <p:attrNameLst>
                                          <p:attrName>style.visibility</p:attrName>
                                        </p:attrNameLst>
                                      </p:cBhvr>
                                      <p:to>
                                        <p:strVal val="visible"/>
                                      </p:to>
                                    </p:set>
                                    <p:anim calcmode="lin" valueType="num">
                                      <p:cBhvr additive="base">
                                        <p:cTn id="7" dur="500" fill="hold"/>
                                        <p:tgtEl>
                                          <p:spTgt spid="642053"/>
                                        </p:tgtEl>
                                        <p:attrNameLst>
                                          <p:attrName>ppt_x</p:attrName>
                                        </p:attrNameLst>
                                      </p:cBhvr>
                                      <p:tavLst>
                                        <p:tav tm="0">
                                          <p:val>
                                            <p:strVal val="#ppt_x"/>
                                          </p:val>
                                        </p:tav>
                                        <p:tav tm="100000">
                                          <p:val>
                                            <p:strVal val="#ppt_x"/>
                                          </p:val>
                                        </p:tav>
                                      </p:tavLst>
                                    </p:anim>
                                    <p:anim calcmode="lin" valueType="num">
                                      <p:cBhvr additive="base">
                                        <p:cTn id="8" dur="500" fill="hold"/>
                                        <p:tgtEl>
                                          <p:spTgt spid="64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type="body" sz="half" idx="4294967295"/>
          </p:nvPr>
        </p:nvSpPr>
        <p:spPr>
          <a:xfrm>
            <a:off x="755576" y="1101725"/>
            <a:ext cx="7993062" cy="4572000"/>
          </a:xfrm>
        </p:spPr>
        <p:txBody>
          <a:bodyPr>
            <a:normAutofit fontScale="92500" lnSpcReduction="20000"/>
          </a:bodyPr>
          <a:lstStyle/>
          <a:p>
            <a:pPr eaLnBrk="1" hangingPunct="1">
              <a:lnSpc>
                <a:spcPct val="90000"/>
              </a:lnSpc>
              <a:defRPr/>
            </a:pPr>
            <a:r>
              <a:rPr lang="zh-CN" altLang="en-US" sz="3200" dirty="0">
                <a:latin typeface="等线" panose="02010600030101010101" charset="-122"/>
                <a:ea typeface="等线" panose="02010600030101010101" charset="-122"/>
              </a:rPr>
              <a:t>超立方</a:t>
            </a:r>
            <a:endParaRPr lang="zh-CN" altLang="en-US" sz="3200" dirty="0">
              <a:latin typeface="等线" panose="02010600030101010101" charset="-122"/>
              <a:ea typeface="等线" panose="02010600030101010101" charset="-122"/>
            </a:endParaRPr>
          </a:p>
          <a:p>
            <a:pPr lvl="1" eaLnBrk="1" hangingPunct="1">
              <a:lnSpc>
                <a:spcPct val="90000"/>
              </a:lnSpc>
              <a:defRPr/>
            </a:pPr>
            <a:r>
              <a:rPr lang="zh-CN" altLang="en-US" sz="2400" dirty="0">
                <a:latin typeface="等线" panose="02010600030101010101" charset="-122"/>
                <a:ea typeface="等线" panose="02010600030101010101" charset="-122"/>
              </a:rPr>
              <a:t>步骤：从低维到高维，依次进行播送</a:t>
            </a:r>
            <a:r>
              <a:rPr lang="en-US" altLang="zh-CN" sz="2400" dirty="0">
                <a:latin typeface="等线" panose="02010600030101010101" charset="-122"/>
                <a:ea typeface="等线" panose="02010600030101010101" charset="-122"/>
              </a:rPr>
              <a:t>;</a:t>
            </a:r>
            <a:endParaRPr lang="en-US" altLang="zh-CN" sz="2400" dirty="0">
              <a:latin typeface="等线" panose="02010600030101010101" charset="-122"/>
              <a:ea typeface="等线" panose="02010600030101010101" charset="-122"/>
            </a:endParaRPr>
          </a:p>
          <a:p>
            <a:pPr lvl="1" eaLnBrk="1" hangingPunct="1">
              <a:lnSpc>
                <a:spcPct val="90000"/>
              </a:lnSpc>
              <a:defRPr/>
            </a:pPr>
            <a:r>
              <a:rPr lang="zh-CN" altLang="en-US" sz="2400" dirty="0">
                <a:latin typeface="等线" panose="02010600030101010101" charset="-122"/>
                <a:ea typeface="等线" panose="02010600030101010101" charset="-122"/>
              </a:rPr>
              <a:t>示例：</a:t>
            </a:r>
            <a:endParaRPr lang="en-US" altLang="zh-CN" sz="2400"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endParaRPr lang="en-US" altLang="zh-CN"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r>
              <a:rPr lang="en-US" altLang="zh-CN" dirty="0">
                <a:latin typeface="等线" panose="02010600030101010101" charset="-122"/>
                <a:ea typeface="等线" panose="02010600030101010101" charset="-122"/>
              </a:rPr>
              <a:t> </a:t>
            </a:r>
            <a:endParaRPr lang="en-US" altLang="zh-CN"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endParaRPr lang="en-US" altLang="zh-CN"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endParaRPr lang="en-US" altLang="zh-CN"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endParaRPr lang="en-US" altLang="zh-CN"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endParaRPr lang="en-US" altLang="zh-CN"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endParaRPr lang="en-US" altLang="zh-CN" dirty="0">
              <a:latin typeface="等线" panose="02010600030101010101" charset="-122"/>
              <a:ea typeface="等线" panose="02010600030101010101" charset="-122"/>
            </a:endParaRPr>
          </a:p>
          <a:p>
            <a:pPr lvl="1" eaLnBrk="1" hangingPunct="1">
              <a:lnSpc>
                <a:spcPct val="90000"/>
              </a:lnSpc>
              <a:defRPr/>
            </a:pPr>
            <a:r>
              <a:rPr lang="zh-CN" altLang="en-US" sz="2400" dirty="0">
                <a:latin typeface="等线" panose="02010600030101010101" charset="-122"/>
                <a:ea typeface="等线" panose="02010600030101010101" charset="-122"/>
              </a:rPr>
              <a:t>通讯时间：</a:t>
            </a:r>
            <a:endParaRPr lang="zh-CN" altLang="en-US" sz="2400" dirty="0">
              <a:latin typeface="等线" panose="02010600030101010101" charset="-122"/>
              <a:ea typeface="等线" panose="02010600030101010101" charset="-122"/>
            </a:endParaRPr>
          </a:p>
          <a:p>
            <a:pPr eaLnBrk="1" hangingPunct="1">
              <a:lnSpc>
                <a:spcPct val="90000"/>
              </a:lnSpc>
              <a:buFont typeface="Wingdings" panose="05000000000000000000" pitchFamily="2" charset="2"/>
              <a:buNone/>
              <a:defRPr/>
            </a:pPr>
            <a:r>
              <a:rPr lang="zh-CN" altLang="en-US" sz="2000" dirty="0">
                <a:latin typeface="等线" panose="02010600030101010101" charset="-122"/>
                <a:ea typeface="等线" panose="02010600030101010101" charset="-122"/>
              </a:rPr>
              <a:t>     </a:t>
            </a:r>
            <a:endParaRPr lang="zh-CN" altLang="en-US" sz="2000" dirty="0">
              <a:latin typeface="等线" panose="02010600030101010101" charset="-122"/>
              <a:ea typeface="等线" panose="02010600030101010101" charset="-122"/>
            </a:endParaRPr>
          </a:p>
        </p:txBody>
      </p:sp>
      <p:sp>
        <p:nvSpPr>
          <p:cNvPr id="55299" name="Rectangle 2"/>
          <p:cNvSpPr>
            <a:spLocks noGrp="1" noChangeArrowheads="1"/>
          </p:cNvSpPr>
          <p:nvPr>
            <p:ph type="title"/>
          </p:nvPr>
        </p:nvSpPr>
        <p:spPr/>
        <p:txBody>
          <a:bodyPr>
            <a:noAutofit/>
          </a:bodyPr>
          <a:lstStyle/>
          <a:p>
            <a:pPr eaLnBrk="1" hangingPunct="1"/>
            <a:r>
              <a:rPr lang="zh-CN" altLang="en-US" sz="3200" dirty="0"/>
              <a:t> 一到多播送</a:t>
            </a:r>
            <a:r>
              <a:rPr lang="en-US" altLang="zh-CN" sz="3200" dirty="0">
                <a:latin typeface="Arial" panose="020B0604020202020204" pitchFamily="34" charset="0"/>
              </a:rPr>
              <a:t>—</a:t>
            </a:r>
            <a:r>
              <a:rPr lang="en-US" altLang="zh-CN" sz="3200" dirty="0"/>
              <a:t>SF</a:t>
            </a:r>
            <a:r>
              <a:rPr lang="zh-CN" altLang="en-US" sz="3200" dirty="0"/>
              <a:t>模式（</a:t>
            </a:r>
            <a:r>
              <a:rPr lang="en-US" altLang="zh-CN" sz="3200" dirty="0"/>
              <a:t>3</a:t>
            </a:r>
            <a:r>
              <a:rPr lang="zh-CN" altLang="en-US" sz="3200" dirty="0"/>
              <a:t>）</a:t>
            </a:r>
            <a:endParaRPr lang="zh-CN" altLang="en-US" sz="3200" dirty="0"/>
          </a:p>
        </p:txBody>
      </p:sp>
      <p:graphicFrame>
        <p:nvGraphicFramePr>
          <p:cNvPr id="643077" name="Object 5"/>
          <p:cNvGraphicFramePr>
            <a:graphicFrameLocks noGrp="1"/>
          </p:cNvGraphicFramePr>
          <p:nvPr>
            <p:ph sz="quarter" idx="12"/>
          </p:nvPr>
        </p:nvGraphicFramePr>
        <p:xfrm>
          <a:off x="3196719" y="4797152"/>
          <a:ext cx="2308225" cy="504056"/>
        </p:xfrm>
        <a:graphic>
          <a:graphicData uri="http://schemas.openxmlformats.org/presentationml/2006/ole">
            <mc:AlternateContent xmlns:mc="http://schemas.openxmlformats.org/markup-compatibility/2006">
              <mc:Choice xmlns:v="urn:schemas-microsoft-com:vml" Requires="v">
                <p:oleObj spid="_x0000_s55355" name="" r:id="rId1" imgW="1879600" imgH="228600" progId="Equation.3">
                  <p:embed/>
                </p:oleObj>
              </mc:Choice>
              <mc:Fallback>
                <p:oleObj name="" r:id="rId1" imgW="1879600" imgH="2286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719" y="4797152"/>
                        <a:ext cx="2308225" cy="504056"/>
                      </a:xfrm>
                      <a:prstGeom prst="rect">
                        <a:avLst/>
                      </a:prstGeom>
                      <a:ln>
                        <a:noFill/>
                      </a:ln>
                    </p:spPr>
                  </p:pic>
                </p:oleObj>
              </mc:Fallback>
            </mc:AlternateContent>
          </a:graphicData>
        </a:graphic>
      </p:graphicFrame>
      <p:graphicFrame>
        <p:nvGraphicFramePr>
          <p:cNvPr id="55301" name="Object 4"/>
          <p:cNvGraphicFramePr/>
          <p:nvPr/>
        </p:nvGraphicFramePr>
        <p:xfrm>
          <a:off x="2375619" y="1844824"/>
          <a:ext cx="4752975" cy="3560763"/>
        </p:xfrm>
        <a:graphic>
          <a:graphicData uri="http://schemas.openxmlformats.org/presentationml/2006/ole">
            <mc:AlternateContent xmlns:mc="http://schemas.openxmlformats.org/markup-compatibility/2006">
              <mc:Choice xmlns:v="urn:schemas-microsoft-com:vml" Requires="v">
                <p:oleObj spid="_x0000_s55356" name="" r:id="rId3" imgW="2901315" imgH="2009140" progId="Visio.Drawing.6">
                  <p:embed/>
                </p:oleObj>
              </mc:Choice>
              <mc:Fallback>
                <p:oleObj name="" r:id="rId3" imgW="2901315" imgH="2009140" progId="Visio.Drawing.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619" y="1844824"/>
                        <a:ext cx="4752975"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44EDA8-B21A-4E7B-82E0-B2FAB651A1C7}"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3077"/>
                                        </p:tgtEl>
                                        <p:attrNameLst>
                                          <p:attrName>style.visibility</p:attrName>
                                        </p:attrNameLst>
                                      </p:cBhvr>
                                      <p:to>
                                        <p:strVal val="visible"/>
                                      </p:to>
                                    </p:set>
                                    <p:anim calcmode="lin" valueType="num">
                                      <p:cBhvr additive="base">
                                        <p:cTn id="7" dur="500" fill="hold"/>
                                        <p:tgtEl>
                                          <p:spTgt spid="643077"/>
                                        </p:tgtEl>
                                        <p:attrNameLst>
                                          <p:attrName>ppt_x</p:attrName>
                                        </p:attrNameLst>
                                      </p:cBhvr>
                                      <p:tavLst>
                                        <p:tav tm="0">
                                          <p:val>
                                            <p:strVal val="#ppt_x"/>
                                          </p:val>
                                        </p:tav>
                                        <p:tav tm="100000">
                                          <p:val>
                                            <p:strVal val="#ppt_x"/>
                                          </p:val>
                                        </p:tav>
                                      </p:tavLst>
                                    </p:anim>
                                    <p:anim calcmode="lin" valueType="num">
                                      <p:cBhvr additive="base">
                                        <p:cTn id="8" dur="500" fill="hold"/>
                                        <p:tgtEl>
                                          <p:spTgt spid="64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Grp="1" noChangeArrowheads="1"/>
          </p:cNvSpPr>
          <p:nvPr>
            <p:ph type="body" sz="half" idx="4294967295"/>
          </p:nvPr>
        </p:nvSpPr>
        <p:spPr>
          <a:xfrm>
            <a:off x="250381" y="981869"/>
            <a:ext cx="8064500" cy="5040312"/>
          </a:xfrm>
        </p:spPr>
        <p:txBody>
          <a:bodyPr/>
          <a:lstStyle/>
          <a:p>
            <a:pPr eaLnBrk="1" hangingPunct="1">
              <a:lnSpc>
                <a:spcPct val="90000"/>
              </a:lnSpc>
              <a:defRPr/>
            </a:pPr>
            <a:r>
              <a:rPr lang="zh-CN" altLang="en-US" sz="3200" dirty="0">
                <a:latin typeface="+mn-ea"/>
              </a:rPr>
              <a:t>环</a:t>
            </a:r>
            <a:endParaRPr lang="zh-CN" altLang="en-US" sz="3200" dirty="0">
              <a:latin typeface="+mn-ea"/>
            </a:endParaRPr>
          </a:p>
          <a:p>
            <a:pPr lvl="1" eaLnBrk="1" hangingPunct="1">
              <a:lnSpc>
                <a:spcPct val="90000"/>
              </a:lnSpc>
              <a:defRPr/>
            </a:pPr>
            <a:r>
              <a:rPr lang="zh-CN" altLang="en-US" sz="2400" dirty="0">
                <a:latin typeface="+mn-ea"/>
              </a:rPr>
              <a:t>步骤：</a:t>
            </a:r>
            <a:endParaRPr lang="zh-CN" altLang="en-US" sz="2400" dirty="0">
              <a:latin typeface="+mn-ea"/>
            </a:endParaRPr>
          </a:p>
          <a:p>
            <a:pPr eaLnBrk="1" hangingPunct="1">
              <a:lnSpc>
                <a:spcPct val="90000"/>
              </a:lnSpc>
              <a:buFont typeface="Wingdings" panose="05000000000000000000" pitchFamily="2" charset="2"/>
              <a:buNone/>
              <a:defRPr/>
            </a:pPr>
            <a:r>
              <a:rPr lang="en-US" altLang="zh-CN" sz="1600" dirty="0">
                <a:latin typeface="+mn-ea"/>
              </a:rPr>
              <a:t>  </a:t>
            </a:r>
            <a:r>
              <a:rPr lang="en-US" altLang="zh-CN" dirty="0">
                <a:latin typeface="+mn-ea"/>
              </a:rPr>
              <a:t>(1)</a:t>
            </a:r>
            <a:r>
              <a:rPr lang="zh-CN" altLang="en-US" dirty="0">
                <a:latin typeface="+mn-ea"/>
              </a:rPr>
              <a:t>先发送至</a:t>
            </a:r>
            <a:r>
              <a:rPr lang="en-US" altLang="zh-CN" dirty="0">
                <a:latin typeface="+mn-ea"/>
              </a:rPr>
              <a:t>p/2</a:t>
            </a:r>
            <a:r>
              <a:rPr lang="zh-CN" altLang="en-US" dirty="0">
                <a:latin typeface="+mn-ea"/>
              </a:rPr>
              <a:t>远的处理器</a:t>
            </a:r>
            <a:r>
              <a:rPr lang="en-US" altLang="zh-CN" dirty="0">
                <a:latin typeface="+mn-ea"/>
              </a:rPr>
              <a:t>;</a:t>
            </a:r>
            <a:endParaRPr lang="en-US" altLang="zh-CN" dirty="0">
              <a:latin typeface="+mn-ea"/>
            </a:endParaRPr>
          </a:p>
          <a:p>
            <a:pPr eaLnBrk="1" hangingPunct="1">
              <a:lnSpc>
                <a:spcPct val="90000"/>
              </a:lnSpc>
              <a:buFont typeface="Wingdings" panose="05000000000000000000" pitchFamily="2" charset="2"/>
              <a:buNone/>
              <a:defRPr/>
            </a:pPr>
            <a:r>
              <a:rPr lang="en-US" altLang="zh-CN" dirty="0">
                <a:latin typeface="+mn-ea"/>
              </a:rPr>
              <a:t> (2)</a:t>
            </a:r>
            <a:r>
              <a:rPr lang="zh-CN" altLang="en-US" dirty="0">
                <a:latin typeface="+mn-ea"/>
              </a:rPr>
              <a:t>再同时发送至</a:t>
            </a:r>
            <a:r>
              <a:rPr lang="en-US" altLang="zh-CN" dirty="0">
                <a:latin typeface="+mn-ea"/>
              </a:rPr>
              <a:t>p/2</a:t>
            </a:r>
            <a:r>
              <a:rPr lang="en-US" altLang="zh-CN" baseline="30000" dirty="0">
                <a:latin typeface="+mn-ea"/>
              </a:rPr>
              <a:t>2</a:t>
            </a:r>
            <a:r>
              <a:rPr lang="zh-CN" altLang="en-US" dirty="0">
                <a:latin typeface="+mn-ea"/>
              </a:rPr>
              <a:t>远的处理器</a:t>
            </a:r>
            <a:r>
              <a:rPr lang="en-US" altLang="zh-CN" dirty="0">
                <a:latin typeface="+mn-ea"/>
              </a:rPr>
              <a:t>;</a:t>
            </a:r>
            <a:endParaRPr lang="en-US" altLang="zh-CN" dirty="0">
              <a:latin typeface="+mn-ea"/>
            </a:endParaRPr>
          </a:p>
          <a:p>
            <a:pPr eaLnBrk="1" hangingPunct="1">
              <a:lnSpc>
                <a:spcPct val="90000"/>
              </a:lnSpc>
              <a:buFont typeface="Wingdings" panose="05000000000000000000" pitchFamily="2" charset="2"/>
              <a:buNone/>
              <a:defRPr/>
            </a:pPr>
            <a:r>
              <a:rPr lang="zh-CN" altLang="en-US" dirty="0">
                <a:latin typeface="+mn-ea"/>
              </a:rPr>
              <a:t>              </a:t>
            </a:r>
            <a:r>
              <a:rPr lang="en-US" altLang="zh-CN" dirty="0">
                <a:latin typeface="+mn-ea"/>
              </a:rPr>
              <a:t>……</a:t>
            </a:r>
            <a:endParaRPr lang="en-US" altLang="zh-CN" dirty="0">
              <a:latin typeface="+mn-ea"/>
            </a:endParaRPr>
          </a:p>
          <a:p>
            <a:pPr eaLnBrk="1" hangingPunct="1">
              <a:lnSpc>
                <a:spcPct val="90000"/>
              </a:lnSpc>
              <a:buFont typeface="Wingdings" panose="05000000000000000000" pitchFamily="2" charset="2"/>
              <a:buNone/>
              <a:defRPr/>
            </a:pPr>
            <a:r>
              <a:rPr lang="en-US" altLang="zh-CN" dirty="0">
                <a:latin typeface="+mn-ea"/>
              </a:rPr>
              <a:t>  (</a:t>
            </a:r>
            <a:r>
              <a:rPr lang="en-US" altLang="zh-CN" dirty="0" err="1">
                <a:latin typeface="+mn-ea"/>
              </a:rPr>
              <a:t>i</a:t>
            </a:r>
            <a:r>
              <a:rPr lang="en-US" altLang="zh-CN" dirty="0">
                <a:latin typeface="+mn-ea"/>
              </a:rPr>
              <a:t>)</a:t>
            </a:r>
            <a:r>
              <a:rPr lang="zh-CN" altLang="en-US" dirty="0">
                <a:latin typeface="+mn-ea"/>
              </a:rPr>
              <a:t>再同时发送至</a:t>
            </a:r>
            <a:r>
              <a:rPr lang="en-US" altLang="zh-CN" dirty="0">
                <a:latin typeface="+mn-ea"/>
              </a:rPr>
              <a:t>p/2</a:t>
            </a:r>
            <a:r>
              <a:rPr lang="en-US" altLang="zh-CN" baseline="30000" dirty="0">
                <a:latin typeface="+mn-ea"/>
              </a:rPr>
              <a:t>i</a:t>
            </a:r>
            <a:r>
              <a:rPr lang="zh-CN" altLang="en-US" dirty="0">
                <a:latin typeface="+mn-ea"/>
              </a:rPr>
              <a:t>远的处理器</a:t>
            </a:r>
            <a:r>
              <a:rPr lang="en-US" altLang="zh-CN" dirty="0">
                <a:latin typeface="+mn-ea"/>
              </a:rPr>
              <a:t>;</a:t>
            </a:r>
            <a:endParaRPr lang="en-US" altLang="zh-CN" dirty="0">
              <a:latin typeface="+mn-ea"/>
            </a:endParaRPr>
          </a:p>
          <a:p>
            <a:pPr lvl="1" eaLnBrk="1" hangingPunct="1">
              <a:lnSpc>
                <a:spcPct val="90000"/>
              </a:lnSpc>
              <a:defRPr/>
            </a:pPr>
            <a:r>
              <a:rPr lang="zh-CN" altLang="en-US" sz="2400" dirty="0">
                <a:latin typeface="+mn-ea"/>
              </a:rPr>
              <a:t>示例：如左图</a:t>
            </a:r>
            <a:endParaRPr lang="en-US" altLang="zh-CN" sz="2400"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lvl="1" eaLnBrk="1" hangingPunct="1">
              <a:lnSpc>
                <a:spcPct val="90000"/>
              </a:lnSpc>
              <a:defRPr/>
            </a:pPr>
            <a:r>
              <a:rPr lang="zh-CN" altLang="en-US" sz="2400" dirty="0">
                <a:latin typeface="+mn-ea"/>
              </a:rPr>
              <a:t>通讯时间：</a:t>
            </a:r>
            <a:r>
              <a:rPr lang="zh-CN" altLang="en-US" sz="1800" dirty="0">
                <a:latin typeface="+mn-ea"/>
              </a:rPr>
              <a:t>     </a:t>
            </a:r>
            <a:endParaRPr lang="zh-CN" altLang="en-US" sz="1800" dirty="0">
              <a:latin typeface="+mn-ea"/>
            </a:endParaRPr>
          </a:p>
        </p:txBody>
      </p:sp>
      <p:sp>
        <p:nvSpPr>
          <p:cNvPr id="56323" name="Rectangle 2"/>
          <p:cNvSpPr>
            <a:spLocks noGrp="1" noChangeArrowheads="1"/>
          </p:cNvSpPr>
          <p:nvPr>
            <p:ph type="title"/>
          </p:nvPr>
        </p:nvSpPr>
        <p:spPr/>
        <p:txBody>
          <a:bodyPr>
            <a:noAutofit/>
          </a:bodyPr>
          <a:lstStyle/>
          <a:p>
            <a:pPr eaLnBrk="1" hangingPunct="1"/>
            <a:r>
              <a:rPr lang="zh-CN" altLang="en-US" sz="3200" dirty="0"/>
              <a:t> 一到多播送</a:t>
            </a:r>
            <a:r>
              <a:rPr lang="en-US" altLang="zh-CN" sz="3200" dirty="0">
                <a:latin typeface="Arial" panose="020B0604020202020204" pitchFamily="34" charset="0"/>
              </a:rPr>
              <a:t>—</a:t>
            </a:r>
            <a:r>
              <a:rPr lang="en-US" altLang="zh-CN" sz="3200" dirty="0"/>
              <a:t>CT</a:t>
            </a:r>
            <a:r>
              <a:rPr lang="zh-CN" altLang="en-US" sz="3200" dirty="0"/>
              <a:t>模式（</a:t>
            </a:r>
            <a:r>
              <a:rPr lang="en-US" altLang="zh-CN" sz="3200" dirty="0"/>
              <a:t>1</a:t>
            </a:r>
            <a:r>
              <a:rPr lang="zh-CN" altLang="en-US" sz="3200" dirty="0"/>
              <a:t>）</a:t>
            </a:r>
            <a:endParaRPr lang="zh-CN" altLang="en-US" sz="3200" dirty="0"/>
          </a:p>
        </p:txBody>
      </p:sp>
      <p:graphicFrame>
        <p:nvGraphicFramePr>
          <p:cNvPr id="645124" name="Object 4"/>
          <p:cNvGraphicFramePr>
            <a:graphicFrameLocks noGrp="1"/>
          </p:cNvGraphicFramePr>
          <p:nvPr>
            <p:ph sz="quarter" idx="12"/>
          </p:nvPr>
        </p:nvGraphicFramePr>
        <p:xfrm>
          <a:off x="3032464" y="4753769"/>
          <a:ext cx="2835679" cy="1268412"/>
        </p:xfrm>
        <a:graphic>
          <a:graphicData uri="http://schemas.openxmlformats.org/presentationml/2006/ole">
            <mc:AlternateContent xmlns:mc="http://schemas.openxmlformats.org/markup-compatibility/2006">
              <mc:Choice xmlns:v="urn:schemas-microsoft-com:vml" Requires="v">
                <p:oleObj spid="_x0000_s56379" name="" r:id="rId1" imgW="2360930" imgH="901065" progId="Equation.3">
                  <p:embed/>
                </p:oleObj>
              </mc:Choice>
              <mc:Fallback>
                <p:oleObj name="" r:id="rId1" imgW="2360930" imgH="901065"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464" y="4753769"/>
                        <a:ext cx="2835679" cy="1268412"/>
                      </a:xfrm>
                      <a:prstGeom prst="rect">
                        <a:avLst/>
                      </a:prstGeom>
                      <a:ln>
                        <a:noFill/>
                      </a:ln>
                    </p:spPr>
                  </p:pic>
                </p:oleObj>
              </mc:Fallback>
            </mc:AlternateContent>
          </a:graphicData>
        </a:graphic>
      </p:graphicFrame>
      <p:graphicFrame>
        <p:nvGraphicFramePr>
          <p:cNvPr id="56326" name="Object 5"/>
          <p:cNvGraphicFramePr/>
          <p:nvPr/>
        </p:nvGraphicFramePr>
        <p:xfrm>
          <a:off x="5327650" y="2492896"/>
          <a:ext cx="3816350" cy="2668588"/>
        </p:xfrm>
        <a:graphic>
          <a:graphicData uri="http://schemas.openxmlformats.org/presentationml/2006/ole">
            <mc:AlternateContent xmlns:mc="http://schemas.openxmlformats.org/markup-compatibility/2006">
              <mc:Choice xmlns:v="urn:schemas-microsoft-com:vml" Requires="v">
                <p:oleObj spid="_x0000_s56380" name="" r:id="rId3" imgW="2727325" imgH="1904365" progId="Visio.Drawing.6">
                  <p:embed/>
                </p:oleObj>
              </mc:Choice>
              <mc:Fallback>
                <p:oleObj name="" r:id="rId3" imgW="2727325" imgH="1904365" progId="Visio.Drawing.6">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492896"/>
                        <a:ext cx="381635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3B971B1-36B0-431D-98C7-2A34BCB0CA03}"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24"/>
                                        </p:tgtEl>
                                        <p:attrNameLst>
                                          <p:attrName>style.visibility</p:attrName>
                                        </p:attrNameLst>
                                      </p:cBhvr>
                                      <p:to>
                                        <p:strVal val="visible"/>
                                      </p:to>
                                    </p:set>
                                    <p:anim calcmode="lin" valueType="num">
                                      <p:cBhvr additive="base">
                                        <p:cTn id="7" dur="500" fill="hold"/>
                                        <p:tgtEl>
                                          <p:spTgt spid="645124"/>
                                        </p:tgtEl>
                                        <p:attrNameLst>
                                          <p:attrName>ppt_x</p:attrName>
                                        </p:attrNameLst>
                                      </p:cBhvr>
                                      <p:tavLst>
                                        <p:tav tm="0">
                                          <p:val>
                                            <p:strVal val="#ppt_x"/>
                                          </p:val>
                                        </p:tav>
                                        <p:tav tm="100000">
                                          <p:val>
                                            <p:strVal val="#ppt_x"/>
                                          </p:val>
                                        </p:tav>
                                      </p:tavLst>
                                    </p:anim>
                                    <p:anim calcmode="lin" valueType="num">
                                      <p:cBhvr additive="base">
                                        <p:cTn id="8" dur="500" fill="hold"/>
                                        <p:tgtEl>
                                          <p:spTgt spid="64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Autofit/>
          </a:bodyPr>
          <a:lstStyle/>
          <a:p>
            <a:pPr eaLnBrk="1" hangingPunct="1"/>
            <a:r>
              <a:rPr lang="zh-CN" altLang="en-US" sz="3200" dirty="0"/>
              <a:t> 一到多播送</a:t>
            </a:r>
            <a:r>
              <a:rPr lang="en-US" altLang="zh-CN" sz="3200" dirty="0">
                <a:latin typeface="Arial" panose="020B0604020202020204" pitchFamily="34" charset="0"/>
              </a:rPr>
              <a:t>—</a:t>
            </a:r>
            <a:r>
              <a:rPr lang="en-US" altLang="zh-CN" sz="3200" dirty="0"/>
              <a:t>CT</a:t>
            </a:r>
            <a:r>
              <a:rPr lang="zh-CN" altLang="en-US" sz="3200" dirty="0"/>
              <a:t>模式（</a:t>
            </a:r>
            <a:r>
              <a:rPr lang="en-US" altLang="zh-CN" sz="3200" dirty="0"/>
              <a:t>2</a:t>
            </a:r>
            <a:r>
              <a:rPr lang="zh-CN" altLang="en-US" sz="3200" dirty="0"/>
              <a:t>）</a:t>
            </a:r>
            <a:endParaRPr lang="zh-CN" altLang="en-US" sz="3200" dirty="0"/>
          </a:p>
        </p:txBody>
      </p:sp>
      <p:graphicFrame>
        <p:nvGraphicFramePr>
          <p:cNvPr id="57349" name="Object 4"/>
          <p:cNvGraphicFramePr>
            <a:graphicFrameLocks noGrp="1"/>
          </p:cNvGraphicFramePr>
          <p:nvPr>
            <p:ph sz="quarter" idx="12"/>
          </p:nvPr>
        </p:nvGraphicFramePr>
        <p:xfrm>
          <a:off x="893981" y="2405240"/>
          <a:ext cx="2597548" cy="423490"/>
        </p:xfrm>
        <a:graphic>
          <a:graphicData uri="http://schemas.openxmlformats.org/presentationml/2006/ole">
            <mc:AlternateContent xmlns:mc="http://schemas.openxmlformats.org/markup-compatibility/2006">
              <mc:Choice xmlns:v="urn:schemas-microsoft-com:vml" Requires="v">
                <p:oleObj spid="_x0000_s57457" name="" r:id="rId1" imgW="2284095" imgH="254000" progId="Equation.3">
                  <p:embed/>
                </p:oleObj>
              </mc:Choice>
              <mc:Fallback>
                <p:oleObj name="" r:id="rId1" imgW="2284095" imgH="25400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81" y="2405240"/>
                        <a:ext cx="2597548" cy="423490"/>
                      </a:xfrm>
                      <a:prstGeom prst="rect">
                        <a:avLst/>
                      </a:prstGeom>
                      <a:ln>
                        <a:noFill/>
                      </a:ln>
                    </p:spPr>
                  </p:pic>
                </p:oleObj>
              </mc:Fallback>
            </mc:AlternateContent>
          </a:graphicData>
        </a:graphic>
      </p:graphicFrame>
      <p:sp>
        <p:nvSpPr>
          <p:cNvPr id="646147" name="Rectangle 3"/>
          <p:cNvSpPr>
            <a:spLocks noGrp="1" noChangeArrowheads="1"/>
          </p:cNvSpPr>
          <p:nvPr>
            <p:ph type="body" sz="half" idx="4294967295"/>
          </p:nvPr>
        </p:nvSpPr>
        <p:spPr>
          <a:xfrm>
            <a:off x="91621" y="908844"/>
            <a:ext cx="8064500" cy="5040312"/>
          </a:xfrm>
        </p:spPr>
        <p:txBody>
          <a:bodyPr/>
          <a:lstStyle/>
          <a:p>
            <a:pPr eaLnBrk="1" hangingPunct="1">
              <a:lnSpc>
                <a:spcPct val="90000"/>
              </a:lnSpc>
              <a:defRPr/>
            </a:pPr>
            <a:r>
              <a:rPr lang="zh-CN" altLang="en-US" sz="3200" dirty="0">
                <a:ea typeface="华文新魏" panose="02010800040101010101" pitchFamily="2" charset="-122"/>
              </a:rPr>
              <a:t>网孔</a:t>
            </a:r>
            <a:endParaRPr lang="zh-CN" altLang="en-US" sz="3200" dirty="0">
              <a:ea typeface="华文新魏" panose="02010800040101010101" pitchFamily="2" charset="-122"/>
            </a:endParaRPr>
          </a:p>
          <a:p>
            <a:pPr lvl="1" eaLnBrk="1" hangingPunct="1">
              <a:lnSpc>
                <a:spcPct val="90000"/>
              </a:lnSpc>
              <a:defRPr/>
            </a:pPr>
            <a:r>
              <a:rPr lang="zh-CN" altLang="en-US" sz="2400" dirty="0">
                <a:latin typeface="华文新魏" panose="02010800040101010101" pitchFamily="2" charset="-122"/>
                <a:ea typeface="华文新魏" panose="02010800040101010101" pitchFamily="2" charset="-122"/>
              </a:rPr>
              <a:t>步骤：</a:t>
            </a:r>
            <a:endParaRPr lang="zh-CN" altLang="en-US" sz="2400" dirty="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r>
              <a:rPr lang="en-US" altLang="zh-CN" sz="1600" dirty="0"/>
              <a:t>    </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先进行行播送</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endParaRPr lang="en-US" altLang="zh-CN" dirty="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r>
              <a:rPr lang="en-US" altLang="zh-CN" dirty="0">
                <a:latin typeface="华文新魏" panose="02010800040101010101" pitchFamily="2" charset="-122"/>
                <a:ea typeface="华文新魏" panose="02010800040101010101" pitchFamily="2" charset="-122"/>
              </a:rPr>
              <a:t>   (2)</a:t>
            </a:r>
            <a:r>
              <a:rPr lang="zh-CN" altLang="en-US" dirty="0">
                <a:latin typeface="华文新魏" panose="02010800040101010101" pitchFamily="2" charset="-122"/>
                <a:ea typeface="华文新魏" panose="02010800040101010101" pitchFamily="2" charset="-122"/>
              </a:rPr>
              <a:t>再同时进行列播送</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r>
              <a:rPr lang="zh-CN" altLang="en-US"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pPr lvl="1" eaLnBrk="1" hangingPunct="1">
              <a:lnSpc>
                <a:spcPct val="90000"/>
              </a:lnSpc>
              <a:defRPr/>
            </a:pPr>
            <a:r>
              <a:rPr lang="zh-CN" altLang="en-US" sz="2400" dirty="0">
                <a:latin typeface="华文新魏" panose="02010800040101010101" pitchFamily="2" charset="-122"/>
                <a:ea typeface="华文新魏" panose="02010800040101010101" pitchFamily="2" charset="-122"/>
              </a:rPr>
              <a:t>示例：图</a:t>
            </a:r>
            <a:r>
              <a:rPr lang="en-US" altLang="zh-CN" sz="2400" dirty="0">
                <a:latin typeface="华文新魏" panose="02010800040101010101" pitchFamily="2" charset="-122"/>
                <a:ea typeface="华文新魏" panose="02010800040101010101" pitchFamily="2" charset="-122"/>
              </a:rPr>
              <a:t>8.9</a:t>
            </a:r>
            <a:endParaRPr lang="en-US" altLang="zh-CN" sz="2400" dirty="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endParaRPr lang="en-US" altLang="zh-CN" dirty="0">
              <a:latin typeface="华文新魏" panose="02010800040101010101" pitchFamily="2" charset="-122"/>
              <a:ea typeface="华文新魏" panose="02010800040101010101" pitchFamily="2" charset="-122"/>
            </a:endParaRPr>
          </a:p>
          <a:p>
            <a:pPr lvl="1" eaLnBrk="1" hangingPunct="1">
              <a:lnSpc>
                <a:spcPct val="90000"/>
              </a:lnSpc>
              <a:defRPr/>
            </a:pPr>
            <a:r>
              <a:rPr lang="zh-CN" altLang="en-US" sz="2400" dirty="0">
                <a:latin typeface="华文新魏" panose="02010800040101010101" pitchFamily="2" charset="-122"/>
                <a:ea typeface="华文新魏" panose="02010800040101010101" pitchFamily="2" charset="-122"/>
              </a:rPr>
              <a:t>通讯时间：</a:t>
            </a:r>
            <a:r>
              <a:rPr lang="zh-CN" altLang="en-US" sz="1800" dirty="0">
                <a:latin typeface="华文新魏" panose="02010800040101010101" pitchFamily="2" charset="-122"/>
                <a:ea typeface="华文新魏" panose="02010800040101010101" pitchFamily="2" charset="-122"/>
              </a:rPr>
              <a:t>     </a:t>
            </a:r>
            <a:endParaRPr lang="zh-CN" altLang="en-US" sz="1800" dirty="0">
              <a:latin typeface="华文新魏" panose="02010800040101010101" pitchFamily="2" charset="-122"/>
              <a:ea typeface="华文新魏" panose="02010800040101010101" pitchFamily="2" charset="-122"/>
            </a:endParaRPr>
          </a:p>
        </p:txBody>
      </p:sp>
      <p:graphicFrame>
        <p:nvGraphicFramePr>
          <p:cNvPr id="57350" name="Object 5"/>
          <p:cNvGraphicFramePr/>
          <p:nvPr/>
        </p:nvGraphicFramePr>
        <p:xfrm>
          <a:off x="5004048" y="1289372"/>
          <a:ext cx="3814762" cy="3960813"/>
        </p:xfrm>
        <a:graphic>
          <a:graphicData uri="http://schemas.openxmlformats.org/presentationml/2006/ole">
            <mc:AlternateContent xmlns:mc="http://schemas.openxmlformats.org/markup-compatibility/2006">
              <mc:Choice xmlns:v="urn:schemas-microsoft-com:vml" Requires="v">
                <p:oleObj spid="_x0000_s57458" name="" r:id="rId3" imgW="2496820" imgH="2591435" progId="Visio.Drawing.6">
                  <p:embed/>
                </p:oleObj>
              </mc:Choice>
              <mc:Fallback>
                <p:oleObj name="" r:id="rId3" imgW="2496820" imgH="2591435" progId="Visio.Drawing.6">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289372"/>
                        <a:ext cx="3814762"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1" name="Object 6"/>
          <p:cNvGraphicFramePr/>
          <p:nvPr/>
        </p:nvGraphicFramePr>
        <p:xfrm>
          <a:off x="858819" y="3412869"/>
          <a:ext cx="3960813" cy="439737"/>
        </p:xfrm>
        <a:graphic>
          <a:graphicData uri="http://schemas.openxmlformats.org/presentationml/2006/ole">
            <mc:AlternateContent xmlns:mc="http://schemas.openxmlformats.org/markup-compatibility/2006">
              <mc:Choice xmlns:v="urn:schemas-microsoft-com:vml" Requires="v">
                <p:oleObj spid="_x0000_s57459" name="" r:id="rId5" imgW="2284095" imgH="254000" progId="Equation.3">
                  <p:embed/>
                </p:oleObj>
              </mc:Choice>
              <mc:Fallback>
                <p:oleObj name="" r:id="rId5" imgW="2284095" imgH="254000" progId="Equation.3">
                  <p:embed/>
                  <p:pic>
                    <p:nvPicPr>
                      <p:cNvPr id="0" name="Object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19" y="3412869"/>
                        <a:ext cx="396081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6151" name="Object 7"/>
          <p:cNvGraphicFramePr/>
          <p:nvPr/>
        </p:nvGraphicFramePr>
        <p:xfrm>
          <a:off x="933450" y="5229225"/>
          <a:ext cx="5654675" cy="920750"/>
        </p:xfrm>
        <a:graphic>
          <a:graphicData uri="http://schemas.openxmlformats.org/presentationml/2006/ole">
            <mc:AlternateContent xmlns:mc="http://schemas.openxmlformats.org/markup-compatibility/2006">
              <mc:Choice xmlns:v="urn:schemas-microsoft-com:vml" Requires="v">
                <p:oleObj spid="_x0000_s57460" name="" r:id="rId6" imgW="3275330" imgH="533400" progId="Equation.3">
                  <p:embed/>
                </p:oleObj>
              </mc:Choice>
              <mc:Fallback>
                <p:oleObj name="" r:id="rId6" imgW="3275330" imgH="53340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50" y="5229225"/>
                        <a:ext cx="56546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CB43FFB-DD35-4557-B83A-22A60D17A9B7}"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6151"/>
                                        </p:tgtEl>
                                        <p:attrNameLst>
                                          <p:attrName>style.visibility</p:attrName>
                                        </p:attrNameLst>
                                      </p:cBhvr>
                                      <p:to>
                                        <p:strVal val="visible"/>
                                      </p:to>
                                    </p:set>
                                    <p:anim calcmode="lin" valueType="num">
                                      <p:cBhvr additive="base">
                                        <p:cTn id="7" dur="500" fill="hold"/>
                                        <p:tgtEl>
                                          <p:spTgt spid="646151"/>
                                        </p:tgtEl>
                                        <p:attrNameLst>
                                          <p:attrName>ppt_x</p:attrName>
                                        </p:attrNameLst>
                                      </p:cBhvr>
                                      <p:tavLst>
                                        <p:tav tm="0">
                                          <p:val>
                                            <p:strVal val="#ppt_x"/>
                                          </p:val>
                                        </p:tav>
                                        <p:tav tm="100000">
                                          <p:val>
                                            <p:strVal val="#ppt_x"/>
                                          </p:val>
                                        </p:tav>
                                      </p:tavLst>
                                    </p:anim>
                                    <p:anim calcmode="lin" valueType="num">
                                      <p:cBhvr additive="base">
                                        <p:cTn id="8" dur="500" fill="hold"/>
                                        <p:tgtEl>
                                          <p:spTgt spid="646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3"/>
          <p:cNvSpPr>
            <a:spLocks noGrp="1" noChangeArrowheads="1"/>
          </p:cNvSpPr>
          <p:nvPr>
            <p:ph type="body" sz="half" idx="4294967295"/>
          </p:nvPr>
        </p:nvSpPr>
        <p:spPr>
          <a:xfrm>
            <a:off x="682625" y="980728"/>
            <a:ext cx="7778750" cy="4572000"/>
          </a:xfrm>
        </p:spPr>
        <p:txBody>
          <a:bodyPr/>
          <a:lstStyle/>
          <a:p>
            <a:pPr eaLnBrk="1" hangingPunct="1">
              <a:lnSpc>
                <a:spcPct val="90000"/>
              </a:lnSpc>
              <a:defRPr/>
            </a:pPr>
            <a:r>
              <a:rPr lang="zh-CN" altLang="en-US" sz="3200" dirty="0">
                <a:latin typeface="+mn-ea"/>
              </a:rPr>
              <a:t>超立方</a:t>
            </a:r>
            <a:endParaRPr lang="zh-CN" altLang="en-US" sz="3200" dirty="0">
              <a:latin typeface="+mn-ea"/>
            </a:endParaRPr>
          </a:p>
          <a:p>
            <a:pPr lvl="1" eaLnBrk="1" hangingPunct="1">
              <a:lnSpc>
                <a:spcPct val="90000"/>
              </a:lnSpc>
              <a:defRPr/>
            </a:pPr>
            <a:r>
              <a:rPr lang="zh-CN" altLang="en-US" sz="2400" dirty="0">
                <a:latin typeface="+mn-ea"/>
              </a:rPr>
              <a:t>步骤：</a:t>
            </a:r>
            <a:endParaRPr lang="zh-CN" altLang="en-US" sz="2400" dirty="0">
              <a:latin typeface="+mn-ea"/>
            </a:endParaRPr>
          </a:p>
          <a:p>
            <a:pPr eaLnBrk="1" hangingPunct="1">
              <a:lnSpc>
                <a:spcPct val="90000"/>
              </a:lnSpc>
              <a:buFont typeface="Wingdings" panose="05000000000000000000" pitchFamily="2" charset="2"/>
              <a:buNone/>
              <a:defRPr/>
            </a:pPr>
            <a:r>
              <a:rPr lang="zh-CN" altLang="en-US" sz="1400" dirty="0">
                <a:latin typeface="+mn-ea"/>
              </a:rPr>
              <a:t>               </a:t>
            </a:r>
            <a:r>
              <a:rPr lang="zh-CN" altLang="en-US" dirty="0">
                <a:latin typeface="+mn-ea"/>
              </a:rPr>
              <a:t>依次从低维到高维播送</a:t>
            </a:r>
            <a:r>
              <a:rPr lang="en-US" altLang="zh-CN" dirty="0">
                <a:latin typeface="+mn-ea"/>
              </a:rPr>
              <a:t>, d-</a:t>
            </a:r>
            <a:r>
              <a:rPr lang="zh-CN" altLang="en-US" dirty="0">
                <a:latin typeface="+mn-ea"/>
              </a:rPr>
              <a:t>立方</a:t>
            </a:r>
            <a:r>
              <a:rPr lang="en-US" altLang="zh-CN" dirty="0">
                <a:latin typeface="+mn-ea"/>
              </a:rPr>
              <a:t>,  d=0,1,2,3,4…;</a:t>
            </a:r>
            <a:endParaRPr lang="en-US" altLang="zh-CN" dirty="0">
              <a:latin typeface="+mn-ea"/>
            </a:endParaRPr>
          </a:p>
          <a:p>
            <a:pPr eaLnBrk="1" hangingPunct="1">
              <a:lnSpc>
                <a:spcPct val="90000"/>
              </a:lnSpc>
              <a:buFont typeface="Wingdings" panose="05000000000000000000" pitchFamily="2" charset="2"/>
              <a:buNone/>
              <a:defRPr/>
            </a:pPr>
            <a:endParaRPr lang="en-US" altLang="zh-CN" dirty="0">
              <a:latin typeface="+mn-ea"/>
            </a:endParaRPr>
          </a:p>
          <a:p>
            <a:pPr lvl="1" eaLnBrk="1" hangingPunct="1">
              <a:lnSpc>
                <a:spcPct val="90000"/>
              </a:lnSpc>
              <a:defRPr/>
            </a:pPr>
            <a:r>
              <a:rPr lang="zh-CN" altLang="en-US" sz="2400" dirty="0">
                <a:latin typeface="+mn-ea"/>
              </a:rPr>
              <a:t>通讯时间：</a:t>
            </a:r>
            <a:endParaRPr lang="zh-CN" altLang="en-US" sz="2400" dirty="0">
              <a:latin typeface="+mn-ea"/>
            </a:endParaRPr>
          </a:p>
          <a:p>
            <a:pPr eaLnBrk="1" hangingPunct="1">
              <a:lnSpc>
                <a:spcPct val="90000"/>
              </a:lnSpc>
              <a:defRPr/>
            </a:pPr>
            <a:endParaRPr lang="en-US" altLang="zh-CN" sz="3200" dirty="0">
              <a:latin typeface="+mn-ea"/>
            </a:endParaRPr>
          </a:p>
          <a:p>
            <a:pPr eaLnBrk="1" hangingPunct="1">
              <a:lnSpc>
                <a:spcPct val="90000"/>
              </a:lnSpc>
              <a:defRPr/>
            </a:pPr>
            <a:r>
              <a:rPr lang="zh-CN" altLang="en-US" sz="3200" dirty="0">
                <a:latin typeface="+mn-ea"/>
              </a:rPr>
              <a:t>小结</a:t>
            </a:r>
            <a:endParaRPr lang="zh-CN" altLang="en-US" sz="3200" dirty="0">
              <a:latin typeface="+mn-ea"/>
            </a:endParaRPr>
          </a:p>
        </p:txBody>
      </p:sp>
      <p:sp>
        <p:nvSpPr>
          <p:cNvPr id="58371" name="Rectangle 2"/>
          <p:cNvSpPr>
            <a:spLocks noGrp="1" noChangeArrowheads="1"/>
          </p:cNvSpPr>
          <p:nvPr>
            <p:ph type="title"/>
          </p:nvPr>
        </p:nvSpPr>
        <p:spPr/>
        <p:txBody>
          <a:bodyPr>
            <a:noAutofit/>
          </a:bodyPr>
          <a:lstStyle/>
          <a:p>
            <a:pPr eaLnBrk="1" hangingPunct="1"/>
            <a:r>
              <a:rPr lang="zh-CN" altLang="en-US" sz="3200" dirty="0"/>
              <a:t> 一到多播送</a:t>
            </a:r>
            <a:r>
              <a:rPr lang="en-US" altLang="zh-CN" sz="3200" dirty="0">
                <a:latin typeface="Arial" panose="020B0604020202020204" pitchFamily="34" charset="0"/>
              </a:rPr>
              <a:t>—</a:t>
            </a:r>
            <a:r>
              <a:rPr lang="en-US" altLang="zh-CN" sz="3200" dirty="0"/>
              <a:t>CT</a:t>
            </a:r>
            <a:r>
              <a:rPr lang="zh-CN" altLang="en-US" sz="3200" dirty="0"/>
              <a:t>模式（</a:t>
            </a:r>
            <a:r>
              <a:rPr lang="en-US" altLang="zh-CN" sz="3200" dirty="0"/>
              <a:t>3</a:t>
            </a:r>
            <a:r>
              <a:rPr lang="zh-CN" altLang="en-US" sz="3200" dirty="0"/>
              <a:t>）</a:t>
            </a:r>
            <a:endParaRPr lang="zh-CN" altLang="en-US" sz="3200" dirty="0"/>
          </a:p>
        </p:txBody>
      </p:sp>
      <p:graphicFrame>
        <p:nvGraphicFramePr>
          <p:cNvPr id="58373" name="Object 4"/>
          <p:cNvGraphicFramePr>
            <a:graphicFrameLocks noGrp="1"/>
          </p:cNvGraphicFramePr>
          <p:nvPr>
            <p:ph sz="quarter" idx="12"/>
          </p:nvPr>
        </p:nvGraphicFramePr>
        <p:xfrm>
          <a:off x="3275856" y="3284984"/>
          <a:ext cx="3322414" cy="329307"/>
        </p:xfrm>
        <a:graphic>
          <a:graphicData uri="http://schemas.openxmlformats.org/presentationml/2006/ole">
            <mc:AlternateContent xmlns:mc="http://schemas.openxmlformats.org/markup-compatibility/2006">
              <mc:Choice xmlns:v="urn:schemas-microsoft-com:vml" Requires="v">
                <p:oleObj spid="_x0000_s58427" name="" r:id="rId1" imgW="1892300" imgH="228600" progId="Equation.3">
                  <p:embed/>
                </p:oleObj>
              </mc:Choice>
              <mc:Fallback>
                <p:oleObj name="" r:id="rId1" imgW="1892300" imgH="22860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284984"/>
                        <a:ext cx="3322414" cy="329307"/>
                      </a:xfrm>
                      <a:prstGeom prst="rect">
                        <a:avLst/>
                      </a:prstGeom>
                      <a:ln>
                        <a:noFill/>
                      </a:ln>
                    </p:spPr>
                  </p:pic>
                </p:oleObj>
              </mc:Fallback>
            </mc:AlternateContent>
          </a:graphicData>
        </a:graphic>
      </p:graphicFrame>
      <p:graphicFrame>
        <p:nvGraphicFramePr>
          <p:cNvPr id="647173" name="Object 5"/>
          <p:cNvGraphicFramePr>
            <a:graphicFrameLocks noGrp="1"/>
          </p:cNvGraphicFramePr>
          <p:nvPr>
            <p:ph sz="quarter" idx="4294967295"/>
          </p:nvPr>
        </p:nvGraphicFramePr>
        <p:xfrm>
          <a:off x="1048481" y="4886771"/>
          <a:ext cx="7777163" cy="1331913"/>
        </p:xfrm>
        <a:graphic>
          <a:graphicData uri="http://schemas.openxmlformats.org/presentationml/2006/ole">
            <mc:AlternateContent xmlns:mc="http://schemas.openxmlformats.org/markup-compatibility/2006">
              <mc:Choice xmlns:v="urn:schemas-microsoft-com:vml" Requires="v">
                <p:oleObj spid="_x0000_s58428" name="" r:id="rId3" imgW="4227195" imgH="723900" progId="Equation.3">
                  <p:embed/>
                </p:oleObj>
              </mc:Choice>
              <mc:Fallback>
                <p:oleObj name="" r:id="rId3" imgW="4227195" imgH="7239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481" y="4886771"/>
                        <a:ext cx="7777163" cy="1331913"/>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2136921-791C-442E-8EE6-85CCE2A1520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7171">
                                            <p:txEl>
                                              <p:pRg st="6" end="6"/>
                                            </p:txEl>
                                          </p:spTgt>
                                        </p:tgtEl>
                                        <p:attrNameLst>
                                          <p:attrName>style.visibility</p:attrName>
                                        </p:attrNameLst>
                                      </p:cBhvr>
                                      <p:to>
                                        <p:strVal val="visible"/>
                                      </p:to>
                                    </p:set>
                                    <p:anim calcmode="lin" valueType="num">
                                      <p:cBhvr additive="base">
                                        <p:cTn id="7" dur="500" fill="hold"/>
                                        <p:tgtEl>
                                          <p:spTgt spid="64717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7173"/>
                                        </p:tgtEl>
                                        <p:attrNameLst>
                                          <p:attrName>style.visibility</p:attrName>
                                        </p:attrNameLst>
                                      </p:cBhvr>
                                      <p:to>
                                        <p:strVal val="visible"/>
                                      </p:to>
                                    </p:set>
                                    <p:anim calcmode="lin" valueType="num">
                                      <p:cBhvr additive="base">
                                        <p:cTn id="13" dur="500" fill="hold"/>
                                        <p:tgtEl>
                                          <p:spTgt spid="647173"/>
                                        </p:tgtEl>
                                        <p:attrNameLst>
                                          <p:attrName>ppt_x</p:attrName>
                                        </p:attrNameLst>
                                      </p:cBhvr>
                                      <p:tavLst>
                                        <p:tav tm="0">
                                          <p:val>
                                            <p:strVal val="#ppt_x"/>
                                          </p:val>
                                        </p:tav>
                                        <p:tav tm="100000">
                                          <p:val>
                                            <p:strVal val="#ppt_x"/>
                                          </p:val>
                                        </p:tav>
                                      </p:tavLst>
                                    </p:anim>
                                    <p:anim calcmode="lin" valueType="num">
                                      <p:cBhvr additive="base">
                                        <p:cTn id="14" dur="500" fill="hold"/>
                                        <p:tgtEl>
                                          <p:spTgt spid="64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normAutofit fontScale="90000"/>
          </a:bodyPr>
          <a:lstStyle/>
          <a:p>
            <a:pPr eaLnBrk="1" hangingPunct="1"/>
            <a:r>
              <a:rPr lang="zh-CN" altLang="en-US" sz="3600" dirty="0"/>
              <a:t>第二章 并行机系统互连与基本通信操作</a:t>
            </a:r>
            <a:endParaRPr lang="en-US" altLang="zh-CN" sz="3600" dirty="0"/>
          </a:p>
        </p:txBody>
      </p:sp>
      <p:sp>
        <p:nvSpPr>
          <p:cNvPr id="648195" name="Rectangle 3"/>
          <p:cNvSpPr>
            <a:spLocks noGrp="1" noChangeArrowheads="1"/>
          </p:cNvSpPr>
          <p:nvPr>
            <p:ph sz="quarter" idx="12"/>
          </p:nvPr>
        </p:nvSpPr>
        <p:spPr/>
        <p:txBody>
          <a:bodyPr/>
          <a:lstStyle/>
          <a:p>
            <a:pPr eaLnBrk="1" hangingPunct="1">
              <a:defRPr/>
            </a:pPr>
            <a:r>
              <a:rPr lang="zh-CN" altLang="en-US" dirty="0"/>
              <a:t>2.1 并行计算机互连网络</a:t>
            </a:r>
            <a:endParaRPr lang="en-US" altLang="zh-CN" dirty="0"/>
          </a:p>
          <a:p>
            <a:pPr eaLnBrk="1" hangingPunct="1">
              <a:defRPr/>
            </a:pPr>
            <a:r>
              <a:rPr lang="zh-CN" altLang="en-US" dirty="0"/>
              <a:t>2.2 选路方法与开关技术</a:t>
            </a:r>
            <a:endParaRPr lang="en-US" altLang="zh-CN" dirty="0"/>
          </a:p>
          <a:p>
            <a:pPr eaLnBrk="1" hangingPunct="1">
              <a:defRPr/>
            </a:pPr>
            <a:r>
              <a:rPr lang="zh-CN" altLang="en-US" dirty="0"/>
              <a:t>2.3 单一信包一到一传输</a:t>
            </a:r>
            <a:endParaRPr lang="en-US" altLang="zh-CN" dirty="0"/>
          </a:p>
          <a:p>
            <a:pPr eaLnBrk="1" hangingPunct="1">
              <a:defRPr/>
            </a:pPr>
            <a:r>
              <a:rPr lang="en-US" altLang="zh-CN" dirty="0"/>
              <a:t>2.4 </a:t>
            </a:r>
            <a:r>
              <a:rPr lang="zh-CN" altLang="en-US" dirty="0"/>
              <a:t>一到多播送</a:t>
            </a:r>
            <a:endParaRPr lang="zh-CN" altLang="en-US" dirty="0"/>
          </a:p>
          <a:p>
            <a:pPr eaLnBrk="1" hangingPunct="1">
              <a:defRPr/>
            </a:pPr>
            <a:r>
              <a:rPr lang="en-US" altLang="zh-CN" dirty="0">
                <a:solidFill>
                  <a:srgbClr val="FF0000"/>
                </a:solidFill>
              </a:rPr>
              <a:t>2.5 </a:t>
            </a:r>
            <a:r>
              <a:rPr lang="zh-CN" altLang="en-US" u="sng" dirty="0">
                <a:solidFill>
                  <a:srgbClr val="FF0000"/>
                </a:solidFill>
              </a:rPr>
              <a:t>多到多播送</a:t>
            </a:r>
            <a:endParaRPr lang="zh-CN" altLang="en-US" u="sng" dirty="0">
              <a:solidFill>
                <a:srgbClr val="FF0000"/>
              </a:solidFill>
            </a:endParaRPr>
          </a:p>
          <a:p>
            <a:pPr lvl="1" eaLnBrk="1" hangingPunct="1">
              <a:defRPr/>
            </a:pPr>
            <a:r>
              <a:rPr lang="en-US" altLang="zh-CN" dirty="0"/>
              <a:t>2.5.1 </a:t>
            </a:r>
            <a:r>
              <a:rPr lang="zh-CN" altLang="en-US" dirty="0"/>
              <a:t>使用</a:t>
            </a:r>
            <a:r>
              <a:rPr lang="en-US" altLang="zh-CN" dirty="0"/>
              <a:t>SF</a:t>
            </a:r>
            <a:r>
              <a:rPr lang="zh-CN" altLang="en-US" dirty="0"/>
              <a:t>进行多到多播送</a:t>
            </a:r>
            <a:endParaRPr lang="zh-CN" altLang="en-US" dirty="0"/>
          </a:p>
          <a:p>
            <a:pPr lvl="1" eaLnBrk="1" hangingPunct="1">
              <a:defRPr/>
            </a:pPr>
            <a:r>
              <a:rPr lang="en-US" altLang="zh-CN" dirty="0"/>
              <a:t>2.5.2 </a:t>
            </a:r>
            <a:r>
              <a:rPr lang="zh-CN" altLang="en-US" dirty="0"/>
              <a:t>使用</a:t>
            </a:r>
            <a:r>
              <a:rPr lang="en-US" altLang="zh-CN" dirty="0"/>
              <a:t>CT</a:t>
            </a:r>
            <a:r>
              <a:rPr lang="zh-CN" altLang="en-US" dirty="0"/>
              <a:t>进行多到多播送</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D96A2A6-A7BC-40C8-9C60-9ABDE80EB702}"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noAutofit/>
          </a:bodyPr>
          <a:lstStyle/>
          <a:p>
            <a:pPr eaLnBrk="1" hangingPunct="1"/>
            <a:r>
              <a:rPr lang="zh-CN" altLang="en-US" sz="3200" dirty="0"/>
              <a:t> 多到多播送</a:t>
            </a:r>
            <a:r>
              <a:rPr lang="en-US" altLang="zh-CN" sz="3200" dirty="0">
                <a:latin typeface="Arial" panose="020B0604020202020204" pitchFamily="34" charset="0"/>
              </a:rPr>
              <a:t>—</a:t>
            </a:r>
            <a:r>
              <a:rPr lang="en-US" altLang="zh-CN" sz="3200" dirty="0"/>
              <a:t>SF</a:t>
            </a:r>
            <a:r>
              <a:rPr lang="zh-CN" altLang="en-US" sz="3200" dirty="0"/>
              <a:t>模式（</a:t>
            </a:r>
            <a:r>
              <a:rPr lang="en-US" altLang="zh-CN" sz="3200" dirty="0"/>
              <a:t>1</a:t>
            </a:r>
            <a:r>
              <a:rPr lang="zh-CN" altLang="en-US" sz="3200" dirty="0"/>
              <a:t>）</a:t>
            </a:r>
            <a:endParaRPr lang="zh-CN" altLang="en-US" sz="3200" dirty="0"/>
          </a:p>
        </p:txBody>
      </p:sp>
      <p:graphicFrame>
        <p:nvGraphicFramePr>
          <p:cNvPr id="649225" name="Object 9"/>
          <p:cNvGraphicFramePr>
            <a:graphicFrameLocks noGrp="1"/>
          </p:cNvGraphicFramePr>
          <p:nvPr>
            <p:ph sz="quarter" idx="12"/>
          </p:nvPr>
        </p:nvGraphicFramePr>
        <p:xfrm>
          <a:off x="334373" y="4270892"/>
          <a:ext cx="3749893" cy="354012"/>
        </p:xfrm>
        <a:graphic>
          <a:graphicData uri="http://schemas.openxmlformats.org/presentationml/2006/ole">
            <mc:AlternateContent xmlns:mc="http://schemas.openxmlformats.org/markup-compatibility/2006">
              <mc:Choice xmlns:v="urn:schemas-microsoft-com:vml" Requires="v">
                <p:oleObj spid="_x0000_s60479" name="" r:id="rId1" imgW="1892300" imgH="228600" progId="Equation.3">
                  <p:embed/>
                </p:oleObj>
              </mc:Choice>
              <mc:Fallback>
                <p:oleObj name="" r:id="rId1" imgW="1892300" imgH="228600" progId="Equation.3">
                  <p:embed/>
                  <p:pic>
                    <p:nvPicPr>
                      <p:cNvPr id="0" name="Object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73" y="4270892"/>
                        <a:ext cx="3749893" cy="354012"/>
                      </a:xfrm>
                      <a:prstGeom prst="rect">
                        <a:avLst/>
                      </a:prstGeom>
                      <a:ln>
                        <a:noFill/>
                      </a:ln>
                    </p:spPr>
                  </p:pic>
                </p:oleObj>
              </mc:Fallback>
            </mc:AlternateContent>
          </a:graphicData>
        </a:graphic>
      </p:graphicFrame>
      <p:sp>
        <p:nvSpPr>
          <p:cNvPr id="649219" name="Rectangle 3"/>
          <p:cNvSpPr>
            <a:spLocks noGrp="1" noChangeArrowheads="1"/>
          </p:cNvSpPr>
          <p:nvPr>
            <p:ph type="body" sz="half" idx="4294967295"/>
          </p:nvPr>
        </p:nvSpPr>
        <p:spPr>
          <a:xfrm>
            <a:off x="307521" y="1154113"/>
            <a:ext cx="7848600" cy="3600450"/>
          </a:xfrm>
        </p:spPr>
        <p:txBody>
          <a:bodyPr/>
          <a:lstStyle/>
          <a:p>
            <a:pPr eaLnBrk="1" hangingPunct="1">
              <a:lnSpc>
                <a:spcPct val="90000"/>
              </a:lnSpc>
              <a:defRPr/>
            </a:pPr>
            <a:r>
              <a:rPr lang="zh-CN" altLang="en-US" sz="3200" dirty="0">
                <a:latin typeface="+mn-ea"/>
              </a:rPr>
              <a:t>环</a:t>
            </a:r>
            <a:endParaRPr lang="zh-CN" altLang="en-US" sz="3200" dirty="0">
              <a:latin typeface="+mn-ea"/>
            </a:endParaRPr>
          </a:p>
          <a:p>
            <a:pPr lvl="1" eaLnBrk="1" hangingPunct="1">
              <a:lnSpc>
                <a:spcPct val="90000"/>
              </a:lnSpc>
              <a:defRPr/>
            </a:pPr>
            <a:r>
              <a:rPr lang="zh-CN" altLang="en-US" sz="2400" dirty="0">
                <a:latin typeface="+mn-ea"/>
              </a:rPr>
              <a:t>步骤：</a:t>
            </a:r>
            <a:endParaRPr lang="zh-CN" altLang="en-US" sz="2400" dirty="0">
              <a:latin typeface="+mn-ea"/>
            </a:endParaRPr>
          </a:p>
          <a:p>
            <a:pPr eaLnBrk="1" hangingPunct="1">
              <a:spcBef>
                <a:spcPct val="0"/>
              </a:spcBef>
              <a:buFont typeface="Wingdings" panose="05000000000000000000" pitchFamily="2" charset="2"/>
              <a:buNone/>
              <a:defRPr/>
            </a:pPr>
            <a:r>
              <a:rPr lang="zh-CN" altLang="en-US" dirty="0">
                <a:latin typeface="+mn-ea"/>
              </a:rPr>
              <a:t>   同时向右</a:t>
            </a:r>
            <a:r>
              <a:rPr lang="en-US" altLang="zh-CN" dirty="0">
                <a:latin typeface="+mn-ea"/>
              </a:rPr>
              <a:t>(</a:t>
            </a:r>
            <a:r>
              <a:rPr lang="zh-CN" altLang="en-US" dirty="0">
                <a:latin typeface="+mn-ea"/>
              </a:rPr>
              <a:t>或左</a:t>
            </a:r>
            <a:r>
              <a:rPr lang="en-US" altLang="zh-CN" dirty="0">
                <a:latin typeface="+mn-ea"/>
              </a:rPr>
              <a:t>)</a:t>
            </a:r>
            <a:r>
              <a:rPr lang="zh-CN" altLang="en-US" dirty="0">
                <a:latin typeface="+mn-ea"/>
              </a:rPr>
              <a:t>播送</a:t>
            </a:r>
            <a:endParaRPr lang="zh-CN" altLang="en-US" dirty="0">
              <a:latin typeface="+mn-ea"/>
            </a:endParaRPr>
          </a:p>
          <a:p>
            <a:pPr eaLnBrk="1" hangingPunct="1">
              <a:spcBef>
                <a:spcPct val="0"/>
              </a:spcBef>
              <a:buFont typeface="Wingdings" panose="05000000000000000000" pitchFamily="2" charset="2"/>
              <a:buNone/>
              <a:defRPr/>
            </a:pPr>
            <a:r>
              <a:rPr lang="zh-CN" altLang="en-US" dirty="0">
                <a:latin typeface="+mn-ea"/>
              </a:rPr>
              <a:t>   刚接收到的信包</a:t>
            </a:r>
            <a:endParaRPr lang="en-US" altLang="zh-CN" dirty="0">
              <a:latin typeface="+mn-ea"/>
            </a:endParaRPr>
          </a:p>
          <a:p>
            <a:pPr lvl="1" eaLnBrk="1" hangingPunct="1">
              <a:lnSpc>
                <a:spcPct val="90000"/>
              </a:lnSpc>
              <a:defRPr/>
            </a:pPr>
            <a:r>
              <a:rPr lang="zh-CN" altLang="en-US" sz="2400" dirty="0">
                <a:latin typeface="+mn-ea"/>
              </a:rPr>
              <a:t>示例：如左图</a:t>
            </a:r>
            <a:endParaRPr lang="en-US" altLang="zh-CN"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r>
              <a:rPr lang="zh-CN" altLang="en-US" sz="2400" dirty="0">
                <a:latin typeface="+mn-ea"/>
              </a:rPr>
              <a:t>通讯时间：</a:t>
            </a:r>
            <a:r>
              <a:rPr lang="zh-CN" altLang="en-US" sz="1800" dirty="0">
                <a:latin typeface="+mn-ea"/>
              </a:rPr>
              <a:t>     </a:t>
            </a:r>
            <a:endParaRPr lang="zh-CN" altLang="en-US" sz="1800" dirty="0">
              <a:latin typeface="+mn-ea"/>
            </a:endParaRPr>
          </a:p>
        </p:txBody>
      </p:sp>
      <p:graphicFrame>
        <p:nvGraphicFramePr>
          <p:cNvPr id="60421" name="Object 4"/>
          <p:cNvGraphicFramePr/>
          <p:nvPr/>
        </p:nvGraphicFramePr>
        <p:xfrm>
          <a:off x="3563888" y="1154113"/>
          <a:ext cx="4041775" cy="5184775"/>
        </p:xfrm>
        <a:graphic>
          <a:graphicData uri="http://schemas.openxmlformats.org/presentationml/2006/ole">
            <mc:AlternateContent xmlns:mc="http://schemas.openxmlformats.org/markup-compatibility/2006">
              <mc:Choice xmlns:v="urn:schemas-microsoft-com:vml" Requires="v">
                <p:oleObj spid="_x0000_s60480" name="" r:id="rId3" imgW="3568700" imgH="4580890" progId="Visio.Drawing.6">
                  <p:embed/>
                </p:oleObj>
              </mc:Choice>
              <mc:Fallback>
                <p:oleObj name="" r:id="rId3" imgW="3568700" imgH="4580890" progId="Visio.Drawing.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154113"/>
                        <a:ext cx="40417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2" name="Rectangle 5"/>
          <p:cNvSpPr>
            <a:spLocks noChangeArrowheads="1"/>
          </p:cNvSpPr>
          <p:nvPr/>
        </p:nvSpPr>
        <p:spPr bwMode="auto">
          <a:xfrm>
            <a:off x="7542162" y="4083150"/>
            <a:ext cx="14049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203200" indent="-203200">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eaLnBrk="0" hangingPunct="0">
              <a:spcBef>
                <a:spcPct val="0"/>
              </a:spcBef>
              <a:buClr>
                <a:schemeClr val="accent2"/>
              </a:buClr>
              <a:buSzPct val="60000"/>
              <a:buFont typeface="Wingdings" panose="05000000000000000000" pitchFamily="2" charset="2"/>
              <a:buNone/>
            </a:pPr>
            <a:r>
              <a:rPr lang="zh-CN" altLang="en-US" sz="1800" b="1">
                <a:solidFill>
                  <a:schemeClr val="tx1"/>
                </a:solidFill>
                <a:latin typeface="Arial" panose="020B0604020202020204" pitchFamily="34" charset="0"/>
                <a:ea typeface="宋体" panose="02010600030101010101" pitchFamily="2" charset="-122"/>
              </a:rPr>
              <a:t>已有数据</a:t>
            </a:r>
            <a:endParaRPr lang="en-US" altLang="zh-CN" sz="1800" b="1">
              <a:solidFill>
                <a:schemeClr val="tx1"/>
              </a:solidFill>
              <a:latin typeface="Arial" panose="020B0604020202020204" pitchFamily="34" charset="0"/>
              <a:ea typeface="宋体" panose="02010600030101010101" pitchFamily="2" charset="-122"/>
            </a:endParaRPr>
          </a:p>
        </p:txBody>
      </p:sp>
      <p:sp>
        <p:nvSpPr>
          <p:cNvPr id="60423" name="Rectangle 6"/>
          <p:cNvSpPr>
            <a:spLocks noChangeArrowheads="1"/>
          </p:cNvSpPr>
          <p:nvPr/>
        </p:nvSpPr>
        <p:spPr bwMode="auto">
          <a:xfrm>
            <a:off x="7613600" y="2282925"/>
            <a:ext cx="14049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203200" indent="-203200">
              <a:defRPr sz="2400">
                <a:solidFill>
                  <a:schemeClr val="bg2"/>
                </a:solidFill>
                <a:latin typeface="Comic Sans MS" panose="030F0702030302020204" pitchFamily="66" charset="0"/>
                <a:ea typeface="黑体" panose="02010609060101010101" pitchFamily="49" charset="-122"/>
              </a:defRPr>
            </a:lvl1pPr>
            <a:lvl2pPr>
              <a:defRPr sz="2400">
                <a:solidFill>
                  <a:schemeClr val="bg2"/>
                </a:solidFill>
                <a:latin typeface="Comic Sans MS" panose="030F0702030302020204" pitchFamily="66" charset="0"/>
                <a:ea typeface="黑体" panose="02010609060101010101" pitchFamily="49" charset="-122"/>
              </a:defRPr>
            </a:lvl2pPr>
            <a:lvl3pPr>
              <a:defRPr sz="2400">
                <a:solidFill>
                  <a:schemeClr val="bg2"/>
                </a:solidFill>
                <a:latin typeface="Comic Sans MS" panose="030F0702030302020204" pitchFamily="66" charset="0"/>
                <a:ea typeface="黑体" panose="02010609060101010101" pitchFamily="49" charset="-122"/>
              </a:defRPr>
            </a:lvl3pPr>
            <a:lvl4pPr>
              <a:defRPr sz="2400">
                <a:solidFill>
                  <a:schemeClr val="bg2"/>
                </a:solidFill>
                <a:latin typeface="Comic Sans MS" panose="030F0702030302020204" pitchFamily="66" charset="0"/>
                <a:ea typeface="黑体" panose="02010609060101010101" pitchFamily="49" charset="-122"/>
              </a:defRPr>
            </a:lvl4pPr>
            <a:lvl5pPr>
              <a:defRPr sz="2400">
                <a:solidFill>
                  <a:schemeClr val="bg2"/>
                </a:solidFill>
                <a:latin typeface="Comic Sans MS" panose="030F0702030302020204" pitchFamily="66" charset="0"/>
                <a:ea typeface="黑体" panose="02010609060101010101" pitchFamily="49" charset="-122"/>
              </a:defRPr>
            </a:lvl5pPr>
            <a:lvl6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6pPr>
            <a:lvl7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7pPr>
            <a:lvl8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8pPr>
            <a:lvl9pPr fontAlgn="base">
              <a:spcBef>
                <a:spcPct val="20000"/>
              </a:spcBef>
              <a:spcAft>
                <a:spcPct val="0"/>
              </a:spcAft>
              <a:buFont typeface="Arial" panose="020B0604020202020204" pitchFamily="34" charset="0"/>
              <a:defRPr sz="2400">
                <a:solidFill>
                  <a:schemeClr val="bg2"/>
                </a:solidFill>
                <a:latin typeface="Comic Sans MS" panose="030F0702030302020204" pitchFamily="66" charset="0"/>
                <a:ea typeface="黑体" panose="02010609060101010101" pitchFamily="49" charset="-122"/>
              </a:defRPr>
            </a:lvl9pPr>
          </a:lstStyle>
          <a:p>
            <a:pPr algn="ctr" eaLnBrk="0" hangingPunct="0">
              <a:spcBef>
                <a:spcPct val="0"/>
              </a:spcBef>
              <a:buClr>
                <a:schemeClr val="accent2"/>
              </a:buClr>
              <a:buSzPct val="60000"/>
              <a:buFont typeface="Wingdings" panose="05000000000000000000" pitchFamily="2" charset="2"/>
              <a:buNone/>
            </a:pPr>
            <a:r>
              <a:rPr lang="zh-CN" altLang="en-US" sz="1800" b="1" dirty="0">
                <a:solidFill>
                  <a:schemeClr val="tx1"/>
                </a:solidFill>
                <a:latin typeface="Arial" panose="020B0604020202020204" pitchFamily="34" charset="0"/>
                <a:ea typeface="宋体" panose="02010600030101010101" pitchFamily="2" charset="-122"/>
              </a:rPr>
              <a:t>第</a:t>
            </a:r>
            <a:r>
              <a:rPr lang="en-US" altLang="zh-CN" sz="1800" b="1" dirty="0">
                <a:solidFill>
                  <a:schemeClr val="tx1"/>
                </a:solidFill>
                <a:latin typeface="Arial" panose="020B0604020202020204" pitchFamily="34" charset="0"/>
                <a:ea typeface="宋体" panose="02010600030101010101" pitchFamily="2" charset="-122"/>
              </a:rPr>
              <a:t>2</a:t>
            </a:r>
            <a:r>
              <a:rPr lang="zh-CN" altLang="en-US" sz="1800" b="1" dirty="0">
                <a:solidFill>
                  <a:schemeClr val="tx1"/>
                </a:solidFill>
                <a:latin typeface="Arial" panose="020B0604020202020204" pitchFamily="34" charset="0"/>
                <a:ea typeface="宋体" panose="02010600030101010101" pitchFamily="2" charset="-122"/>
              </a:rPr>
              <a:t>步传送数据</a:t>
            </a:r>
            <a:r>
              <a:rPr lang="en-US" altLang="zh-CN" sz="1800" b="1" dirty="0">
                <a:solidFill>
                  <a:schemeClr val="tx1"/>
                </a:solidFill>
                <a:latin typeface="Arial" panose="020B0604020202020204" pitchFamily="34" charset="0"/>
                <a:ea typeface="宋体" panose="02010600030101010101" pitchFamily="2" charset="-122"/>
              </a:rPr>
              <a:t>2</a:t>
            </a:r>
            <a:endParaRPr lang="en-US" altLang="zh-CN" sz="1800" b="1" dirty="0">
              <a:solidFill>
                <a:schemeClr val="tx1"/>
              </a:solidFill>
              <a:latin typeface="Arial" panose="020B0604020202020204" pitchFamily="34" charset="0"/>
              <a:ea typeface="宋体" panose="02010600030101010101" pitchFamily="2" charset="-122"/>
            </a:endParaRPr>
          </a:p>
        </p:txBody>
      </p:sp>
      <p:sp>
        <p:nvSpPr>
          <p:cNvPr id="649223" name="Line 7"/>
          <p:cNvSpPr>
            <a:spLocks noChangeShapeType="1"/>
          </p:cNvSpPr>
          <p:nvPr/>
        </p:nvSpPr>
        <p:spPr bwMode="auto">
          <a:xfrm flipH="1">
            <a:off x="7183387" y="2695675"/>
            <a:ext cx="1042988" cy="690562"/>
          </a:xfrm>
          <a:prstGeom prst="line">
            <a:avLst/>
          </a:prstGeom>
          <a:noFill/>
          <a:ln w="28575">
            <a:solidFill>
              <a:schemeClr val="tx2"/>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649224" name="Line 8"/>
          <p:cNvSpPr>
            <a:spLocks noChangeShapeType="1"/>
          </p:cNvSpPr>
          <p:nvPr/>
        </p:nvSpPr>
        <p:spPr bwMode="auto">
          <a:xfrm flipH="1" flipV="1">
            <a:off x="5310137" y="3386237"/>
            <a:ext cx="2376488" cy="936625"/>
          </a:xfrm>
          <a:prstGeom prst="line">
            <a:avLst/>
          </a:prstGeom>
          <a:noFill/>
          <a:ln w="28575">
            <a:solidFill>
              <a:schemeClr val="tx2"/>
            </a:solidFill>
            <a:round/>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85CE615-D624-4424-9F98-1AD264E3A637}"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9225"/>
                                        </p:tgtEl>
                                        <p:attrNameLst>
                                          <p:attrName>style.visibility</p:attrName>
                                        </p:attrNameLst>
                                      </p:cBhvr>
                                      <p:to>
                                        <p:strVal val="visible"/>
                                      </p:to>
                                    </p:set>
                                    <p:anim calcmode="lin" valueType="num">
                                      <p:cBhvr additive="base">
                                        <p:cTn id="7" dur="500" fill="hold"/>
                                        <p:tgtEl>
                                          <p:spTgt spid="649225"/>
                                        </p:tgtEl>
                                        <p:attrNameLst>
                                          <p:attrName>ppt_x</p:attrName>
                                        </p:attrNameLst>
                                      </p:cBhvr>
                                      <p:tavLst>
                                        <p:tav tm="0">
                                          <p:val>
                                            <p:strVal val="#ppt_x"/>
                                          </p:val>
                                        </p:tav>
                                        <p:tav tm="100000">
                                          <p:val>
                                            <p:strVal val="#ppt_x"/>
                                          </p:val>
                                        </p:tav>
                                      </p:tavLst>
                                    </p:anim>
                                    <p:anim calcmode="lin" valueType="num">
                                      <p:cBhvr additive="base">
                                        <p:cTn id="8" dur="500" fill="hold"/>
                                        <p:tgtEl>
                                          <p:spTgt spid="649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Autofit/>
          </a:bodyPr>
          <a:lstStyle/>
          <a:p>
            <a:pPr eaLnBrk="1" hangingPunct="1"/>
            <a:r>
              <a:rPr lang="zh-CN" altLang="en-US" sz="3200" dirty="0"/>
              <a:t> 多到多播送</a:t>
            </a:r>
            <a:r>
              <a:rPr lang="en-US" altLang="zh-CN" sz="3200" dirty="0">
                <a:latin typeface="Arial" panose="020B0604020202020204" pitchFamily="34" charset="0"/>
              </a:rPr>
              <a:t>—</a:t>
            </a:r>
            <a:r>
              <a:rPr lang="en-US" altLang="zh-CN" sz="3200" dirty="0"/>
              <a:t>SF</a:t>
            </a:r>
            <a:r>
              <a:rPr lang="zh-CN" altLang="en-US" sz="3200" dirty="0"/>
              <a:t>模式（</a:t>
            </a:r>
            <a:r>
              <a:rPr lang="en-US" altLang="zh-CN" sz="3200" dirty="0"/>
              <a:t>2</a:t>
            </a:r>
            <a:r>
              <a:rPr lang="zh-CN" altLang="en-US" sz="3200" dirty="0"/>
              <a:t>）</a:t>
            </a:r>
            <a:endParaRPr lang="zh-CN" altLang="en-US" sz="3200" dirty="0"/>
          </a:p>
        </p:txBody>
      </p:sp>
      <p:sp>
        <p:nvSpPr>
          <p:cNvPr id="650243" name="Rectangle 3"/>
          <p:cNvSpPr>
            <a:spLocks noGrp="1" noChangeArrowheads="1"/>
          </p:cNvSpPr>
          <p:nvPr>
            <p:ph sz="quarter" idx="12"/>
          </p:nvPr>
        </p:nvSpPr>
        <p:spPr/>
        <p:txBody>
          <a:bodyPr>
            <a:normAutofit/>
          </a:bodyPr>
          <a:lstStyle/>
          <a:p>
            <a:pPr eaLnBrk="1" hangingPunct="1">
              <a:lnSpc>
                <a:spcPct val="90000"/>
              </a:lnSpc>
              <a:defRPr/>
            </a:pPr>
            <a:r>
              <a:rPr lang="zh-CN" altLang="en-US" sz="3200" dirty="0">
                <a:latin typeface="+mn-ea"/>
              </a:rPr>
              <a:t>环绕网孔</a:t>
            </a:r>
            <a:endParaRPr lang="zh-CN" altLang="en-US" sz="3200" dirty="0">
              <a:latin typeface="+mn-ea"/>
            </a:endParaRPr>
          </a:p>
          <a:p>
            <a:pPr lvl="1" eaLnBrk="1" hangingPunct="1">
              <a:lnSpc>
                <a:spcPct val="90000"/>
              </a:lnSpc>
              <a:defRPr/>
            </a:pPr>
            <a:r>
              <a:rPr lang="zh-CN" altLang="en-US" sz="2400" dirty="0">
                <a:latin typeface="+mn-ea"/>
              </a:rPr>
              <a:t>步骤：</a:t>
            </a:r>
            <a:endParaRPr lang="zh-CN" altLang="en-US" sz="2400" dirty="0">
              <a:latin typeface="+mn-ea"/>
            </a:endParaRPr>
          </a:p>
          <a:p>
            <a:pPr eaLnBrk="1" hangingPunct="1">
              <a:spcBef>
                <a:spcPct val="0"/>
              </a:spcBef>
              <a:buFont typeface="Wingdings" panose="05000000000000000000" pitchFamily="2" charset="2"/>
              <a:buNone/>
              <a:defRPr/>
            </a:pPr>
            <a:r>
              <a:rPr lang="zh-CN" altLang="en-US" dirty="0">
                <a:latin typeface="+mn-ea"/>
              </a:rPr>
              <a:t>  </a:t>
            </a:r>
            <a:r>
              <a:rPr lang="en-US" altLang="zh-CN" dirty="0">
                <a:latin typeface="+mn-ea"/>
              </a:rPr>
              <a:t>(1)</a:t>
            </a:r>
            <a:r>
              <a:rPr lang="zh-CN" altLang="en-US" dirty="0">
                <a:latin typeface="+mn-ea"/>
              </a:rPr>
              <a:t>先进行行的播送；</a:t>
            </a:r>
            <a:endParaRPr lang="zh-CN" altLang="en-US" dirty="0">
              <a:latin typeface="+mn-ea"/>
            </a:endParaRPr>
          </a:p>
          <a:p>
            <a:pPr eaLnBrk="1" hangingPunct="1">
              <a:spcBef>
                <a:spcPct val="0"/>
              </a:spcBef>
              <a:buFont typeface="Wingdings" panose="05000000000000000000" pitchFamily="2" charset="2"/>
              <a:buNone/>
              <a:defRPr/>
            </a:pPr>
            <a:r>
              <a:rPr lang="zh-CN" altLang="en-US" dirty="0">
                <a:latin typeface="+mn-ea"/>
              </a:rPr>
              <a:t>  </a:t>
            </a:r>
            <a:r>
              <a:rPr lang="en-US" altLang="zh-CN" dirty="0">
                <a:latin typeface="+mn-ea"/>
              </a:rPr>
              <a:t>(2)</a:t>
            </a:r>
            <a:r>
              <a:rPr lang="zh-CN" altLang="en-US" dirty="0">
                <a:latin typeface="+mn-ea"/>
              </a:rPr>
              <a:t>再进行列的播送；</a:t>
            </a:r>
            <a:endParaRPr lang="zh-CN" altLang="en-US" dirty="0">
              <a:latin typeface="+mn-ea"/>
            </a:endParaRPr>
          </a:p>
          <a:p>
            <a:pPr eaLnBrk="1" hangingPunct="1">
              <a:spcBef>
                <a:spcPct val="0"/>
              </a:spcBef>
              <a:buFont typeface="Wingdings" panose="05000000000000000000" pitchFamily="2" charset="2"/>
              <a:buNone/>
              <a:defRPr/>
            </a:pPr>
            <a:endParaRPr lang="zh-CN" altLang="en-US" dirty="0">
              <a:latin typeface="+mn-ea"/>
            </a:endParaRPr>
          </a:p>
          <a:p>
            <a:pPr lvl="1" eaLnBrk="1" hangingPunct="1">
              <a:lnSpc>
                <a:spcPct val="90000"/>
              </a:lnSpc>
              <a:defRPr/>
            </a:pPr>
            <a:r>
              <a:rPr lang="zh-CN" altLang="en-US" sz="2400" dirty="0">
                <a:latin typeface="+mn-ea"/>
              </a:rPr>
              <a:t>示例：如左图</a:t>
            </a:r>
            <a:endParaRPr lang="en-US" altLang="zh-CN"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r>
              <a:rPr lang="zh-CN" altLang="en-US" sz="2400" dirty="0">
                <a:latin typeface="+mn-ea"/>
              </a:rPr>
              <a:t>通讯时间：</a:t>
            </a:r>
            <a:r>
              <a:rPr lang="zh-CN" altLang="en-US" sz="1800" dirty="0">
                <a:latin typeface="+mn-ea"/>
              </a:rPr>
              <a:t>     </a:t>
            </a:r>
            <a:endParaRPr lang="zh-CN" altLang="en-US" sz="1800" dirty="0">
              <a:latin typeface="+mn-ea"/>
            </a:endParaRPr>
          </a:p>
        </p:txBody>
      </p:sp>
      <p:graphicFrame>
        <p:nvGraphicFramePr>
          <p:cNvPr id="650244" name="Object 4"/>
          <p:cNvGraphicFramePr/>
          <p:nvPr/>
        </p:nvGraphicFramePr>
        <p:xfrm>
          <a:off x="1187624" y="5297715"/>
          <a:ext cx="5262563" cy="798512"/>
        </p:xfrm>
        <a:graphic>
          <a:graphicData uri="http://schemas.openxmlformats.org/presentationml/2006/ole">
            <mc:AlternateContent xmlns:mc="http://schemas.openxmlformats.org/markup-compatibility/2006">
              <mc:Choice xmlns:v="urn:schemas-microsoft-com:vml" Requires="v">
                <p:oleObj spid="_x0000_s61499" name="" r:id="rId1" imgW="3516630" imgH="533400" progId="Equation.3">
                  <p:embed/>
                </p:oleObj>
              </mc:Choice>
              <mc:Fallback>
                <p:oleObj name="" r:id="rId1" imgW="3516630" imgH="53340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297715"/>
                        <a:ext cx="5262563"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46" name="Object 5"/>
          <p:cNvGraphicFramePr/>
          <p:nvPr/>
        </p:nvGraphicFramePr>
        <p:xfrm>
          <a:off x="3699629" y="1635012"/>
          <a:ext cx="5426075" cy="3479800"/>
        </p:xfrm>
        <a:graphic>
          <a:graphicData uri="http://schemas.openxmlformats.org/presentationml/2006/ole">
            <mc:AlternateContent xmlns:mc="http://schemas.openxmlformats.org/markup-compatibility/2006">
              <mc:Choice xmlns:v="urn:schemas-microsoft-com:vml" Requires="v">
                <p:oleObj spid="_x0000_s61500" name="" r:id="rId3" imgW="4386580" imgH="2814955" progId="Visio.Drawing.6">
                  <p:embed/>
                </p:oleObj>
              </mc:Choice>
              <mc:Fallback>
                <p:oleObj name="" r:id="rId3" imgW="4386580" imgH="2814955" progId="Visio.Drawing.6">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9629" y="1635012"/>
                        <a:ext cx="54260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26F08EE-5EDD-48FB-B52A-EA85BD736133}"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ppt_x"/>
                                          </p:val>
                                        </p:tav>
                                        <p:tav tm="100000">
                                          <p:val>
                                            <p:strVal val="#ppt_x"/>
                                          </p:val>
                                        </p:tav>
                                      </p:tavLst>
                                    </p:anim>
                                    <p:anim calcmode="lin" valueType="num">
                                      <p:cBhvr additive="base">
                                        <p:cTn id="8" dur="500" fill="hold"/>
                                        <p:tgtEl>
                                          <p:spTgt spid="65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noAutofit/>
          </a:bodyPr>
          <a:lstStyle/>
          <a:p>
            <a:pPr eaLnBrk="1" hangingPunct="1"/>
            <a:r>
              <a:rPr lang="zh-CN" altLang="en-US" sz="3200" dirty="0"/>
              <a:t> 多到多播送</a:t>
            </a:r>
            <a:r>
              <a:rPr lang="en-US" altLang="zh-CN" sz="3200" dirty="0">
                <a:latin typeface="Arial" panose="020B0604020202020204" pitchFamily="34" charset="0"/>
              </a:rPr>
              <a:t>—</a:t>
            </a:r>
            <a:r>
              <a:rPr lang="en-US" altLang="zh-CN" sz="3200" dirty="0"/>
              <a:t>SF</a:t>
            </a:r>
            <a:r>
              <a:rPr lang="zh-CN" altLang="en-US" sz="3200" dirty="0"/>
              <a:t>模式（</a:t>
            </a:r>
            <a:r>
              <a:rPr lang="en-US" altLang="zh-CN" sz="3200" dirty="0"/>
              <a:t>3</a:t>
            </a:r>
            <a:r>
              <a:rPr lang="zh-CN" altLang="en-US" sz="3200" dirty="0"/>
              <a:t>）</a:t>
            </a:r>
            <a:endParaRPr lang="zh-CN" altLang="en-US" sz="3200" dirty="0"/>
          </a:p>
        </p:txBody>
      </p:sp>
      <p:sp>
        <p:nvSpPr>
          <p:cNvPr id="651267" name="Rectangle 3"/>
          <p:cNvSpPr>
            <a:spLocks noGrp="1" noChangeArrowheads="1"/>
          </p:cNvSpPr>
          <p:nvPr>
            <p:ph sz="quarter" idx="12"/>
          </p:nvPr>
        </p:nvSpPr>
        <p:spPr/>
        <p:txBody>
          <a:bodyPr>
            <a:normAutofit/>
          </a:bodyPr>
          <a:lstStyle/>
          <a:p>
            <a:pPr eaLnBrk="1" hangingPunct="1">
              <a:lnSpc>
                <a:spcPct val="90000"/>
              </a:lnSpc>
              <a:defRPr/>
            </a:pPr>
            <a:r>
              <a:rPr lang="zh-CN" altLang="en-US" sz="3200" dirty="0">
                <a:latin typeface="+mn-ea"/>
              </a:rPr>
              <a:t>超立方</a:t>
            </a:r>
            <a:endParaRPr lang="zh-CN" altLang="en-US" sz="3200" dirty="0">
              <a:latin typeface="+mn-ea"/>
            </a:endParaRPr>
          </a:p>
          <a:p>
            <a:pPr lvl="1" eaLnBrk="1" hangingPunct="1">
              <a:lnSpc>
                <a:spcPct val="90000"/>
              </a:lnSpc>
              <a:defRPr/>
            </a:pPr>
            <a:r>
              <a:rPr lang="zh-CN" altLang="en-US" sz="2400" dirty="0">
                <a:latin typeface="+mn-ea"/>
              </a:rPr>
              <a:t>步骤：</a:t>
            </a:r>
            <a:endParaRPr lang="zh-CN" altLang="en-US" sz="2400" dirty="0">
              <a:latin typeface="+mn-ea"/>
            </a:endParaRPr>
          </a:p>
          <a:p>
            <a:pPr eaLnBrk="1" hangingPunct="1">
              <a:spcBef>
                <a:spcPct val="0"/>
              </a:spcBef>
              <a:buFont typeface="Wingdings" panose="05000000000000000000" pitchFamily="2" charset="2"/>
              <a:buNone/>
              <a:defRPr/>
            </a:pPr>
            <a:r>
              <a:rPr lang="zh-CN" altLang="en-US" dirty="0">
                <a:latin typeface="+mn-ea"/>
              </a:rPr>
              <a:t>     依次按维进行</a:t>
            </a:r>
            <a:endParaRPr lang="zh-CN" altLang="en-US" dirty="0">
              <a:latin typeface="+mn-ea"/>
            </a:endParaRPr>
          </a:p>
          <a:p>
            <a:pPr eaLnBrk="1" hangingPunct="1">
              <a:spcBef>
                <a:spcPct val="0"/>
              </a:spcBef>
              <a:buFont typeface="Wingdings" panose="05000000000000000000" pitchFamily="2" charset="2"/>
              <a:buNone/>
              <a:defRPr/>
            </a:pPr>
            <a:r>
              <a:rPr lang="zh-CN" altLang="en-US" dirty="0">
                <a:latin typeface="+mn-ea"/>
              </a:rPr>
              <a:t>    多到多的播送；</a:t>
            </a:r>
            <a:endParaRPr lang="zh-CN" altLang="en-US" dirty="0">
              <a:latin typeface="+mn-ea"/>
            </a:endParaRPr>
          </a:p>
          <a:p>
            <a:pPr eaLnBrk="1" hangingPunct="1">
              <a:spcBef>
                <a:spcPct val="0"/>
              </a:spcBef>
              <a:buFont typeface="Wingdings" panose="05000000000000000000" pitchFamily="2" charset="2"/>
              <a:buNone/>
              <a:defRPr/>
            </a:pPr>
            <a:r>
              <a:rPr lang="zh-CN" altLang="en-US" dirty="0">
                <a:latin typeface="+mn-ea"/>
              </a:rPr>
              <a:t>  </a:t>
            </a:r>
            <a:endParaRPr lang="zh-CN" altLang="en-US" dirty="0">
              <a:latin typeface="+mn-ea"/>
            </a:endParaRPr>
          </a:p>
          <a:p>
            <a:pPr lvl="1" eaLnBrk="1" hangingPunct="1">
              <a:lnSpc>
                <a:spcPct val="90000"/>
              </a:lnSpc>
              <a:defRPr/>
            </a:pPr>
            <a:r>
              <a:rPr lang="zh-CN" altLang="en-US" sz="2400" dirty="0">
                <a:latin typeface="+mn-ea"/>
              </a:rPr>
              <a:t>示例：如左图</a:t>
            </a:r>
            <a:endParaRPr lang="en-US" altLang="zh-CN"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endParaRPr lang="en-US" altLang="zh-CN" sz="2400" dirty="0">
              <a:latin typeface="+mn-ea"/>
            </a:endParaRPr>
          </a:p>
          <a:p>
            <a:pPr lvl="1" eaLnBrk="1" hangingPunct="1">
              <a:lnSpc>
                <a:spcPct val="90000"/>
              </a:lnSpc>
              <a:defRPr/>
            </a:pPr>
            <a:r>
              <a:rPr lang="zh-CN" altLang="en-US" sz="2400" dirty="0">
                <a:latin typeface="+mn-ea"/>
              </a:rPr>
              <a:t>通讯时间：</a:t>
            </a:r>
            <a:r>
              <a:rPr lang="zh-CN" altLang="en-US" sz="1800" dirty="0">
                <a:latin typeface="+mn-ea"/>
              </a:rPr>
              <a:t>     </a:t>
            </a:r>
            <a:endParaRPr lang="zh-CN" altLang="en-US" sz="1800" dirty="0">
              <a:latin typeface="+mn-ea"/>
            </a:endParaRPr>
          </a:p>
        </p:txBody>
      </p:sp>
      <p:graphicFrame>
        <p:nvGraphicFramePr>
          <p:cNvPr id="62469" name="Object 4"/>
          <p:cNvGraphicFramePr/>
          <p:nvPr/>
        </p:nvGraphicFramePr>
        <p:xfrm>
          <a:off x="3522071" y="1008213"/>
          <a:ext cx="5543550" cy="5240338"/>
        </p:xfrm>
        <a:graphic>
          <a:graphicData uri="http://schemas.openxmlformats.org/presentationml/2006/ole">
            <mc:AlternateContent xmlns:mc="http://schemas.openxmlformats.org/markup-compatibility/2006">
              <mc:Choice xmlns:v="urn:schemas-microsoft-com:vml" Requires="v">
                <p:oleObj spid="_x0000_s62523" name="" r:id="rId1" imgW="4453890" imgH="4033520" progId="Visio.Drawing.6">
                  <p:embed/>
                </p:oleObj>
              </mc:Choice>
              <mc:Fallback>
                <p:oleObj name="" r:id="rId1" imgW="4453890" imgH="4033520" progId="Visio.Drawing.6">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071" y="1008213"/>
                        <a:ext cx="554355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1269" name="Object 5"/>
          <p:cNvGraphicFramePr/>
          <p:nvPr/>
        </p:nvGraphicFramePr>
        <p:xfrm>
          <a:off x="467544" y="4975906"/>
          <a:ext cx="3371850" cy="1049337"/>
        </p:xfrm>
        <a:graphic>
          <a:graphicData uri="http://schemas.openxmlformats.org/presentationml/2006/ole">
            <mc:AlternateContent xmlns:mc="http://schemas.openxmlformats.org/markup-compatibility/2006">
              <mc:Choice xmlns:v="urn:schemas-microsoft-com:vml" Requires="v">
                <p:oleObj spid="_x0000_s62524" name="" r:id="rId3" imgW="2120265" imgH="660400" progId="Equation.3">
                  <p:embed/>
                </p:oleObj>
              </mc:Choice>
              <mc:Fallback>
                <p:oleObj name="" r:id="rId3" imgW="2120265" imgH="6604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75906"/>
                        <a:ext cx="3371850"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5889036-3DE8-4EAA-9E1B-E7839936C067}"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1269"/>
                                        </p:tgtEl>
                                        <p:attrNameLst>
                                          <p:attrName>style.visibility</p:attrName>
                                        </p:attrNameLst>
                                      </p:cBhvr>
                                      <p:to>
                                        <p:strVal val="visible"/>
                                      </p:to>
                                    </p:set>
                                    <p:anim calcmode="lin" valueType="num">
                                      <p:cBhvr additive="base">
                                        <p:cTn id="7" dur="500" fill="hold"/>
                                        <p:tgtEl>
                                          <p:spTgt spid="651269"/>
                                        </p:tgtEl>
                                        <p:attrNameLst>
                                          <p:attrName>ppt_x</p:attrName>
                                        </p:attrNameLst>
                                      </p:cBhvr>
                                      <p:tavLst>
                                        <p:tav tm="0">
                                          <p:val>
                                            <p:strVal val="#ppt_x"/>
                                          </p:val>
                                        </p:tav>
                                        <p:tav tm="100000">
                                          <p:val>
                                            <p:strVal val="#ppt_x"/>
                                          </p:val>
                                        </p:tav>
                                      </p:tavLst>
                                    </p:anim>
                                    <p:anim calcmode="lin" valueType="num">
                                      <p:cBhvr additive="base">
                                        <p:cTn id="8" dur="500" fill="hold"/>
                                        <p:tgtEl>
                                          <p:spTgt spid="651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noAutofit/>
          </a:bodyPr>
          <a:lstStyle/>
          <a:p>
            <a:pPr eaLnBrk="1" hangingPunct="1"/>
            <a:r>
              <a:rPr lang="zh-CN" altLang="en-US" sz="3200" dirty="0"/>
              <a:t> 多到多播送</a:t>
            </a:r>
            <a:r>
              <a:rPr lang="en-US" altLang="zh-CN" sz="3200" dirty="0">
                <a:latin typeface="Arial" panose="020B0604020202020204" pitchFamily="34" charset="0"/>
              </a:rPr>
              <a:t>—</a:t>
            </a:r>
            <a:r>
              <a:rPr lang="en-US" altLang="zh-CN" sz="3200" dirty="0"/>
              <a:t>CT</a:t>
            </a:r>
            <a:r>
              <a:rPr lang="zh-CN" altLang="en-US" sz="3200" dirty="0"/>
              <a:t>模式</a:t>
            </a:r>
            <a:endParaRPr lang="zh-CN" altLang="en-US" sz="3200" dirty="0"/>
          </a:p>
        </p:txBody>
      </p:sp>
      <p:sp>
        <p:nvSpPr>
          <p:cNvPr id="653315" name="Rectangle 3"/>
          <p:cNvSpPr>
            <a:spLocks noGrp="1" noChangeArrowheads="1"/>
          </p:cNvSpPr>
          <p:nvPr>
            <p:ph sz="quarter" idx="12"/>
          </p:nvPr>
        </p:nvSpPr>
        <p:spPr/>
        <p:txBody>
          <a:bodyPr/>
          <a:lstStyle/>
          <a:p>
            <a:pPr eaLnBrk="1" hangingPunct="1">
              <a:lnSpc>
                <a:spcPct val="90000"/>
              </a:lnSpc>
            </a:pPr>
            <a:r>
              <a:rPr lang="zh-CN" altLang="en-US" sz="3200" noProof="1">
                <a:effectLst>
                  <a:outerShdw blurRad="38100" dist="38100" dir="2700000">
                    <a:srgbClr val="C0C0C0"/>
                  </a:outerShdw>
                </a:effectLst>
                <a:latin typeface="+mn-ea"/>
              </a:rPr>
              <a:t> 使用一到多的策略会造成链路竞争</a:t>
            </a:r>
            <a:endParaRPr lang="zh-CN" altLang="en-US" sz="3200" noProof="1">
              <a:effectLst>
                <a:outerShdw blurRad="38100" dist="38100" dir="2700000">
                  <a:srgbClr val="C0C0C0"/>
                </a:outerShdw>
              </a:effectLst>
              <a:latin typeface="+mn-ea"/>
            </a:endParaRPr>
          </a:p>
          <a:p>
            <a:pPr eaLnBrk="1" hangingPunct="1">
              <a:spcBef>
                <a:spcPct val="0"/>
              </a:spcBef>
              <a:buFont typeface="Wingdings" panose="05000000000000000000" pitchFamily="2" charset="2"/>
              <a:buNone/>
            </a:pPr>
            <a:r>
              <a:rPr lang="zh-CN" altLang="en-US" noProof="1">
                <a:effectLst>
                  <a:outerShdw blurRad="38100" dist="38100" dir="2700000">
                    <a:srgbClr val="C0C0C0"/>
                  </a:outerShdw>
                </a:effectLst>
                <a:latin typeface="+mn-ea"/>
              </a:rPr>
              <a:t>   </a:t>
            </a:r>
            <a:endParaRPr lang="zh-CN" altLang="en-US" noProof="1">
              <a:effectLst>
                <a:outerShdw blurRad="38100" dist="38100" dir="2700000">
                  <a:srgbClr val="C0C0C0"/>
                </a:outerShdw>
              </a:effectLst>
              <a:latin typeface="+mn-ea"/>
            </a:endParaRPr>
          </a:p>
        </p:txBody>
      </p:sp>
      <p:graphicFrame>
        <p:nvGraphicFramePr>
          <p:cNvPr id="63493" name="Object 4"/>
          <p:cNvGraphicFramePr/>
          <p:nvPr/>
        </p:nvGraphicFramePr>
        <p:xfrm>
          <a:off x="1200418" y="1895929"/>
          <a:ext cx="3463925" cy="468312"/>
        </p:xfrm>
        <a:graphic>
          <a:graphicData uri="http://schemas.openxmlformats.org/presentationml/2006/ole">
            <mc:AlternateContent xmlns:mc="http://schemas.openxmlformats.org/markup-compatibility/2006">
              <mc:Choice xmlns:v="urn:schemas-microsoft-com:vml" Requires="v">
                <p:oleObj spid="_x0000_s63547" name="" r:id="rId1" imgW="1689100" imgH="228600" progId="Equation.3">
                  <p:embed/>
                </p:oleObj>
              </mc:Choice>
              <mc:Fallback>
                <p:oleObj name="" r:id="rId1" imgW="1689100" imgH="22860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418" y="1895929"/>
                        <a:ext cx="34639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94" name="Object 5"/>
          <p:cNvGraphicFramePr/>
          <p:nvPr/>
        </p:nvGraphicFramePr>
        <p:xfrm>
          <a:off x="1187450" y="2781300"/>
          <a:ext cx="6769100" cy="3500438"/>
        </p:xfrm>
        <a:graphic>
          <a:graphicData uri="http://schemas.openxmlformats.org/presentationml/2006/ole">
            <mc:AlternateContent xmlns:mc="http://schemas.openxmlformats.org/markup-compatibility/2006">
              <mc:Choice xmlns:v="urn:schemas-microsoft-com:vml" Requires="v">
                <p:oleObj spid="_x0000_s63548" name="" r:id="rId3" imgW="3891280" imgH="2007870" progId="Visio.Drawing.6">
                  <p:embed/>
                </p:oleObj>
              </mc:Choice>
              <mc:Fallback>
                <p:oleObj name="" r:id="rId3" imgW="3891280" imgH="2007870" progId="Visio.Drawing.6">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781300"/>
                        <a:ext cx="676910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B9A17E-16F5-4C8A-8F28-E89BA3957127}"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网络性能指标</a:t>
            </a:r>
            <a:endParaRPr lang="zh-CN" altLang="en-US"/>
          </a:p>
        </p:txBody>
      </p:sp>
      <p:sp>
        <p:nvSpPr>
          <p:cNvPr id="591875" name="Rectangle 3"/>
          <p:cNvSpPr>
            <a:spLocks noGrp="1" noChangeArrowheads="1"/>
          </p:cNvSpPr>
          <p:nvPr>
            <p:ph sz="quarter" idx="12"/>
          </p:nvPr>
        </p:nvSpPr>
        <p:spPr/>
        <p:txBody>
          <a:bodyPr>
            <a:normAutofit/>
          </a:bodyPr>
          <a:lstStyle/>
          <a:p>
            <a:pPr eaLnBrk="1" hangingPunct="1">
              <a:defRPr/>
            </a:pPr>
            <a:r>
              <a:rPr lang="zh-CN" altLang="en-US" dirty="0">
                <a:solidFill>
                  <a:srgbClr val="0070C0"/>
                </a:solidFill>
              </a:rPr>
              <a:t>节点度</a:t>
            </a:r>
            <a:r>
              <a:rPr lang="zh-CN" altLang="en-US" dirty="0"/>
              <a:t>（</a:t>
            </a:r>
            <a:r>
              <a:rPr lang="en-US" altLang="zh-CN" dirty="0"/>
              <a:t>Node Degree）：</a:t>
            </a:r>
            <a:r>
              <a:rPr lang="zh-CN" altLang="en-US" dirty="0"/>
              <a:t>射入或射出一个节点的边数。在单向网络中，入射和出射边之和称为节点度。</a:t>
            </a:r>
            <a:endParaRPr lang="zh-CN" altLang="en-US" dirty="0"/>
          </a:p>
          <a:p>
            <a:pPr eaLnBrk="1" hangingPunct="1">
              <a:defRPr/>
            </a:pPr>
            <a:r>
              <a:rPr lang="zh-CN" altLang="en-US" dirty="0">
                <a:solidFill>
                  <a:srgbClr val="0070C0"/>
                </a:solidFill>
              </a:rPr>
              <a:t>网络直径</a:t>
            </a:r>
            <a:r>
              <a:rPr lang="zh-CN" altLang="en-US" dirty="0"/>
              <a:t>（</a:t>
            </a:r>
            <a:r>
              <a:rPr lang="en-US" altLang="zh-CN" dirty="0"/>
              <a:t>Network  Diameter）： </a:t>
            </a:r>
            <a:r>
              <a:rPr lang="zh-CN" altLang="en-US" dirty="0"/>
              <a:t>网络中任何两个节点之间的最长距离，即最大路径数。</a:t>
            </a:r>
            <a:endParaRPr lang="zh-CN" altLang="en-US" dirty="0"/>
          </a:p>
          <a:p>
            <a:pPr eaLnBrk="1" hangingPunct="1">
              <a:defRPr/>
            </a:pPr>
            <a:r>
              <a:rPr lang="zh-CN" altLang="en-US" dirty="0">
                <a:solidFill>
                  <a:srgbClr val="0070C0"/>
                </a:solidFill>
              </a:rPr>
              <a:t>对剖宽度</a:t>
            </a:r>
            <a:r>
              <a:rPr lang="zh-CN" altLang="en-US" dirty="0"/>
              <a:t>（</a:t>
            </a:r>
            <a:r>
              <a:rPr lang="en-US" altLang="zh-CN" dirty="0"/>
              <a:t>Bisection Width） ：</a:t>
            </a:r>
            <a:r>
              <a:rPr lang="zh-CN" altLang="en-US" dirty="0"/>
              <a:t>对分网络各半所必须移去的最少边数</a:t>
            </a:r>
            <a:endParaRPr lang="zh-CN" altLang="en-US" dirty="0"/>
          </a:p>
          <a:p>
            <a:pPr eaLnBrk="1" hangingPunct="1">
              <a:defRPr/>
            </a:pPr>
            <a:r>
              <a:rPr lang="zh-CN" altLang="en-US" dirty="0">
                <a:solidFill>
                  <a:srgbClr val="0070C0"/>
                </a:solidFill>
              </a:rPr>
              <a:t>对剖带宽</a:t>
            </a:r>
            <a:r>
              <a:rPr lang="zh-CN" altLang="en-US" sz="2000" dirty="0"/>
              <a:t>（ </a:t>
            </a:r>
            <a:r>
              <a:rPr lang="en-US" altLang="zh-CN" dirty="0"/>
              <a:t>Bisection Bandwidth）:</a:t>
            </a:r>
            <a:r>
              <a:rPr lang="zh-CN" altLang="en-US" dirty="0"/>
              <a:t>每秒钟内，在最小的对剖平面上通过所有连线的最大信息位（或字节）数</a:t>
            </a:r>
            <a:endParaRPr lang="zh-CN" altLang="en-US" dirty="0"/>
          </a:p>
          <a:p>
            <a:pPr eaLnBrk="1" hangingPunct="1">
              <a:defRPr/>
            </a:pPr>
            <a:r>
              <a:rPr lang="zh-CN" altLang="en-US" dirty="0"/>
              <a:t>如果从任一节点观看网络都一样，则称网络为</a:t>
            </a:r>
            <a:r>
              <a:rPr lang="zh-CN" altLang="en-US" dirty="0">
                <a:solidFill>
                  <a:srgbClr val="0070C0"/>
                </a:solidFill>
              </a:rPr>
              <a:t>对称的</a:t>
            </a:r>
            <a:r>
              <a:rPr lang="zh-CN" altLang="en-US" dirty="0"/>
              <a:t>（</a:t>
            </a:r>
            <a:r>
              <a:rPr lang="en-US" altLang="zh-CN" dirty="0"/>
              <a:t>Symmetry） </a:t>
            </a:r>
            <a:endParaRPr lang="en-US" altLang="zh-CN"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D2A1772-F962-4F96-995F-0CCB096F3C7A}"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noAutofit/>
          </a:bodyPr>
          <a:lstStyle/>
          <a:p>
            <a:pPr eaLnBrk="1" hangingPunct="1"/>
            <a:r>
              <a:rPr lang="zh-CN" altLang="en-US" sz="3200" dirty="0"/>
              <a:t> 通信时间一览表</a:t>
            </a:r>
            <a:endParaRPr lang="zh-CN" altLang="en-US" sz="3200" dirty="0"/>
          </a:p>
        </p:txBody>
      </p:sp>
      <p:graphicFrame>
        <p:nvGraphicFramePr>
          <p:cNvPr id="64516" name="Object 3"/>
          <p:cNvGraphicFramePr>
            <a:graphicFrameLocks noGrp="1"/>
          </p:cNvGraphicFramePr>
          <p:nvPr>
            <p:ph sz="quarter" idx="12"/>
          </p:nvPr>
        </p:nvGraphicFramePr>
        <p:xfrm>
          <a:off x="611560" y="1412776"/>
          <a:ext cx="8238334" cy="4032448"/>
        </p:xfrm>
        <a:graphic>
          <a:graphicData uri="http://schemas.openxmlformats.org/presentationml/2006/ole">
            <mc:AlternateContent xmlns:mc="http://schemas.openxmlformats.org/markup-compatibility/2006">
              <mc:Choice xmlns:v="urn:schemas-microsoft-com:vml" Requires="v">
                <p:oleObj spid="_x0000_s64543" name="" r:id="rId1" imgW="4826000" imgH="2362200" progId="Equation.3">
                  <p:embed/>
                </p:oleObj>
              </mc:Choice>
              <mc:Fallback>
                <p:oleObj name="" r:id="rId1" imgW="4826000" imgH="2362200" progId="Equation.3">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8238334" cy="4032448"/>
                      </a:xfrm>
                      <a:prstGeom prst="rect">
                        <a:avLst/>
                      </a:prstGeom>
                      <a:ln>
                        <a:noFill/>
                      </a:ln>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65A27F2-FB96-42C9-9976-A08536B501D3}"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zh-CN" altLang="en-US"/>
              <a:t>静态互连网络 与动态互连网络</a:t>
            </a:r>
            <a:endParaRPr lang="zh-CN" altLang="en-US"/>
          </a:p>
        </p:txBody>
      </p:sp>
      <p:sp>
        <p:nvSpPr>
          <p:cNvPr id="592899" name="Rectangle 3"/>
          <p:cNvSpPr>
            <a:spLocks noGrp="1" noChangeArrowheads="1"/>
          </p:cNvSpPr>
          <p:nvPr>
            <p:ph sz="quarter" idx="12"/>
          </p:nvPr>
        </p:nvSpPr>
        <p:spPr/>
        <p:txBody>
          <a:bodyPr/>
          <a:lstStyle/>
          <a:p>
            <a:pPr eaLnBrk="1" hangingPunct="1">
              <a:defRPr/>
            </a:pPr>
            <a:r>
              <a:rPr lang="zh-CN" altLang="en-US" dirty="0">
                <a:solidFill>
                  <a:srgbClr val="0070C0"/>
                </a:solidFill>
              </a:rPr>
              <a:t>静态互连网络</a:t>
            </a:r>
            <a:r>
              <a:rPr lang="zh-CN" altLang="en-US" dirty="0">
                <a:solidFill>
                  <a:srgbClr val="2606C6"/>
                </a:solidFill>
              </a:rPr>
              <a:t>：</a:t>
            </a:r>
            <a:r>
              <a:rPr lang="zh-CN" altLang="en-US" dirty="0"/>
              <a:t>处理单元间有着固定连接的一类网络，在程序执行期间，这种点到点的链接保持不变；典型的静态网络有一维线性阵列、二维网孔、树连接、超立方网络、立方环、洗牌交换网、蝶形网络等</a:t>
            </a:r>
            <a:endParaRPr lang="zh-CN" altLang="en-US" dirty="0"/>
          </a:p>
          <a:p>
            <a:pPr eaLnBrk="1" hangingPunct="1">
              <a:defRPr/>
            </a:pPr>
            <a:r>
              <a:rPr lang="zh-CN" altLang="en-US" dirty="0">
                <a:solidFill>
                  <a:srgbClr val="0070C0"/>
                </a:solidFill>
              </a:rPr>
              <a:t>动态网络</a:t>
            </a:r>
            <a:r>
              <a:rPr lang="zh-CN" altLang="en-US" dirty="0">
                <a:solidFill>
                  <a:srgbClr val="2606C6"/>
                </a:solidFill>
              </a:rPr>
              <a:t>：</a:t>
            </a:r>
            <a:r>
              <a:rPr lang="zh-CN" altLang="en-US" dirty="0"/>
              <a:t>用交换开关构成的，可按应用程序的要求动态地改变连接组态；典型的动态网络包括总线、交叉开关和多级互连网络等。</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9C66952-70C3-4DB1-8111-1F1635EF9EE6}"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zh-CN" altLang="en-US"/>
              <a:t>静态互连网络（1）</a:t>
            </a:r>
            <a:endParaRPr lang="zh-CN" altLang="en-US"/>
          </a:p>
        </p:txBody>
      </p:sp>
      <p:sp>
        <p:nvSpPr>
          <p:cNvPr id="593923" name="Rectangle 3"/>
          <p:cNvSpPr>
            <a:spLocks noGrp="1" noChangeArrowheads="1"/>
          </p:cNvSpPr>
          <p:nvPr>
            <p:ph sz="quarter" idx="12"/>
          </p:nvPr>
        </p:nvSpPr>
        <p:spPr/>
        <p:txBody>
          <a:bodyPr/>
          <a:lstStyle/>
          <a:p>
            <a:pPr eaLnBrk="1" hangingPunct="1">
              <a:defRPr/>
            </a:pPr>
            <a:r>
              <a:rPr lang="zh-CN" altLang="en-US" sz="2800"/>
              <a:t>一维线性阵列（1-</a:t>
            </a:r>
            <a:r>
              <a:rPr lang="en-US" altLang="zh-CN" sz="2800"/>
              <a:t>D Linear Array）：</a:t>
            </a:r>
            <a:endParaRPr lang="en-US" altLang="zh-CN" sz="2800"/>
          </a:p>
          <a:p>
            <a:pPr lvl="1" eaLnBrk="1" hangingPunct="1">
              <a:defRPr/>
            </a:pPr>
            <a:r>
              <a:rPr lang="zh-CN" altLang="en-US" sz="2400"/>
              <a:t>并行机中最简单、最基本的互连方式，</a:t>
            </a:r>
            <a:endParaRPr lang="zh-CN" altLang="en-US" sz="2400"/>
          </a:p>
          <a:p>
            <a:pPr lvl="1" eaLnBrk="1" hangingPunct="1">
              <a:defRPr/>
            </a:pPr>
            <a:r>
              <a:rPr lang="zh-CN" altLang="en-US" sz="2400"/>
              <a:t>每个节点只与其左、右近邻相连，也叫二近邻连接，</a:t>
            </a:r>
            <a:endParaRPr lang="zh-CN" altLang="en-US" sz="2400"/>
          </a:p>
          <a:p>
            <a:pPr lvl="1" eaLnBrk="1" hangingPunct="1">
              <a:defRPr/>
            </a:pPr>
            <a:r>
              <a:rPr lang="en-US" altLang="zh-CN" sz="2400"/>
              <a:t>N</a:t>
            </a:r>
            <a:r>
              <a:rPr lang="zh-CN" altLang="en-US" sz="2400"/>
              <a:t>个节点用</a:t>
            </a:r>
            <a:r>
              <a:rPr lang="en-US" altLang="zh-CN" sz="2400"/>
              <a:t>N-1</a:t>
            </a:r>
            <a:r>
              <a:rPr lang="zh-CN" altLang="en-US" sz="2400"/>
              <a:t>条边串接之，内节点度为2，直径为</a:t>
            </a:r>
            <a:r>
              <a:rPr lang="en-US" altLang="zh-CN" sz="2400"/>
              <a:t>N-1，</a:t>
            </a:r>
            <a:r>
              <a:rPr lang="zh-CN" altLang="en-US" sz="2400"/>
              <a:t>对剖宽度为1</a:t>
            </a:r>
            <a:endParaRPr lang="zh-CN" altLang="en-US" sz="2400"/>
          </a:p>
          <a:p>
            <a:pPr lvl="1" eaLnBrk="1" hangingPunct="1">
              <a:defRPr/>
            </a:pPr>
            <a:r>
              <a:rPr lang="zh-CN" altLang="en-US" sz="2400"/>
              <a:t>当首、尾节点相连时可构成循环移位器，在拓扑结构上等同于环，环可以是单向的或双向的，其节点度恒为2，直径或为      （双向环）或为</a:t>
            </a:r>
            <a:r>
              <a:rPr lang="en-US" altLang="zh-CN" sz="2400"/>
              <a:t>N-1（</a:t>
            </a:r>
            <a:r>
              <a:rPr lang="zh-CN" altLang="en-US" sz="2400"/>
              <a:t>单向环），对剖宽度为2 </a:t>
            </a:r>
            <a:endParaRPr lang="zh-CN" altLang="en-US" sz="2400"/>
          </a:p>
        </p:txBody>
      </p:sp>
      <p:sp>
        <p:nvSpPr>
          <p:cNvPr id="593924"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1270" name="Object 5"/>
          <p:cNvGraphicFramePr/>
          <p:nvPr/>
        </p:nvGraphicFramePr>
        <p:xfrm>
          <a:off x="2411760" y="3717032"/>
          <a:ext cx="573088" cy="296862"/>
        </p:xfrm>
        <a:graphic>
          <a:graphicData uri="http://schemas.openxmlformats.org/presentationml/2006/ole">
            <mc:AlternateContent xmlns:mc="http://schemas.openxmlformats.org/markup-compatibility/2006">
              <mc:Choice xmlns:v="urn:schemas-microsoft-com:vml" Requires="v">
                <p:oleObj spid="_x0000_s11297" name="" r:id="rId1" imgW="444500" imgH="228600" progId="Equation.3">
                  <p:embed/>
                </p:oleObj>
              </mc:Choice>
              <mc:Fallback>
                <p:oleObj name="" r:id="rId1" imgW="444500" imgH="2286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717032"/>
                        <a:ext cx="5730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1027378-722C-42FC-9CE1-89EB4DA3DD13}"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静态互连网络（2）</a:t>
            </a:r>
            <a:endParaRPr lang="zh-CN" altLang="en-US"/>
          </a:p>
        </p:txBody>
      </p:sp>
      <p:sp>
        <p:nvSpPr>
          <p:cNvPr id="594947" name="Rectangle 3"/>
          <p:cNvSpPr>
            <a:spLocks noGrp="1" noChangeArrowheads="1"/>
          </p:cNvSpPr>
          <p:nvPr>
            <p:ph sz="quarter" idx="12"/>
          </p:nvPr>
        </p:nvSpPr>
        <p:spPr/>
        <p:txBody>
          <a:bodyPr/>
          <a:lstStyle/>
          <a:p>
            <a:pPr eaLnBrk="1" hangingPunct="1">
              <a:defRPr/>
            </a:pPr>
            <a:r>
              <a:rPr lang="zh-CN" altLang="en-US" dirty="0"/>
              <a:t>           二维网孔（2-</a:t>
            </a:r>
            <a:r>
              <a:rPr lang="en-US" altLang="zh-CN" dirty="0"/>
              <a:t>D Mesh）：</a:t>
            </a:r>
            <a:endParaRPr lang="en-US" altLang="zh-CN" dirty="0"/>
          </a:p>
          <a:p>
            <a:pPr lvl="1" eaLnBrk="1" hangingPunct="1">
              <a:defRPr/>
            </a:pPr>
            <a:r>
              <a:rPr lang="zh-CN" altLang="en-US" dirty="0"/>
              <a:t>每个节点只与其上、下、左、右的近邻相连（边界节点除外），节点度为4，网络直径为            ，对剖宽度为   </a:t>
            </a:r>
            <a:endParaRPr lang="zh-CN" altLang="en-US" dirty="0"/>
          </a:p>
          <a:p>
            <a:pPr lvl="1" eaLnBrk="1" hangingPunct="1">
              <a:defRPr/>
            </a:pPr>
            <a:r>
              <a:rPr lang="zh-CN" altLang="en-US" dirty="0"/>
              <a:t>在垂直方向上带环绕，水平方向呈蛇状，就变成</a:t>
            </a:r>
            <a:r>
              <a:rPr lang="en-US" altLang="zh-CN" dirty="0" err="1"/>
              <a:t>Illiac</a:t>
            </a:r>
            <a:r>
              <a:rPr lang="zh-CN" altLang="en-US" dirty="0"/>
              <a:t>网孔了，节点度恒为4，网络直径为        ，而对剖宽度为    </a:t>
            </a:r>
            <a:endParaRPr lang="zh-CN" altLang="en-US" dirty="0"/>
          </a:p>
          <a:p>
            <a:pPr lvl="1" eaLnBrk="1" hangingPunct="1">
              <a:defRPr/>
            </a:pPr>
            <a:r>
              <a:rPr lang="zh-CN" altLang="en-US" dirty="0"/>
              <a:t>垂直和水平方向均带环绕，则变成了2-</a:t>
            </a:r>
            <a:r>
              <a:rPr lang="en-US" altLang="zh-CN" dirty="0"/>
              <a:t>D</a:t>
            </a:r>
            <a:r>
              <a:rPr lang="zh-CN" altLang="en-US" dirty="0"/>
              <a:t>环绕（2-</a:t>
            </a:r>
            <a:r>
              <a:rPr lang="en-US" altLang="zh-CN" dirty="0"/>
              <a:t>D Torus），</a:t>
            </a:r>
            <a:r>
              <a:rPr lang="zh-CN" altLang="en-US" dirty="0"/>
              <a:t>节点度恒为4，网络直径为           ，对剖宽度为 </a:t>
            </a:r>
            <a:endParaRPr lang="zh-CN" altLang="en-US" dirty="0"/>
          </a:p>
        </p:txBody>
      </p:sp>
      <p:sp>
        <p:nvSpPr>
          <p:cNvPr id="594948" name="Rectangle 4"/>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2294" name="Object 5"/>
          <p:cNvGraphicFramePr/>
          <p:nvPr/>
        </p:nvGraphicFramePr>
        <p:xfrm>
          <a:off x="5580112" y="1783672"/>
          <a:ext cx="817562" cy="307975"/>
        </p:xfrm>
        <a:graphic>
          <a:graphicData uri="http://schemas.openxmlformats.org/presentationml/2006/ole">
            <mc:AlternateContent xmlns:mc="http://schemas.openxmlformats.org/markup-compatibility/2006">
              <mc:Choice xmlns:v="urn:schemas-microsoft-com:vml" Requires="v">
                <p:oleObj spid="_x0000_s12516" name="" r:id="rId1" imgW="647700" imgH="241300" progId="Equation.3">
                  <p:embed/>
                </p:oleObj>
              </mc:Choice>
              <mc:Fallback>
                <p:oleObj name="" r:id="rId1" imgW="647700" imgH="24130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783672"/>
                        <a:ext cx="817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0" name="Rectangle 6"/>
          <p:cNvSpPr>
            <a:spLocks noChangeArrowheads="1"/>
          </p:cNvSpPr>
          <p:nvPr/>
        </p:nvSpPr>
        <p:spPr bwMode="auto">
          <a:xfrm>
            <a:off x="0" y="331470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2296" name="Object 7"/>
          <p:cNvGraphicFramePr/>
          <p:nvPr/>
        </p:nvGraphicFramePr>
        <p:xfrm>
          <a:off x="8211699" y="1783954"/>
          <a:ext cx="395287" cy="312737"/>
        </p:xfrm>
        <a:graphic>
          <a:graphicData uri="http://schemas.openxmlformats.org/presentationml/2006/ole">
            <mc:AlternateContent xmlns:mc="http://schemas.openxmlformats.org/markup-compatibility/2006">
              <mc:Choice xmlns:v="urn:schemas-microsoft-com:vml" Requires="v">
                <p:oleObj spid="_x0000_s12517" name="" r:id="rId3" imgW="292100" imgH="228600" progId="Equation.3">
                  <p:embed/>
                </p:oleObj>
              </mc:Choice>
              <mc:Fallback>
                <p:oleObj name="" r:id="rId3" imgW="292100" imgH="22860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699" y="1783954"/>
                        <a:ext cx="3952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2" name="Rectangle 8"/>
          <p:cNvSpPr>
            <a:spLocks noChangeArrowheads="1"/>
          </p:cNvSpPr>
          <p:nvPr/>
        </p:nvSpPr>
        <p:spPr bwMode="auto">
          <a:xfrm>
            <a:off x="0" y="331470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2298" name="Object 9"/>
          <p:cNvGraphicFramePr/>
          <p:nvPr/>
        </p:nvGraphicFramePr>
        <p:xfrm>
          <a:off x="5558678" y="2547938"/>
          <a:ext cx="546100" cy="260350"/>
        </p:xfrm>
        <a:graphic>
          <a:graphicData uri="http://schemas.openxmlformats.org/presentationml/2006/ole">
            <mc:AlternateContent xmlns:mc="http://schemas.openxmlformats.org/markup-compatibility/2006">
              <mc:Choice xmlns:v="urn:schemas-microsoft-com:vml" Requires="v">
                <p:oleObj spid="_x0000_s12518" name="" r:id="rId5" imgW="482600" imgH="228600" progId="Equation.3">
                  <p:embed/>
                </p:oleObj>
              </mc:Choice>
              <mc:Fallback>
                <p:oleObj name="" r:id="rId5" imgW="482600" imgH="228600"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8678" y="2547938"/>
                        <a:ext cx="5461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4" name="Rectangle 10"/>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2300" name="Object 11"/>
          <p:cNvGraphicFramePr/>
          <p:nvPr/>
        </p:nvGraphicFramePr>
        <p:xfrm>
          <a:off x="8277906" y="2552066"/>
          <a:ext cx="450850" cy="282575"/>
        </p:xfrm>
        <a:graphic>
          <a:graphicData uri="http://schemas.openxmlformats.org/presentationml/2006/ole">
            <mc:AlternateContent xmlns:mc="http://schemas.openxmlformats.org/markup-compatibility/2006">
              <mc:Choice xmlns:v="urn:schemas-microsoft-com:vml" Requires="v">
                <p:oleObj spid="_x0000_s12519" name="" r:id="rId7" imgW="368300" imgH="228600" progId="Equation.3">
                  <p:embed/>
                </p:oleObj>
              </mc:Choice>
              <mc:Fallback>
                <p:oleObj name="" r:id="rId7" imgW="368300" imgH="228600"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7906" y="2552066"/>
                        <a:ext cx="450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6" name="Rectangle 12"/>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2302" name="Object 13"/>
          <p:cNvGraphicFramePr/>
          <p:nvPr/>
        </p:nvGraphicFramePr>
        <p:xfrm>
          <a:off x="5913438" y="3279775"/>
          <a:ext cx="746125" cy="298450"/>
        </p:xfrm>
        <a:graphic>
          <a:graphicData uri="http://schemas.openxmlformats.org/presentationml/2006/ole">
            <mc:AlternateContent xmlns:mc="http://schemas.openxmlformats.org/markup-compatibility/2006">
              <mc:Choice xmlns:v="urn:schemas-microsoft-com:vml" Requires="v">
                <p:oleObj spid="_x0000_s12520" name="" r:id="rId9" imgW="622300" imgH="254000" progId="Equation.3">
                  <p:embed/>
                </p:oleObj>
              </mc:Choice>
              <mc:Fallback>
                <p:oleObj name="" r:id="rId9" imgW="622300" imgH="254000" progId="Equation.3">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3438" y="3279775"/>
                        <a:ext cx="746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58" name="Rectangle 14"/>
          <p:cNvSpPr>
            <a:spLocks noChangeArrowheads="1"/>
          </p:cNvSpPr>
          <p:nvPr/>
        </p:nvSpPr>
        <p:spPr bwMode="auto">
          <a:xfrm>
            <a:off x="0" y="331470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2304" name="Object 15"/>
          <p:cNvGraphicFramePr/>
          <p:nvPr/>
        </p:nvGraphicFramePr>
        <p:xfrm>
          <a:off x="8505058" y="3248301"/>
          <a:ext cx="493713" cy="309562"/>
        </p:xfrm>
        <a:graphic>
          <a:graphicData uri="http://schemas.openxmlformats.org/presentationml/2006/ole">
            <mc:AlternateContent xmlns:mc="http://schemas.openxmlformats.org/markup-compatibility/2006">
              <mc:Choice xmlns:v="urn:schemas-microsoft-com:vml" Requires="v">
                <p:oleObj spid="_x0000_s12521" name="" r:id="rId11" imgW="368300" imgH="228600" progId="Equation.3">
                  <p:embed/>
                </p:oleObj>
              </mc:Choice>
              <mc:Fallback>
                <p:oleObj name="" r:id="rId11" imgW="368300" imgH="228600" progId="Equation.3">
                  <p:embed/>
                  <p:pic>
                    <p:nvPicPr>
                      <p:cNvPr id="0"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05058" y="3248301"/>
                        <a:ext cx="49371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960" name="Rectangle 16"/>
          <p:cNvSpPr>
            <a:spLocks noChangeArrowheads="1"/>
          </p:cNvSpPr>
          <p:nvPr/>
        </p:nvSpPr>
        <p:spPr bwMode="auto">
          <a:xfrm>
            <a:off x="0" y="0"/>
            <a:ext cx="9144000" cy="0"/>
          </a:xfrm>
          <a:prstGeom prst="rect">
            <a:avLst/>
          </a:prstGeom>
          <a:noFill/>
          <a:ln w="12700">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ea typeface="黑体" panose="02010609060101010101" pitchFamily="49" charset="-122"/>
            </a:endParaRPr>
          </a:p>
        </p:txBody>
      </p:sp>
      <p:graphicFrame>
        <p:nvGraphicFramePr>
          <p:cNvPr id="12306" name="Object 17"/>
          <p:cNvGraphicFramePr/>
          <p:nvPr/>
        </p:nvGraphicFramePr>
        <p:xfrm>
          <a:off x="611560" y="1032553"/>
          <a:ext cx="1008063" cy="344488"/>
        </p:xfrm>
        <a:graphic>
          <a:graphicData uri="http://schemas.openxmlformats.org/presentationml/2006/ole">
            <mc:AlternateContent xmlns:mc="http://schemas.openxmlformats.org/markup-compatibility/2006">
              <mc:Choice xmlns:v="urn:schemas-microsoft-com:vml" Requires="v">
                <p:oleObj spid="_x0000_s12522" name="" r:id="rId13" imgW="673100" imgH="228600" progId="Equation.3">
                  <p:embed/>
                </p:oleObj>
              </mc:Choice>
              <mc:Fallback>
                <p:oleObj name="" r:id="rId13" imgW="673100" imgH="228600" progId="Equation.3">
                  <p:embed/>
                  <p:pic>
                    <p:nvPicPr>
                      <p:cNvPr id="0" name="Object 1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560" y="1032553"/>
                        <a:ext cx="100806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7" name="Object 18"/>
          <p:cNvGraphicFramePr/>
          <p:nvPr/>
        </p:nvGraphicFramePr>
        <p:xfrm>
          <a:off x="1219200" y="3733800"/>
          <a:ext cx="7129463" cy="2435225"/>
        </p:xfrm>
        <a:graphic>
          <a:graphicData uri="http://schemas.openxmlformats.org/presentationml/2006/ole">
            <mc:AlternateContent xmlns:mc="http://schemas.openxmlformats.org/markup-compatibility/2006">
              <mc:Choice xmlns:v="urn:schemas-microsoft-com:vml" Requires="v">
                <p:oleObj spid="_x0000_s12523" name="" r:id="rId15" imgW="4349115" imgH="1485900" progId="Visio.Drawing.6">
                  <p:embed/>
                </p:oleObj>
              </mc:Choice>
              <mc:Fallback>
                <p:oleObj name="" r:id="rId15" imgW="4349115" imgH="1485900" progId="Visio.Drawing.6">
                  <p:embed/>
                  <p:pic>
                    <p:nvPicPr>
                      <p:cNvPr id="0" name="Object 1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3733800"/>
                        <a:ext cx="7129463"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B0A0B64-13D8-43C6-A471-9BCCB42E807A}"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C">
      <a:majorFont>
        <a:latin typeface="Calibri Light"/>
        <a:ea typeface="黑体"/>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8205</Words>
  <Application>WPS 演示</Application>
  <PresentationFormat>全屏显示(4:3)</PresentationFormat>
  <Paragraphs>1007</Paragraphs>
  <Slides>60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103</vt:i4>
      </vt:variant>
      <vt:variant>
        <vt:lpstr>幻灯片标题</vt:lpstr>
      </vt:variant>
      <vt:variant>
        <vt:i4>60</vt:i4>
      </vt:variant>
    </vt:vector>
  </HeadingPairs>
  <TitlesOfParts>
    <vt:vector size="177" baseType="lpstr">
      <vt:lpstr>Arial</vt:lpstr>
      <vt:lpstr>宋体</vt:lpstr>
      <vt:lpstr>Wingdings</vt:lpstr>
      <vt:lpstr>Comic Sans MS</vt:lpstr>
      <vt:lpstr>黑体</vt:lpstr>
      <vt:lpstr>微软雅黑</vt:lpstr>
      <vt:lpstr>Calibri</vt:lpstr>
      <vt:lpstr>等线</vt:lpstr>
      <vt:lpstr>Calibri Light</vt:lpstr>
      <vt:lpstr>Arial Unicode MS</vt:lpstr>
      <vt:lpstr>Times New Roman</vt:lpstr>
      <vt:lpstr>Arial</vt:lpstr>
      <vt:lpstr>华文新魏</vt:lpstr>
      <vt:lpstr>Office 主题</vt:lpstr>
      <vt:lpstr>Visio.Drawing.6</vt:lpstr>
      <vt:lpstr>Equation.3</vt:lpstr>
      <vt:lpstr>Equation.3</vt:lpstr>
      <vt:lpstr>Equation.3</vt:lpstr>
      <vt:lpstr>Visio.Drawing.6</vt:lpstr>
      <vt:lpstr>Equation.3</vt:lpstr>
      <vt:lpstr>Visio.Drawing.6</vt:lpstr>
      <vt:lpstr>Equation.3</vt:lpstr>
      <vt:lpstr>Equation.3</vt:lpstr>
      <vt:lpstr>Visio.Drawing.6</vt:lpstr>
      <vt:lpstr>Equation.3</vt:lpstr>
      <vt:lpstr>Equation.3</vt:lpstr>
      <vt:lpstr>Visio.Drawing.6</vt:lpstr>
      <vt:lpstr>Visio.Drawing.6</vt:lpstr>
      <vt:lpstr>Visio.Drawing.6</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Visio.Drawing.6</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Visio.Drawing.6</vt:lpstr>
      <vt:lpstr>Visio.Drawing.6</vt:lpstr>
      <vt:lpstr>Equation.3</vt:lpstr>
      <vt:lpstr>Visio.Drawing.6</vt:lpstr>
      <vt:lpstr>Equation.3</vt:lpstr>
      <vt:lpstr>Equation.3</vt:lpstr>
      <vt:lpstr>Equation.3</vt:lpstr>
      <vt:lpstr>Equation.3</vt:lpstr>
      <vt:lpstr>Visio.Drawing.6</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Visio.Drawing.6</vt:lpstr>
      <vt:lpstr>Equation.3</vt:lpstr>
      <vt:lpstr>Visio.Drawing.6</vt:lpstr>
      <vt:lpstr>Equation.3</vt:lpstr>
      <vt:lpstr>Visio.Drawing.6</vt:lpstr>
      <vt:lpstr>Equation.3</vt:lpstr>
      <vt:lpstr>Visio.Drawing.6</vt:lpstr>
      <vt:lpstr>Equation.3</vt:lpstr>
      <vt:lpstr>Equation.3</vt:lpstr>
      <vt:lpstr>Visio.Drawing.6</vt:lpstr>
      <vt:lpstr>Equation.3</vt:lpstr>
      <vt:lpstr>Equation.3</vt:lpstr>
      <vt:lpstr>Equation.3</vt:lpstr>
      <vt:lpstr>Equation.3</vt:lpstr>
      <vt:lpstr>Equation.3</vt:lpstr>
      <vt:lpstr>Visio.Drawing.6</vt:lpstr>
      <vt:lpstr>Equation.3</vt:lpstr>
      <vt:lpstr>Visio.Drawing.6</vt:lpstr>
      <vt:lpstr>Visio.Drawing.6</vt:lpstr>
      <vt:lpstr>并行计算 Parallel Computing</vt:lpstr>
      <vt:lpstr>并行计算——结构•算法•编程</vt:lpstr>
      <vt:lpstr>第二章 并行机系统互连与基本通信操作</vt:lpstr>
      <vt:lpstr>系统互连</vt:lpstr>
      <vt:lpstr>局部总线、I/O总线、SAN和LAN</vt:lpstr>
      <vt:lpstr>网络性能指标</vt:lpstr>
      <vt:lpstr>静态互连网络 与动态互连网络</vt:lpstr>
      <vt:lpstr>静态互连网络（1）</vt:lpstr>
      <vt:lpstr>静态互连网络（2）</vt:lpstr>
      <vt:lpstr>静态互连网络（3）</vt:lpstr>
      <vt:lpstr>静态互连网络（4）</vt:lpstr>
      <vt:lpstr>嵌入（1）</vt:lpstr>
      <vt:lpstr>嵌入（2）</vt:lpstr>
      <vt:lpstr>静态互连网络特性比较</vt:lpstr>
      <vt:lpstr>动态互连网络 (1)</vt:lpstr>
      <vt:lpstr>动态互连网络 （2）   </vt:lpstr>
      <vt:lpstr>动态互连网络 （3）</vt:lpstr>
      <vt:lpstr>动态互连网络（4） </vt:lpstr>
      <vt:lpstr>动态互连网络比较 </vt:lpstr>
      <vt:lpstr>标准互连网络（1） </vt:lpstr>
      <vt:lpstr>双向FDDI环作为主干网 </vt:lpstr>
      <vt:lpstr>标准互连网络（2)</vt:lpstr>
      <vt:lpstr>标准互连网络（3）</vt:lpstr>
      <vt:lpstr>Myrinet连接的LAN/Cluster</vt:lpstr>
      <vt:lpstr>标准互连网络（4）</vt:lpstr>
      <vt:lpstr>标准互连网络（5）</vt:lpstr>
      <vt:lpstr>第二章 并行机系统互连与基本通信操作</vt:lpstr>
      <vt:lpstr> 预备知识（1）</vt:lpstr>
      <vt:lpstr>预备知识（2）</vt:lpstr>
      <vt:lpstr>预备知识（3）</vt:lpstr>
      <vt:lpstr> 预备知识（4）</vt:lpstr>
      <vt:lpstr> 预备知识（5）</vt:lpstr>
      <vt:lpstr> 预备知识（6）</vt:lpstr>
      <vt:lpstr>第二章 并行机系统互连与基本通信操作</vt:lpstr>
      <vt:lpstr> 选路方法（1）</vt:lpstr>
      <vt:lpstr> 选路方法（2）</vt:lpstr>
      <vt:lpstr> 选路方法（3）</vt:lpstr>
      <vt:lpstr> 选路方法（4）</vt:lpstr>
      <vt:lpstr> 选路方法（5）</vt:lpstr>
      <vt:lpstr> 开关技术（1）</vt:lpstr>
      <vt:lpstr> 开关技术（2）</vt:lpstr>
      <vt:lpstr> 开关技术（3）</vt:lpstr>
      <vt:lpstr> 开关技术（4）</vt:lpstr>
      <vt:lpstr> 开关技术（5）</vt:lpstr>
      <vt:lpstr> 开关技术（6）</vt:lpstr>
      <vt:lpstr>第二章 并行机系统互连与基本通信操作</vt:lpstr>
      <vt:lpstr> 单一信包一到一传输</vt:lpstr>
      <vt:lpstr>第二章 并行机系统互连与基本通信操作</vt:lpstr>
      <vt:lpstr> 一到多播送—SF模式（1）</vt:lpstr>
      <vt:lpstr> 一到多播送—SF模式（2）</vt:lpstr>
      <vt:lpstr> 一到多播送—SF模式（3）</vt:lpstr>
      <vt:lpstr> 一到多播送—CT模式（1）</vt:lpstr>
      <vt:lpstr> 一到多播送—CT模式（2）</vt:lpstr>
      <vt:lpstr> 一到多播送—CT模式（3）</vt:lpstr>
      <vt:lpstr>第二章 并行机系统互连与基本通信操作</vt:lpstr>
      <vt:lpstr> 多到多播送—SF模式（1）</vt:lpstr>
      <vt:lpstr> 多到多播送—SF模式（2）</vt:lpstr>
      <vt:lpstr> 多到多播送—SF模式（3）</vt:lpstr>
      <vt:lpstr> 多到多播送—CT模式</vt:lpstr>
      <vt:lpstr> 通信时间一览表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Xu Yun</dc:creator>
  <cp:lastModifiedBy>gzsun</cp:lastModifiedBy>
  <cp:revision>124</cp:revision>
  <dcterms:created xsi:type="dcterms:W3CDTF">2003-07-16T00:37:00Z</dcterms:created>
  <dcterms:modified xsi:type="dcterms:W3CDTF">2020-02-26T09:59:26Z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2052-11.1.0.8013</vt:lpwstr>
  </property>
</Properties>
</file>