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319" r:id="rId3"/>
    <p:sldId id="317" r:id="rId4"/>
    <p:sldId id="482" r:id="rId5"/>
    <p:sldId id="514" r:id="rId6"/>
    <p:sldId id="516" r:id="rId7"/>
    <p:sldId id="515" r:id="rId8"/>
    <p:sldId id="517" r:id="rId9"/>
    <p:sldId id="518" r:id="rId10"/>
    <p:sldId id="519" r:id="rId11"/>
    <p:sldId id="520" r:id="rId12"/>
    <p:sldId id="521" r:id="rId13"/>
    <p:sldId id="522" r:id="rId14"/>
    <p:sldId id="550" r:id="rId15"/>
    <p:sldId id="523" r:id="rId16"/>
    <p:sldId id="524" r:id="rId17"/>
    <p:sldId id="525" r:id="rId18"/>
    <p:sldId id="551" r:id="rId19"/>
    <p:sldId id="526" r:id="rId20"/>
    <p:sldId id="527" r:id="rId21"/>
    <p:sldId id="552" r:id="rId22"/>
    <p:sldId id="528" r:id="rId23"/>
    <p:sldId id="529" r:id="rId24"/>
    <p:sldId id="530" r:id="rId25"/>
    <p:sldId id="533" r:id="rId26"/>
    <p:sldId id="531" r:id="rId27"/>
    <p:sldId id="532" r:id="rId28"/>
    <p:sldId id="540" r:id="rId29"/>
    <p:sldId id="534" r:id="rId30"/>
    <p:sldId id="535" r:id="rId31"/>
    <p:sldId id="536" r:id="rId32"/>
    <p:sldId id="537" r:id="rId33"/>
    <p:sldId id="538" r:id="rId34"/>
    <p:sldId id="539" r:id="rId35"/>
    <p:sldId id="541" r:id="rId36"/>
    <p:sldId id="542" r:id="rId37"/>
  </p:sldIdLst>
  <p:sldSz cx="9144000" cy="6858000" type="screen4x3"/>
  <p:notesSz cx="7099300" cy="10234295"/>
  <p:defaultTextStyle>
    <a:defPPr>
      <a:defRPr lang="en-US"/>
    </a:defPPr>
    <a:lvl1pPr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1pPr>
    <a:lvl2pPr marL="4572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2pPr>
    <a:lvl3pPr marL="9144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3pPr>
    <a:lvl4pPr marL="13716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4pPr>
    <a:lvl5pPr marL="1828800" algn="l" rtl="0" fontAlgn="base">
      <a:spcBef>
        <a:spcPct val="20000"/>
      </a:spcBef>
      <a:spcAft>
        <a:spcPct val="0"/>
      </a:spcAft>
      <a:buFont typeface="Arial" panose="020B0604020202020204" pitchFamily="34" charset="0"/>
      <a:defRPr sz="2400" kern="1200">
        <a:solidFill>
          <a:schemeClr val="bg2"/>
        </a:solidFill>
        <a:latin typeface="Comic Sans MS" panose="030F0702030302020204" pitchFamily="66" charset="0"/>
        <a:ea typeface="黑体" panose="02010609060101010101" pitchFamily="49" charset="-122"/>
        <a:cs typeface="+mn-cs"/>
      </a:defRPr>
    </a:lvl5pPr>
    <a:lvl6pPr marL="22860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6pPr>
    <a:lvl7pPr marL="27432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7pPr>
    <a:lvl8pPr marL="32004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8pPr>
    <a:lvl9pPr marL="3657600" algn="l" defTabSz="914400" rtl="0" eaLnBrk="1" latinLnBrk="0" hangingPunct="1">
      <a:defRPr sz="2400" kern="1200">
        <a:solidFill>
          <a:schemeClr val="bg2"/>
        </a:solidFill>
        <a:latin typeface="Comic Sans MS" panose="030F0702030302020204" pitchFamily="66"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F8F8F8"/>
    <a:srgbClr val="6600CC"/>
    <a:srgbClr val="009900"/>
    <a:srgbClr val="33CC33"/>
    <a:srgbClr val="003399"/>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56" autoAdjust="0"/>
    <p:restoredTop sz="94590" autoAdjust="0"/>
  </p:normalViewPr>
  <p:slideViewPr>
    <p:cSldViewPr>
      <p:cViewPr varScale="1">
        <p:scale>
          <a:sx n="70" d="100"/>
          <a:sy n="70" d="100"/>
        </p:scale>
        <p:origin x="540" y="45"/>
      </p:cViewPr>
      <p:guideLst>
        <p:guide orient="horz" pos="214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9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640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48640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48640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E229634E-E55F-4A92-B05A-0D31F7D481F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7586" name="Rectangle 1026"/>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zh-CN" altLang="en-US"/>
          </a:p>
        </p:txBody>
      </p:sp>
      <p:sp>
        <p:nvSpPr>
          <p:cNvPr id="67587" name="Rectangle 1027"/>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3076" name="Rectangle 1028"/>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1029"/>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7590" name="Rectangle 1030"/>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a:spcBef>
                <a:spcPct val="0"/>
              </a:spcBef>
              <a:buFontTx/>
              <a:buNone/>
              <a:defRPr sz="1300">
                <a:solidFill>
                  <a:schemeClr val="tx1"/>
                </a:solidFill>
                <a:effectLst/>
                <a:ea typeface="宋体" panose="02010600030101010101" pitchFamily="2" charset="-122"/>
              </a:defRPr>
            </a:lvl1pPr>
          </a:lstStyle>
          <a:p>
            <a:pPr>
              <a:defRPr/>
            </a:pPr>
            <a:endParaRPr lang="en-US" altLang="zh-CN"/>
          </a:p>
        </p:txBody>
      </p:sp>
      <p:sp>
        <p:nvSpPr>
          <p:cNvPr id="67591" name="Rectangle 1031"/>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a:spcBef>
                <a:spcPct val="0"/>
              </a:spcBef>
              <a:defRPr sz="1300" noProof="1" dirty="0">
                <a:solidFill>
                  <a:schemeClr val="tx1"/>
                </a:solidFill>
                <a:ea typeface="宋体" panose="02010600030101010101" pitchFamily="2" charset="-122"/>
              </a:defRPr>
            </a:lvl1pPr>
          </a:lstStyle>
          <a:p>
            <a:fld id="{59D6EE8D-ADC0-4A18-B8DE-64B0296194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用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7327558" y="6505301"/>
            <a:ext cx="1030608" cy="352699"/>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quarter" idx="12"/>
          </p:nvPr>
        </p:nvSpPr>
        <p:spPr>
          <a:xfrm>
            <a:off x="379639" y="979261"/>
            <a:ext cx="8384722" cy="504598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用于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220F811-985F-4B1E-9B30-4A2DCA5143D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标题 4"/>
          <p:cNvSpPr>
            <a:spLocks noGrp="1"/>
          </p:cNvSpPr>
          <p:nvPr>
            <p:ph type="title" hasCustomPrompt="1"/>
          </p:nvPr>
        </p:nvSpPr>
        <p:spPr>
          <a:xfrm>
            <a:off x="1318533" y="2113416"/>
            <a:ext cx="6506935" cy="2025877"/>
          </a:xfrm>
        </p:spPr>
        <p:txBody>
          <a:bodyPr>
            <a:normAutofit/>
          </a:bodyPr>
          <a:lstStyle>
            <a:lvl1pPr algn="ctr">
              <a:defRPr sz="5400"/>
            </a:lvl1pPr>
          </a:lstStyle>
          <a:p>
            <a:r>
              <a:rPr lang="zh-CN" altLang="en-US"/>
              <a:t>单击编辑标题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2AF7D359-94CC-4C49-BB2A-F39CA2E261A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86BC0F84-B84D-42DF-AC2C-C565AF19FF3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609600" y="1752600"/>
            <a:ext cx="7848600" cy="4572000"/>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1"/>
          </p:nvPr>
        </p:nvSpPr>
        <p:spPr/>
        <p:txBody>
          <a:bodyPr/>
          <a:lstStyle>
            <a:lvl1pPr>
              <a:defRPr/>
            </a:lvl1pPr>
          </a:lstStyle>
          <a:p>
            <a:fld id="{DF9BD482-8FCF-4C8E-B425-C594F780C7E0}"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7848600" cy="762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09600" y="1752600"/>
            <a:ext cx="3848100" cy="45720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10100" y="17526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10100" y="4114800"/>
            <a:ext cx="3848100" cy="2209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Rectangle 5"/>
          <p:cNvSpPr>
            <a:spLocks noGrp="1" noChangeArrowheads="1"/>
          </p:cNvSpPr>
          <p:nvPr>
            <p:ph type="ftr" sz="quarter" idx="10"/>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1"/>
          </p:nvPr>
        </p:nvSpPr>
        <p:spPr/>
        <p:txBody>
          <a:bodyPr/>
          <a:lstStyle>
            <a:lvl1pPr>
              <a:defRPr/>
            </a:lvl1pPr>
          </a:lstStyle>
          <a:p>
            <a:fld id="{EAD969D6-0948-411F-A2D9-76FEE635BDF4}"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样式">
    <p:spTree>
      <p:nvGrpSpPr>
        <p:cNvPr id="1" name=""/>
        <p:cNvGrpSpPr/>
        <p:nvPr/>
      </p:nvGrpSpPr>
      <p:grpSpPr>
        <a:xfrm>
          <a:off x="0" y="0"/>
          <a:ext cx="0" cy="0"/>
          <a:chOff x="0" y="0"/>
          <a:chExt cx="0" cy="0"/>
        </a:xfrm>
      </p:grpSpPr>
      <p:sp>
        <p:nvSpPr>
          <p:cNvPr id="9" name="矩形 8"/>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323364" y="6505302"/>
            <a:ext cx="1045707"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fld id="{7A8B986A-35F6-4D1B-B567-72E63B823377}" type="datetime1">
              <a:rPr lang="zh-CN" altLang="en-US" smtClean="0"/>
            </a:fld>
            <a:endParaRPr lang="zh-CN" altLang="en-US"/>
          </a:p>
        </p:txBody>
      </p:sp>
      <p:sp>
        <p:nvSpPr>
          <p:cNvPr id="5" name="Footer Placeholder 4"/>
          <p:cNvSpPr>
            <a:spLocks noGrp="1"/>
          </p:cNvSpPr>
          <p:nvPr>
            <p:ph type="ftr" sz="quarter" idx="11"/>
          </p:nvPr>
        </p:nvSpPr>
        <p:spPr>
          <a:xfrm>
            <a:off x="3028950" y="5957615"/>
            <a:ext cx="3086100" cy="365125"/>
          </a:xfrm>
        </p:spPr>
        <p:txBody>
          <a:bodyPr/>
          <a:lstStyle/>
          <a:p>
            <a:endParaRPr lang="zh-CN" altLang="en-US"/>
          </a:p>
        </p:txBody>
      </p:sp>
      <p:sp>
        <p:nvSpPr>
          <p:cNvPr id="6" name="Slide Number Placeholder 5"/>
          <p:cNvSpPr>
            <a:spLocks noGrp="1"/>
          </p:cNvSpPr>
          <p:nvPr>
            <p:ph type="sldNum" sz="quarter" idx="12"/>
          </p:nvPr>
        </p:nvSpPr>
        <p:spPr>
          <a:xfrm>
            <a:off x="8254095" y="6505303"/>
            <a:ext cx="783771" cy="352698"/>
          </a:xfrm>
        </p:spPr>
        <p:txBody>
          <a:bodyPr/>
          <a:lstStyle>
            <a:lvl1pPr>
              <a:defRPr>
                <a:solidFill>
                  <a:srgbClr val="0070C0"/>
                </a:solidFill>
                <a:latin typeface="微软雅黑" panose="020B0503020204020204" pitchFamily="34" charset="-122"/>
                <a:ea typeface="微软雅黑" panose="020B0503020204020204" pitchFamily="34" charset="-122"/>
              </a:defRPr>
            </a:lvl1pPr>
          </a:lstStyle>
          <a:p>
            <a:r>
              <a:rPr lang="zh-CN" altLang="en-US"/>
              <a:t>第 </a:t>
            </a:r>
            <a:fld id="{E177C9FE-7444-4D16-929B-B658F50EBD9F}" type="slidenum">
              <a:rPr lang="zh-CN" altLang="en-US" smtClean="0"/>
            </a:fld>
            <a:r>
              <a:rPr lang="zh-CN" altLang="en-US"/>
              <a:t> 页</a:t>
            </a:r>
            <a:endParaRPr lang="zh-CN" altLang="en-US"/>
          </a:p>
        </p:txBody>
      </p:sp>
      <p:sp>
        <p:nvSpPr>
          <p:cNvPr id="7" name="矩形 6"/>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panose="020B0503020204020204" pitchFamily="34" charset="-122"/>
                <a:ea typeface="微软雅黑" panose="020B0503020204020204" pitchFamily="34" charset="-122"/>
              </a:rPr>
              <a:t>国家高性能计算中心（合肥）</a:t>
            </a:r>
            <a:endParaRPr lang="zh-CN" altLang="en-US" sz="1200">
              <a:latin typeface="微软雅黑" panose="020B0503020204020204" pitchFamily="34" charset="-122"/>
              <a:ea typeface="微软雅黑" panose="020B0503020204020204" pitchFamily="34" charset="-122"/>
            </a:endParaRPr>
          </a:p>
        </p:txBody>
      </p:sp>
      <p:sp>
        <p:nvSpPr>
          <p:cNvPr id="8" name="矩形 7"/>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0070C0"/>
                </a:solidFill>
                <a:latin typeface="微软雅黑" panose="020B0503020204020204" pitchFamily="34" charset="-122"/>
                <a:ea typeface="微软雅黑" panose="020B0503020204020204" pitchFamily="34" charset="-122"/>
              </a:rPr>
              <a:t>并行计算，孙广中（中国科学技术大学，计算机学院）</a:t>
            </a:r>
            <a:endParaRPr lang="zh-CN" altLang="en-US" sz="1200">
              <a:solidFill>
                <a:srgbClr val="0070C0"/>
              </a:solidFill>
              <a:latin typeface="微软雅黑" panose="020B0503020204020204" pitchFamily="34" charset="-122"/>
              <a:ea typeface="微软雅黑" panose="020B0503020204020204" pitchFamily="34" charset="-122"/>
            </a:endParaRPr>
          </a:p>
        </p:txBody>
      </p:sp>
      <p:sp>
        <p:nvSpPr>
          <p:cNvPr id="10" name="标题 9"/>
          <p:cNvSpPr>
            <a:spLocks noGrp="1"/>
          </p:cNvSpPr>
          <p:nvPr>
            <p:ph type="title"/>
          </p:nvPr>
        </p:nvSpPr>
        <p:spPr/>
        <p:txBody>
          <a:bodyPr/>
          <a:lstStyle/>
          <a:p>
            <a:r>
              <a:rPr lang="zh-CN" altLang="en-US"/>
              <a:t>单击此处编辑母版标题样式</a:t>
            </a:r>
            <a:endParaRPr lang="zh-CN" altLang="en-US" dirty="0"/>
          </a:p>
        </p:txBody>
      </p:sp>
      <p:sp>
        <p:nvSpPr>
          <p:cNvPr id="2" name="矩形 1"/>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4065531-F224-4B38-9BE5-F218FB225E0A}" type="datetime1">
              <a:rPr lang="zh-CN" altLang="en-US" smtClean="0"/>
            </a:fld>
            <a:endParaRPr lang="zh-CN" altLang="en-US"/>
          </a:p>
        </p:txBody>
      </p:sp>
      <p:sp>
        <p:nvSpPr>
          <p:cNvPr id="4" name="页脚占位符 3"/>
          <p:cNvSpPr>
            <a:spLocks noGrp="1"/>
          </p:cNvSpPr>
          <p:nvPr>
            <p:ph type="ftr" sz="quarter" idx="11"/>
          </p:nvPr>
        </p:nvSpPr>
        <p:spPr>
          <a:xfrm>
            <a:off x="3028950" y="6356351"/>
            <a:ext cx="3086100" cy="365125"/>
          </a:xfrm>
        </p:spPr>
        <p:txBody>
          <a:bodyPr/>
          <a:lstStyle/>
          <a:p>
            <a:endParaRPr lang="zh-CN" altLang="en-US"/>
          </a:p>
        </p:txBody>
      </p:sp>
      <p:sp>
        <p:nvSpPr>
          <p:cNvPr id="5" name="灯片编号占位符 4"/>
          <p:cNvSpPr>
            <a:spLocks noGrp="1"/>
          </p:cNvSpPr>
          <p:nvPr>
            <p:ph type="sldNum" sz="quarter" idx="12"/>
          </p:nvPr>
        </p:nvSpPr>
        <p:spPr/>
        <p:txBody>
          <a:bodyPr/>
          <a:lstStyle/>
          <a:p>
            <a:fld id="{E177C9FE-7444-4D16-929B-B658F50EBD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7168242" y="6505302"/>
            <a:ext cx="1975758" cy="352698"/>
          </a:xfrm>
          <a:prstGeom prst="rect">
            <a:avLst/>
          </a:prstGeom>
          <a:solidFill>
            <a:schemeClr val="bg1">
              <a:lumMod val="5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userDrawn="1"/>
        </p:nvSpPr>
        <p:spPr>
          <a:xfrm>
            <a:off x="0" y="0"/>
            <a:ext cx="9144000" cy="6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charset="-122"/>
              <a:cs typeface="+mn-cs"/>
            </a:endParaRPr>
          </a:p>
        </p:txBody>
      </p:sp>
      <p:sp>
        <p:nvSpPr>
          <p:cNvPr id="2" name="Title Placeholder 1"/>
          <p:cNvSpPr>
            <a:spLocks noGrp="1"/>
          </p:cNvSpPr>
          <p:nvPr>
            <p:ph type="title"/>
          </p:nvPr>
        </p:nvSpPr>
        <p:spPr>
          <a:xfrm>
            <a:off x="269421" y="96837"/>
            <a:ext cx="7886700" cy="5166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17333" y="984703"/>
            <a:ext cx="8309335" cy="50487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339694" y="6505301"/>
            <a:ext cx="1030608" cy="352699"/>
          </a:xfrm>
          <a:prstGeom prst="rect">
            <a:avLst/>
          </a:prstGeom>
        </p:spPr>
        <p:txBody>
          <a:bodyPr vert="horz" lIns="91440" tIns="45720" rIns="91440" bIns="45720" rtlCol="0" anchor="ctr"/>
          <a:lstStyle>
            <a:lvl1pPr algn="l">
              <a:defRPr sz="1200">
                <a:solidFill>
                  <a:srgbClr val="0070C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6" name="Slide Number Placeholder 5"/>
          <p:cNvSpPr>
            <a:spLocks noGrp="1"/>
          </p:cNvSpPr>
          <p:nvPr>
            <p:ph type="sldNum" sz="quarter" idx="4"/>
          </p:nvPr>
        </p:nvSpPr>
        <p:spPr>
          <a:xfrm>
            <a:off x="8133538" y="6505302"/>
            <a:ext cx="879834" cy="352698"/>
          </a:xfrm>
          <a:prstGeom prst="rect">
            <a:avLst/>
          </a:prstGeom>
        </p:spPr>
        <p:txBody>
          <a:bodyPr vert="horz" lIns="91440" tIns="45720" rIns="91440" bIns="45720" rtlCol="0" anchor="ctr"/>
          <a:lstStyle>
            <a:lvl1pPr algn="r">
              <a:defRPr sz="1200">
                <a:solidFill>
                  <a:srgbClr val="0070C0"/>
                </a:solidFill>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a:off x="0" y="6505303"/>
            <a:ext cx="2717074" cy="3526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国家高性能计算中心（合肥）</a:t>
            </a:r>
            <a:endPar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 12"/>
          <p:cNvSpPr/>
          <p:nvPr userDrawn="1"/>
        </p:nvSpPr>
        <p:spPr>
          <a:xfrm>
            <a:off x="2717073" y="6505303"/>
            <a:ext cx="4451169" cy="352697"/>
          </a:xfrm>
          <a:prstGeom prst="rect">
            <a:avLst/>
          </a:prstGeom>
          <a:solidFill>
            <a:schemeClr val="bg1">
              <a:lumMod val="75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并行计算，孙广中（中国科学技术大学，计算机学院）</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p:txStyles>
    <p:titleStyle>
      <a:lvl1pPr algn="l" defTabSz="914400" rtl="0" eaLnBrk="1" latinLnBrk="0" hangingPunct="1">
        <a:lnSpc>
          <a:spcPct val="90000"/>
        </a:lnSpc>
        <a:spcBef>
          <a:spcPct val="0"/>
        </a:spcBef>
        <a:buNone/>
        <a:defRPr sz="28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xml"/><Relationship Id="rId2" Type="http://schemas.openxmlformats.org/officeDocument/2006/relationships/image" Target="../media/image12.wmf"/><Relationship Id="rId1"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20.wmf"/><Relationship Id="rId1"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xml"/><Relationship Id="rId4" Type="http://schemas.openxmlformats.org/officeDocument/2006/relationships/image" Target="../media/image22.wmf"/><Relationship Id="rId3" Type="http://schemas.openxmlformats.org/officeDocument/2006/relationships/oleObject" Target="../embeddings/oleObject15.bin"/><Relationship Id="rId2" Type="http://schemas.openxmlformats.org/officeDocument/2006/relationships/image" Target="../media/image21.wmf"/><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23.wmf"/><Relationship Id="rId1" Type="http://schemas.openxmlformats.org/officeDocument/2006/relationships/oleObject" Target="../embeddings/oleObject16.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xml"/><Relationship Id="rId2" Type="http://schemas.openxmlformats.org/officeDocument/2006/relationships/image" Target="../media/image24.wmf"/><Relationship Id="rId1"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8.wmf"/><Relationship Id="rId7" Type="http://schemas.openxmlformats.org/officeDocument/2006/relationships/oleObject" Target="../embeddings/oleObject21.bin"/><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 Id="rId3" Type="http://schemas.openxmlformats.org/officeDocument/2006/relationships/oleObject" Target="../embeddings/oleObject19.bin"/><Relationship Id="rId2" Type="http://schemas.openxmlformats.org/officeDocument/2006/relationships/image" Target="../media/image25.wmf"/><Relationship Id="rId12" Type="http://schemas.openxmlformats.org/officeDocument/2006/relationships/vmlDrawing" Target="../drawings/vmlDrawing12.vml"/><Relationship Id="rId11" Type="http://schemas.openxmlformats.org/officeDocument/2006/relationships/slideLayout" Target="../slideLayouts/slideLayout1.xml"/><Relationship Id="rId10" Type="http://schemas.openxmlformats.org/officeDocument/2006/relationships/image" Target="../media/image29.wmf"/><Relationship Id="rId1"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title"/>
          </p:nvPr>
        </p:nvSpPr>
        <p:spPr>
          <a:xfrm>
            <a:off x="1259632" y="1700808"/>
            <a:ext cx="6506935" cy="2025877"/>
          </a:xfrm>
        </p:spPr>
        <p:txBody>
          <a:bodyPr>
            <a:normAutofit/>
          </a:bodyPr>
          <a:lstStyle/>
          <a:p>
            <a:pPr eaLnBrk="1" hangingPunct="1"/>
            <a:r>
              <a:rPr lang="zh-CN" altLang="en-US" sz="5400"/>
              <a:t>并行计算</a:t>
            </a:r>
            <a:br>
              <a:rPr lang="zh-CN" altLang="en-US" sz="4400" b="1"/>
            </a:br>
            <a:r>
              <a:rPr lang="en-US" altLang="zh-CN" sz="4400"/>
              <a:t>Parallel Computing</a:t>
            </a:r>
            <a:endParaRPr lang="en-US" altLang="zh-CN" sz="4400"/>
          </a:p>
        </p:txBody>
      </p:sp>
      <p:sp>
        <p:nvSpPr>
          <p:cNvPr id="588803" name="Rectangle 3"/>
          <p:cNvSpPr>
            <a:spLocks noGrp="1" noChangeArrowheads="1"/>
          </p:cNvSpPr>
          <p:nvPr>
            <p:ph sz="quarter" idx="4294967295"/>
          </p:nvPr>
        </p:nvSpPr>
        <p:spPr>
          <a:xfrm>
            <a:off x="2011075" y="3880488"/>
            <a:ext cx="5004048" cy="1133928"/>
          </a:xfrm>
        </p:spPr>
        <p:txBody>
          <a:bodyPr/>
          <a:lstStyle/>
          <a:p>
            <a:pPr marL="0" indent="0" algn="ctr" eaLnBrk="1" hangingPunct="1">
              <a:buNone/>
              <a:defRPr/>
            </a:pPr>
            <a:endParaRPr lang="en-US" altLang="zh-CN" sz="2800" dirty="0">
              <a:solidFill>
                <a:srgbClr val="0070C0"/>
              </a:solidFill>
              <a:latin typeface="+mj-ea"/>
              <a:ea typeface="+mj-ea"/>
            </a:endParaRPr>
          </a:p>
          <a:p>
            <a:pPr marL="0" indent="0" algn="ctr" eaLnBrk="1" hangingPunct="1">
              <a:buNone/>
              <a:defRPr/>
            </a:pPr>
            <a:r>
              <a:rPr lang="en-US" altLang="zh-CN" sz="2800" dirty="0">
                <a:solidFill>
                  <a:srgbClr val="0070C0"/>
                </a:solidFill>
                <a:latin typeface="+mj-ea"/>
                <a:ea typeface="+mj-ea"/>
              </a:rPr>
              <a:t>Spring, 2020</a:t>
            </a:r>
            <a:endParaRPr lang="en-US" altLang="zh-CN" sz="2800" dirty="0">
              <a:solidFill>
                <a:srgbClr val="0070C0"/>
              </a:solidFill>
              <a:latin typeface="+mj-ea"/>
              <a:ea typeface="+mj-ea"/>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FB7CE0F-7A11-4679-94E6-1A3F3A3B4010}"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机器的成本、价格与性/价比</a:t>
            </a:r>
            <a:endParaRPr lang="zh-CN" altLang="en-US"/>
          </a:p>
        </p:txBody>
      </p:sp>
      <p:sp>
        <p:nvSpPr>
          <p:cNvPr id="5" name="内容占位符 4"/>
          <p:cNvSpPr>
            <a:spLocks noGrp="1"/>
          </p:cNvSpPr>
          <p:nvPr>
            <p:ph sz="quarter" idx="12"/>
          </p:nvPr>
        </p:nvSpPr>
        <p:spPr/>
        <p:txBody>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机器的成本与价格</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机器的性能/价格比 </a:t>
            </a:r>
            <a:r>
              <a:rPr lang="en-US" altLang="zh-CN" kern="0" noProof="0">
                <a:ln>
                  <a:noFill/>
                </a:ln>
                <a:effectLst>
                  <a:outerShdw blurRad="38100" dist="38100" dir="2700000" algn="tl">
                    <a:srgbClr val="C0C0C0"/>
                  </a:outerShdw>
                </a:effectLst>
                <a:uLnTx/>
                <a:uFillTx/>
                <a:sym typeface="+mn-ea"/>
              </a:rPr>
              <a:t>Performance/Cost Ratio ：</a:t>
            </a:r>
            <a:r>
              <a:rPr lang="zh-CN" altLang="en-US" kern="0" noProof="0">
                <a:ln>
                  <a:noFill/>
                </a:ln>
                <a:effectLst>
                  <a:outerShdw blurRad="38100" dist="38100" dir="2700000" algn="tl">
                    <a:srgbClr val="C0C0C0"/>
                  </a:outerShdw>
                </a:effectLst>
                <a:uLnTx/>
                <a:uFillTx/>
                <a:sym typeface="+mn-ea"/>
              </a:rPr>
              <a:t>系指用单位代价（通常以百万美元表示）所获取的性能（通常以</a:t>
            </a:r>
            <a:r>
              <a:rPr lang="en-US" altLang="zh-CN" kern="0" noProof="0">
                <a:ln>
                  <a:noFill/>
                </a:ln>
                <a:effectLst>
                  <a:outerShdw blurRad="38100" dist="38100" dir="2700000" algn="tl">
                    <a:srgbClr val="C0C0C0"/>
                  </a:outerShdw>
                </a:effectLst>
                <a:uLnTx/>
                <a:uFillTx/>
                <a:sym typeface="+mn-ea"/>
              </a:rPr>
              <a:t>MIPS</a:t>
            </a:r>
            <a:r>
              <a:rPr lang="zh-CN" altLang="en-US" kern="0" noProof="0">
                <a:ln>
                  <a:noFill/>
                </a:ln>
                <a:effectLst>
                  <a:outerShdw blurRad="38100" dist="38100" dir="2700000" algn="tl">
                    <a:srgbClr val="C0C0C0"/>
                  </a:outerShdw>
                </a:effectLst>
                <a:uLnTx/>
                <a:uFillTx/>
                <a:sym typeface="+mn-ea"/>
              </a:rPr>
              <a:t>或</a:t>
            </a:r>
            <a:r>
              <a:rPr lang="en-US" altLang="zh-CN" kern="0" noProof="0">
                <a:ln>
                  <a:noFill/>
                </a:ln>
                <a:effectLst>
                  <a:outerShdw blurRad="38100" dist="38100" dir="2700000" algn="tl">
                    <a:srgbClr val="C0C0C0"/>
                  </a:outerShdw>
                </a:effectLst>
                <a:uLnTx/>
                <a:uFillTx/>
                <a:sym typeface="+mn-ea"/>
              </a:rPr>
              <a:t>MFLOPS</a:t>
            </a:r>
            <a:r>
              <a:rPr lang="zh-CN" altLang="en-US" kern="0" noProof="0">
                <a:ln>
                  <a:noFill/>
                </a:ln>
                <a:effectLst>
                  <a:outerShdw blurRad="38100" dist="38100" dir="2700000" algn="tl">
                    <a:srgbClr val="C0C0C0"/>
                  </a:outerShdw>
                </a:effectLst>
                <a:uLnTx/>
                <a:uFillTx/>
                <a:sym typeface="+mn-ea"/>
              </a:rPr>
              <a:t>表示） </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利用率（</a:t>
            </a:r>
            <a:r>
              <a:rPr lang="en-US" altLang="zh-CN" kern="0" noProof="0">
                <a:ln>
                  <a:noFill/>
                </a:ln>
                <a:effectLst>
                  <a:outerShdw blurRad="38100" dist="38100" dir="2700000" algn="tl">
                    <a:srgbClr val="C0C0C0"/>
                  </a:outerShdw>
                </a:effectLst>
                <a:uLnTx/>
                <a:uFillTx/>
                <a:sym typeface="+mn-ea"/>
              </a:rPr>
              <a:t>Utilization）：</a:t>
            </a:r>
            <a:r>
              <a:rPr lang="zh-CN" altLang="en-US" kern="0" noProof="0">
                <a:ln>
                  <a:noFill/>
                </a:ln>
                <a:effectLst>
                  <a:outerShdw blurRad="38100" dist="38100" dir="2700000" algn="tl">
                    <a:srgbClr val="C0C0C0"/>
                  </a:outerShdw>
                </a:effectLst>
                <a:uLnTx/>
                <a:uFillTx/>
                <a:sym typeface="+mn-ea"/>
              </a:rPr>
              <a:t>可达到的速度与峰值速度之比 </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算法级性能评测</a:t>
            </a:r>
            <a:endParaRPr lang="zh-CN" altLang="en-US"/>
          </a:p>
        </p:txBody>
      </p:sp>
      <p:sp>
        <p:nvSpPr>
          <p:cNvPr id="5" name="内容占位符 4"/>
          <p:cNvSpPr>
            <a:spLocks noGrp="1"/>
          </p:cNvSpPr>
          <p:nvPr>
            <p:ph sz="quarter" idx="12"/>
          </p:nvPr>
        </p:nvSpPr>
        <p:spPr/>
        <p:txBody>
          <a:bodyPr>
            <a:normAutofit lnSpcReduction="1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加速比性能定律</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并行系统的加速比是指对于一个给定的应用，并行算法（或并行程序）的执行速度相对于串行算法（或串行程序）的执行速度加快多少倍。</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Amdahl </a:t>
            </a:r>
            <a:r>
              <a:rPr lang="zh-CN" altLang="en-US" sz="2800" kern="0" noProof="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Gustafson</a:t>
            </a:r>
            <a:r>
              <a:rPr lang="zh-CN" altLang="en-US" sz="2800" kern="0" noProof="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Sun Ni</a:t>
            </a:r>
            <a:r>
              <a:rPr lang="zh-CN" altLang="en-US" sz="2800" kern="0" noProof="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可扩放性评测标准</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等效率度量标准</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等速度度量标准</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平均延迟度量标准</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第四章 并行计算性能评测</a:t>
            </a:r>
            <a:endParaRPr lang="zh-CN" altLang="en-US"/>
          </a:p>
        </p:txBody>
      </p:sp>
      <p:sp>
        <p:nvSpPr>
          <p:cNvPr id="3" name="内容占位符 2"/>
          <p:cNvSpPr>
            <a:spLocks noGrp="1"/>
          </p:cNvSpPr>
          <p:nvPr>
            <p:ph sz="quarter" idx="12"/>
          </p:nvPr>
        </p:nvSpPr>
        <p:spPr/>
        <p:txBody>
          <a:bodyPr>
            <a:normAutofit fontScale="92500" lnSpcReduction="2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solidFill>
                  <a:schemeClr val="tx2"/>
                </a:solidFill>
                <a:effectLst/>
                <a:uLnTx/>
                <a:uFillTx/>
                <a:sym typeface="+mn-ea"/>
              </a:rPr>
              <a:t>4.1 </a:t>
            </a:r>
            <a:r>
              <a:rPr lang="zh-CN" altLang="en-US" sz="3000" kern="0" noProof="0" dirty="0">
                <a:ln>
                  <a:noFill/>
                </a:ln>
                <a:solidFill>
                  <a:schemeClr val="tx2"/>
                </a:solidFill>
                <a:effectLst/>
                <a:uLnTx/>
                <a:uFillTx/>
                <a:sym typeface="+mn-ea"/>
              </a:rPr>
              <a:t>并行机的一些基本性能指标</a:t>
            </a:r>
            <a:endParaRPr kumimoji="0" lang="zh-CN" altLang="en-US" sz="3000" i="0"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b="1" u="sng" kern="0" noProof="0" dirty="0">
                <a:ln>
                  <a:noFill/>
                </a:ln>
                <a:effectLst>
                  <a:outerShdw blurRad="38100" dist="38100" dir="2700000" algn="tl">
                    <a:srgbClr val="C0C0C0"/>
                  </a:outerShdw>
                </a:effectLst>
                <a:uLnTx/>
                <a:uFillTx/>
                <a:sym typeface="+mn-ea"/>
              </a:rPr>
              <a:t>4.2 </a:t>
            </a:r>
            <a:r>
              <a:rPr lang="zh-CN" altLang="en-US" sz="3000" b="1" u="sng" kern="0" noProof="0" dirty="0">
                <a:ln>
                  <a:noFill/>
                </a:ln>
                <a:effectLst>
                  <a:outerShdw blurRad="38100" dist="38100" dir="2700000" algn="tl">
                    <a:srgbClr val="C0C0C0"/>
                  </a:outerShdw>
                </a:effectLst>
                <a:uLnTx/>
                <a:uFillTx/>
                <a:sym typeface="+mn-ea"/>
              </a:rPr>
              <a:t>加速比性能定律</a:t>
            </a:r>
            <a:endParaRPr kumimoji="0" lang="zh-CN" altLang="en-US" sz="3000" b="1" i="0" u="sng"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4.2.1 Amdahl</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4.2.2 Gustafson</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4.2.3 Sun</a:t>
            </a:r>
            <a:r>
              <a:rPr lang="zh-CN" altLang="en-US" sz="3000" kern="0" noProof="0" dirty="0">
                <a:ln>
                  <a:noFill/>
                </a:ln>
                <a:effectLst>
                  <a:outerShdw blurRad="38100" dist="38100" dir="2700000" algn="tl">
                    <a:srgbClr val="C0C0C0"/>
                  </a:outerShdw>
                </a:effectLst>
                <a:uLnTx/>
                <a:uFillTx/>
                <a:sym typeface="+mn-ea"/>
              </a:rPr>
              <a:t>和</a:t>
            </a:r>
            <a:r>
              <a:rPr lang="en-US" altLang="zh-CN" sz="3000" kern="0" noProof="0" dirty="0">
                <a:ln>
                  <a:noFill/>
                </a:ln>
                <a:effectLst>
                  <a:outerShdw blurRad="38100" dist="38100" dir="2700000" algn="tl">
                    <a:srgbClr val="C0C0C0"/>
                  </a:outerShdw>
                </a:effectLst>
                <a:uLnTx/>
                <a:uFillTx/>
                <a:sym typeface="+mn-ea"/>
              </a:rPr>
              <a:t>Ni</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 </a:t>
            </a:r>
            <a:r>
              <a:rPr lang="zh-CN" altLang="en-US" sz="3000" kern="0" noProof="0" dirty="0">
                <a:ln>
                  <a:noFill/>
                </a:ln>
                <a:effectLst>
                  <a:outerShdw blurRad="38100" dist="38100" dir="2700000" algn="tl">
                    <a:srgbClr val="C0C0C0"/>
                  </a:outerShdw>
                </a:effectLst>
                <a:uLnTx/>
                <a:uFillTx/>
                <a:sym typeface="+mn-ea"/>
              </a:rPr>
              <a:t>可扩放性评测标准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4.3.1 </a:t>
            </a:r>
            <a:r>
              <a:rPr lang="zh-CN" altLang="en-US" sz="3000" kern="0" noProof="0" dirty="0">
                <a:ln>
                  <a:noFill/>
                </a:ln>
                <a:effectLst>
                  <a:outerShdw blurRad="38100" dist="38100" dir="2700000" algn="tl">
                    <a:srgbClr val="C0C0C0"/>
                  </a:outerShdw>
                </a:effectLst>
                <a:uLnTx/>
                <a:uFillTx/>
                <a:sym typeface="+mn-ea"/>
              </a:rPr>
              <a:t>并行计算的可扩放性</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4.3.2 </a:t>
            </a:r>
            <a:r>
              <a:rPr lang="zh-CN" altLang="en-US" sz="3000" kern="0" noProof="0" dirty="0">
                <a:ln>
                  <a:noFill/>
                </a:ln>
                <a:effectLst>
                  <a:outerShdw blurRad="38100" dist="38100" dir="2700000" algn="tl">
                    <a:srgbClr val="C0C0C0"/>
                  </a:outerShdw>
                </a:effectLst>
                <a:uLnTx/>
                <a:uFillTx/>
                <a:sym typeface="+mn-ea"/>
              </a:rPr>
              <a:t>等效率度量标准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4.3.3 </a:t>
            </a:r>
            <a:r>
              <a:rPr lang="zh-CN" altLang="en-US" sz="3000" kern="0" noProof="0" dirty="0">
                <a:ln>
                  <a:noFill/>
                </a:ln>
                <a:effectLst>
                  <a:outerShdw blurRad="38100" dist="38100" dir="2700000" algn="tl">
                    <a:srgbClr val="C0C0C0"/>
                  </a:outerShdw>
                </a:effectLst>
                <a:uLnTx/>
                <a:uFillTx/>
                <a:sym typeface="+mn-ea"/>
              </a:rPr>
              <a:t>等速度度量标准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4.3.4 </a:t>
            </a:r>
            <a:r>
              <a:rPr lang="zh-CN" altLang="en-US" sz="3000" kern="0" noProof="0" dirty="0">
                <a:ln>
                  <a:noFill/>
                </a:ln>
                <a:effectLst>
                  <a:outerShdw blurRad="38100" dist="38100" dir="2700000" algn="tl">
                    <a:srgbClr val="C0C0C0"/>
                  </a:outerShdw>
                </a:effectLst>
                <a:uLnTx/>
                <a:uFillTx/>
                <a:sym typeface="+mn-ea"/>
              </a:rPr>
              <a:t>平均延迟度量标准</a:t>
            </a:r>
            <a:endParaRPr lang="zh-CN" altLang="en-US" sz="3000" kern="0" noProof="0" dirty="0">
              <a:ln>
                <a:noFill/>
              </a:ln>
              <a:effectLst>
                <a:outerShdw blurRad="38100" dist="38100" dir="2700000" algn="tl">
                  <a:srgbClr val="C0C0C0"/>
                </a:outerShdw>
              </a:effectLst>
              <a:uLnTx/>
              <a:uFillTx/>
              <a:sym typeface="+mn-ea"/>
            </a:endParaRP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4.4 </a:t>
            </a:r>
            <a:r>
              <a:rPr lang="zh-CN" altLang="en-US" sz="3000" kern="0" noProof="0" dirty="0">
                <a:ln>
                  <a:noFill/>
                </a:ln>
                <a:effectLst>
                  <a:outerShdw blurRad="38100" dist="38100" dir="2700000" algn="tl">
                    <a:srgbClr val="C0C0C0"/>
                  </a:outerShdw>
                </a:effectLst>
                <a:uLnTx/>
                <a:uFillTx/>
                <a:sym typeface="+mn-ea"/>
              </a:rPr>
              <a:t>基准测试程序</a:t>
            </a:r>
            <a:endParaRPr lang="zh-CN" altLang="en-US" sz="3000" kern="0" noProof="0" dirty="0">
              <a:ln>
                <a:noFill/>
              </a:ln>
              <a:effectLst>
                <a:outerShdw blurRad="38100" dist="38100" dir="2700000" algn="tl">
                  <a:srgbClr val="C0C0C0"/>
                </a:outerShdw>
              </a:effectLst>
              <a:uLnTx/>
              <a:uFillTx/>
              <a:sym typeface="+mn-ea"/>
            </a:endParaRP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Gene Amdahl </a:t>
            </a:r>
            <a:r>
              <a:rPr lang="en-US" altLang="zh-CN"/>
              <a:t>(1922 — 2015</a:t>
            </a:r>
            <a:r>
              <a:rPr lang="zh-CN" altLang="en-US"/>
              <a:t>）</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内容占位符 5"/>
          <p:cNvPicPr>
            <a:picLocks noChangeAspect="1"/>
          </p:cNvPicPr>
          <p:nvPr>
            <p:ph sz="quarter" idx="12"/>
          </p:nvPr>
        </p:nvPicPr>
        <p:blipFill>
          <a:blip r:embed="rId1"/>
          <a:stretch>
            <a:fillRect/>
          </a:stretch>
        </p:blipFill>
        <p:spPr>
          <a:xfrm>
            <a:off x="892810" y="843915"/>
            <a:ext cx="2334260" cy="2334260"/>
          </a:xfrm>
          <a:prstGeom prst="rect">
            <a:avLst/>
          </a:prstGeom>
        </p:spPr>
      </p:pic>
      <p:pic>
        <p:nvPicPr>
          <p:cNvPr id="8" name="图片 7"/>
          <p:cNvPicPr>
            <a:picLocks noChangeAspect="1"/>
          </p:cNvPicPr>
          <p:nvPr/>
        </p:nvPicPr>
        <p:blipFill>
          <a:blip r:embed="rId2"/>
          <a:stretch>
            <a:fillRect/>
          </a:stretch>
        </p:blipFill>
        <p:spPr>
          <a:xfrm>
            <a:off x="-3810" y="3289300"/>
            <a:ext cx="4128135" cy="3093720"/>
          </a:xfrm>
          <a:prstGeom prst="rect">
            <a:avLst/>
          </a:prstGeom>
        </p:spPr>
      </p:pic>
      <p:sp>
        <p:nvSpPr>
          <p:cNvPr id="7" name="文本框 6"/>
          <p:cNvSpPr txBox="1"/>
          <p:nvPr/>
        </p:nvSpPr>
        <p:spPr>
          <a:xfrm>
            <a:off x="3851910" y="2090420"/>
            <a:ext cx="4505960" cy="3784600"/>
          </a:xfrm>
          <a:prstGeom prst="rect">
            <a:avLst/>
          </a:prstGeom>
          <a:noFill/>
        </p:spPr>
        <p:txBody>
          <a:bodyPr wrap="square" rtlCol="0" anchor="t">
            <a:spAutoFit/>
          </a:bodyPr>
          <a:p>
            <a:r>
              <a:rPr lang="zh-CN" altLang="en-US" sz="3000" kern="0" noProof="0" dirty="0">
                <a:ln>
                  <a:noFill/>
                </a:ln>
                <a:solidFill>
                  <a:schemeClr val="tx1"/>
                </a:solidFill>
                <a:effectLst>
                  <a:outerShdw blurRad="38100" dist="38100" dir="2700000" algn="tl">
                    <a:srgbClr val="C0C0C0"/>
                  </a:outerShdw>
                </a:effectLst>
                <a:uLnTx/>
                <a:uFillTx/>
                <a:latin typeface="+mn-lt"/>
                <a:ea typeface="+mn-ea"/>
              </a:rPr>
              <a:t>Famous for formulating a computer science concept known as Amdahl's Law </a:t>
            </a:r>
            <a:r>
              <a:rPr lang="en-US" altLang="zh-CN" sz="3000" kern="0" noProof="0" dirty="0">
                <a:ln>
                  <a:noFill/>
                </a:ln>
                <a:solidFill>
                  <a:schemeClr val="tx1"/>
                </a:solidFill>
                <a:effectLst>
                  <a:outerShdw blurRad="38100" dist="38100" dir="2700000" algn="tl">
                    <a:srgbClr val="C0C0C0"/>
                  </a:outerShdw>
                </a:effectLst>
                <a:uLnTx/>
                <a:uFillTx/>
                <a:latin typeface="+mn-lt"/>
                <a:ea typeface="+mn-ea"/>
              </a:rPr>
              <a:t>(1967) </a:t>
            </a:r>
            <a:r>
              <a:rPr lang="zh-CN" altLang="en-US" sz="3000" kern="0" noProof="0" dirty="0">
                <a:ln>
                  <a:noFill/>
                </a:ln>
                <a:solidFill>
                  <a:schemeClr val="tx1"/>
                </a:solidFill>
                <a:effectLst>
                  <a:outerShdw blurRad="38100" dist="38100" dir="2700000" algn="tl">
                    <a:srgbClr val="C0C0C0"/>
                  </a:outerShdw>
                </a:effectLst>
                <a:uLnTx/>
                <a:uFillTx/>
                <a:latin typeface="+mn-lt"/>
                <a:ea typeface="+mn-ea"/>
              </a:rPr>
              <a:t> and for establishing a major IT company called the Amdahl Corporation, Amdahl is also notable for his work with IBM.</a:t>
            </a:r>
            <a:endParaRPr lang="zh-CN" altLang="en-US" sz="3000" kern="0" noProof="0" dirty="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Amdahl </a:t>
            </a:r>
            <a:r>
              <a:rPr lang="zh-CN" altLang="en-US" dirty="0">
                <a:sym typeface="+mn-ea"/>
              </a:rPr>
              <a:t>定律（</a:t>
            </a:r>
            <a:r>
              <a:rPr lang="en-US" altLang="zh-CN" dirty="0">
                <a:sym typeface="+mn-ea"/>
              </a:rPr>
              <a:t>1</a:t>
            </a:r>
            <a:r>
              <a:rPr lang="zh-CN" altLang="en-US" dirty="0">
                <a:sym typeface="+mn-ea"/>
              </a:rPr>
              <a:t>）</a:t>
            </a:r>
            <a:endParaRPr lang="zh-CN" altLang="en-US"/>
          </a:p>
        </p:txBody>
      </p:sp>
      <p:sp>
        <p:nvSpPr>
          <p:cNvPr id="5" name="内容占位符 4"/>
          <p:cNvSpPr>
            <a:spLocks noGrp="1"/>
          </p:cNvSpPr>
          <p:nvPr>
            <p:ph sz="quarter" idx="12"/>
          </p:nvPr>
        </p:nvSpPr>
        <p:spPr/>
        <p:txBody>
          <a:bodyPr>
            <a:normAutofit fontScale="90000" lnSpcReduction="10000"/>
          </a:body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P：</a:t>
            </a:r>
            <a:r>
              <a:rPr lang="zh-CN" altLang="en-US" sz="2800" kern="0" noProof="0">
                <a:ln>
                  <a:noFill/>
                </a:ln>
                <a:effectLst>
                  <a:outerShdw blurRad="38100" dist="38100" dir="2700000" algn="tl">
                    <a:srgbClr val="C0C0C0"/>
                  </a:outerShdw>
                </a:effectLst>
                <a:uLnTx/>
                <a:uFillTx/>
                <a:sym typeface="+mn-ea"/>
              </a:rPr>
              <a:t>处理器数；</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W：</a:t>
            </a:r>
            <a:r>
              <a:rPr lang="zh-CN" altLang="en-US" sz="2800" kern="0" noProof="0">
                <a:ln>
                  <a:noFill/>
                </a:ln>
                <a:effectLst>
                  <a:outerShdw blurRad="38100" dist="38100" dir="2700000" algn="tl">
                    <a:srgbClr val="C0C0C0"/>
                  </a:outerShdw>
                </a:effectLst>
                <a:uLnTx/>
                <a:uFillTx/>
                <a:sym typeface="+mn-ea"/>
              </a:rPr>
              <a:t>问题规模（计算负载、工作负载，给定问题的总计算量）；</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W</a:t>
            </a:r>
            <a:r>
              <a:rPr lang="en-US" altLang="zh-CN" sz="2800" kern="0" baseline="-25000" noProof="0">
                <a:ln>
                  <a:noFill/>
                </a:ln>
                <a:effectLst>
                  <a:outerShdw blurRad="38100" dist="38100" dir="2700000" algn="tl">
                    <a:srgbClr val="C0C0C0"/>
                  </a:outerShdw>
                </a:effectLst>
                <a:uLnTx/>
                <a:uFillTx/>
                <a:sym typeface="+mn-ea"/>
              </a:rPr>
              <a:t>s</a:t>
            </a:r>
            <a:r>
              <a:rPr lang="en-US" altLang="zh-CN" sz="2800" kern="0" noProof="0">
                <a:ln>
                  <a:noFill/>
                </a:ln>
                <a:effectLst>
                  <a:outerShdw blurRad="38100" dist="38100" dir="2700000" algn="tl">
                    <a:srgbClr val="C0C0C0"/>
                  </a:outerShdw>
                </a:effectLst>
                <a:uLnTx/>
                <a:uFillTx/>
                <a:sym typeface="+mn-ea"/>
              </a:rPr>
              <a:t>：</a:t>
            </a:r>
            <a:r>
              <a:rPr lang="zh-CN" altLang="en-US" sz="2800" kern="0" noProof="0">
                <a:ln>
                  <a:noFill/>
                </a:ln>
                <a:effectLst>
                  <a:outerShdw blurRad="38100" dist="38100" dir="2700000" algn="tl">
                    <a:srgbClr val="C0C0C0"/>
                  </a:outerShdw>
                </a:effectLst>
                <a:uLnTx/>
                <a:uFillTx/>
                <a:sym typeface="+mn-ea"/>
              </a:rPr>
              <a:t>应用程序中的串行分量，</a:t>
            </a:r>
            <a:r>
              <a:rPr lang="en-US" altLang="zh-CN" sz="2800" kern="0" noProof="0">
                <a:ln>
                  <a:noFill/>
                </a:ln>
                <a:effectLst>
                  <a:outerShdw blurRad="38100" dist="38100" dir="2700000" algn="tl">
                    <a:srgbClr val="C0C0C0"/>
                  </a:outerShdw>
                </a:effectLst>
                <a:uLnTx/>
                <a:uFillTx/>
                <a:sym typeface="+mn-ea"/>
              </a:rPr>
              <a:t>f</a:t>
            </a:r>
            <a:r>
              <a:rPr lang="zh-CN" altLang="en-US" sz="2800" kern="0" noProof="0">
                <a:ln>
                  <a:noFill/>
                </a:ln>
                <a:effectLst>
                  <a:outerShdw blurRad="38100" dist="38100" dir="2700000" algn="tl">
                    <a:srgbClr val="C0C0C0"/>
                  </a:outerShdw>
                </a:effectLst>
                <a:uLnTx/>
                <a:uFillTx/>
                <a:sym typeface="+mn-ea"/>
              </a:rPr>
              <a:t>是串行分量比例（</a:t>
            </a:r>
            <a:r>
              <a:rPr lang="en-US" altLang="zh-CN" sz="2800" kern="0" noProof="0">
                <a:ln>
                  <a:noFill/>
                </a:ln>
                <a:effectLst>
                  <a:outerShdw blurRad="38100" dist="38100" dir="2700000" algn="tl">
                    <a:srgbClr val="C0C0C0"/>
                  </a:outerShdw>
                </a:effectLst>
                <a:uLnTx/>
                <a:uFillTx/>
                <a:sym typeface="+mn-ea"/>
              </a:rPr>
              <a:t>f = W</a:t>
            </a:r>
            <a:r>
              <a:rPr lang="en-US" altLang="zh-CN" sz="2800" kern="0" baseline="-25000" noProof="0">
                <a:ln>
                  <a:noFill/>
                </a:ln>
                <a:effectLst>
                  <a:outerShdw blurRad="38100" dist="38100" dir="2700000" algn="tl">
                    <a:srgbClr val="C0C0C0"/>
                  </a:outerShdw>
                </a:effectLst>
                <a:uLnTx/>
                <a:uFillTx/>
                <a:sym typeface="+mn-ea"/>
              </a:rPr>
              <a:t>s</a:t>
            </a:r>
            <a:r>
              <a:rPr lang="en-US" altLang="zh-CN" sz="2800" kern="0" noProof="0">
                <a:ln>
                  <a:noFill/>
                </a:ln>
                <a:effectLst>
                  <a:outerShdw blurRad="38100" dist="38100" dir="2700000" algn="tl">
                    <a:srgbClr val="C0C0C0"/>
                  </a:outerShdw>
                </a:effectLst>
                <a:uLnTx/>
                <a:uFillTx/>
                <a:sym typeface="+mn-ea"/>
              </a:rPr>
              <a:t>/W， W</a:t>
            </a:r>
            <a:r>
              <a:rPr lang="en-US" altLang="zh-CN" sz="2800" kern="0" baseline="-25000" noProof="0">
                <a:ln>
                  <a:noFill/>
                </a:ln>
                <a:effectLst>
                  <a:outerShdw blurRad="38100" dist="38100" dir="2700000" algn="tl">
                    <a:srgbClr val="C0C0C0"/>
                  </a:outerShdw>
                </a:effectLst>
                <a:uLnTx/>
                <a:uFillTx/>
                <a:sym typeface="+mn-ea"/>
              </a:rPr>
              <a:t>s</a:t>
            </a:r>
            <a:r>
              <a:rPr lang="en-US" altLang="zh-CN" sz="2800" kern="0" noProof="0">
                <a:ln>
                  <a:noFill/>
                </a:ln>
                <a:effectLst>
                  <a:outerShdw blurRad="38100" dist="38100" dir="2700000" algn="tl">
                    <a:srgbClr val="C0C0C0"/>
                  </a:outerShdw>
                </a:effectLst>
                <a:uLnTx/>
                <a:uFillTx/>
                <a:sym typeface="+mn-ea"/>
              </a:rPr>
              <a:t>=W</a:t>
            </a:r>
            <a:r>
              <a:rPr lang="en-US" altLang="zh-CN" sz="2800" kern="0" baseline="-25000" noProof="0">
                <a:ln>
                  <a:noFill/>
                </a:ln>
                <a:effectLst>
                  <a:outerShdw blurRad="38100" dist="38100" dir="2700000" algn="tl">
                    <a:srgbClr val="C0C0C0"/>
                  </a:outerShdw>
                </a:effectLst>
                <a:uLnTx/>
                <a:uFillTx/>
                <a:sym typeface="+mn-ea"/>
              </a:rPr>
              <a:t>1</a:t>
            </a:r>
            <a:r>
              <a:rPr lang="en-US" altLang="zh-CN" sz="2800" kern="0" noProof="0">
                <a:ln>
                  <a:noFill/>
                </a:ln>
                <a:effectLst>
                  <a:outerShdw blurRad="38100" dist="38100" dir="2700000" algn="tl">
                    <a:srgbClr val="C0C0C0"/>
                  </a:outerShdw>
                </a:effectLst>
                <a:uLnTx/>
                <a:uFillTx/>
                <a:sym typeface="+mn-ea"/>
              </a:rPr>
              <a:t>）；</a:t>
            </a:r>
            <a:endPar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W</a:t>
            </a:r>
            <a:r>
              <a:rPr lang="en-US" altLang="zh-CN" sz="2800" kern="0" baseline="-25000" noProof="0">
                <a:ln>
                  <a:noFill/>
                </a:ln>
                <a:effectLst>
                  <a:outerShdw blurRad="38100" dist="38100" dir="2700000" algn="tl">
                    <a:srgbClr val="C0C0C0"/>
                  </a:outerShdw>
                </a:effectLst>
                <a:uLnTx/>
                <a:uFillTx/>
                <a:sym typeface="+mn-ea"/>
              </a:rPr>
              <a:t>P</a:t>
            </a:r>
            <a:r>
              <a:rPr lang="en-US" altLang="zh-CN" sz="2800" kern="0" noProof="0">
                <a:ln>
                  <a:noFill/>
                </a:ln>
                <a:effectLst>
                  <a:outerShdw blurRad="38100" dist="38100" dir="2700000" algn="tl">
                    <a:srgbClr val="C0C0C0"/>
                  </a:outerShdw>
                </a:effectLst>
                <a:uLnTx/>
                <a:uFillTx/>
                <a:sym typeface="+mn-ea"/>
              </a:rPr>
              <a:t>：</a:t>
            </a:r>
            <a:r>
              <a:rPr lang="zh-CN" altLang="en-US" sz="2800" kern="0" noProof="0">
                <a:ln>
                  <a:noFill/>
                </a:ln>
                <a:effectLst>
                  <a:outerShdw blurRad="38100" dist="38100" dir="2700000" algn="tl">
                    <a:srgbClr val="C0C0C0"/>
                  </a:outerShdw>
                </a:effectLst>
                <a:uLnTx/>
                <a:uFillTx/>
                <a:sym typeface="+mn-ea"/>
              </a:rPr>
              <a:t>应用程序中可并行化部分，1-</a:t>
            </a:r>
            <a:r>
              <a:rPr lang="en-US" altLang="zh-CN" sz="2800" kern="0" noProof="0">
                <a:ln>
                  <a:noFill/>
                </a:ln>
                <a:effectLst>
                  <a:outerShdw blurRad="38100" dist="38100" dir="2700000" algn="tl">
                    <a:srgbClr val="C0C0C0"/>
                  </a:outerShdw>
                </a:effectLst>
                <a:uLnTx/>
                <a:uFillTx/>
                <a:sym typeface="+mn-ea"/>
              </a:rPr>
              <a:t>f</a:t>
            </a:r>
            <a:r>
              <a:rPr lang="zh-CN" altLang="en-US" sz="2800" kern="0" noProof="0">
                <a:ln>
                  <a:noFill/>
                </a:ln>
                <a:effectLst>
                  <a:outerShdw blurRad="38100" dist="38100" dir="2700000" algn="tl">
                    <a:srgbClr val="C0C0C0"/>
                  </a:outerShdw>
                </a:effectLst>
                <a:uLnTx/>
                <a:uFillTx/>
                <a:sym typeface="+mn-ea"/>
              </a:rPr>
              <a:t>为并行分量比例；</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W</a:t>
            </a:r>
            <a:r>
              <a:rPr lang="en-US" altLang="zh-CN" sz="2800" kern="0" baseline="-25000" noProof="0">
                <a:ln>
                  <a:noFill/>
                </a:ln>
                <a:effectLst>
                  <a:outerShdw blurRad="38100" dist="38100" dir="2700000" algn="tl">
                    <a:srgbClr val="C0C0C0"/>
                  </a:outerShdw>
                </a:effectLst>
                <a:uLnTx/>
                <a:uFillTx/>
                <a:sym typeface="+mn-ea"/>
              </a:rPr>
              <a:t>s</a:t>
            </a:r>
            <a:r>
              <a:rPr lang="en-US" altLang="zh-CN" sz="2800" kern="0" noProof="0">
                <a:ln>
                  <a:noFill/>
                </a:ln>
                <a:effectLst>
                  <a:outerShdw blurRad="38100" dist="38100" dir="2700000" algn="tl">
                    <a:srgbClr val="C0C0C0"/>
                  </a:outerShdw>
                </a:effectLst>
                <a:uLnTx/>
                <a:uFillTx/>
                <a:sym typeface="+mn-ea"/>
              </a:rPr>
              <a:t> +W </a:t>
            </a:r>
            <a:r>
              <a:rPr lang="en-US" altLang="zh-CN" sz="2800" kern="0" baseline="-25000" noProof="0">
                <a:ln>
                  <a:noFill/>
                </a:ln>
                <a:effectLst>
                  <a:outerShdw blurRad="38100" dist="38100" dir="2700000" algn="tl">
                    <a:srgbClr val="C0C0C0"/>
                  </a:outerShdw>
                </a:effectLst>
                <a:uLnTx/>
                <a:uFillTx/>
                <a:sym typeface="+mn-ea"/>
              </a:rPr>
              <a:t>p</a:t>
            </a:r>
            <a:r>
              <a:rPr lang="en-US" altLang="zh-CN" sz="2800" kern="0" noProof="0">
                <a:ln>
                  <a:noFill/>
                </a:ln>
                <a:effectLst>
                  <a:outerShdw blurRad="38100" dist="38100" dir="2700000" algn="tl">
                    <a:srgbClr val="C0C0C0"/>
                  </a:outerShdw>
                </a:effectLst>
                <a:uLnTx/>
                <a:uFillTx/>
                <a:sym typeface="+mn-ea"/>
              </a:rPr>
              <a:t> =W；</a:t>
            </a:r>
            <a:endPar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T</a:t>
            </a:r>
            <a:r>
              <a:rPr lang="en-US" altLang="zh-CN" sz="2800" kern="0" baseline="-25000" noProof="0">
                <a:ln>
                  <a:noFill/>
                </a:ln>
                <a:effectLst>
                  <a:outerShdw blurRad="38100" dist="38100" dir="2700000" algn="tl">
                    <a:srgbClr val="C0C0C0"/>
                  </a:outerShdw>
                </a:effectLst>
                <a:uLnTx/>
                <a:uFillTx/>
                <a:sym typeface="+mn-ea"/>
              </a:rPr>
              <a:t>s</a:t>
            </a:r>
            <a:r>
              <a:rPr lang="en-US" altLang="zh-CN" sz="2800" kern="0" noProof="0">
                <a:ln>
                  <a:noFill/>
                </a:ln>
                <a:effectLst>
                  <a:outerShdw blurRad="38100" dist="38100" dir="2700000" algn="tl">
                    <a:srgbClr val="C0C0C0"/>
                  </a:outerShdw>
                </a:effectLst>
                <a:uLnTx/>
                <a:uFillTx/>
                <a:sym typeface="+mn-ea"/>
              </a:rPr>
              <a:t>=T</a:t>
            </a:r>
            <a:r>
              <a:rPr lang="en-US" altLang="zh-CN" sz="2800" kern="0" baseline="-25000" noProof="0">
                <a:ln>
                  <a:noFill/>
                </a:ln>
                <a:effectLst>
                  <a:outerShdw blurRad="38100" dist="38100" dir="2700000" algn="tl">
                    <a:srgbClr val="C0C0C0"/>
                  </a:outerShdw>
                </a:effectLst>
                <a:uLnTx/>
                <a:uFillTx/>
                <a:sym typeface="+mn-ea"/>
              </a:rPr>
              <a:t>1 </a:t>
            </a:r>
            <a:r>
              <a:rPr lang="en-US" altLang="zh-CN" sz="2800" kern="0" noProof="0">
                <a:ln>
                  <a:noFill/>
                </a:ln>
                <a:effectLst>
                  <a:outerShdw blurRad="38100" dist="38100" dir="2700000" algn="tl">
                    <a:srgbClr val="C0C0C0"/>
                  </a:outerShdw>
                </a:effectLst>
                <a:uLnTx/>
                <a:uFillTx/>
                <a:sym typeface="+mn-ea"/>
              </a:rPr>
              <a:t>：</a:t>
            </a:r>
            <a:r>
              <a:rPr lang="zh-CN" altLang="en-US" sz="2800" kern="0" noProof="0">
                <a:ln>
                  <a:noFill/>
                </a:ln>
                <a:effectLst>
                  <a:outerShdw blurRad="38100" dist="38100" dir="2700000" algn="tl">
                    <a:srgbClr val="C0C0C0"/>
                  </a:outerShdw>
                </a:effectLst>
                <a:uLnTx/>
                <a:uFillTx/>
                <a:sym typeface="+mn-ea"/>
              </a:rPr>
              <a:t>串行执行时间，</a:t>
            </a:r>
            <a:r>
              <a:rPr lang="en-US" altLang="zh-CN" sz="2800" kern="0" noProof="0">
                <a:ln>
                  <a:noFill/>
                </a:ln>
                <a:effectLst>
                  <a:outerShdw blurRad="38100" dist="38100" dir="2700000" algn="tl">
                    <a:srgbClr val="C0C0C0"/>
                  </a:outerShdw>
                </a:effectLst>
                <a:uLnTx/>
                <a:uFillTx/>
                <a:sym typeface="+mn-ea"/>
              </a:rPr>
              <a:t>T </a:t>
            </a:r>
            <a:r>
              <a:rPr lang="en-US" altLang="zh-CN" sz="2800" kern="0" baseline="-25000" noProof="0">
                <a:ln>
                  <a:noFill/>
                </a:ln>
                <a:effectLst>
                  <a:outerShdw blurRad="38100" dist="38100" dir="2700000" algn="tl">
                    <a:srgbClr val="C0C0C0"/>
                  </a:outerShdw>
                </a:effectLst>
                <a:uLnTx/>
                <a:uFillTx/>
                <a:sym typeface="+mn-ea"/>
              </a:rPr>
              <a:t>p </a:t>
            </a:r>
            <a:r>
              <a:rPr lang="en-US" altLang="zh-CN" sz="2800" kern="0" noProof="0">
                <a:ln>
                  <a:noFill/>
                </a:ln>
                <a:effectLst>
                  <a:outerShdw blurRad="38100" dist="38100" dir="2700000" algn="tl">
                    <a:srgbClr val="C0C0C0"/>
                  </a:outerShdw>
                </a:effectLst>
                <a:uLnTx/>
                <a:uFillTx/>
                <a:sym typeface="+mn-ea"/>
              </a:rPr>
              <a:t>：</a:t>
            </a:r>
            <a:r>
              <a:rPr lang="zh-CN" altLang="en-US" sz="2800" kern="0" noProof="0">
                <a:ln>
                  <a:noFill/>
                </a:ln>
                <a:effectLst>
                  <a:outerShdw blurRad="38100" dist="38100" dir="2700000" algn="tl">
                    <a:srgbClr val="C0C0C0"/>
                  </a:outerShdw>
                </a:effectLst>
                <a:uLnTx/>
                <a:uFillTx/>
                <a:sym typeface="+mn-ea"/>
              </a:rPr>
              <a:t>并行执行时间；</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S：</a:t>
            </a:r>
            <a:r>
              <a:rPr lang="zh-CN" altLang="en-US" sz="2800" kern="0" noProof="0">
                <a:ln>
                  <a:noFill/>
                </a:ln>
                <a:effectLst>
                  <a:outerShdw blurRad="38100" dist="38100" dir="2700000" algn="tl">
                    <a:srgbClr val="C0C0C0"/>
                  </a:outerShdw>
                </a:effectLst>
                <a:uLnTx/>
                <a:uFillTx/>
                <a:sym typeface="+mn-ea"/>
              </a:rPr>
              <a:t>加速比，</a:t>
            </a:r>
            <a:r>
              <a:rPr lang="en-US" altLang="zh-CN" sz="2800" kern="0" noProof="0">
                <a:ln>
                  <a:noFill/>
                </a:ln>
                <a:effectLst>
                  <a:outerShdw blurRad="38100" dist="38100" dir="2700000" algn="tl">
                    <a:srgbClr val="C0C0C0"/>
                  </a:outerShdw>
                </a:effectLst>
                <a:uLnTx/>
                <a:uFillTx/>
                <a:sym typeface="+mn-ea"/>
              </a:rPr>
              <a:t>E：</a:t>
            </a:r>
            <a:r>
              <a:rPr lang="zh-CN" altLang="en-US" sz="2800" kern="0" noProof="0">
                <a:ln>
                  <a:noFill/>
                </a:ln>
                <a:effectLst>
                  <a:outerShdw blurRad="38100" dist="38100" dir="2700000" algn="tl">
                    <a:srgbClr val="C0C0C0"/>
                  </a:outerShdw>
                </a:effectLst>
                <a:uLnTx/>
                <a:uFillTx/>
                <a:sym typeface="+mn-ea"/>
              </a:rPr>
              <a:t>效率； </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出发点：</a:t>
            </a:r>
            <a:r>
              <a:rPr lang="en-US" altLang="zh-CN" sz="2800" kern="0" noProof="0">
                <a:ln>
                  <a:noFill/>
                </a:ln>
                <a:effectLst>
                  <a:outerShdw blurRad="38100" dist="38100" dir="2700000" algn="tl">
                    <a:srgbClr val="C0C0C0"/>
                  </a:outerShdw>
                </a:effectLst>
                <a:uLnTx/>
                <a:uFillTx/>
                <a:sym typeface="+mn-ea"/>
              </a:rPr>
              <a:t>Base on Fixed Problem Size</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固定不变的计算负载； </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固定的计算负载分布在多个处理器上的，</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增加处理器加快执行速度，从而达到了加速的目的。 </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Amdahl</a:t>
            </a:r>
            <a:r>
              <a:rPr lang="zh-CN" altLang="en-US" dirty="0">
                <a:sym typeface="+mn-ea"/>
              </a:rPr>
              <a:t>定律（</a:t>
            </a:r>
            <a:r>
              <a:rPr lang="en-US" altLang="zh-CN" dirty="0">
                <a:sym typeface="+mn-ea"/>
              </a:rPr>
              <a:t>2</a:t>
            </a:r>
            <a:r>
              <a:rPr lang="zh-CN" altLang="en-US" dirty="0">
                <a:sym typeface="+mn-ea"/>
              </a:rPr>
              <a:t>）</a:t>
            </a:r>
            <a:endParaRPr lang="zh-CN" altLang="en-US"/>
          </a:p>
        </p:txBody>
      </p:sp>
      <p:sp>
        <p:nvSpPr>
          <p:cNvPr id="5" name="内容占位符 4"/>
          <p:cNvSpPr>
            <a:spLocks noGrp="1"/>
          </p:cNvSpPr>
          <p:nvPr>
            <p:ph sz="quarter" idx="12"/>
          </p:nvPr>
        </p:nvSpPr>
        <p:spPr/>
        <p:txBody>
          <a:bodyPr/>
          <a:lstStyle/>
          <a:p>
            <a:pPr marL="533400" marR="0" lvl="0" indent="-5334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Amdahl</a:t>
            </a:r>
            <a:r>
              <a:rPr lang="en-US" altLang="zh-CN" sz="2800" kern="0" noProof="0">
                <a:ln>
                  <a:noFill/>
                </a:ln>
                <a:effectLst>
                  <a:outerShdw blurRad="38100" dist="38100" dir="2700000" algn="tl">
                    <a:srgbClr val="C0C0C0"/>
                  </a:outerShdw>
                </a:effectLst>
                <a:uLnTx/>
                <a:uFillTx/>
                <a:latin typeface="Arial" panose="020B0604020202020204"/>
                <a:sym typeface="+mn-ea"/>
              </a:rPr>
              <a:t>’</a:t>
            </a:r>
            <a:r>
              <a:rPr lang="en-US" altLang="zh-CN" sz="2800" kern="0" noProof="0">
                <a:ln>
                  <a:noFill/>
                </a:ln>
                <a:effectLst>
                  <a:outerShdw blurRad="38100" dist="38100" dir="2700000" algn="tl">
                    <a:srgbClr val="C0C0C0"/>
                  </a:outerShdw>
                </a:effectLst>
                <a:uLnTx/>
                <a:uFillTx/>
                <a:sym typeface="+mn-ea"/>
              </a:rPr>
              <a:t>s Law </a:t>
            </a:r>
            <a:r>
              <a:rPr lang="zh-CN" altLang="en-US" sz="2800" kern="0" noProof="0">
                <a:ln>
                  <a:noFill/>
                </a:ln>
                <a:effectLst>
                  <a:outerShdw blurRad="38100" dist="38100" dir="2700000" algn="tl">
                    <a:srgbClr val="C0C0C0"/>
                  </a:outerShdw>
                </a:effectLst>
                <a:uLnTx/>
                <a:uFillTx/>
                <a:sym typeface="+mn-ea"/>
              </a:rPr>
              <a:t>表明：</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952500" marR="0" lvl="1"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适用于实时应用问题。当问题的计算负载或规模固定时，我们必须通过增加处理器数目来降低计算时间；</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952500" marR="0" lvl="1"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加速比受到算法中串行工作量的限制。</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952500" marR="0" lvl="1"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1" lang="en-US" altLang="ko-KR" sz="2800" kern="0" noProof="0">
                <a:ln>
                  <a:noFill/>
                </a:ln>
                <a:effectLst/>
                <a:uLnTx/>
                <a:uFillTx/>
                <a:sym typeface="+mn-ea"/>
              </a:rPr>
              <a:t>Amdahl</a:t>
            </a:r>
            <a:r>
              <a:rPr kumimoji="1" lang="en-US" altLang="ko-KR" sz="2800" kern="0" noProof="0">
                <a:ln>
                  <a:noFill/>
                </a:ln>
                <a:effectLst/>
                <a:uLnTx/>
                <a:uFillTx/>
                <a:latin typeface="Arial" panose="020B0604020202020204"/>
                <a:sym typeface="+mn-ea"/>
              </a:rPr>
              <a:t>’</a:t>
            </a:r>
            <a:r>
              <a:rPr kumimoji="1" lang="en-US" altLang="ko-KR" sz="2800" kern="0" noProof="0">
                <a:ln>
                  <a:noFill/>
                </a:ln>
                <a:effectLst/>
                <a:uLnTx/>
                <a:uFillTx/>
                <a:sym typeface="+mn-ea"/>
              </a:rPr>
              <a:t>s law: argument against massively parallel systems</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533400" marR="0" lvl="0" indent="-5334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公式推导</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558092" name="Object 12"/>
          <p:cNvGraphicFramePr/>
          <p:nvPr/>
        </p:nvGraphicFramePr>
        <p:xfrm>
          <a:off x="1754823" y="4535488"/>
          <a:ext cx="5945187" cy="931862"/>
        </p:xfrm>
        <a:graphic>
          <a:graphicData uri="http://schemas.openxmlformats.org/presentationml/2006/ole">
            <mc:AlternateContent xmlns:mc="http://schemas.openxmlformats.org/markup-compatibility/2006">
              <mc:Choice xmlns:v="urn:schemas-microsoft-com:vml" Requires="v">
                <p:oleObj spid="_x0000_s4119" name="" r:id="rId1" imgW="2654300" imgH="419100" progId="Equation.3">
                  <p:embed/>
                </p:oleObj>
              </mc:Choice>
              <mc:Fallback>
                <p:oleObj name="" r:id="rId1" imgW="2654300" imgH="419100" progId="Equation.3">
                  <p:embed/>
                  <p:pic>
                    <p:nvPicPr>
                      <p:cNvPr id="0" name="图片 3075"/>
                      <p:cNvPicPr/>
                      <p:nvPr/>
                    </p:nvPicPr>
                    <p:blipFill>
                      <a:blip r:embed="rId2"/>
                      <a:stretch>
                        <a:fillRect/>
                      </a:stretch>
                    </p:blipFill>
                    <p:spPr>
                      <a:xfrm>
                        <a:off x="1754823" y="4535488"/>
                        <a:ext cx="5945187" cy="931862"/>
                      </a:xfrm>
                      <a:prstGeom prst="rect">
                        <a:avLst/>
                      </a:prstGeom>
                      <a:noFill/>
                      <a:ln w="38100">
                        <a:noFill/>
                        <a:miter/>
                      </a:ln>
                    </p:spPr>
                  </p:pic>
                </p:oleObj>
              </mc:Fallback>
            </mc:AlternateContent>
          </a:graphicData>
        </a:graphic>
      </p:graphicFrame>
      <p:graphicFrame>
        <p:nvGraphicFramePr>
          <p:cNvPr id="558093" name="Object 13"/>
          <p:cNvGraphicFramePr/>
          <p:nvPr/>
        </p:nvGraphicFramePr>
        <p:xfrm>
          <a:off x="1691640" y="5410518"/>
          <a:ext cx="6767513" cy="1131887"/>
        </p:xfrm>
        <a:graphic>
          <a:graphicData uri="http://schemas.openxmlformats.org/presentationml/2006/ole">
            <mc:AlternateContent xmlns:mc="http://schemas.openxmlformats.org/markup-compatibility/2006">
              <mc:Choice xmlns:v="urn:schemas-microsoft-com:vml" Requires="v">
                <p:oleObj spid="_x0000_s4120" name="" r:id="rId3" imgW="3657600" imgH="609600" progId="Equation.3">
                  <p:embed/>
                </p:oleObj>
              </mc:Choice>
              <mc:Fallback>
                <p:oleObj name="" r:id="rId3" imgW="3657600" imgH="609600" progId="Equation.3">
                  <p:embed/>
                  <p:pic>
                    <p:nvPicPr>
                      <p:cNvPr id="0" name="图片 3077"/>
                      <p:cNvPicPr/>
                      <p:nvPr/>
                    </p:nvPicPr>
                    <p:blipFill>
                      <a:blip r:embed="rId4"/>
                      <a:stretch>
                        <a:fillRect/>
                      </a:stretch>
                    </p:blipFill>
                    <p:spPr>
                      <a:xfrm>
                        <a:off x="1691640" y="5410518"/>
                        <a:ext cx="6767513" cy="11318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Amdahl</a:t>
            </a:r>
            <a:r>
              <a:rPr lang="en-US" altLang="zh-CN" dirty="0">
                <a:latin typeface="Arial" panose="020B0604020202020204" pitchFamily="34" charset="0"/>
                <a:sym typeface="+mn-ea"/>
              </a:rPr>
              <a:t>’</a:t>
            </a:r>
            <a:r>
              <a:rPr lang="en-US" altLang="zh-CN" dirty="0">
                <a:sym typeface="+mn-ea"/>
              </a:rPr>
              <a:t>s law </a:t>
            </a:r>
            <a:r>
              <a:rPr lang="zh-CN" altLang="en-US" dirty="0">
                <a:sym typeface="+mn-ea"/>
              </a:rPr>
              <a:t>（</a:t>
            </a:r>
            <a:r>
              <a:rPr lang="en-US" altLang="zh-CN" dirty="0">
                <a:sym typeface="+mn-ea"/>
              </a:rPr>
              <a:t>3</a:t>
            </a:r>
            <a:r>
              <a:rPr lang="zh-CN" altLang="en-US" dirty="0">
                <a:sym typeface="+mn-ea"/>
              </a:rPr>
              <a:t>）</a:t>
            </a:r>
            <a:endParaRPr lang="zh-CN" altLang="en-US"/>
          </a:p>
        </p:txBody>
      </p:sp>
      <p:sp>
        <p:nvSpPr>
          <p:cNvPr id="5" name="内容占位符 4"/>
          <p:cNvSpPr>
            <a:spLocks noGrp="1"/>
          </p:cNvSpPr>
          <p:nvPr>
            <p:ph sz="quarter" idx="12"/>
          </p:nvPr>
        </p:nvSpPr>
        <p:spPr/>
        <p:txBody>
          <a:bodyPr>
            <a:normAutofit fontScale="75000" lnSpcReduction="20000"/>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noProof="0">
              <a:effectLst>
                <a:outerShdw blurRad="38100" dist="38100" dir="2700000" algn="tl">
                  <a:srgbClr val="C0C0C0"/>
                </a:outerShdw>
              </a:effectLst>
              <a:latin typeface="Comic Sans MS" panose="030F0702030302020204" pitchFamily="66" charset="0"/>
              <a:ea typeface="宋体" panose="02010600030101010101" pitchFamily="2" charset="-122"/>
              <a:sym typeface="+mn-ea"/>
            </a:endParaRPr>
          </a:p>
          <a:p>
            <a:endParaRPr lang="zh-CN" altLang="en-US" noProof="0">
              <a:effectLst>
                <a:outerShdw blurRad="38100" dist="38100" dir="2700000" algn="tl">
                  <a:srgbClr val="C0C0C0"/>
                </a:outerShdw>
              </a:effectLst>
              <a:latin typeface="Comic Sans MS" panose="030F0702030302020204" pitchFamily="66" charset="0"/>
              <a:ea typeface="宋体" panose="02010600030101010101" pitchFamily="2" charset="-122"/>
              <a:sym typeface="+mn-ea"/>
            </a:endParaRPr>
          </a:p>
          <a:p>
            <a:endParaRPr lang="zh-CN" altLang="en-US" noProof="0">
              <a:effectLst>
                <a:outerShdw blurRad="38100" dist="38100" dir="2700000" algn="tl">
                  <a:srgbClr val="C0C0C0"/>
                </a:outerShdw>
              </a:effectLst>
              <a:latin typeface="Comic Sans MS" panose="030F0702030302020204" pitchFamily="66" charset="0"/>
              <a:ea typeface="宋体" panose="02010600030101010101" pitchFamily="2" charset="-122"/>
              <a:sym typeface="+mn-ea"/>
            </a:endParaRPr>
          </a:p>
          <a:p>
            <a:pPr marL="0" indent="0">
              <a:buNone/>
            </a:pPr>
            <a:r>
              <a:rPr lang="zh-CN" altLang="en-US" sz="3600" noProof="0">
                <a:effectLst>
                  <a:outerShdw blurRad="38100" dist="38100" dir="2700000" algn="tl">
                    <a:srgbClr val="C0C0C0"/>
                  </a:outerShdw>
                </a:effectLst>
                <a:latin typeface="Comic Sans MS" panose="030F0702030302020204" pitchFamily="66" charset="0"/>
                <a:ea typeface="宋体" panose="02010600030101010101" pitchFamily="2" charset="-122"/>
                <a:sym typeface="+mn-ea"/>
              </a:rPr>
              <a:t>实际上并行加速不仅受限于串行分量，而且也受并行实现时的额外开销的限制。</a:t>
            </a:r>
            <a:endParaRPr lang="zh-CN" altLang="en-US" sz="3600" noProof="0">
              <a:effectLst>
                <a:outerShdw blurRad="38100" dist="38100" dir="2700000" algn="tl">
                  <a:srgbClr val="C0C0C0"/>
                </a:outerShdw>
              </a:effectLst>
              <a:latin typeface="Comic Sans MS" panose="030F0702030302020204" pitchFamily="66" charset="0"/>
              <a:ea typeface="宋体" panose="02010600030101010101" pitchFamily="2" charset="-122"/>
              <a:sym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074" name="Object 4"/>
          <p:cNvGraphicFramePr/>
          <p:nvPr/>
        </p:nvGraphicFramePr>
        <p:xfrm>
          <a:off x="267970" y="1109980"/>
          <a:ext cx="8496300" cy="3600450"/>
        </p:xfrm>
        <a:graphic>
          <a:graphicData uri="http://schemas.openxmlformats.org/presentationml/2006/ole">
            <mc:AlternateContent xmlns:mc="http://schemas.openxmlformats.org/markup-compatibility/2006">
              <mc:Choice xmlns:v="urn:schemas-microsoft-com:vml" Requires="v">
                <p:oleObj spid="_x0000_s5133" name="" r:id="rId1" imgW="7264400" imgH="2543810" progId="Visio.Drawing.6">
                  <p:embed/>
                </p:oleObj>
              </mc:Choice>
              <mc:Fallback>
                <p:oleObj name="" r:id="rId1" imgW="7264400" imgH="2543810" progId="Visio.Drawing.6">
                  <p:embed/>
                  <p:pic>
                    <p:nvPicPr>
                      <p:cNvPr id="0" name="图片 3079"/>
                      <p:cNvPicPr/>
                      <p:nvPr/>
                    </p:nvPicPr>
                    <p:blipFill>
                      <a:blip r:embed="rId2"/>
                      <a:stretch>
                        <a:fillRect/>
                      </a:stretch>
                    </p:blipFill>
                    <p:spPr>
                      <a:xfrm>
                        <a:off x="267970" y="1109980"/>
                        <a:ext cx="8496300" cy="360045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John Gustafson </a:t>
            </a:r>
            <a:r>
              <a:rPr lang="en-US" altLang="zh-CN"/>
              <a:t>(1955— )</a:t>
            </a:r>
            <a:endParaRPr lang="en-US" altLang="zh-CN"/>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1"/>
          <a:stretch>
            <a:fillRect/>
          </a:stretch>
        </p:blipFill>
        <p:spPr>
          <a:xfrm>
            <a:off x="626110" y="1255395"/>
            <a:ext cx="1943100" cy="1943100"/>
          </a:xfrm>
          <a:prstGeom prst="rect">
            <a:avLst/>
          </a:prstGeom>
        </p:spPr>
      </p:pic>
      <p:pic>
        <p:nvPicPr>
          <p:cNvPr id="8" name="图片 7"/>
          <p:cNvPicPr>
            <a:picLocks noChangeAspect="1"/>
          </p:cNvPicPr>
          <p:nvPr/>
        </p:nvPicPr>
        <p:blipFill>
          <a:blip r:embed="rId2"/>
          <a:stretch>
            <a:fillRect/>
          </a:stretch>
        </p:blipFill>
        <p:spPr>
          <a:xfrm>
            <a:off x="-38735" y="3766820"/>
            <a:ext cx="3625850" cy="2062480"/>
          </a:xfrm>
          <a:prstGeom prst="rect">
            <a:avLst/>
          </a:prstGeom>
        </p:spPr>
      </p:pic>
      <p:sp>
        <p:nvSpPr>
          <p:cNvPr id="7" name="文本框 6"/>
          <p:cNvSpPr txBox="1"/>
          <p:nvPr/>
        </p:nvSpPr>
        <p:spPr>
          <a:xfrm>
            <a:off x="3197860" y="1414145"/>
            <a:ext cx="5332095" cy="3784600"/>
          </a:xfrm>
          <a:prstGeom prst="rect">
            <a:avLst/>
          </a:prstGeom>
          <a:noFill/>
        </p:spPr>
        <p:txBody>
          <a:bodyPr wrap="square" rtlCol="0" anchor="t">
            <a:spAutoFit/>
          </a:bodyPr>
          <a:p>
            <a:r>
              <a:rPr lang="zh-CN" altLang="en-US" sz="3000" kern="0" noProof="0" dirty="0">
                <a:ln>
                  <a:noFill/>
                </a:ln>
                <a:solidFill>
                  <a:schemeClr val="tx1"/>
                </a:solidFill>
                <a:effectLst>
                  <a:outerShdw blurRad="38100" dist="38100" dir="2700000" algn="tl">
                    <a:srgbClr val="C0C0C0"/>
                  </a:outerShdw>
                </a:effectLst>
                <a:uLnTx/>
                <a:uFillTx/>
                <a:latin typeface="+mn-lt"/>
                <a:ea typeface="+mn-ea"/>
              </a:rPr>
              <a:t>Dr. Gustafson is an American computer scientist and businessman, chiefly known for his work in High Performance Computing (HPC) such as the invention of Gustafson's Law, introducing the first commercial computer cluster</a:t>
            </a:r>
            <a:r>
              <a:rPr lang="en-US" altLang="zh-CN" sz="3000" kern="0" noProof="0" dirty="0">
                <a:ln>
                  <a:noFill/>
                </a:ln>
                <a:solidFill>
                  <a:schemeClr val="tx1"/>
                </a:solidFill>
                <a:effectLst>
                  <a:outerShdw blurRad="38100" dist="38100" dir="2700000" algn="tl">
                    <a:srgbClr val="C0C0C0"/>
                  </a:outerShdw>
                </a:effectLst>
                <a:uLnTx/>
                <a:uFillTx/>
                <a:latin typeface="+mn-lt"/>
                <a:ea typeface="+mn-ea"/>
              </a:rPr>
              <a:t>, etc.</a:t>
            </a:r>
            <a:endParaRPr lang="en-US" altLang="zh-CN" sz="3000" kern="0" noProof="0" dirty="0">
              <a:ln>
                <a:noFill/>
              </a:ln>
              <a:solidFill>
                <a:schemeClr val="tx1"/>
              </a:solidFill>
              <a:effectLst>
                <a:outerShdw blurRad="38100" dist="38100" dir="2700000" algn="tl">
                  <a:srgbClr val="C0C0C0"/>
                </a:outerShdw>
              </a:effectLst>
              <a:uLnTx/>
              <a:uFillTx/>
              <a:latin typeface="+mn-lt"/>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Gustafson</a:t>
            </a:r>
            <a:r>
              <a:rPr lang="zh-CN" altLang="en-US" dirty="0">
                <a:sym typeface="+mn-ea"/>
              </a:rPr>
              <a:t>定律（</a:t>
            </a:r>
            <a:r>
              <a:rPr lang="en-US" altLang="zh-CN" dirty="0">
                <a:sym typeface="+mn-ea"/>
              </a:rPr>
              <a:t>1</a:t>
            </a:r>
            <a:r>
              <a:rPr lang="zh-CN" altLang="en-US" dirty="0">
                <a:sym typeface="+mn-ea"/>
              </a:rPr>
              <a:t>）</a:t>
            </a:r>
            <a:endParaRPr lang="zh-CN" altLang="en-US"/>
          </a:p>
        </p:txBody>
      </p:sp>
      <p:sp>
        <p:nvSpPr>
          <p:cNvPr id="5" name="内容占位符 4"/>
          <p:cNvSpPr>
            <a:spLocks noGrp="1"/>
          </p:cNvSpPr>
          <p:nvPr>
            <p:ph sz="quarter" idx="12"/>
          </p:nvPr>
        </p:nvSpPr>
        <p:spPr/>
        <p:txBody>
          <a:bodyPr>
            <a:normAutofit lnSpcReduction="1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出发点：</a:t>
            </a:r>
            <a:r>
              <a:rPr lang="en-US" altLang="zh-CN" sz="2800" kern="0" noProof="0">
                <a:ln>
                  <a:noFill/>
                </a:ln>
                <a:effectLst>
                  <a:outerShdw blurRad="38100" dist="38100" dir="2700000" algn="tl">
                    <a:srgbClr val="C0C0C0"/>
                  </a:outerShdw>
                </a:effectLst>
                <a:uLnTx/>
                <a:uFillTx/>
                <a:sym typeface="+mn-ea"/>
              </a:rPr>
              <a:t>Base on Fixed Execution Time</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对于很多大型计算，精度要求很高，即在此类应用中精度是个关键因素，而计算时间是固定不变的。此时为了提高精度，必须加大计算量，相应地亦必须增多处理器数才能维持时间不变；</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表明：随着处理器数目的增加，串行执行部分</a:t>
            </a:r>
            <a:r>
              <a:rPr lang="en-US" altLang="zh-CN" sz="2800" i="1" kern="0" noProof="0">
                <a:ln>
                  <a:noFill/>
                </a:ln>
                <a:effectLst>
                  <a:outerShdw blurRad="38100" dist="38100" dir="2700000" algn="tl">
                    <a:srgbClr val="C0C0C0"/>
                  </a:outerShdw>
                </a:effectLst>
                <a:uLnTx/>
                <a:uFillTx/>
                <a:sym typeface="+mn-ea"/>
              </a:rPr>
              <a:t>f</a:t>
            </a:r>
            <a:r>
              <a:rPr lang="zh-CN" altLang="en-US" sz="2800" kern="0" noProof="0">
                <a:ln>
                  <a:noFill/>
                </a:ln>
                <a:effectLst>
                  <a:outerShdw blurRad="38100" dist="38100" dir="2700000" algn="tl">
                    <a:srgbClr val="C0C0C0"/>
                  </a:outerShdw>
                </a:effectLst>
                <a:uLnTx/>
                <a:uFillTx/>
                <a:sym typeface="+mn-ea"/>
              </a:rPr>
              <a:t>不再是并行算法的瓶颈。</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Gustafson</a:t>
            </a:r>
            <a:r>
              <a:rPr lang="zh-CN" altLang="en-US" sz="2800" kern="0" noProof="0">
                <a:ln>
                  <a:noFill/>
                </a:ln>
                <a:effectLst>
                  <a:outerShdw blurRad="38100" dist="38100" dir="2700000" algn="tl">
                    <a:srgbClr val="C0C0C0"/>
                  </a:outerShdw>
                </a:effectLst>
                <a:uLnTx/>
                <a:uFillTx/>
                <a:sym typeface="+mn-ea"/>
              </a:rPr>
              <a:t>加速定律 :</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并行开销</a:t>
            </a:r>
            <a:r>
              <a:rPr lang="en-US" altLang="zh-CN" sz="2800" kern="0" noProof="0">
                <a:ln>
                  <a:noFill/>
                </a:ln>
                <a:effectLst>
                  <a:outerShdw blurRad="38100" dist="38100" dir="2700000" algn="tl">
                    <a:srgbClr val="C0C0C0"/>
                  </a:outerShdw>
                </a:effectLst>
                <a:uLnTx/>
                <a:uFillTx/>
                <a:sym typeface="+mn-ea"/>
              </a:rPr>
              <a:t>W</a:t>
            </a:r>
            <a:r>
              <a:rPr lang="en-US" altLang="zh-CN" sz="2800" kern="0" baseline="-25000" noProof="0">
                <a:ln>
                  <a:noFill/>
                </a:ln>
                <a:effectLst>
                  <a:outerShdw blurRad="38100" dist="38100" dir="2700000" algn="tl">
                    <a:srgbClr val="C0C0C0"/>
                  </a:outerShdw>
                </a:effectLst>
                <a:uLnTx/>
                <a:uFillTx/>
                <a:sym typeface="+mn-ea"/>
              </a:rPr>
              <a:t> o </a:t>
            </a:r>
            <a:r>
              <a:rPr lang="en-US" altLang="zh-CN" sz="2800" kern="0" noProof="0">
                <a:ln>
                  <a:noFill/>
                </a:ln>
                <a:effectLst>
                  <a:outerShdw blurRad="38100" dist="38100" dir="2700000" algn="tl">
                    <a:srgbClr val="C0C0C0"/>
                  </a:outerShdw>
                </a:effectLst>
                <a:uLnTx/>
                <a:uFillTx/>
                <a:sym typeface="+mn-ea"/>
              </a:rPr>
              <a:t>：</a:t>
            </a:r>
            <a:endPar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6" name="Object 5"/>
          <p:cNvGraphicFramePr/>
          <p:nvPr/>
        </p:nvGraphicFramePr>
        <p:xfrm>
          <a:off x="4020344" y="3715469"/>
          <a:ext cx="4319587" cy="987425"/>
        </p:xfrm>
        <a:graphic>
          <a:graphicData uri="http://schemas.openxmlformats.org/presentationml/2006/ole">
            <mc:AlternateContent xmlns:mc="http://schemas.openxmlformats.org/markup-compatibility/2006">
              <mc:Choice xmlns:v="urn:schemas-microsoft-com:vml" Requires="v">
                <p:oleObj spid="_x0000_s16415" name="" r:id="rId1" imgW="1396365" imgH="317500" progId="Equation.3">
                  <p:embed/>
                </p:oleObj>
              </mc:Choice>
              <mc:Fallback>
                <p:oleObj name="" r:id="rId1" imgW="1396365" imgH="317500" progId="Equation.3">
                  <p:embed/>
                  <p:pic>
                    <p:nvPicPr>
                      <p:cNvPr id="0" name="Object 5"/>
                      <p:cNvPicPr/>
                      <p:nvPr/>
                    </p:nvPicPr>
                    <p:blipFill>
                      <a:blip r:embed="rId2"/>
                      <a:stretch>
                        <a:fillRect/>
                      </a:stretch>
                    </p:blipFill>
                    <p:spPr>
                      <a:xfrm>
                        <a:off x="4020344" y="3715469"/>
                        <a:ext cx="4319587" cy="987425"/>
                      </a:xfrm>
                      <a:prstGeom prst="rect">
                        <a:avLst/>
                      </a:prstGeom>
                      <a:noFill/>
                      <a:ln w="38100">
                        <a:noFill/>
                        <a:miter/>
                      </a:ln>
                    </p:spPr>
                  </p:pic>
                </p:oleObj>
              </mc:Fallback>
            </mc:AlternateContent>
          </a:graphicData>
        </a:graphic>
      </p:graphicFrame>
      <p:graphicFrame>
        <p:nvGraphicFramePr>
          <p:cNvPr id="7" name="Object 7"/>
          <p:cNvGraphicFramePr/>
          <p:nvPr/>
        </p:nvGraphicFramePr>
        <p:xfrm>
          <a:off x="2267744" y="4706069"/>
          <a:ext cx="6192837" cy="481012"/>
        </p:xfrm>
        <a:graphic>
          <a:graphicData uri="http://schemas.openxmlformats.org/presentationml/2006/ole">
            <mc:AlternateContent xmlns:mc="http://schemas.openxmlformats.org/markup-compatibility/2006">
              <mc:Choice xmlns:v="urn:schemas-microsoft-com:vml" Requires="v">
                <p:oleObj spid="_x0000_s16416" name="" r:id="rId3" imgW="1905000" imgH="152400" progId="Equation.3">
                  <p:embed/>
                </p:oleObj>
              </mc:Choice>
              <mc:Fallback>
                <p:oleObj name="" r:id="rId3" imgW="1905000" imgH="152400" progId="Equation.3">
                  <p:embed/>
                  <p:pic>
                    <p:nvPicPr>
                      <p:cNvPr id="0" name="Object 7"/>
                      <p:cNvPicPr/>
                      <p:nvPr/>
                    </p:nvPicPr>
                    <p:blipFill>
                      <a:blip r:embed="rId4"/>
                      <a:stretch>
                        <a:fillRect/>
                      </a:stretch>
                    </p:blipFill>
                    <p:spPr>
                      <a:xfrm>
                        <a:off x="2267744" y="4706069"/>
                        <a:ext cx="6192837" cy="481012"/>
                      </a:xfrm>
                      <a:prstGeom prst="rect">
                        <a:avLst/>
                      </a:prstGeom>
                      <a:noFill/>
                      <a:ln w="38100">
                        <a:noFill/>
                        <a:miter/>
                      </a:ln>
                    </p:spPr>
                  </p:pic>
                </p:oleObj>
              </mc:Fallback>
            </mc:AlternateContent>
          </a:graphicData>
        </a:graphic>
      </p:graphicFrame>
      <p:graphicFrame>
        <p:nvGraphicFramePr>
          <p:cNvPr id="8" name="Object 9"/>
          <p:cNvGraphicFramePr/>
          <p:nvPr/>
        </p:nvGraphicFramePr>
        <p:xfrm>
          <a:off x="3274963" y="5445224"/>
          <a:ext cx="4897437" cy="1009650"/>
        </p:xfrm>
        <a:graphic>
          <a:graphicData uri="http://schemas.openxmlformats.org/presentationml/2006/ole">
            <mc:AlternateContent xmlns:mc="http://schemas.openxmlformats.org/markup-compatibility/2006">
              <mc:Choice xmlns:v="urn:schemas-microsoft-com:vml" Requires="v">
                <p:oleObj spid="_x0000_s16417" name="" r:id="rId5" imgW="2108200" imgH="431800" progId="Equation.3">
                  <p:embed/>
                </p:oleObj>
              </mc:Choice>
              <mc:Fallback>
                <p:oleObj name="" r:id="rId5" imgW="2108200" imgH="431800" progId="Equation.3">
                  <p:embed/>
                  <p:pic>
                    <p:nvPicPr>
                      <p:cNvPr id="0" name="Object 9"/>
                      <p:cNvPicPr/>
                      <p:nvPr/>
                    </p:nvPicPr>
                    <p:blipFill>
                      <a:blip r:embed="rId6"/>
                      <a:stretch>
                        <a:fillRect/>
                      </a:stretch>
                    </p:blipFill>
                    <p:spPr>
                      <a:xfrm>
                        <a:off x="3274963" y="5445224"/>
                        <a:ext cx="4897437" cy="1009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Gustafson</a:t>
            </a:r>
            <a:r>
              <a:rPr lang="zh-CN" altLang="en-US" dirty="0"/>
              <a:t>定律</a:t>
            </a:r>
            <a:r>
              <a:rPr lang="zh-CN" altLang="en-US" sz="3600" dirty="0"/>
              <a:t>（</a:t>
            </a:r>
            <a:r>
              <a:rPr lang="en-US" altLang="zh-CN" sz="3600" dirty="0"/>
              <a:t>2</a:t>
            </a:r>
            <a:r>
              <a:rPr lang="zh-CN" altLang="en-US" sz="3600" dirty="0"/>
              <a:t>）</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6" name="Object 4"/>
          <p:cNvGraphicFramePr/>
          <p:nvPr/>
        </p:nvGraphicFramePr>
        <p:xfrm>
          <a:off x="179388" y="1412875"/>
          <a:ext cx="8964612" cy="3744913"/>
        </p:xfrm>
        <a:graphic>
          <a:graphicData uri="http://schemas.openxmlformats.org/presentationml/2006/ole">
            <mc:AlternateContent xmlns:mc="http://schemas.openxmlformats.org/markup-compatibility/2006">
              <mc:Choice xmlns:v="urn:schemas-microsoft-com:vml" Requires="v">
                <p:oleObj spid="_x0000_s17421" name="" r:id="rId1" imgW="7182485" imgH="2698115" progId="Visio.Drawing.6">
                  <p:embed/>
                </p:oleObj>
              </mc:Choice>
              <mc:Fallback>
                <p:oleObj name="" r:id="rId1" imgW="7182485" imgH="2698115" progId="Visio.Drawing.6">
                  <p:embed/>
                  <p:pic>
                    <p:nvPicPr>
                      <p:cNvPr id="0" name="Object 4"/>
                      <p:cNvPicPr/>
                      <p:nvPr/>
                    </p:nvPicPr>
                    <p:blipFill>
                      <a:blip r:embed="rId2"/>
                      <a:stretch>
                        <a:fillRect/>
                      </a:stretch>
                    </p:blipFill>
                    <p:spPr>
                      <a:xfrm>
                        <a:off x="179388" y="1412875"/>
                        <a:ext cx="8964612" cy="3744913"/>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Autofit/>
          </a:bodyPr>
          <a:lstStyle/>
          <a:p>
            <a:pPr eaLnBrk="1" hangingPunct="1"/>
            <a:r>
              <a:rPr lang="zh-CN" altLang="en-US" sz="3200" dirty="0"/>
              <a:t>并行计算</a:t>
            </a:r>
            <a:r>
              <a:rPr lang="zh-CN" altLang="en-US" sz="3200" dirty="0">
                <a:latin typeface="Arial" panose="020B0604020202020204" pitchFamily="34" charset="0"/>
              </a:rPr>
              <a:t>——</a:t>
            </a:r>
            <a:r>
              <a:rPr lang="zh-CN" altLang="en-US" sz="3200" dirty="0"/>
              <a:t>结构</a:t>
            </a:r>
            <a:r>
              <a:rPr lang="zh-CN" altLang="en-US" sz="3200" dirty="0">
                <a:latin typeface="Arial" panose="020B0604020202020204" pitchFamily="34" charset="0"/>
              </a:rPr>
              <a:t>•</a:t>
            </a:r>
            <a:r>
              <a:rPr lang="zh-CN" altLang="en-US" sz="3200" dirty="0"/>
              <a:t>算法</a:t>
            </a:r>
            <a:r>
              <a:rPr lang="zh-CN" altLang="en-US" sz="3200" dirty="0">
                <a:latin typeface="Arial" panose="020B0604020202020204" pitchFamily="34" charset="0"/>
              </a:rPr>
              <a:t>•</a:t>
            </a:r>
            <a:r>
              <a:rPr lang="zh-CN" altLang="en-US" sz="3200" dirty="0"/>
              <a:t>编程</a:t>
            </a:r>
            <a:endParaRPr lang="zh-CN" altLang="en-US" sz="3200" dirty="0"/>
          </a:p>
        </p:txBody>
      </p:sp>
      <p:sp>
        <p:nvSpPr>
          <p:cNvPr id="586755" name="Rectangle 3"/>
          <p:cNvSpPr>
            <a:spLocks noGrp="1" noChangeArrowheads="1"/>
          </p:cNvSpPr>
          <p:nvPr>
            <p:ph sz="quarter" idx="12"/>
          </p:nvPr>
        </p:nvSpPr>
        <p:spPr/>
        <p:txBody>
          <a:bodyPr/>
          <a:lstStyle/>
          <a:p>
            <a:pPr eaLnBrk="1" hangingPunct="1">
              <a:defRPr/>
            </a:pPr>
            <a:r>
              <a:rPr lang="zh-CN" altLang="en-US" sz="2800"/>
              <a:t>第一篇 并行计算的基础</a:t>
            </a:r>
            <a:endParaRPr lang="zh-CN" altLang="en-US" sz="2800"/>
          </a:p>
          <a:p>
            <a:pPr lvl="1" eaLnBrk="1" hangingPunct="1">
              <a:defRPr/>
            </a:pPr>
            <a:r>
              <a:rPr lang="zh-CN" altLang="en-US" sz="2400"/>
              <a:t>第一章 并行计算与并行计算机结构模型</a:t>
            </a:r>
            <a:endParaRPr lang="en-US" altLang="zh-CN" sz="2400"/>
          </a:p>
          <a:p>
            <a:pPr lvl="1" eaLnBrk="1" hangingPunct="1">
              <a:defRPr/>
            </a:pPr>
            <a:r>
              <a:rPr lang="zh-CN" altLang="en-US" sz="2400">
                <a:solidFill>
                  <a:schemeClr val="tx2"/>
                </a:solidFill>
              </a:rPr>
              <a:t>第二章 并行计算机系统互连与基本通信操作</a:t>
            </a:r>
            <a:endParaRPr lang="zh-CN" altLang="en-US" sz="2400">
              <a:solidFill>
                <a:schemeClr val="tx2"/>
              </a:solidFill>
            </a:endParaRPr>
          </a:p>
          <a:p>
            <a:pPr lvl="1" eaLnBrk="1" hangingPunct="1">
              <a:defRPr/>
            </a:pPr>
            <a:r>
              <a:rPr lang="zh-CN" altLang="en-US" sz="2400"/>
              <a:t>第三章 典型并行计算机系统介绍</a:t>
            </a:r>
            <a:endParaRPr lang="zh-CN" altLang="en-US" sz="2400"/>
          </a:p>
          <a:p>
            <a:pPr lvl="1" eaLnBrk="1" hangingPunct="1">
              <a:defRPr/>
            </a:pPr>
            <a:r>
              <a:rPr lang="zh-CN" altLang="en-US" sz="2400" b="1" u="sng"/>
              <a:t>第四章 并行计算性能评测</a:t>
            </a:r>
            <a:endParaRPr lang="zh-CN" altLang="en-US" sz="2400" b="1" u="sng"/>
          </a:p>
          <a:p>
            <a:pPr eaLnBrk="1" hangingPunct="1">
              <a:defRPr/>
            </a:pP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8506060-BDE5-4155-AABE-D89AA817A3E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孙贤和（</a:t>
            </a:r>
            <a:r>
              <a:rPr lang="en-US" altLang="zh-CN"/>
              <a:t>Xian-He Sun</a:t>
            </a:r>
            <a:r>
              <a:rPr lang="zh-CN" altLang="en-US"/>
              <a:t>）、 倪明选（Lionel M. Ni）</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1"/>
          <a:stretch>
            <a:fillRect/>
          </a:stretch>
        </p:blipFill>
        <p:spPr>
          <a:xfrm>
            <a:off x="874395" y="1847850"/>
            <a:ext cx="1955165" cy="2167890"/>
          </a:xfrm>
          <a:prstGeom prst="rect">
            <a:avLst/>
          </a:prstGeom>
        </p:spPr>
      </p:pic>
      <p:pic>
        <p:nvPicPr>
          <p:cNvPr id="7" name="图片 6"/>
          <p:cNvPicPr>
            <a:picLocks noChangeAspect="1"/>
          </p:cNvPicPr>
          <p:nvPr/>
        </p:nvPicPr>
        <p:blipFill>
          <a:blip r:embed="rId2"/>
          <a:stretch>
            <a:fillRect/>
          </a:stretch>
        </p:blipFill>
        <p:spPr>
          <a:xfrm>
            <a:off x="4036695" y="1847850"/>
            <a:ext cx="2132330" cy="21323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Sun </a:t>
            </a:r>
            <a:r>
              <a:rPr lang="zh-CN" altLang="en-US" dirty="0"/>
              <a:t>和 </a:t>
            </a:r>
            <a:r>
              <a:rPr lang="en-US" altLang="zh-CN" dirty="0"/>
              <a:t>Ni</a:t>
            </a:r>
            <a:r>
              <a:rPr lang="zh-CN" altLang="en-US" dirty="0"/>
              <a:t>定律</a:t>
            </a:r>
            <a:r>
              <a:rPr lang="zh-CN" altLang="en-US" sz="3600" dirty="0"/>
              <a:t>（</a:t>
            </a:r>
            <a:r>
              <a:rPr lang="en-US" altLang="zh-CN" sz="3600" dirty="0"/>
              <a:t>1</a:t>
            </a:r>
            <a:r>
              <a:rPr lang="zh-CN" altLang="en-US" sz="3600" dirty="0"/>
              <a:t>）</a:t>
            </a:r>
            <a:r>
              <a:rPr lang="zh-CN" altLang="en-US" dirty="0"/>
              <a:t> </a:t>
            </a:r>
            <a:endParaRPr lang="zh-CN" altLang="en-US" dirty="0"/>
          </a:p>
        </p:txBody>
      </p:sp>
      <p:sp>
        <p:nvSpPr>
          <p:cNvPr id="5" name="内容占位符 4"/>
          <p:cNvSpPr>
            <a:spLocks noGrp="1"/>
          </p:cNvSpPr>
          <p:nvPr>
            <p:ph sz="quarter" idx="12"/>
          </p:nvPr>
        </p:nvSpPr>
        <p:spPr/>
        <p:txBody>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出发点： </a:t>
            </a:r>
            <a:r>
              <a:rPr lang="en-US" altLang="zh-CN" sz="2400" kern="0" dirty="0">
                <a:effectLst>
                  <a:outerShdw blurRad="38100" dist="38100" dir="2700000" algn="tl">
                    <a:srgbClr val="C0C0C0"/>
                  </a:outerShdw>
                </a:effectLst>
              </a:rPr>
              <a:t>Base on Memory Bounding</a:t>
            </a:r>
            <a:endParaRPr lang="zh-CN" altLang="en-US" sz="24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充分利用存储空间等计算资源，尽量增大问题规模以产生更好</a:t>
            </a:r>
            <a:r>
              <a:rPr lang="en-US" altLang="zh-CN" sz="2000" kern="0" dirty="0">
                <a:effectLst>
                  <a:outerShdw blurRad="38100" dist="38100" dir="2700000" algn="tl">
                    <a:srgbClr val="C0C0C0"/>
                  </a:outerShdw>
                </a:effectLst>
              </a:rPr>
              <a:t>/</a:t>
            </a:r>
            <a:r>
              <a:rPr lang="zh-CN" altLang="en-US" sz="2000" kern="0" dirty="0">
                <a:effectLst>
                  <a:outerShdw blurRad="38100" dist="38100" dir="2700000" algn="tl">
                    <a:srgbClr val="C0C0C0"/>
                  </a:outerShdw>
                </a:effectLst>
              </a:rPr>
              <a:t>更精确的解。是</a:t>
            </a:r>
            <a:r>
              <a:rPr lang="en-US" altLang="zh-CN" sz="2000" kern="0" dirty="0">
                <a:effectLst>
                  <a:outerShdw blurRad="38100" dist="38100" dir="2700000" algn="tl">
                    <a:srgbClr val="C0C0C0"/>
                  </a:outerShdw>
                </a:effectLst>
              </a:rPr>
              <a:t>Amdahl</a:t>
            </a:r>
            <a:r>
              <a:rPr lang="zh-CN" altLang="en-US" sz="2000" kern="0" dirty="0">
                <a:effectLst>
                  <a:outerShdw blurRad="38100" dist="38100" dir="2700000" algn="tl">
                    <a:srgbClr val="C0C0C0"/>
                  </a:outerShdw>
                </a:effectLst>
              </a:rPr>
              <a:t>定律和</a:t>
            </a:r>
            <a:r>
              <a:rPr lang="en-US" altLang="zh-CN" sz="2000" kern="0" dirty="0">
                <a:effectLst>
                  <a:outerShdw blurRad="38100" dist="38100" dir="2700000" algn="tl">
                    <a:srgbClr val="C0C0C0"/>
                  </a:outerShdw>
                </a:effectLst>
              </a:rPr>
              <a:t>Gustafson</a:t>
            </a:r>
            <a:r>
              <a:rPr lang="zh-CN" altLang="en-US" sz="2000" kern="0" dirty="0">
                <a:effectLst>
                  <a:outerShdw blurRad="38100" dist="38100" dir="2700000" algn="tl">
                    <a:srgbClr val="C0C0C0"/>
                  </a:outerShdw>
                </a:effectLst>
              </a:rPr>
              <a:t>定律的推广。</a:t>
            </a:r>
            <a:endParaRPr lang="zh-CN" altLang="en-US" sz="20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公式推导 ： </a:t>
            </a:r>
            <a:endParaRPr lang="zh-CN" altLang="en-US" sz="24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设单机上的存储器容量为</a:t>
            </a:r>
            <a:r>
              <a:rPr lang="en-US" altLang="zh-CN" sz="2000" kern="0" dirty="0">
                <a:effectLst>
                  <a:outerShdw blurRad="38100" dist="38100" dir="2700000" algn="tl">
                    <a:srgbClr val="C0C0C0"/>
                  </a:outerShdw>
                </a:effectLst>
              </a:rPr>
              <a:t>M</a:t>
            </a:r>
            <a:r>
              <a:rPr lang="zh-CN" altLang="en-US" sz="2000" kern="0" dirty="0">
                <a:effectLst>
                  <a:outerShdw blurRad="38100" dist="38100" dir="2700000" algn="tl">
                    <a:srgbClr val="C0C0C0"/>
                  </a:outerShdw>
                </a:effectLst>
              </a:rPr>
              <a:t>，其工作负载</a:t>
            </a:r>
            <a:r>
              <a:rPr lang="en-US" altLang="zh-CN" sz="2000" kern="0" dirty="0">
                <a:effectLst>
                  <a:outerShdw blurRad="38100" dist="38100" dir="2700000" algn="tl">
                    <a:srgbClr val="C0C0C0"/>
                  </a:outerShdw>
                </a:effectLst>
              </a:rPr>
              <a:t>W=</a:t>
            </a:r>
            <a:r>
              <a:rPr lang="en-US" altLang="zh-CN" sz="2000" i="1" kern="0" dirty="0" err="1">
                <a:effectLst>
                  <a:outerShdw blurRad="38100" dist="38100" dir="2700000" algn="tl">
                    <a:srgbClr val="C0C0C0"/>
                  </a:outerShdw>
                </a:effectLst>
              </a:rPr>
              <a:t>f</a:t>
            </a:r>
            <a:r>
              <a:rPr lang="en-US" altLang="zh-CN" sz="2000" kern="0" dirty="0" err="1">
                <a:effectLst>
                  <a:outerShdw blurRad="38100" dist="38100" dir="2700000" algn="tl">
                    <a:srgbClr val="C0C0C0"/>
                  </a:outerShdw>
                </a:effectLst>
              </a:rPr>
              <a:t>W</a:t>
            </a:r>
            <a:r>
              <a:rPr lang="en-US" altLang="zh-CN" sz="2000" kern="0" dirty="0">
                <a:effectLst>
                  <a:outerShdw blurRad="38100" dist="38100" dir="2700000" algn="tl">
                    <a:srgbClr val="C0C0C0"/>
                  </a:outerShdw>
                </a:effectLst>
              </a:rPr>
              <a:t>+(1-</a:t>
            </a:r>
            <a:r>
              <a:rPr lang="en-US" altLang="zh-CN" sz="2000" i="1" kern="0" dirty="0">
                <a:effectLst>
                  <a:outerShdw blurRad="38100" dist="38100" dir="2700000" algn="tl">
                    <a:srgbClr val="C0C0C0"/>
                  </a:outerShdw>
                </a:effectLst>
              </a:rPr>
              <a:t>f</a:t>
            </a:r>
            <a:r>
              <a:rPr lang="en-US" altLang="zh-CN" sz="2000" kern="0" dirty="0">
                <a:effectLst>
                  <a:outerShdw blurRad="38100" dist="38100" dir="2700000" algn="tl">
                    <a:srgbClr val="C0C0C0"/>
                  </a:outerShdw>
                </a:effectLst>
              </a:rPr>
              <a:t>)W</a:t>
            </a:r>
            <a:endParaRPr lang="en-US" altLang="zh-CN" sz="20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None/>
              <a:defRPr/>
            </a:pPr>
            <a:r>
              <a:rPr lang="zh-CN" altLang="en-US" sz="2000" kern="0" dirty="0">
                <a:effectLst>
                  <a:outerShdw blurRad="38100" dist="38100" dir="2700000" algn="tl">
                    <a:srgbClr val="C0C0C0"/>
                  </a:outerShdw>
                </a:effectLst>
              </a:rPr>
              <a:t>    当并行系统有</a:t>
            </a:r>
            <a:r>
              <a:rPr lang="en-US" altLang="zh-CN" sz="2000" i="1" kern="0" dirty="0">
                <a:effectLst>
                  <a:outerShdw blurRad="38100" dist="38100" dir="2700000" algn="tl">
                    <a:srgbClr val="C0C0C0"/>
                  </a:outerShdw>
                </a:effectLst>
              </a:rPr>
              <a:t>p</a:t>
            </a:r>
            <a:r>
              <a:rPr lang="zh-CN" altLang="en-US" sz="2000" kern="0" dirty="0">
                <a:effectLst>
                  <a:outerShdw blurRad="38100" dist="38100" dir="2700000" algn="tl">
                    <a:srgbClr val="C0C0C0"/>
                  </a:outerShdw>
                </a:effectLst>
              </a:rPr>
              <a:t>个结点时，存储容量扩大了</a:t>
            </a:r>
            <a:r>
              <a:rPr lang="en-US" altLang="zh-CN" sz="2000" kern="0" dirty="0" err="1">
                <a:effectLst>
                  <a:outerShdw blurRad="38100" dist="38100" dir="2700000" algn="tl">
                    <a:srgbClr val="C0C0C0"/>
                  </a:outerShdw>
                </a:effectLst>
              </a:rPr>
              <a:t>pM</a:t>
            </a:r>
            <a:r>
              <a:rPr lang="zh-CN" altLang="en-US" sz="2000" kern="0" dirty="0">
                <a:effectLst>
                  <a:outerShdw blurRad="38100" dist="38100" dir="2700000" algn="tl">
                    <a:srgbClr val="C0C0C0"/>
                  </a:outerShdw>
                </a:effectLst>
              </a:rPr>
              <a:t>，用</a:t>
            </a:r>
            <a:r>
              <a:rPr lang="en-US" altLang="zh-CN" sz="2000" kern="0" dirty="0">
                <a:effectLst>
                  <a:outerShdw blurRad="38100" dist="38100" dir="2700000" algn="tl">
                    <a:srgbClr val="C0C0C0"/>
                  </a:outerShdw>
                </a:effectLst>
              </a:rPr>
              <a:t>G(p)</a:t>
            </a:r>
            <a:r>
              <a:rPr lang="zh-CN" altLang="en-US" sz="2000" kern="0" dirty="0">
                <a:effectLst>
                  <a:outerShdw blurRad="38100" dist="38100" dir="2700000" algn="tl">
                    <a:srgbClr val="C0C0C0"/>
                  </a:outerShdw>
                </a:effectLst>
              </a:rPr>
              <a:t>表示系统的存储容量增加</a:t>
            </a:r>
            <a:r>
              <a:rPr lang="en-US" altLang="zh-CN" sz="2000" kern="0" dirty="0">
                <a:effectLst>
                  <a:outerShdw blurRad="38100" dist="38100" dir="2700000" algn="tl">
                    <a:srgbClr val="C0C0C0"/>
                  </a:outerShdw>
                </a:effectLst>
              </a:rPr>
              <a:t>p</a:t>
            </a:r>
            <a:r>
              <a:rPr lang="zh-CN" altLang="en-US" sz="2000" kern="0" dirty="0">
                <a:effectLst>
                  <a:outerShdw blurRad="38100" dist="38100" dir="2700000" algn="tl">
                    <a:srgbClr val="C0C0C0"/>
                  </a:outerShdw>
                </a:effectLst>
              </a:rPr>
              <a:t>倍时工作负载的增加量。则存储容量扩大后的工作负载为</a:t>
            </a:r>
            <a:r>
              <a:rPr lang="en-US" altLang="zh-CN" sz="2000" kern="0" dirty="0">
                <a:effectLst>
                  <a:outerShdw blurRad="38100" dist="38100" dir="2700000" algn="tl">
                    <a:srgbClr val="C0C0C0"/>
                  </a:outerShdw>
                </a:effectLst>
              </a:rPr>
              <a:t>W=</a:t>
            </a:r>
            <a:r>
              <a:rPr lang="en-US" altLang="zh-CN" sz="2000" kern="0" dirty="0" err="1">
                <a:effectLst>
                  <a:outerShdw blurRad="38100" dist="38100" dir="2700000" algn="tl">
                    <a:srgbClr val="C0C0C0"/>
                  </a:outerShdw>
                </a:effectLst>
              </a:rPr>
              <a:t>fW</a:t>
            </a:r>
            <a:r>
              <a:rPr lang="en-US" altLang="zh-CN" sz="2000" kern="0" dirty="0">
                <a:effectLst>
                  <a:outerShdw blurRad="38100" dist="38100" dir="2700000" algn="tl">
                    <a:srgbClr val="C0C0C0"/>
                  </a:outerShdw>
                </a:effectLst>
              </a:rPr>
              <a:t>+(1-f)G(p)W</a:t>
            </a:r>
            <a:r>
              <a:rPr lang="zh-CN" altLang="en-US" sz="2000" kern="0" dirty="0">
                <a:effectLst>
                  <a:outerShdw blurRad="38100" dist="38100" dir="2700000" algn="tl">
                    <a:srgbClr val="C0C0C0"/>
                  </a:outerShdw>
                </a:effectLst>
              </a:rPr>
              <a:t>，所以存储受限的加速为</a:t>
            </a:r>
            <a:endParaRPr lang="zh-CN" altLang="en-US" sz="20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endParaRPr lang="zh-CN" altLang="en-US" sz="20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zh-CN" altLang="en-US" sz="24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并行开销</a:t>
            </a:r>
            <a:r>
              <a:rPr lang="en-US" altLang="zh-CN" sz="2400" kern="0" dirty="0">
                <a:effectLst>
                  <a:outerShdw blurRad="38100" dist="38100" dir="2700000" algn="tl">
                    <a:srgbClr val="C0C0C0"/>
                  </a:outerShdw>
                </a:effectLst>
              </a:rPr>
              <a:t>W </a:t>
            </a:r>
            <a:r>
              <a:rPr lang="en-US" altLang="zh-CN" sz="2400" kern="0" baseline="-25000" dirty="0">
                <a:effectLst>
                  <a:outerShdw blurRad="38100" dist="38100" dir="2700000" algn="tl">
                    <a:srgbClr val="C0C0C0"/>
                  </a:outerShdw>
                </a:effectLst>
              </a:rPr>
              <a:t>o</a:t>
            </a:r>
            <a:r>
              <a:rPr lang="en-US" altLang="zh-CN" sz="2400" kern="0" dirty="0">
                <a:effectLst>
                  <a:outerShdw blurRad="38100" dist="38100" dir="2700000" algn="tl">
                    <a:srgbClr val="C0C0C0"/>
                  </a:outerShdw>
                </a:effectLst>
              </a:rPr>
              <a:t>:</a:t>
            </a:r>
            <a:endParaRPr lang="en-US" altLang="zh-CN" sz="24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endParaRPr lang="en-US" altLang="zh-CN" sz="2000" kern="0" dirty="0">
              <a:effectLst>
                <a:outerShdw blurRad="38100" dist="38100" dir="2700000" algn="tl">
                  <a:srgbClr val="C0C0C0"/>
                </a:outerShdw>
              </a:effectLst>
            </a:endParaRPr>
          </a:p>
          <a:p>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6" name="Object 5"/>
          <p:cNvGraphicFramePr/>
          <p:nvPr/>
        </p:nvGraphicFramePr>
        <p:xfrm>
          <a:off x="1690588" y="3904407"/>
          <a:ext cx="3127375" cy="808037"/>
        </p:xfrm>
        <a:graphic>
          <a:graphicData uri="http://schemas.openxmlformats.org/presentationml/2006/ole">
            <mc:AlternateContent xmlns:mc="http://schemas.openxmlformats.org/markup-compatibility/2006">
              <mc:Choice xmlns:v="urn:schemas-microsoft-com:vml" Requires="v">
                <p:oleObj spid="_x0000_s18463" name="" r:id="rId1" imgW="1193800" imgH="304800" progId="Equation.3">
                  <p:embed/>
                </p:oleObj>
              </mc:Choice>
              <mc:Fallback>
                <p:oleObj name="" r:id="rId1" imgW="1193800" imgH="304800" progId="Equation.3">
                  <p:embed/>
                  <p:pic>
                    <p:nvPicPr>
                      <p:cNvPr id="0" name="Object 5"/>
                      <p:cNvPicPr/>
                      <p:nvPr/>
                    </p:nvPicPr>
                    <p:blipFill>
                      <a:blip r:embed="rId2"/>
                      <a:stretch>
                        <a:fillRect/>
                      </a:stretch>
                    </p:blipFill>
                    <p:spPr>
                      <a:xfrm>
                        <a:off x="1690588" y="3904407"/>
                        <a:ext cx="3127375" cy="808037"/>
                      </a:xfrm>
                      <a:prstGeom prst="rect">
                        <a:avLst/>
                      </a:prstGeom>
                      <a:noFill/>
                      <a:ln w="38100">
                        <a:noFill/>
                        <a:miter/>
                      </a:ln>
                    </p:spPr>
                  </p:pic>
                </p:oleObj>
              </mc:Fallback>
            </mc:AlternateContent>
          </a:graphicData>
        </a:graphic>
      </p:graphicFrame>
      <p:graphicFrame>
        <p:nvGraphicFramePr>
          <p:cNvPr id="7" name="Object 7"/>
          <p:cNvGraphicFramePr/>
          <p:nvPr/>
        </p:nvGraphicFramePr>
        <p:xfrm>
          <a:off x="4787800" y="3980607"/>
          <a:ext cx="2376488" cy="744537"/>
        </p:xfrm>
        <a:graphic>
          <a:graphicData uri="http://schemas.openxmlformats.org/presentationml/2006/ole">
            <mc:AlternateContent xmlns:mc="http://schemas.openxmlformats.org/markup-compatibility/2006">
              <mc:Choice xmlns:v="urn:schemas-microsoft-com:vml" Requires="v">
                <p:oleObj spid="_x0000_s18464" name="" r:id="rId3" imgW="1333500" imgH="419100" progId="Equation.3">
                  <p:embed/>
                </p:oleObj>
              </mc:Choice>
              <mc:Fallback>
                <p:oleObj name="" r:id="rId3" imgW="1333500" imgH="419100" progId="Equation.3">
                  <p:embed/>
                  <p:pic>
                    <p:nvPicPr>
                      <p:cNvPr id="0" name="Object 7"/>
                      <p:cNvPicPr/>
                      <p:nvPr/>
                    </p:nvPicPr>
                    <p:blipFill>
                      <a:blip r:embed="rId4"/>
                      <a:stretch>
                        <a:fillRect/>
                      </a:stretch>
                    </p:blipFill>
                    <p:spPr>
                      <a:xfrm>
                        <a:off x="4787800" y="3980607"/>
                        <a:ext cx="2376488" cy="744537"/>
                      </a:xfrm>
                      <a:prstGeom prst="rect">
                        <a:avLst/>
                      </a:prstGeom>
                      <a:noFill/>
                      <a:ln w="38100">
                        <a:noFill/>
                        <a:miter/>
                      </a:ln>
                    </p:spPr>
                  </p:pic>
                </p:oleObj>
              </mc:Fallback>
            </mc:AlternateContent>
          </a:graphicData>
        </a:graphic>
      </p:graphicFrame>
      <p:graphicFrame>
        <p:nvGraphicFramePr>
          <p:cNvPr id="8" name="Object 9"/>
          <p:cNvGraphicFramePr/>
          <p:nvPr/>
        </p:nvGraphicFramePr>
        <p:xfrm>
          <a:off x="1403350" y="5301208"/>
          <a:ext cx="6454775" cy="742950"/>
        </p:xfrm>
        <a:graphic>
          <a:graphicData uri="http://schemas.openxmlformats.org/presentationml/2006/ole">
            <mc:AlternateContent xmlns:mc="http://schemas.openxmlformats.org/markup-compatibility/2006">
              <mc:Choice xmlns:v="urn:schemas-microsoft-com:vml" Requires="v">
                <p:oleObj spid="_x0000_s18465" name="" r:id="rId5" imgW="3909695" imgH="431800" progId="Equation.3">
                  <p:embed/>
                </p:oleObj>
              </mc:Choice>
              <mc:Fallback>
                <p:oleObj name="" r:id="rId5" imgW="3909695" imgH="431800" progId="Equation.3">
                  <p:embed/>
                  <p:pic>
                    <p:nvPicPr>
                      <p:cNvPr id="0" name="Object 9"/>
                      <p:cNvPicPr/>
                      <p:nvPr/>
                    </p:nvPicPr>
                    <p:blipFill>
                      <a:blip r:embed="rId6"/>
                      <a:stretch>
                        <a:fillRect/>
                      </a:stretch>
                    </p:blipFill>
                    <p:spPr>
                      <a:xfrm>
                        <a:off x="1403350" y="5301208"/>
                        <a:ext cx="6454775" cy="742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a:t>Sun </a:t>
            </a:r>
            <a:r>
              <a:rPr lang="zh-CN" altLang="en-US" dirty="0"/>
              <a:t>和 </a:t>
            </a:r>
            <a:r>
              <a:rPr lang="en-US" altLang="zh-CN" dirty="0"/>
              <a:t>Ni</a:t>
            </a:r>
            <a:r>
              <a:rPr lang="zh-CN" altLang="en-US" dirty="0"/>
              <a:t>定律</a:t>
            </a:r>
            <a:r>
              <a:rPr lang="zh-CN" altLang="en-US" sz="3600" dirty="0"/>
              <a:t>（</a:t>
            </a:r>
            <a:r>
              <a:rPr lang="en-US" altLang="zh-CN" sz="3600" dirty="0"/>
              <a:t>2</a:t>
            </a:r>
            <a:r>
              <a:rPr lang="zh-CN" altLang="en-US" sz="3600" dirty="0"/>
              <a:t>）</a:t>
            </a:r>
            <a:endParaRPr lang="zh-CN" altLang="en-US" dirty="0"/>
          </a:p>
        </p:txBody>
      </p:sp>
      <p:sp>
        <p:nvSpPr>
          <p:cNvPr id="5" name="内容占位符 4"/>
          <p:cNvSpPr>
            <a:spLocks noGrp="1"/>
          </p:cNvSpPr>
          <p:nvPr>
            <p:ph sz="quarter" idx="12"/>
          </p:nvPr>
        </p:nvSpPr>
        <p:spPr>
          <a:xfrm>
            <a:off x="379639" y="4562667"/>
            <a:ext cx="8384722" cy="1660139"/>
          </a:xfrm>
        </p:spPr>
        <p:txBody>
          <a:bodyPr>
            <a:normAutofit fontScale="92500" lnSpcReduction="20000"/>
          </a:bodyPr>
          <a:lstStyle/>
          <a:p>
            <a:pPr marL="342900" lvl="0" indent="-342900" fontAlgn="base">
              <a:spcBef>
                <a:spcPct val="20000"/>
              </a:spcBef>
              <a:spcAft>
                <a:spcPct val="0"/>
              </a:spcAft>
              <a:buFont typeface="Wingdings" panose="05000000000000000000" pitchFamily="2" charset="2"/>
              <a:buChar char="§"/>
              <a:defRPr/>
            </a:pPr>
            <a:r>
              <a:rPr lang="en-US" altLang="zh-CN" kern="0" dirty="0" err="1">
                <a:effectLst>
                  <a:outerShdw blurRad="38100" dist="38100" dir="2700000" algn="tl">
                    <a:srgbClr val="C0C0C0"/>
                  </a:outerShdw>
                </a:effectLst>
              </a:rPr>
              <a:t>G（p</a:t>
            </a:r>
            <a:r>
              <a:rPr lang="en-US" altLang="zh-CN" kern="0" dirty="0">
                <a:effectLst>
                  <a:outerShdw blurRad="38100" dist="38100" dir="2700000" algn="tl">
                    <a:srgbClr val="C0C0C0"/>
                  </a:outerShdw>
                </a:effectLst>
              </a:rPr>
              <a:t>）=1</a:t>
            </a:r>
            <a:r>
              <a:rPr lang="zh-CN" altLang="en-US" kern="0" dirty="0">
                <a:effectLst>
                  <a:outerShdw blurRad="38100" dist="38100" dir="2700000" algn="tl">
                    <a:srgbClr val="C0C0C0"/>
                  </a:outerShdw>
                </a:effectLst>
              </a:rPr>
              <a:t>时就是</a:t>
            </a:r>
            <a:r>
              <a:rPr lang="en-US" altLang="zh-CN" kern="0" dirty="0">
                <a:effectLst>
                  <a:outerShdw blurRad="38100" dist="38100" dir="2700000" algn="tl">
                    <a:srgbClr val="C0C0C0"/>
                  </a:outerShdw>
                </a:effectLst>
              </a:rPr>
              <a:t>Amdahl</a:t>
            </a:r>
            <a:r>
              <a:rPr lang="zh-CN" altLang="en-US" kern="0" dirty="0">
                <a:effectLst>
                  <a:outerShdw blurRad="38100" dist="38100" dir="2700000" algn="tl">
                    <a:srgbClr val="C0C0C0"/>
                  </a:outerShdw>
                </a:effectLst>
              </a:rPr>
              <a:t>加速定律；</a:t>
            </a: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en-US" altLang="zh-CN" kern="0" dirty="0" err="1">
                <a:effectLst>
                  <a:outerShdw blurRad="38100" dist="38100" dir="2700000" algn="tl">
                    <a:srgbClr val="C0C0C0"/>
                  </a:outerShdw>
                </a:effectLst>
              </a:rPr>
              <a:t>G（p</a:t>
            </a:r>
            <a:r>
              <a:rPr lang="en-US" altLang="zh-CN" kern="0" dirty="0">
                <a:effectLst>
                  <a:outerShdw blurRad="38100" dist="38100" dir="2700000" algn="tl">
                    <a:srgbClr val="C0C0C0"/>
                  </a:outerShdw>
                </a:effectLst>
              </a:rPr>
              <a:t>）=p </a:t>
            </a:r>
            <a:r>
              <a:rPr lang="zh-CN" altLang="en-US" kern="0" dirty="0">
                <a:effectLst>
                  <a:outerShdw blurRad="38100" dist="38100" dir="2700000" algn="tl">
                    <a:srgbClr val="C0C0C0"/>
                  </a:outerShdw>
                </a:effectLst>
              </a:rPr>
              <a:t>变为 </a:t>
            </a:r>
            <a:r>
              <a:rPr lang="en-US" altLang="zh-CN" kern="0" dirty="0">
                <a:effectLst>
                  <a:outerShdw blurRad="38100" dist="38100" dir="2700000" algn="tl">
                    <a:srgbClr val="C0C0C0"/>
                  </a:outerShdw>
                </a:effectLst>
              </a:rPr>
              <a:t>f + p（1-f），</a:t>
            </a:r>
            <a:r>
              <a:rPr lang="zh-CN" altLang="en-US" kern="0" dirty="0">
                <a:effectLst>
                  <a:outerShdw blurRad="38100" dist="38100" dir="2700000" algn="tl">
                    <a:srgbClr val="C0C0C0"/>
                  </a:outerShdw>
                </a:effectLst>
              </a:rPr>
              <a:t>就是</a:t>
            </a:r>
            <a:r>
              <a:rPr lang="en-US" altLang="zh-CN" kern="0" dirty="0">
                <a:effectLst>
                  <a:outerShdw blurRad="38100" dist="38100" dir="2700000" algn="tl">
                    <a:srgbClr val="C0C0C0"/>
                  </a:outerShdw>
                </a:effectLst>
              </a:rPr>
              <a:t>Gustafson</a:t>
            </a:r>
            <a:r>
              <a:rPr lang="zh-CN" altLang="en-US" kern="0" dirty="0">
                <a:effectLst>
                  <a:outerShdw blurRad="38100" dist="38100" dir="2700000" algn="tl">
                    <a:srgbClr val="C0C0C0"/>
                  </a:outerShdw>
                </a:effectLst>
              </a:rPr>
              <a:t>加速定律</a:t>
            </a: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en-US" altLang="zh-CN" kern="0" dirty="0" err="1">
                <a:effectLst>
                  <a:outerShdw blurRad="38100" dist="38100" dir="2700000" algn="tl">
                    <a:srgbClr val="C0C0C0"/>
                  </a:outerShdw>
                </a:effectLst>
              </a:rPr>
              <a:t>G（p</a:t>
            </a:r>
            <a:r>
              <a:rPr lang="en-US" altLang="zh-CN" kern="0" dirty="0">
                <a:effectLst>
                  <a:outerShdw blurRad="38100" dist="38100" dir="2700000" algn="tl">
                    <a:srgbClr val="C0C0C0"/>
                  </a:outerShdw>
                </a:effectLst>
              </a:rPr>
              <a:t>）&gt;p</a:t>
            </a:r>
            <a:r>
              <a:rPr lang="zh-CN" altLang="en-US" kern="0" dirty="0">
                <a:effectLst>
                  <a:outerShdw blurRad="38100" dist="38100" dir="2700000" algn="tl">
                    <a:srgbClr val="C0C0C0"/>
                  </a:outerShdw>
                </a:effectLst>
              </a:rPr>
              <a:t>时，相应于计算机负载比存储要求增加得快，此时 </a:t>
            </a:r>
            <a:r>
              <a:rPr lang="en-US" altLang="zh-CN" kern="0" dirty="0">
                <a:effectLst>
                  <a:outerShdw blurRad="38100" dist="38100" dir="2700000" algn="tl">
                    <a:srgbClr val="C0C0C0"/>
                  </a:outerShdw>
                </a:effectLst>
              </a:rPr>
              <a:t>Sun</a:t>
            </a:r>
            <a:r>
              <a:rPr lang="zh-CN" altLang="en-US" kern="0" dirty="0">
                <a:effectLst>
                  <a:outerShdw blurRad="38100" dist="38100" dir="2700000" algn="tl">
                    <a:srgbClr val="C0C0C0"/>
                  </a:outerShdw>
                </a:effectLst>
              </a:rPr>
              <a:t>和 </a:t>
            </a:r>
            <a:r>
              <a:rPr lang="en-US" altLang="zh-CN" kern="0" dirty="0">
                <a:effectLst>
                  <a:outerShdw blurRad="38100" dist="38100" dir="2700000" algn="tl">
                    <a:srgbClr val="C0C0C0"/>
                  </a:outerShdw>
                </a:effectLst>
              </a:rPr>
              <a:t>N </a:t>
            </a:r>
            <a:r>
              <a:rPr lang="en-US" altLang="zh-CN" kern="0" dirty="0" err="1">
                <a:effectLst>
                  <a:outerShdw blurRad="38100" dist="38100" dir="2700000" algn="tl">
                    <a:srgbClr val="C0C0C0"/>
                  </a:outerShdw>
                </a:effectLst>
              </a:rPr>
              <a:t>i</a:t>
            </a: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加速均比 </a:t>
            </a:r>
            <a:r>
              <a:rPr lang="en-US" altLang="zh-CN" kern="0" dirty="0">
                <a:effectLst>
                  <a:outerShdw blurRad="38100" dist="38100" dir="2700000" algn="tl">
                    <a:srgbClr val="C0C0C0"/>
                  </a:outerShdw>
                </a:effectLst>
              </a:rPr>
              <a:t>Amdahl </a:t>
            </a:r>
            <a:r>
              <a:rPr lang="zh-CN" altLang="en-US" kern="0" dirty="0">
                <a:effectLst>
                  <a:outerShdw blurRad="38100" dist="38100" dir="2700000" algn="tl">
                    <a:srgbClr val="C0C0C0"/>
                  </a:outerShdw>
                </a:effectLst>
              </a:rPr>
              <a:t>加速和 </a:t>
            </a:r>
            <a:r>
              <a:rPr lang="en-US" altLang="zh-CN" kern="0" dirty="0">
                <a:effectLst>
                  <a:outerShdw blurRad="38100" dist="38100" dir="2700000" algn="tl">
                    <a:srgbClr val="C0C0C0"/>
                  </a:outerShdw>
                </a:effectLst>
              </a:rPr>
              <a:t>Gustafson </a:t>
            </a:r>
            <a:r>
              <a:rPr lang="zh-CN" altLang="en-US" kern="0" dirty="0">
                <a:effectLst>
                  <a:outerShdw blurRad="38100" dist="38100" dir="2700000" algn="tl">
                    <a:srgbClr val="C0C0C0"/>
                  </a:outerShdw>
                </a:effectLst>
              </a:rPr>
              <a:t>加速为高。 </a:t>
            </a:r>
            <a:endParaRPr lang="zh-CN" altLang="en-US" kern="0" dirty="0">
              <a:effectLst>
                <a:outerShdw blurRad="38100" dist="38100" dir="2700000" algn="tl">
                  <a:srgbClr val="C0C0C0"/>
                </a:outerShdw>
              </a:effectLst>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6" name="Object 5"/>
          <p:cNvGraphicFramePr/>
          <p:nvPr/>
        </p:nvGraphicFramePr>
        <p:xfrm>
          <a:off x="605648" y="1196752"/>
          <a:ext cx="7561263" cy="2982912"/>
        </p:xfrm>
        <a:graphic>
          <a:graphicData uri="http://schemas.openxmlformats.org/presentationml/2006/ole">
            <mc:AlternateContent xmlns:mc="http://schemas.openxmlformats.org/markup-compatibility/2006">
              <mc:Choice xmlns:v="urn:schemas-microsoft-com:vml" Requires="v">
                <p:oleObj spid="_x0000_s19469" name="" r:id="rId1" imgW="5085715" imgH="2640965" progId="Visio.Drawing.6">
                  <p:embed/>
                </p:oleObj>
              </mc:Choice>
              <mc:Fallback>
                <p:oleObj name="" r:id="rId1" imgW="5085715" imgH="2640965" progId="Visio.Drawing.6">
                  <p:embed/>
                  <p:pic>
                    <p:nvPicPr>
                      <p:cNvPr id="0" name="Object 5"/>
                      <p:cNvPicPr/>
                      <p:nvPr/>
                    </p:nvPicPr>
                    <p:blipFill>
                      <a:blip r:embed="rId2"/>
                      <a:stretch>
                        <a:fillRect/>
                      </a:stretch>
                    </p:blipFill>
                    <p:spPr>
                      <a:xfrm>
                        <a:off x="605648" y="1196752"/>
                        <a:ext cx="7561263" cy="2982912"/>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加速比讨论</a:t>
            </a:r>
            <a:endParaRPr lang="zh-CN" altLang="en-US" dirty="0"/>
          </a:p>
        </p:txBody>
      </p:sp>
      <p:sp>
        <p:nvSpPr>
          <p:cNvPr id="5" name="内容占位符 4"/>
          <p:cNvSpPr>
            <a:spLocks noGrp="1"/>
          </p:cNvSpPr>
          <p:nvPr>
            <p:ph sz="quarter" idx="12"/>
          </p:nvPr>
        </p:nvSpPr>
        <p:spPr/>
        <p:txBody>
          <a:bodyPr/>
          <a:lstStyle/>
          <a:p>
            <a:pPr marL="342900" lvl="0" indent="-342900" fontAlgn="base">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参考的加速经验公式： </a:t>
            </a:r>
            <a:r>
              <a:rPr lang="en-US" altLang="zh-CN" sz="2400" kern="0" dirty="0">
                <a:effectLst>
                  <a:outerShdw blurRad="38100" dist="38100" dir="2700000" algn="tl">
                    <a:srgbClr val="C0C0C0"/>
                  </a:outerShdw>
                </a:effectLst>
              </a:rPr>
              <a:t>p/log </a:t>
            </a:r>
            <a:r>
              <a:rPr lang="en-US" altLang="zh-CN" sz="2400" kern="0" dirty="0" err="1">
                <a:effectLst>
                  <a:outerShdw blurRad="38100" dist="38100" dir="2700000" algn="tl">
                    <a:srgbClr val="C0C0C0"/>
                  </a:outerShdw>
                </a:effectLst>
              </a:rPr>
              <a:t>p≤S≤P</a:t>
            </a:r>
            <a:r>
              <a:rPr lang="en-US" altLang="zh-CN" sz="2400" kern="0" dirty="0">
                <a:effectLst>
                  <a:outerShdw blurRad="38100" dist="38100" dir="2700000" algn="tl">
                    <a:srgbClr val="C0C0C0"/>
                  </a:outerShdw>
                </a:effectLst>
              </a:rPr>
              <a:t> </a:t>
            </a:r>
            <a:endParaRPr lang="en-US" altLang="zh-CN" sz="2400" kern="0" dirty="0">
              <a:effectLst>
                <a:outerShdw blurRad="38100" dist="38100" dir="2700000" algn="tl">
                  <a:srgbClr val="C0C0C0"/>
                </a:outerShdw>
              </a:effectLst>
            </a:endParaRPr>
          </a:p>
          <a:p>
            <a:pPr marL="800100" lvl="1" indent="-34290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线性加速比：很少通信开销的矩阵相加、内积运算等</a:t>
            </a:r>
            <a:endParaRPr lang="zh-CN" altLang="en-US" sz="2000" kern="0" dirty="0">
              <a:effectLst>
                <a:outerShdw blurRad="38100" dist="38100" dir="2700000" algn="tl">
                  <a:srgbClr val="C0C0C0"/>
                </a:outerShdw>
              </a:effectLst>
            </a:endParaRPr>
          </a:p>
          <a:p>
            <a:pPr marL="800100" lvl="1" indent="-342900" fontAlgn="base">
              <a:spcBef>
                <a:spcPct val="20000"/>
              </a:spcBef>
              <a:spcAft>
                <a:spcPct val="0"/>
              </a:spcAft>
              <a:buFont typeface="Wingdings" panose="05000000000000000000" pitchFamily="2" charset="2"/>
              <a:buChar char="§"/>
              <a:defRPr/>
            </a:pPr>
            <a:r>
              <a:rPr lang="en-US" altLang="zh-CN" sz="2000" kern="0" dirty="0">
                <a:effectLst>
                  <a:outerShdw blurRad="38100" dist="38100" dir="2700000" algn="tl">
                    <a:srgbClr val="C0C0C0"/>
                  </a:outerShdw>
                </a:effectLst>
              </a:rPr>
              <a:t>p/log p</a:t>
            </a:r>
            <a:r>
              <a:rPr lang="zh-CN" altLang="en-US" sz="2000" kern="0" dirty="0">
                <a:effectLst>
                  <a:outerShdw blurRad="38100" dist="38100" dir="2700000" algn="tl">
                    <a:srgbClr val="C0C0C0"/>
                  </a:outerShdw>
                </a:effectLst>
              </a:rPr>
              <a:t>的加速比：分治类的应用问题 </a:t>
            </a:r>
            <a:endParaRPr lang="zh-CN" altLang="en-US" sz="20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sz="24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通信密集类的应用问题 ：</a:t>
            </a:r>
            <a:r>
              <a:rPr lang="en-US" altLang="zh-CN" sz="2400" kern="0" dirty="0">
                <a:effectLst>
                  <a:outerShdw blurRad="38100" dist="38100" dir="2700000" algn="tl">
                    <a:srgbClr val="C0C0C0"/>
                  </a:outerShdw>
                </a:effectLst>
              </a:rPr>
              <a:t>S = 1 / C (p)</a:t>
            </a:r>
            <a:endParaRPr lang="en-US" altLang="zh-CN" sz="2400" kern="0" dirty="0">
              <a:effectLst>
                <a:outerShdw blurRad="38100" dist="38100" dir="2700000" algn="tl">
                  <a:srgbClr val="C0C0C0"/>
                </a:outerShdw>
              </a:effectLst>
            </a:endParaRPr>
          </a:p>
          <a:p>
            <a:pPr marL="742950" lvl="1" indent="-285750" fontAlgn="base">
              <a:spcBef>
                <a:spcPct val="20000"/>
              </a:spcBef>
              <a:spcAft>
                <a:spcPct val="0"/>
              </a:spcAft>
              <a:buNone/>
              <a:defRPr/>
            </a:pPr>
            <a:r>
              <a:rPr lang="zh-CN" altLang="en-US" kern="0" dirty="0">
                <a:effectLst>
                  <a:outerShdw blurRad="38100" dist="38100" dir="2700000" algn="tl">
                    <a:srgbClr val="C0C0C0"/>
                  </a:outerShdw>
                </a:effectLst>
              </a:rPr>
              <a:t>         这里</a:t>
            </a:r>
            <a:r>
              <a:rPr lang="en-US" altLang="zh-CN" kern="0" dirty="0">
                <a:effectLst>
                  <a:outerShdw blurRad="38100" dist="38100" dir="2700000" algn="tl">
                    <a:srgbClr val="C0C0C0"/>
                  </a:outerShdw>
                </a:effectLst>
              </a:rPr>
              <a:t>C(p)</a:t>
            </a:r>
            <a:r>
              <a:rPr lang="zh-CN" altLang="en-US" kern="0" dirty="0">
                <a:effectLst>
                  <a:outerShdw blurRad="38100" dist="38100" dir="2700000" algn="tl">
                    <a:srgbClr val="C0C0C0"/>
                  </a:outerShdw>
                </a:effectLst>
              </a:rPr>
              <a:t>是</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个处理器的某一通信函数</a:t>
            </a: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超线性加速 </a:t>
            </a:r>
            <a:endParaRPr lang="zh-CN" altLang="en-US" sz="24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sz="24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绝对加速：最佳串行算法与并行算法</a:t>
            </a:r>
            <a:endParaRPr lang="zh-CN" altLang="en-US" sz="24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effectLst>
                  <a:outerShdw blurRad="38100" dist="38100" dir="2700000" algn="tl">
                    <a:srgbClr val="C0C0C0"/>
                  </a:outerShdw>
                </a:effectLst>
              </a:rPr>
              <a:t>相对加速：同一算法在单机和并行机的运行时间</a:t>
            </a:r>
            <a:endParaRPr lang="zh-CN" altLang="en-US" sz="2400" kern="0" dirty="0">
              <a:effectLst>
                <a:outerShdw blurRad="38100" dist="38100" dir="2700000" algn="tl">
                  <a:srgbClr val="C0C0C0"/>
                </a:outerShdw>
              </a:effectLst>
            </a:endParaRPr>
          </a:p>
          <a:p>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第四章 并行计算性能评测</a:t>
            </a:r>
            <a:endParaRPr lang="zh-CN" altLang="en-US"/>
          </a:p>
        </p:txBody>
      </p:sp>
      <p:sp>
        <p:nvSpPr>
          <p:cNvPr id="3" name="内容占位符 2"/>
          <p:cNvSpPr>
            <a:spLocks noGrp="1"/>
          </p:cNvSpPr>
          <p:nvPr>
            <p:ph sz="quarter" idx="12"/>
          </p:nvPr>
        </p:nvSpPr>
        <p:spPr/>
        <p:txBody>
          <a:bodyPr>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solidFill>
                  <a:schemeClr val="tx2"/>
                </a:solidFill>
                <a:effectLst/>
                <a:uLnTx/>
                <a:uFillTx/>
                <a:sym typeface="+mn-ea"/>
              </a:rPr>
              <a:t>4.1 </a:t>
            </a:r>
            <a:r>
              <a:rPr lang="zh-CN" altLang="en-US" sz="2800" kern="0" noProof="0" dirty="0">
                <a:ln>
                  <a:noFill/>
                </a:ln>
                <a:solidFill>
                  <a:schemeClr val="tx2"/>
                </a:solidFill>
                <a:effectLst/>
                <a:uLnTx/>
                <a:uFillTx/>
                <a:sym typeface="+mn-ea"/>
              </a:rPr>
              <a:t>并行机的一些基本性能指标</a:t>
            </a:r>
            <a:endParaRPr kumimoji="0" lang="zh-CN" altLang="en-US" sz="2800" i="0"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uLnTx/>
                <a:uFillTx/>
                <a:sym typeface="+mn-ea"/>
              </a:rPr>
              <a:t>4.2 </a:t>
            </a:r>
            <a:r>
              <a:rPr lang="zh-CN" altLang="en-US" sz="2800" kern="0" noProof="0" dirty="0">
                <a:ln>
                  <a:noFill/>
                </a:ln>
                <a:uLnTx/>
                <a:uFillTx/>
                <a:sym typeface="+mn-ea"/>
              </a:rPr>
              <a:t>加速比性能定律</a:t>
            </a:r>
            <a:endParaRPr kumimoji="0" lang="zh-CN" altLang="en-US" sz="2800" i="0" strike="noStrike" kern="0" cap="none" spc="0" normalizeH="0" baseline="0" noProof="0" dirty="0">
              <a:ln>
                <a:noFill/>
              </a:ln>
              <a:solidFill>
                <a:schemeClr val="tx1"/>
              </a:solidFill>
              <a:uLnTx/>
              <a:uFillTx/>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4.2.1 Amdahl</a:t>
            </a:r>
            <a:r>
              <a:rPr lang="zh-CN" altLang="en-US" sz="2800" kern="0" noProof="0" dirty="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4.2.2 Gustafson</a:t>
            </a:r>
            <a:r>
              <a:rPr lang="zh-CN" altLang="en-US" sz="2800" kern="0" noProof="0" dirty="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4.2.3 Sun</a:t>
            </a:r>
            <a:r>
              <a:rPr lang="zh-CN" altLang="en-US" sz="2800" kern="0" noProof="0" dirty="0">
                <a:ln>
                  <a:noFill/>
                </a:ln>
                <a:effectLst>
                  <a:outerShdw blurRad="38100" dist="38100" dir="2700000" algn="tl">
                    <a:srgbClr val="C0C0C0"/>
                  </a:outerShdw>
                </a:effectLst>
                <a:uLnTx/>
                <a:uFillTx/>
                <a:sym typeface="+mn-ea"/>
              </a:rPr>
              <a:t>和</a:t>
            </a:r>
            <a:r>
              <a:rPr lang="en-US" altLang="zh-CN" sz="2800" kern="0" noProof="0" dirty="0">
                <a:ln>
                  <a:noFill/>
                </a:ln>
                <a:effectLst>
                  <a:outerShdw blurRad="38100" dist="38100" dir="2700000" algn="tl">
                    <a:srgbClr val="C0C0C0"/>
                  </a:outerShdw>
                </a:effectLst>
                <a:uLnTx/>
                <a:uFillTx/>
                <a:sym typeface="+mn-ea"/>
              </a:rPr>
              <a:t>Ni</a:t>
            </a:r>
            <a:r>
              <a:rPr lang="zh-CN" altLang="en-US" sz="2800" kern="0" noProof="0" dirty="0">
                <a:ln>
                  <a:noFill/>
                </a:ln>
                <a:effectLst>
                  <a:outerShdw blurRad="38100" dist="38100" dir="2700000" algn="tl">
                    <a:srgbClr val="C0C0C0"/>
                  </a:outerShdw>
                </a:effectLst>
                <a:uLnTx/>
                <a:uFillTx/>
                <a:sym typeface="+mn-ea"/>
              </a:rPr>
              <a:t>定律</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b="1" u="sng" kern="0" noProof="0" dirty="0">
                <a:ln>
                  <a:noFill/>
                </a:ln>
                <a:effectLst>
                  <a:outerShdw blurRad="38100" dist="38100" dir="2700000" algn="tl">
                    <a:srgbClr val="C0C0C0"/>
                  </a:outerShdw>
                </a:effectLst>
                <a:uLnTx/>
                <a:uFillTx/>
                <a:sym typeface="+mn-ea"/>
              </a:rPr>
              <a:t>4.3 </a:t>
            </a:r>
            <a:r>
              <a:rPr lang="zh-CN" altLang="en-US" sz="2800" b="1" u="sng" kern="0" noProof="0" dirty="0">
                <a:ln>
                  <a:noFill/>
                </a:ln>
                <a:effectLst>
                  <a:outerShdw blurRad="38100" dist="38100" dir="2700000" algn="tl">
                    <a:srgbClr val="C0C0C0"/>
                  </a:outerShdw>
                </a:effectLst>
                <a:uLnTx/>
                <a:uFillTx/>
                <a:sym typeface="+mn-ea"/>
              </a:rPr>
              <a:t>可扩放性评测标准</a:t>
            </a:r>
            <a:endParaRPr kumimoji="0" lang="zh-CN" altLang="en-US" sz="2800" b="1" i="0" u="sng"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4.3.1 </a:t>
            </a:r>
            <a:r>
              <a:rPr lang="zh-CN" altLang="en-US" sz="2800" kern="0" noProof="0" dirty="0">
                <a:ln>
                  <a:noFill/>
                </a:ln>
                <a:effectLst>
                  <a:outerShdw blurRad="38100" dist="38100" dir="2700000" algn="tl">
                    <a:srgbClr val="C0C0C0"/>
                  </a:outerShdw>
                </a:effectLst>
                <a:uLnTx/>
                <a:uFillTx/>
                <a:sym typeface="+mn-ea"/>
              </a:rPr>
              <a:t>并行计算的可扩放性</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4.3.2 </a:t>
            </a:r>
            <a:r>
              <a:rPr lang="zh-CN" altLang="en-US" sz="2800" kern="0" noProof="0" dirty="0">
                <a:ln>
                  <a:noFill/>
                </a:ln>
                <a:effectLst>
                  <a:outerShdw blurRad="38100" dist="38100" dir="2700000" algn="tl">
                    <a:srgbClr val="C0C0C0"/>
                  </a:outerShdw>
                </a:effectLst>
                <a:uLnTx/>
                <a:uFillTx/>
                <a:sym typeface="+mn-ea"/>
              </a:rPr>
              <a:t>等效率度量标准</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4.3.3 </a:t>
            </a:r>
            <a:r>
              <a:rPr lang="zh-CN" altLang="en-US" sz="2800" kern="0" noProof="0" dirty="0">
                <a:ln>
                  <a:noFill/>
                </a:ln>
                <a:effectLst>
                  <a:outerShdw blurRad="38100" dist="38100" dir="2700000" algn="tl">
                    <a:srgbClr val="C0C0C0"/>
                  </a:outerShdw>
                </a:effectLst>
                <a:uLnTx/>
                <a:uFillTx/>
                <a:sym typeface="+mn-ea"/>
              </a:rPr>
              <a:t>等速度度量标准</a:t>
            </a:r>
            <a:endParaRPr kumimoji="0" lang="zh-CN" altLang="en-US" sz="28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2800" kern="0" noProof="0" dirty="0">
                <a:ln>
                  <a:noFill/>
                </a:ln>
                <a:effectLst>
                  <a:outerShdw blurRad="38100" dist="38100" dir="2700000" algn="tl">
                    <a:srgbClr val="C0C0C0"/>
                  </a:outerShdw>
                </a:effectLst>
                <a:uLnTx/>
                <a:uFillTx/>
                <a:sym typeface="+mn-ea"/>
              </a:rPr>
              <a:t>4.3.4 </a:t>
            </a:r>
            <a:r>
              <a:rPr lang="zh-CN" altLang="en-US" sz="2800" kern="0" noProof="0" dirty="0">
                <a:ln>
                  <a:noFill/>
                </a:ln>
                <a:effectLst>
                  <a:outerShdw blurRad="38100" dist="38100" dir="2700000" algn="tl">
                    <a:srgbClr val="C0C0C0"/>
                  </a:outerShdw>
                </a:effectLst>
                <a:uLnTx/>
                <a:uFillTx/>
                <a:sym typeface="+mn-ea"/>
              </a:rPr>
              <a:t>平均延迟度量标准</a:t>
            </a:r>
            <a:endParaRPr lang="zh-CN" altLang="en-US" sz="2800" kern="0" noProof="0" dirty="0">
              <a:ln>
                <a:noFill/>
              </a:ln>
              <a:effectLst>
                <a:outerShdw blurRad="38100" dist="38100" dir="2700000" algn="tl">
                  <a:srgbClr val="C0C0C0"/>
                </a:outerShdw>
              </a:effectLst>
              <a:uLnTx/>
              <a:uFillTx/>
              <a:sym typeface="+mn-ea"/>
            </a:endParaRP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265" kern="0" noProof="0" dirty="0">
                <a:ln>
                  <a:noFill/>
                </a:ln>
                <a:effectLst>
                  <a:outerShdw blurRad="38100" dist="38100" dir="2700000" algn="tl">
                    <a:srgbClr val="C0C0C0"/>
                  </a:outerShdw>
                </a:effectLst>
                <a:uLnTx/>
                <a:uFillTx/>
                <a:sym typeface="+mn-ea"/>
              </a:rPr>
              <a:t>4.4 </a:t>
            </a:r>
            <a:r>
              <a:rPr lang="zh-CN" altLang="en-US" sz="3265" kern="0" noProof="0" dirty="0">
                <a:ln>
                  <a:noFill/>
                </a:ln>
                <a:effectLst>
                  <a:outerShdw blurRad="38100" dist="38100" dir="2700000" algn="tl">
                    <a:srgbClr val="C0C0C0"/>
                  </a:outerShdw>
                </a:effectLst>
                <a:uLnTx/>
                <a:uFillTx/>
                <a:sym typeface="+mn-ea"/>
              </a:rPr>
              <a:t>基准测试程序</a:t>
            </a:r>
            <a:endParaRPr lang="zh-CN" altLang="en-US" sz="3265" kern="0" noProof="0" dirty="0">
              <a:ln>
                <a:noFill/>
              </a:ln>
              <a:effectLst>
                <a:outerShdw blurRad="38100" dist="38100" dir="2700000" algn="tl">
                  <a:srgbClr val="C0C0C0"/>
                </a:outerShdw>
              </a:effectLst>
              <a:uLnTx/>
              <a:uFillTx/>
              <a:sym typeface="+mn-ea"/>
            </a:endParaRP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可扩放性评测标准</a:t>
            </a:r>
            <a:r>
              <a:rPr lang="zh-CN" altLang="en-US" sz="3600" dirty="0"/>
              <a:t>（</a:t>
            </a:r>
            <a:r>
              <a:rPr lang="en-US" altLang="zh-CN" sz="3600" dirty="0"/>
              <a:t>1</a:t>
            </a:r>
            <a:r>
              <a:rPr lang="zh-CN" altLang="en-US" sz="3600" dirty="0"/>
              <a:t>）</a:t>
            </a:r>
            <a:endParaRPr lang="zh-CN" altLang="en-US" dirty="0"/>
          </a:p>
        </p:txBody>
      </p:sp>
      <p:sp>
        <p:nvSpPr>
          <p:cNvPr id="5" name="内容占位符 4"/>
          <p:cNvSpPr>
            <a:spLocks noGrp="1"/>
          </p:cNvSpPr>
          <p:nvPr>
            <p:ph sz="quarter" idx="12"/>
          </p:nvPr>
        </p:nvSpPr>
        <p:spPr/>
        <p:txBody>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sz="2000" kern="0" dirty="0">
                <a:solidFill>
                  <a:schemeClr val="tx2"/>
                </a:solidFill>
                <a:effectLst>
                  <a:outerShdw blurRad="38100" dist="38100" dir="2700000" algn="tl">
                    <a:srgbClr val="C0C0C0"/>
                  </a:outerShdw>
                </a:effectLst>
              </a:rPr>
              <a:t>并行计算的可扩放性（</a:t>
            </a:r>
            <a:r>
              <a:rPr lang="en-US" altLang="zh-CN" sz="2000" kern="0" dirty="0">
                <a:solidFill>
                  <a:schemeClr val="tx2"/>
                </a:solidFill>
                <a:effectLst>
                  <a:outerShdw blurRad="38100" dist="38100" dir="2700000" algn="tl">
                    <a:srgbClr val="C0C0C0"/>
                  </a:outerShdw>
                </a:effectLst>
              </a:rPr>
              <a:t>Scalability）</a:t>
            </a:r>
            <a:r>
              <a:rPr lang="zh-CN" altLang="en-US" sz="2000" kern="0" dirty="0">
                <a:solidFill>
                  <a:schemeClr val="tx2"/>
                </a:solidFill>
                <a:effectLst>
                  <a:outerShdw blurRad="38100" dist="38100" dir="2700000" algn="tl">
                    <a:srgbClr val="C0C0C0"/>
                  </a:outerShdw>
                </a:effectLst>
              </a:rPr>
              <a:t>也是主要性能指标</a:t>
            </a:r>
            <a:endParaRPr lang="zh-CN" altLang="en-US" sz="2000" kern="0" dirty="0">
              <a:solidFill>
                <a:schemeClr val="tx2"/>
              </a:solidFill>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可扩放性最简朴的含意是在确定的应用背景下，计算机系统（或算法或程序等）性能随处理器数的增加而按比例提高的能力 </a:t>
            </a:r>
            <a:endParaRPr lang="zh-CN" altLang="en-US" sz="18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sz="2000" kern="0" dirty="0">
                <a:solidFill>
                  <a:schemeClr val="tx2"/>
                </a:solidFill>
                <a:effectLst>
                  <a:outerShdw blurRad="38100" dist="38100" dir="2700000" algn="tl">
                    <a:srgbClr val="C0C0C0"/>
                  </a:outerShdw>
                </a:effectLst>
              </a:rPr>
              <a:t>影响因素：</a:t>
            </a:r>
            <a:r>
              <a:rPr lang="zh-CN" altLang="en-US" sz="2000" kern="0" dirty="0">
                <a:effectLst>
                  <a:outerShdw blurRad="38100" dist="38100" dir="2700000" algn="tl">
                    <a:srgbClr val="C0C0C0"/>
                  </a:outerShdw>
                </a:effectLst>
              </a:rPr>
              <a:t>处理器数与问题规模，还有</a:t>
            </a:r>
            <a:endParaRPr lang="zh-CN" altLang="en-US" sz="20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求解问题中的串行分量；</a:t>
            </a:r>
            <a:endParaRPr lang="zh-CN" altLang="en-US" sz="18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并行处理所引起的额外开销（通信、等待、竞争、冗余操作和同步等）；</a:t>
            </a:r>
            <a:endParaRPr lang="zh-CN" altLang="en-US" sz="18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加大的处理器数超过了算法中的并发程度 ；</a:t>
            </a:r>
            <a:endParaRPr lang="zh-CN" altLang="en-US" sz="18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sz="2000" kern="0" dirty="0">
                <a:solidFill>
                  <a:schemeClr val="tx2"/>
                </a:solidFill>
                <a:effectLst>
                  <a:outerShdw blurRad="38100" dist="38100" dir="2700000" algn="tl">
                    <a:srgbClr val="C0C0C0"/>
                  </a:outerShdw>
                </a:effectLst>
              </a:rPr>
              <a:t>增加问题规模的好处：</a:t>
            </a:r>
            <a:endParaRPr lang="zh-CN" altLang="en-US" sz="2000" kern="0" dirty="0">
              <a:solidFill>
                <a:schemeClr val="tx2"/>
              </a:solidFill>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提供较高的并发机会；</a:t>
            </a:r>
            <a:endParaRPr lang="zh-CN" altLang="en-US" sz="18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额外开销的增加可能慢于有效计算的增加；</a:t>
            </a:r>
            <a:endParaRPr lang="zh-CN" altLang="en-US" sz="1800" kern="0" dirty="0">
              <a:effectLst>
                <a:outerShdw blurRad="38100" dist="38100" dir="2700000" algn="tl">
                  <a:srgbClr val="C0C0C0"/>
                </a:outerShdw>
              </a:effectLst>
            </a:endParaRPr>
          </a:p>
          <a:p>
            <a:pPr marL="742950" lvl="1" indent="-285750" fontAlgn="base">
              <a:lnSpc>
                <a:spcPct val="100000"/>
              </a:lnSpc>
              <a:spcBef>
                <a:spcPct val="20000"/>
              </a:spcBef>
              <a:spcAft>
                <a:spcPct val="0"/>
              </a:spcAft>
              <a:buFont typeface="Wingdings" panose="05000000000000000000" pitchFamily="2" charset="2"/>
              <a:buChar char="§"/>
              <a:defRPr/>
            </a:pPr>
            <a:r>
              <a:rPr lang="zh-CN" altLang="en-US" sz="1800" kern="0" dirty="0">
                <a:effectLst>
                  <a:outerShdw blurRad="38100" dist="38100" dir="2700000" algn="tl">
                    <a:srgbClr val="C0C0C0"/>
                  </a:outerShdw>
                </a:effectLst>
              </a:rPr>
              <a:t>算法中的串行分量比例不是固定不变的（串行部分所占的比例随着问题规模的增大而缩小）。</a:t>
            </a:r>
            <a:endParaRPr lang="zh-CN" altLang="en-US" sz="1800"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sz="2000" kern="0" dirty="0">
                <a:solidFill>
                  <a:schemeClr val="tx2"/>
                </a:solidFill>
                <a:effectLst>
                  <a:outerShdw blurRad="38100" dist="38100" dir="2700000" algn="tl">
                    <a:srgbClr val="C0C0C0"/>
                  </a:outerShdw>
                </a:effectLst>
              </a:rPr>
              <a:t>增加处理器数会增大额外开销和降低处理器利用率</a:t>
            </a:r>
            <a:r>
              <a:rPr lang="zh-CN" altLang="en-US" sz="2000" kern="0" dirty="0">
                <a:effectLst>
                  <a:outerShdw blurRad="38100" dist="38100" dir="2700000" algn="tl">
                    <a:srgbClr val="C0C0C0"/>
                  </a:outerShdw>
                </a:effectLst>
              </a:rPr>
              <a:t>，所以对于一个特定的并行系统（算法或程序），它们能否有效利用不断增加的处理器的能力应是受限的，而</a:t>
            </a:r>
            <a:r>
              <a:rPr lang="zh-CN" altLang="en-US" sz="2000" kern="0" dirty="0">
                <a:solidFill>
                  <a:schemeClr val="tx2"/>
                </a:solidFill>
                <a:effectLst>
                  <a:outerShdw blurRad="38100" dist="38100" dir="2700000" algn="tl">
                    <a:srgbClr val="C0C0C0"/>
                  </a:outerShdw>
                </a:effectLst>
              </a:rPr>
              <a:t>度量这种能力就是可扩放性这一指标</a:t>
            </a:r>
            <a:r>
              <a:rPr lang="zh-CN" altLang="en-US" sz="2000" kern="0" dirty="0">
                <a:effectLst>
                  <a:outerShdw blurRad="38100" dist="38100" dir="2700000" algn="tl">
                    <a:srgbClr val="C0C0C0"/>
                  </a:outerShdw>
                </a:effectLst>
              </a:rPr>
              <a:t>。 </a:t>
            </a:r>
            <a:endParaRPr lang="zh-CN" altLang="en-US" sz="2000" kern="0" dirty="0">
              <a:effectLst>
                <a:outerShdw blurRad="38100" dist="38100" dir="2700000" algn="tl">
                  <a:srgbClr val="C0C0C0"/>
                </a:outerShdw>
              </a:effectLst>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a:t>可扩放性评测标准</a:t>
            </a:r>
            <a:r>
              <a:rPr lang="zh-CN" altLang="en-US" sz="3600" dirty="0"/>
              <a:t>（</a:t>
            </a:r>
            <a:r>
              <a:rPr lang="en-US" altLang="zh-CN" sz="3600" dirty="0"/>
              <a:t>2</a:t>
            </a:r>
            <a:r>
              <a:rPr lang="zh-CN" altLang="en-US" sz="3600" dirty="0"/>
              <a:t>）</a:t>
            </a:r>
            <a:endParaRPr lang="zh-CN" altLang="en-US" dirty="0"/>
          </a:p>
        </p:txBody>
      </p:sp>
      <p:sp>
        <p:nvSpPr>
          <p:cNvPr id="5" name="内容占位符 4"/>
          <p:cNvSpPr>
            <a:spLocks noGrp="1"/>
          </p:cNvSpPr>
          <p:nvPr>
            <p:ph sz="quarter" idx="12"/>
          </p:nvPr>
        </p:nvSpPr>
        <p:spPr/>
        <p:txBody>
          <a:bodyPr>
            <a:normAutofit lnSpcReduction="10000"/>
          </a:bodyPr>
          <a:lstStyle/>
          <a:p>
            <a:pPr marL="342900" lvl="0" indent="-342900" fontAlgn="base">
              <a:spcBef>
                <a:spcPct val="20000"/>
              </a:spcBef>
              <a:spcAft>
                <a:spcPct val="0"/>
              </a:spcAft>
              <a:buFont typeface="Wingdings" panose="05000000000000000000" pitchFamily="2" charset="2"/>
              <a:buChar char="§"/>
              <a:defRPr/>
            </a:pPr>
            <a:r>
              <a:rPr lang="zh-CN" altLang="en-US" sz="2400" kern="0" dirty="0">
                <a:solidFill>
                  <a:schemeClr val="tx2"/>
                </a:solidFill>
                <a:effectLst>
                  <a:outerShdw blurRad="38100" dist="38100" dir="2700000" algn="tl">
                    <a:srgbClr val="C0C0C0"/>
                  </a:outerShdw>
                </a:effectLst>
              </a:rPr>
              <a:t>可扩放性:调整什么和按什么比例调整</a:t>
            </a:r>
            <a:endParaRPr lang="zh-CN" altLang="en-US" sz="2400" kern="0" dirty="0">
              <a:solidFill>
                <a:schemeClr val="tx2"/>
              </a:solidFill>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并行计算要</a:t>
            </a:r>
            <a:r>
              <a:rPr lang="zh-CN" altLang="en-US" sz="2000" kern="0" dirty="0">
                <a:solidFill>
                  <a:srgbClr val="6600CC"/>
                </a:solidFill>
                <a:effectLst>
                  <a:outerShdw blurRad="38100" dist="38100" dir="2700000" algn="tl">
                    <a:srgbClr val="C0C0C0"/>
                  </a:outerShdw>
                </a:effectLst>
              </a:rPr>
              <a:t>调整的是处理数</a:t>
            </a:r>
            <a:r>
              <a:rPr lang="en-US" altLang="zh-CN" sz="2000" kern="0" dirty="0">
                <a:solidFill>
                  <a:srgbClr val="6600CC"/>
                </a:solidFill>
                <a:effectLst>
                  <a:outerShdw blurRad="38100" dist="38100" dir="2700000" algn="tl">
                    <a:srgbClr val="C0C0C0"/>
                  </a:outerShdw>
                </a:effectLst>
              </a:rPr>
              <a:t>p</a:t>
            </a:r>
            <a:r>
              <a:rPr lang="zh-CN" altLang="en-US" sz="2000" kern="0" dirty="0">
                <a:solidFill>
                  <a:srgbClr val="6600CC"/>
                </a:solidFill>
                <a:effectLst>
                  <a:outerShdw blurRad="38100" dist="38100" dir="2700000" algn="tl">
                    <a:srgbClr val="C0C0C0"/>
                  </a:outerShdw>
                </a:effectLst>
              </a:rPr>
              <a:t>和问题规模</a:t>
            </a:r>
            <a:r>
              <a:rPr lang="en-US" altLang="zh-CN" sz="2000" kern="0" dirty="0">
                <a:solidFill>
                  <a:srgbClr val="6600CC"/>
                </a:solidFill>
                <a:effectLst>
                  <a:outerShdw blurRad="38100" dist="38100" dir="2700000" algn="tl">
                    <a:srgbClr val="C0C0C0"/>
                  </a:outerShdw>
                </a:effectLst>
              </a:rPr>
              <a:t>W</a:t>
            </a:r>
            <a:r>
              <a:rPr lang="en-US" altLang="zh-CN" sz="2000" kern="0" dirty="0">
                <a:effectLst>
                  <a:outerShdw blurRad="38100" dist="38100" dir="2700000" algn="tl">
                    <a:srgbClr val="C0C0C0"/>
                  </a:outerShdw>
                </a:effectLst>
              </a:rPr>
              <a:t>，</a:t>
            </a:r>
            <a:endParaRPr lang="en-US" altLang="zh-CN" sz="2000" kern="0" dirty="0">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两者可按不同比例进行调整，此比例关系（可能是线性的，多项式的或指数的等）就反映了可扩放的程度。 </a:t>
            </a:r>
            <a:endParaRPr lang="zh-CN" altLang="en-US" sz="20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solidFill>
                  <a:schemeClr val="tx2"/>
                </a:solidFill>
                <a:effectLst>
                  <a:outerShdw blurRad="38100" dist="38100" dir="2700000" algn="tl">
                    <a:srgbClr val="C0C0C0"/>
                  </a:outerShdw>
                </a:effectLst>
              </a:rPr>
              <a:t>与并行算法和体系结构相关</a:t>
            </a:r>
            <a:endParaRPr lang="zh-CN" altLang="en-US" sz="2400" kern="0" dirty="0">
              <a:solidFill>
                <a:schemeClr val="tx2"/>
              </a:solidFill>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solidFill>
                  <a:schemeClr val="tx2"/>
                </a:solidFill>
                <a:effectLst>
                  <a:outerShdw blurRad="38100" dist="38100" dir="2700000" algn="tl">
                    <a:srgbClr val="C0C0C0"/>
                  </a:outerShdw>
                </a:effectLst>
              </a:rPr>
              <a:t>可扩放性研究的主要目的：</a:t>
            </a:r>
            <a:endParaRPr lang="zh-CN" altLang="en-US" sz="2400" kern="0" dirty="0">
              <a:solidFill>
                <a:schemeClr val="tx2"/>
              </a:solidFill>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确定解决某类问题用何种并行算法与何种并行体系结构的组合，可以</a:t>
            </a:r>
            <a:r>
              <a:rPr lang="zh-CN" altLang="en-US" sz="2000" kern="0" dirty="0">
                <a:solidFill>
                  <a:srgbClr val="6600CC"/>
                </a:solidFill>
                <a:effectLst>
                  <a:outerShdw blurRad="38100" dist="38100" dir="2700000" algn="tl">
                    <a:srgbClr val="C0C0C0"/>
                  </a:outerShdw>
                </a:effectLst>
              </a:rPr>
              <a:t>有效地利用大量的处理器</a:t>
            </a:r>
            <a:r>
              <a:rPr lang="zh-CN" altLang="en-US" sz="2000" kern="0" dirty="0">
                <a:effectLst>
                  <a:outerShdw blurRad="38100" dist="38100" dir="2700000" algn="tl">
                    <a:srgbClr val="C0C0C0"/>
                  </a:outerShdw>
                </a:effectLst>
              </a:rPr>
              <a:t>；</a:t>
            </a:r>
            <a:endParaRPr lang="zh-CN" altLang="en-US" sz="2000" kern="0" dirty="0">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对于运行于某种体系结构的并行机上的某种算法当</a:t>
            </a:r>
            <a:r>
              <a:rPr lang="zh-CN" altLang="en-US" sz="2000" kern="0" dirty="0">
                <a:solidFill>
                  <a:srgbClr val="6600CC"/>
                </a:solidFill>
                <a:effectLst>
                  <a:outerShdw blurRad="38100" dist="38100" dir="2700000" algn="tl">
                    <a:srgbClr val="C0C0C0"/>
                  </a:outerShdw>
                </a:effectLst>
              </a:rPr>
              <a:t>移植到大规模处理机上后运行的性能</a:t>
            </a:r>
            <a:r>
              <a:rPr lang="zh-CN" altLang="en-US" sz="2000" kern="0" dirty="0">
                <a:effectLst>
                  <a:outerShdw blurRad="38100" dist="38100" dir="2700000" algn="tl">
                    <a:srgbClr val="C0C0C0"/>
                  </a:outerShdw>
                </a:effectLst>
              </a:rPr>
              <a:t>；</a:t>
            </a:r>
            <a:endParaRPr lang="zh-CN" altLang="en-US" sz="2000" kern="0" dirty="0">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effectLst>
                  <a:outerShdw blurRad="38100" dist="38100" dir="2700000" algn="tl">
                    <a:srgbClr val="C0C0C0"/>
                  </a:outerShdw>
                </a:effectLst>
              </a:rPr>
              <a:t>对固定的问题规模，</a:t>
            </a:r>
            <a:r>
              <a:rPr lang="zh-CN" altLang="en-US" sz="2000" kern="0" dirty="0">
                <a:solidFill>
                  <a:srgbClr val="6600CC"/>
                </a:solidFill>
                <a:effectLst>
                  <a:outerShdw blurRad="38100" dist="38100" dir="2700000" algn="tl">
                    <a:srgbClr val="C0C0C0"/>
                  </a:outerShdw>
                </a:effectLst>
              </a:rPr>
              <a:t>确定</a:t>
            </a:r>
            <a:r>
              <a:rPr lang="zh-CN" altLang="en-US" sz="2000" kern="0" dirty="0">
                <a:effectLst>
                  <a:outerShdw blurRad="38100" dist="38100" dir="2700000" algn="tl">
                    <a:srgbClr val="C0C0C0"/>
                  </a:outerShdw>
                </a:effectLst>
              </a:rPr>
              <a:t>在某类并行机上</a:t>
            </a:r>
            <a:r>
              <a:rPr lang="zh-CN" altLang="en-US" sz="2000" kern="0" dirty="0">
                <a:solidFill>
                  <a:srgbClr val="6600CC"/>
                </a:solidFill>
                <a:effectLst>
                  <a:outerShdw blurRad="38100" dist="38100" dir="2700000" algn="tl">
                    <a:srgbClr val="C0C0C0"/>
                  </a:outerShdw>
                </a:effectLst>
              </a:rPr>
              <a:t>最优的处理器数</a:t>
            </a:r>
            <a:r>
              <a:rPr lang="zh-CN" altLang="en-US" sz="2000" kern="0" dirty="0">
                <a:effectLst>
                  <a:outerShdw blurRad="38100" dist="38100" dir="2700000" algn="tl">
                    <a:srgbClr val="C0C0C0"/>
                  </a:outerShdw>
                </a:effectLst>
              </a:rPr>
              <a:t>与可获得的最大的加速比；</a:t>
            </a:r>
            <a:endParaRPr lang="zh-CN" altLang="en-US" sz="2000" kern="0" dirty="0">
              <a:effectLst>
                <a:outerShdw blurRad="38100" dist="38100" dir="2700000" algn="tl">
                  <a:srgbClr val="C0C0C0"/>
                </a:outerShdw>
              </a:effectLst>
            </a:endParaRPr>
          </a:p>
          <a:p>
            <a:pPr marL="742950" lvl="1" indent="-285750" fontAlgn="base">
              <a:spcBef>
                <a:spcPct val="20000"/>
              </a:spcBef>
              <a:spcAft>
                <a:spcPct val="0"/>
              </a:spcAft>
              <a:buFont typeface="Wingdings" panose="05000000000000000000" pitchFamily="2" charset="2"/>
              <a:buChar char="§"/>
              <a:defRPr/>
            </a:pPr>
            <a:r>
              <a:rPr lang="zh-CN" altLang="en-US" sz="2000" kern="0" dirty="0">
                <a:solidFill>
                  <a:srgbClr val="6600CC"/>
                </a:solidFill>
                <a:effectLst>
                  <a:outerShdw blurRad="38100" dist="38100" dir="2700000" algn="tl">
                    <a:srgbClr val="C0C0C0"/>
                  </a:outerShdw>
                </a:effectLst>
              </a:rPr>
              <a:t>用于指导改进并行算法和并行机体系结构</a:t>
            </a:r>
            <a:r>
              <a:rPr lang="zh-CN" altLang="en-US" sz="2000" kern="0" dirty="0">
                <a:effectLst>
                  <a:outerShdw blurRad="38100" dist="38100" dir="2700000" algn="tl">
                    <a:srgbClr val="C0C0C0"/>
                  </a:outerShdw>
                </a:effectLst>
              </a:rPr>
              <a:t>，以使并行算法尽可能地充分利用可扩充的大量处理器  </a:t>
            </a:r>
            <a:endParaRPr lang="zh-CN" altLang="en-US" sz="2000"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sz="2400" kern="0" dirty="0">
                <a:solidFill>
                  <a:schemeClr val="tx2"/>
                </a:solidFill>
                <a:effectLst>
                  <a:outerShdw blurRad="38100" dist="38100" dir="2700000" algn="tl">
                    <a:srgbClr val="C0C0C0"/>
                  </a:outerShdw>
                </a:effectLst>
              </a:rPr>
              <a:t>目前无一个公认的、标准的和被普遍接受的严格定义和评判它的标准</a:t>
            </a:r>
            <a:r>
              <a:rPr lang="zh-CN" altLang="en-US" sz="2400" kern="0" dirty="0">
                <a:effectLst>
                  <a:outerShdw blurRad="38100" dist="38100" dir="2700000" algn="tl">
                    <a:srgbClr val="C0C0C0"/>
                  </a:outerShdw>
                </a:effectLst>
              </a:rPr>
              <a:t> </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等效率度量标准</a:t>
            </a:r>
            <a:r>
              <a:rPr lang="zh-CN" altLang="en-US" sz="3600" dirty="0"/>
              <a:t>（</a:t>
            </a:r>
            <a:r>
              <a:rPr lang="en-US" altLang="zh-CN" sz="3600" dirty="0"/>
              <a:t>1</a:t>
            </a:r>
            <a:r>
              <a:rPr lang="zh-CN" altLang="en-US" sz="3600" dirty="0"/>
              <a:t>）</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normAutofit fontScale="77500" lnSpcReduction="20000"/>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令</a:t>
            </a:r>
            <a:r>
              <a:rPr lang="en-US" altLang="zh-CN" kern="0" dirty="0">
                <a:effectLst>
                  <a:outerShdw blurRad="38100" dist="38100" dir="2700000" algn="tl">
                    <a:srgbClr val="C0C0C0"/>
                  </a:outerShdw>
                </a:effectLst>
              </a:rPr>
              <a:t>t</a:t>
            </a:r>
            <a:r>
              <a:rPr lang="en-US" altLang="zh-CN" kern="0" baseline="-25000" dirty="0">
                <a:effectLst>
                  <a:outerShdw blurRad="38100" dist="38100" dir="2700000" algn="tl">
                    <a:srgbClr val="C0C0C0"/>
                  </a:outerShdw>
                </a:effectLst>
              </a:rPr>
              <a:t>ie </a:t>
            </a: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和</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io</a:t>
            </a: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分别是并行系统上第</a:t>
            </a:r>
            <a:r>
              <a:rPr lang="en-US" altLang="zh-CN" kern="0" dirty="0" err="1">
                <a:effectLst>
                  <a:outerShdw blurRad="38100" dist="38100" dir="2700000" algn="tl">
                    <a:srgbClr val="C0C0C0"/>
                  </a:outerShdw>
                </a:effectLst>
              </a:rPr>
              <a:t>i</a:t>
            </a:r>
            <a:r>
              <a:rPr lang="zh-CN" altLang="en-US" kern="0" dirty="0">
                <a:effectLst>
                  <a:outerShdw blurRad="38100" dist="38100" dir="2700000" algn="tl">
                    <a:srgbClr val="C0C0C0"/>
                  </a:outerShdw>
                </a:effectLst>
              </a:rPr>
              <a:t>个处理器的有用计算时间和额外开销时间（包括通信、同步和空闲等待时间等）</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p</a:t>
            </a: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是</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个处理器系统上并行算法的运行时间，对于任意</a:t>
            </a:r>
            <a:r>
              <a:rPr lang="en-US" altLang="zh-CN" kern="0" dirty="0" err="1">
                <a:effectLst>
                  <a:outerShdw blurRad="38100" dist="38100" dir="2700000" algn="tl">
                    <a:srgbClr val="C0C0C0"/>
                  </a:outerShdw>
                </a:effectLst>
              </a:rPr>
              <a:t>i</a:t>
            </a:r>
            <a:r>
              <a:rPr lang="zh-CN" altLang="en-US" kern="0" dirty="0">
                <a:effectLst>
                  <a:outerShdw blurRad="38100" dist="38100" dir="2700000" algn="tl">
                    <a:srgbClr val="C0C0C0"/>
                  </a:outerShdw>
                </a:effectLst>
              </a:rPr>
              <a:t>显然有</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r>
              <a:rPr lang="en-US" altLang="zh-CN" kern="0" dirty="0">
                <a:effectLst>
                  <a:outerShdw blurRad="38100" dist="38100" dir="2700000" algn="tl">
                    <a:srgbClr val="C0C0C0"/>
                  </a:outerShdw>
                </a:effectLst>
              </a:rPr>
              <a:t>              </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p</a:t>
            </a:r>
            <a:r>
              <a:rPr lang="en-US" altLang="zh-CN" kern="0" dirty="0">
                <a:effectLst>
                  <a:outerShdw blurRad="38100" dist="38100" dir="2700000" algn="tl">
                    <a:srgbClr val="C0C0C0"/>
                  </a:outerShdw>
                </a:effectLst>
              </a:rPr>
              <a:t> = t</a:t>
            </a:r>
            <a:r>
              <a:rPr lang="en-US" altLang="zh-CN" kern="0" baseline="-25000" dirty="0">
                <a:effectLst>
                  <a:outerShdw blurRad="38100" dist="38100" dir="2700000" algn="tl">
                    <a:srgbClr val="C0C0C0"/>
                  </a:outerShdw>
                </a:effectLst>
              </a:rPr>
              <a:t>ie </a:t>
            </a:r>
            <a:r>
              <a:rPr lang="en-US" altLang="zh-CN" kern="0" dirty="0">
                <a:effectLst>
                  <a:outerShdw blurRad="38100" dist="38100" dir="2700000" algn="tl">
                    <a:srgbClr val="C0C0C0"/>
                  </a:outerShdw>
                </a:effectLst>
              </a:rPr>
              <a:t>+</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io</a:t>
            </a: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且 </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e</a:t>
            </a:r>
            <a:r>
              <a:rPr lang="en-US" altLang="zh-CN" kern="0" dirty="0">
                <a:effectLst>
                  <a:outerShdw blurRad="38100" dist="38100" dir="2700000" algn="tl">
                    <a:srgbClr val="C0C0C0"/>
                  </a:outerShdw>
                </a:effectLst>
              </a:rPr>
              <a:t>+ T</a:t>
            </a:r>
            <a:r>
              <a:rPr lang="en-US" altLang="zh-CN" kern="0" baseline="-25000" dirty="0">
                <a:effectLst>
                  <a:outerShdw blurRad="38100" dist="38100" dir="2700000" algn="tl">
                    <a:srgbClr val="C0C0C0"/>
                  </a:outerShdw>
                </a:effectLst>
              </a:rPr>
              <a:t>o</a:t>
            </a:r>
            <a:r>
              <a:rPr lang="en-US" altLang="zh-CN" kern="0" dirty="0">
                <a:effectLst>
                  <a:outerShdw blurRad="38100" dist="38100" dir="2700000" algn="tl">
                    <a:srgbClr val="C0C0C0"/>
                  </a:outerShdw>
                </a:effectLst>
              </a:rPr>
              <a:t>= </a:t>
            </a:r>
            <a:r>
              <a:rPr lang="en-US" altLang="zh-CN" kern="0" dirty="0" err="1">
                <a:effectLst>
                  <a:outerShdw blurRad="38100" dist="38100" dir="2700000" algn="tl">
                    <a:srgbClr val="C0C0C0"/>
                  </a:outerShdw>
                </a:effectLst>
              </a:rPr>
              <a:t>pT</a:t>
            </a:r>
            <a:r>
              <a:rPr lang="en-US" altLang="zh-CN" kern="0" baseline="-25000" dirty="0" err="1">
                <a:effectLst>
                  <a:outerShdw blurRad="38100" dist="38100" dir="2700000" algn="tl">
                    <a:srgbClr val="C0C0C0"/>
                  </a:outerShdw>
                </a:effectLst>
              </a:rPr>
              <a:t>p</a:t>
            </a:r>
            <a:r>
              <a:rPr lang="en-US" altLang="zh-CN" kern="0" dirty="0">
                <a:effectLst>
                  <a:outerShdw blurRad="38100" dist="38100" dir="2700000" algn="tl">
                    <a:srgbClr val="C0C0C0"/>
                  </a:outerShdw>
                </a:effectLst>
              </a:rPr>
              <a:t>  </a:t>
            </a:r>
            <a:endParaRPr lang="en-US" altLang="zh-CN"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问题的规模</a:t>
            </a:r>
            <a:r>
              <a:rPr lang="en-US" altLang="zh-CN" kern="0" dirty="0">
                <a:effectLst>
                  <a:outerShdw blurRad="38100" dist="38100" dir="2700000" algn="tl">
                    <a:srgbClr val="C0C0C0"/>
                  </a:outerShdw>
                </a:effectLst>
              </a:rPr>
              <a:t>W</a:t>
            </a:r>
            <a:r>
              <a:rPr lang="zh-CN" altLang="en-US" kern="0" dirty="0">
                <a:effectLst>
                  <a:outerShdw blurRad="38100" dist="38100" dir="2700000" algn="tl">
                    <a:srgbClr val="C0C0C0"/>
                  </a:outerShdw>
                </a:effectLst>
              </a:rPr>
              <a:t>定义为最佳串行算法所完成的计算量，</a:t>
            </a:r>
            <a:r>
              <a:rPr lang="en-US" altLang="zh-CN" kern="0" dirty="0">
                <a:effectLst>
                  <a:outerShdw blurRad="38100" dist="38100" dir="2700000" algn="tl">
                    <a:srgbClr val="C0C0C0"/>
                  </a:outerShdw>
                </a:effectLst>
              </a:rPr>
              <a:t>W=</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e</a:t>
            </a:r>
            <a:r>
              <a:rPr lang="en-US" altLang="zh-CN" kern="0" dirty="0">
                <a:effectLst>
                  <a:outerShdw blurRad="38100" dist="38100" dir="2700000" algn="tl">
                    <a:srgbClr val="C0C0C0"/>
                  </a:outerShdw>
                </a:effectLst>
              </a:rPr>
              <a:t>  </a:t>
            </a:r>
            <a:endParaRPr lang="en-US" altLang="zh-CN"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如果问题规模</a:t>
            </a:r>
            <a:r>
              <a:rPr lang="en-US" altLang="zh-CN" kern="0" dirty="0">
                <a:effectLst>
                  <a:outerShdw blurRad="38100" dist="38100" dir="2700000" algn="tl">
                    <a:srgbClr val="C0C0C0"/>
                  </a:outerShdw>
                </a:effectLst>
              </a:rPr>
              <a:t>W </a:t>
            </a:r>
            <a:r>
              <a:rPr lang="zh-CN" altLang="en-US" kern="0" dirty="0">
                <a:effectLst>
                  <a:outerShdw blurRad="38100" dist="38100" dir="2700000" algn="tl">
                    <a:srgbClr val="C0C0C0"/>
                  </a:outerShdw>
                </a:effectLst>
              </a:rPr>
              <a:t>保持不变，处理器数</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增加，开销</a:t>
            </a:r>
            <a:r>
              <a:rPr lang="en-US" altLang="zh-CN" kern="0" dirty="0">
                <a:effectLst>
                  <a:outerShdw blurRad="38100" dist="38100" dir="2700000" algn="tl">
                    <a:srgbClr val="C0C0C0"/>
                  </a:outerShdw>
                </a:effectLst>
              </a:rPr>
              <a:t>T</a:t>
            </a:r>
            <a:r>
              <a:rPr lang="en-US" altLang="zh-CN" kern="0" baseline="-25000" dirty="0">
                <a:effectLst>
                  <a:outerShdw blurRad="38100" dist="38100" dir="2700000" algn="tl">
                    <a:srgbClr val="C0C0C0"/>
                  </a:outerShdw>
                </a:effectLst>
              </a:rPr>
              <a:t>o</a:t>
            </a:r>
            <a:r>
              <a:rPr lang="zh-CN" altLang="en-US" kern="0" dirty="0">
                <a:effectLst>
                  <a:outerShdw blurRad="38100" dist="38100" dir="2700000" algn="tl">
                    <a:srgbClr val="C0C0C0"/>
                  </a:outerShdw>
                </a:effectLst>
              </a:rPr>
              <a:t>增大，效率</a:t>
            </a:r>
            <a:r>
              <a:rPr lang="en-US" altLang="zh-CN" kern="0" dirty="0">
                <a:effectLst>
                  <a:outerShdw blurRad="38100" dist="38100" dir="2700000" algn="tl">
                    <a:srgbClr val="C0C0C0"/>
                  </a:outerShdw>
                </a:effectLst>
              </a:rPr>
              <a:t>E</a:t>
            </a:r>
            <a:r>
              <a:rPr lang="zh-CN" altLang="en-US" kern="0" dirty="0">
                <a:effectLst>
                  <a:outerShdw blurRad="38100" dist="38100" dir="2700000" algn="tl">
                    <a:srgbClr val="C0C0C0"/>
                  </a:outerShdw>
                </a:effectLst>
              </a:rPr>
              <a:t>下降。</a:t>
            </a:r>
            <a:r>
              <a:rPr lang="zh-CN" altLang="en-US" kern="0" dirty="0">
                <a:solidFill>
                  <a:schemeClr val="tx2"/>
                </a:solidFill>
                <a:effectLst>
                  <a:outerShdw blurRad="38100" dist="38100" dir="2700000" algn="tl">
                    <a:srgbClr val="C0C0C0"/>
                  </a:outerShdw>
                </a:effectLst>
              </a:rPr>
              <a:t>为了维持一定的效率（介于0与1之间），当处理数</a:t>
            </a:r>
            <a:r>
              <a:rPr lang="en-US" altLang="zh-CN" kern="0" dirty="0">
                <a:solidFill>
                  <a:schemeClr val="tx2"/>
                </a:solidFill>
                <a:effectLst>
                  <a:outerShdw blurRad="38100" dist="38100" dir="2700000" algn="tl">
                    <a:srgbClr val="C0C0C0"/>
                  </a:outerShdw>
                </a:effectLst>
              </a:rPr>
              <a:t>p</a:t>
            </a:r>
            <a:r>
              <a:rPr lang="zh-CN" altLang="en-US" kern="0" dirty="0">
                <a:solidFill>
                  <a:schemeClr val="tx2"/>
                </a:solidFill>
                <a:effectLst>
                  <a:outerShdw blurRad="38100" dist="38100" dir="2700000" algn="tl">
                    <a:srgbClr val="C0C0C0"/>
                  </a:outerShdw>
                </a:effectLst>
              </a:rPr>
              <a:t>增大时，需要相应地增大问题规模</a:t>
            </a:r>
            <a:r>
              <a:rPr lang="en-US" altLang="zh-CN" kern="0" dirty="0">
                <a:solidFill>
                  <a:schemeClr val="tx2"/>
                </a:solidFill>
                <a:effectLst>
                  <a:outerShdw blurRad="38100" dist="38100" dir="2700000" algn="tl">
                    <a:srgbClr val="C0C0C0"/>
                  </a:outerShdw>
                </a:effectLst>
              </a:rPr>
              <a:t>W</a:t>
            </a:r>
            <a:r>
              <a:rPr lang="zh-CN" altLang="en-US" kern="0" dirty="0">
                <a:solidFill>
                  <a:schemeClr val="tx2"/>
                </a:solidFill>
                <a:effectLst>
                  <a:outerShdw blurRad="38100" dist="38100" dir="2700000" algn="tl">
                    <a:srgbClr val="C0C0C0"/>
                  </a:outerShdw>
                </a:effectLst>
              </a:rPr>
              <a:t>的值。</a:t>
            </a:r>
            <a:r>
              <a:rPr lang="zh-CN" altLang="en-US" kern="0" dirty="0">
                <a:effectLst>
                  <a:outerShdw blurRad="38100" dist="38100" dir="2700000" algn="tl">
                    <a:srgbClr val="C0C0C0"/>
                  </a:outerShdw>
                </a:effectLst>
              </a:rPr>
              <a:t>由此定义函数</a:t>
            </a:r>
            <a:r>
              <a:rPr lang="en-US" altLang="zh-CN" kern="0" dirty="0" err="1">
                <a:effectLst>
                  <a:outerShdw blurRad="38100" dist="38100" dir="2700000" algn="tl">
                    <a:srgbClr val="C0C0C0"/>
                  </a:outerShdw>
                </a:effectLst>
              </a:rPr>
              <a:t>f</a:t>
            </a:r>
            <a:r>
              <a:rPr lang="en-US" altLang="zh-CN" kern="0" baseline="-25000" dirty="0" err="1">
                <a:effectLst>
                  <a:outerShdw blurRad="38100" dist="38100" dir="2700000" algn="tl">
                    <a:srgbClr val="C0C0C0"/>
                  </a:outerShdw>
                </a:effectLst>
              </a:rPr>
              <a:t>E</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为问题规模</a:t>
            </a:r>
            <a:r>
              <a:rPr lang="en-US" altLang="zh-CN" kern="0" dirty="0">
                <a:effectLst>
                  <a:outerShdw blurRad="38100" dist="38100" dir="2700000" algn="tl">
                    <a:srgbClr val="C0C0C0"/>
                  </a:outerShdw>
                </a:effectLst>
              </a:rPr>
              <a:t>W</a:t>
            </a:r>
            <a:r>
              <a:rPr lang="zh-CN" altLang="en-US" kern="0" dirty="0">
                <a:effectLst>
                  <a:outerShdw blurRad="38100" dist="38100" dir="2700000" algn="tl">
                    <a:srgbClr val="C0C0C0"/>
                  </a:outerShdw>
                </a:effectLst>
              </a:rPr>
              <a:t>随处理器数</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变化的函数，为等效率函数（</a:t>
            </a:r>
            <a:r>
              <a:rPr lang="en-US" altLang="zh-CN" kern="0" dirty="0">
                <a:effectLst>
                  <a:outerShdw blurRad="38100" dist="38100" dir="2700000" algn="tl">
                    <a:srgbClr val="C0C0C0"/>
                  </a:outerShdw>
                </a:effectLst>
              </a:rPr>
              <a:t>ISO-efficiency Function）（Kumar1987）</a:t>
            </a:r>
            <a:r>
              <a:rPr lang="en-US" altLang="zh-CN" sz="3200" kern="0" dirty="0">
                <a:effectLst>
                  <a:outerShdw blurRad="38100" dist="38100" dir="2700000" algn="tl">
                    <a:srgbClr val="C0C0C0"/>
                  </a:outerShdw>
                </a:effectLst>
              </a:rPr>
              <a:t> </a:t>
            </a:r>
            <a:endParaRPr lang="zh-CN" altLang="en-US" dirty="0"/>
          </a:p>
        </p:txBody>
      </p:sp>
      <p:pic>
        <p:nvPicPr>
          <p:cNvPr id="6" name="图片 5"/>
          <p:cNvPicPr>
            <a:picLocks noChangeAspect="1"/>
          </p:cNvPicPr>
          <p:nvPr/>
        </p:nvPicPr>
        <p:blipFill>
          <a:blip r:embed="rId1"/>
          <a:stretch>
            <a:fillRect/>
          </a:stretch>
        </p:blipFill>
        <p:spPr>
          <a:xfrm>
            <a:off x="1115616" y="1484784"/>
            <a:ext cx="7000926" cy="27717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等效率度量标准</a:t>
            </a:r>
            <a:r>
              <a:rPr lang="zh-CN" altLang="en-US" sz="3600" dirty="0"/>
              <a:t>（</a:t>
            </a:r>
            <a:r>
              <a:rPr lang="en-US" altLang="zh-CN" sz="3600" dirty="0"/>
              <a:t>2</a:t>
            </a:r>
            <a:r>
              <a:rPr lang="zh-CN" altLang="en-US" sz="3600" dirty="0"/>
              <a:t>）</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曲线1表示算法具有很好的扩放性；曲线2表示算法是可扩放的；曲线 3表示算法是不可扩放的。 </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优点：简单可定量计算的、少量的参数计算等效率函数 </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缺点：如果</a:t>
            </a:r>
            <a:r>
              <a:rPr lang="en-US" altLang="zh-CN" kern="0" dirty="0">
                <a:effectLst>
                  <a:outerShdw blurRad="38100" dist="38100" dir="2700000" algn="tl">
                    <a:srgbClr val="C0C0C0"/>
                  </a:outerShdw>
                </a:effectLst>
              </a:rPr>
              <a:t>T</a:t>
            </a:r>
            <a:r>
              <a:rPr lang="en-US" altLang="zh-CN" kern="0" baseline="-25000" dirty="0">
                <a:effectLst>
                  <a:outerShdw blurRad="38100" dist="38100" dir="2700000" algn="tl">
                    <a:srgbClr val="C0C0C0"/>
                  </a:outerShdw>
                </a:effectLst>
              </a:rPr>
              <a:t>o</a:t>
            </a:r>
            <a:r>
              <a:rPr lang="zh-CN" altLang="en-US" kern="0" dirty="0">
                <a:effectLst>
                  <a:outerShdw blurRad="38100" dist="38100" dir="2700000" algn="tl">
                    <a:srgbClr val="C0C0C0"/>
                  </a:outerShdw>
                </a:effectLst>
              </a:rPr>
              <a:t>无法计算出（在共享存储并行机中）</a:t>
            </a:r>
            <a:endParaRPr lang="en-US" altLang="zh-CN" kern="0" dirty="0">
              <a:effectLst>
                <a:outerShdw blurRad="38100" dist="38100" dir="2700000" algn="tl">
                  <a:srgbClr val="C0C0C0"/>
                </a:outerShdw>
              </a:effectLst>
            </a:endParaRPr>
          </a:p>
          <a:p>
            <a:endParaRPr lang="zh-CN" altLang="en-US" dirty="0"/>
          </a:p>
        </p:txBody>
      </p:sp>
      <p:graphicFrame>
        <p:nvGraphicFramePr>
          <p:cNvPr id="6" name="Object 5"/>
          <p:cNvGraphicFramePr/>
          <p:nvPr/>
        </p:nvGraphicFramePr>
        <p:xfrm>
          <a:off x="2286000" y="3200400"/>
          <a:ext cx="4464050" cy="3260725"/>
        </p:xfrm>
        <a:graphic>
          <a:graphicData uri="http://schemas.openxmlformats.org/presentationml/2006/ole">
            <mc:AlternateContent xmlns:mc="http://schemas.openxmlformats.org/markup-compatibility/2006">
              <mc:Choice xmlns:v="urn:schemas-microsoft-com:vml" Requires="v">
                <p:oleObj spid="_x0000_s20492" name="" r:id="rId1" imgW="1934210" imgH="1691640" progId="Visio.Drawing.6">
                  <p:embed/>
                </p:oleObj>
              </mc:Choice>
              <mc:Fallback>
                <p:oleObj name="" r:id="rId1" imgW="1934210" imgH="1691640" progId="Visio.Drawing.6">
                  <p:embed/>
                  <p:pic>
                    <p:nvPicPr>
                      <p:cNvPr id="0" name="Object 5"/>
                      <p:cNvPicPr/>
                      <p:nvPr/>
                    </p:nvPicPr>
                    <p:blipFill>
                      <a:blip r:embed="rId2"/>
                      <a:stretch>
                        <a:fillRect/>
                      </a:stretch>
                    </p:blipFill>
                    <p:spPr>
                      <a:xfrm>
                        <a:off x="2286000" y="3200400"/>
                        <a:ext cx="4464050" cy="3260725"/>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等速度度量标准</a:t>
            </a:r>
            <a:r>
              <a:rPr lang="zh-CN" altLang="en-US" sz="3600" dirty="0"/>
              <a:t>（</a:t>
            </a:r>
            <a:r>
              <a:rPr lang="en-US" altLang="zh-CN" sz="3600" dirty="0"/>
              <a:t>1</a:t>
            </a:r>
            <a:r>
              <a:rPr lang="zh-CN" altLang="en-US" sz="3600" dirty="0"/>
              <a:t>）</a:t>
            </a:r>
            <a:r>
              <a:rPr lang="zh-CN" altLang="en-US" dirty="0"/>
              <a:t> </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normAutofit fontScale="92500" lnSpcReduction="20000"/>
          </a:bodyPr>
          <a:lstStyle/>
          <a:p>
            <a:pPr marL="342900" lvl="0" indent="-342900" fontAlgn="base">
              <a:spcBef>
                <a:spcPct val="20000"/>
              </a:spcBef>
              <a:spcAft>
                <a:spcPct val="0"/>
              </a:spcAft>
              <a:buFont typeface="Wingdings" panose="05000000000000000000" pitchFamily="2" charset="2"/>
              <a:buChar char="§"/>
              <a:defRPr/>
            </a:pPr>
            <a:r>
              <a:rPr lang="zh-CN" altLang="en-US" kern="0" dirty="0">
                <a:solidFill>
                  <a:schemeClr val="tx2"/>
                </a:solidFill>
                <a:effectLst>
                  <a:outerShdw blurRad="38100" dist="38100" dir="2700000" algn="tl">
                    <a:srgbClr val="C0C0C0"/>
                  </a:outerShdw>
                </a:effectLst>
              </a:rPr>
              <a:t>出发点：</a:t>
            </a:r>
            <a:r>
              <a:rPr lang="zh-CN" altLang="en-US" kern="0" dirty="0">
                <a:solidFill>
                  <a:srgbClr val="6600CC"/>
                </a:solidFill>
                <a:effectLst>
                  <a:outerShdw blurRad="38100" dist="38100" dir="2700000" algn="tl">
                    <a:srgbClr val="C0C0C0"/>
                  </a:outerShdw>
                </a:effectLst>
              </a:rPr>
              <a:t>对于共享存储的并行机， </a:t>
            </a:r>
            <a:r>
              <a:rPr lang="en-US" altLang="zh-CN" kern="0" dirty="0">
                <a:solidFill>
                  <a:srgbClr val="6600CC"/>
                </a:solidFill>
                <a:effectLst>
                  <a:outerShdw blurRad="38100" dist="38100" dir="2700000" algn="tl">
                    <a:srgbClr val="C0C0C0"/>
                  </a:outerShdw>
                </a:effectLst>
              </a:rPr>
              <a:t>T</a:t>
            </a:r>
            <a:r>
              <a:rPr lang="en-US" altLang="zh-CN" kern="0" baseline="-25000" dirty="0">
                <a:solidFill>
                  <a:srgbClr val="6600CC"/>
                </a:solidFill>
                <a:effectLst>
                  <a:outerShdw blurRad="38100" dist="38100" dir="2700000" algn="tl">
                    <a:srgbClr val="C0C0C0"/>
                  </a:outerShdw>
                </a:effectLst>
              </a:rPr>
              <a:t>o</a:t>
            </a:r>
            <a:r>
              <a:rPr lang="zh-CN" altLang="en-US" kern="0" dirty="0">
                <a:solidFill>
                  <a:srgbClr val="6600CC"/>
                </a:solidFill>
                <a:effectLst>
                  <a:outerShdw blurRad="38100" dist="38100" dir="2700000" algn="tl">
                    <a:srgbClr val="C0C0C0"/>
                  </a:outerShdw>
                </a:effectLst>
              </a:rPr>
              <a:t>难以计算</a:t>
            </a:r>
            <a:r>
              <a:rPr lang="zh-CN" altLang="en-US" kern="0" dirty="0">
                <a:effectLst>
                  <a:outerShdw blurRad="38100" dist="38100" dir="2700000" algn="tl">
                    <a:srgbClr val="C0C0C0"/>
                  </a:outerShdw>
                </a:effectLst>
              </a:rPr>
              <a:t>，</a:t>
            </a:r>
            <a:r>
              <a:rPr lang="zh-CN" altLang="en-US" kern="0" dirty="0">
                <a:solidFill>
                  <a:schemeClr val="tx2"/>
                </a:solidFill>
                <a:effectLst>
                  <a:outerShdw blurRad="38100" dist="38100" dir="2700000" algn="tl">
                    <a:srgbClr val="C0C0C0"/>
                  </a:outerShdw>
                </a:effectLst>
              </a:rPr>
              <a:t>如果速度能以处理器数的增加而线性增加，则说明系统具有很好的扩放性。</a:t>
            </a:r>
            <a:endParaRPr lang="en-US" altLang="zh-CN" kern="0" dirty="0">
              <a:solidFill>
                <a:schemeClr val="tx2"/>
              </a:solidFill>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en-US" altLang="zh-CN" kern="0" dirty="0">
                <a:effectLst>
                  <a:outerShdw blurRad="38100" dist="38100" dir="2700000" algn="tl">
                    <a:srgbClr val="C0C0C0"/>
                  </a:outerShdw>
                </a:effectLst>
              </a:rPr>
              <a:t>p </a:t>
            </a:r>
            <a:r>
              <a:rPr lang="zh-CN" altLang="en-US" kern="0" dirty="0">
                <a:effectLst>
                  <a:outerShdw blurRad="38100" dist="38100" dir="2700000" algn="tl">
                    <a:srgbClr val="C0C0C0"/>
                  </a:outerShdw>
                </a:effectLst>
              </a:rPr>
              <a:t>表示处理器个数，</a:t>
            </a:r>
            <a:r>
              <a:rPr lang="en-US" altLang="zh-CN" kern="0" dirty="0">
                <a:effectLst>
                  <a:outerShdw blurRad="38100" dist="38100" dir="2700000" algn="tl">
                    <a:srgbClr val="C0C0C0"/>
                  </a:outerShdw>
                </a:effectLst>
              </a:rPr>
              <a:t>W</a:t>
            </a:r>
            <a:r>
              <a:rPr lang="zh-CN" altLang="en-US" kern="0" dirty="0">
                <a:effectLst>
                  <a:outerShdw blurRad="38100" dist="38100" dir="2700000" algn="tl">
                    <a:srgbClr val="C0C0C0"/>
                  </a:outerShdw>
                </a:effectLst>
              </a:rPr>
              <a:t>表示要求解问题的工作量或称问题规模（在此可指浮点操作个数），</a:t>
            </a:r>
            <a:r>
              <a:rPr lang="en-US" altLang="zh-CN" kern="0" dirty="0">
                <a:effectLst>
                  <a:outerShdw blurRad="38100" dist="38100" dir="2700000" algn="tl">
                    <a:srgbClr val="C0C0C0"/>
                  </a:outerShdw>
                </a:effectLst>
              </a:rPr>
              <a:t>T</a:t>
            </a:r>
            <a:r>
              <a:rPr lang="zh-CN" altLang="en-US" kern="0" dirty="0">
                <a:effectLst>
                  <a:outerShdw blurRad="38100" dist="38100" dir="2700000" algn="tl">
                    <a:srgbClr val="C0C0C0"/>
                  </a:outerShdw>
                </a:effectLst>
              </a:rPr>
              <a:t>为并行执行时间，</a:t>
            </a:r>
            <a:r>
              <a:rPr lang="zh-CN" altLang="en-US" kern="0" dirty="0">
                <a:solidFill>
                  <a:schemeClr val="tx2"/>
                </a:solidFill>
                <a:effectLst>
                  <a:outerShdw blurRad="38100" dist="38100" dir="2700000" algn="tl">
                    <a:srgbClr val="C0C0C0"/>
                  </a:outerShdw>
                </a:effectLst>
              </a:rPr>
              <a:t>定义并行计算的速度</a:t>
            </a:r>
            <a:r>
              <a:rPr lang="en-US" altLang="zh-CN" kern="0" dirty="0">
                <a:solidFill>
                  <a:schemeClr val="tx2"/>
                </a:solidFill>
                <a:effectLst>
                  <a:outerShdw blurRad="38100" dist="38100" dir="2700000" algn="tl">
                    <a:srgbClr val="C0C0C0"/>
                  </a:outerShdw>
                </a:effectLst>
              </a:rPr>
              <a:t>V</a:t>
            </a:r>
            <a:r>
              <a:rPr lang="zh-CN" altLang="en-US" kern="0" dirty="0">
                <a:solidFill>
                  <a:srgbClr val="6600CC"/>
                </a:solidFill>
                <a:effectLst>
                  <a:outerShdw blurRad="38100" dist="38100" dir="2700000" algn="tl">
                    <a:srgbClr val="C0C0C0"/>
                  </a:outerShdw>
                </a:effectLst>
              </a:rPr>
              <a:t>为工作量</a:t>
            </a:r>
            <a:r>
              <a:rPr lang="en-US" altLang="zh-CN" kern="0" dirty="0">
                <a:solidFill>
                  <a:srgbClr val="6600CC"/>
                </a:solidFill>
                <a:effectLst>
                  <a:outerShdw blurRad="38100" dist="38100" dir="2700000" algn="tl">
                    <a:srgbClr val="C0C0C0"/>
                  </a:outerShdw>
                </a:effectLst>
              </a:rPr>
              <a:t>W</a:t>
            </a:r>
            <a:r>
              <a:rPr lang="zh-CN" altLang="en-US" kern="0" dirty="0">
                <a:solidFill>
                  <a:srgbClr val="6600CC"/>
                </a:solidFill>
                <a:effectLst>
                  <a:outerShdw blurRad="38100" dist="38100" dir="2700000" algn="tl">
                    <a:srgbClr val="C0C0C0"/>
                  </a:outerShdw>
                </a:effectLst>
              </a:rPr>
              <a:t>除以并行时间</a:t>
            </a:r>
            <a:r>
              <a:rPr lang="en-US" altLang="zh-CN" kern="0" dirty="0">
                <a:solidFill>
                  <a:srgbClr val="6600CC"/>
                </a:solidFill>
                <a:effectLst>
                  <a:outerShdw blurRad="38100" dist="38100" dir="2700000" algn="tl">
                    <a:srgbClr val="C0C0C0"/>
                  </a:outerShdw>
                </a:effectLst>
              </a:rPr>
              <a:t>T</a:t>
            </a:r>
            <a:r>
              <a:rPr lang="en-US" altLang="zh-CN" kern="0" dirty="0">
                <a:solidFill>
                  <a:schemeClr val="tx2"/>
                </a:solidFill>
                <a:effectLst>
                  <a:outerShdw blurRad="38100" dist="38100" dir="2700000" algn="tl">
                    <a:srgbClr val="C0C0C0"/>
                  </a:outerShdw>
                </a:effectLst>
              </a:rPr>
              <a:t> </a:t>
            </a:r>
            <a:endParaRPr lang="en-US" altLang="zh-CN" kern="0" dirty="0">
              <a:solidFill>
                <a:schemeClr val="tx2"/>
              </a:solidFill>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个处理器的并行系统的平均速度定义为并行速度</a:t>
            </a:r>
            <a:r>
              <a:rPr lang="en-US" altLang="zh-CN" kern="0" dirty="0">
                <a:effectLst>
                  <a:outerShdw blurRad="38100" dist="38100" dir="2700000" algn="tl">
                    <a:srgbClr val="C0C0C0"/>
                  </a:outerShdw>
                </a:effectLst>
              </a:rPr>
              <a:t>V</a:t>
            </a:r>
            <a:r>
              <a:rPr lang="zh-CN" altLang="en-US" kern="0" dirty="0">
                <a:effectLst>
                  <a:outerShdw blurRad="38100" dist="38100" dir="2700000" algn="tl">
                    <a:srgbClr val="C0C0C0"/>
                  </a:outerShdw>
                </a:effectLst>
              </a:rPr>
              <a:t>除以处理器个数 </a:t>
            </a:r>
            <a:r>
              <a:rPr lang="en-US" altLang="zh-CN" kern="0" dirty="0">
                <a:effectLst>
                  <a:outerShdw blurRad="38100" dist="38100" dir="2700000" algn="tl">
                    <a:srgbClr val="C0C0C0"/>
                  </a:outerShdw>
                </a:effectLst>
              </a:rPr>
              <a:t>p：</a:t>
            </a: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en-US" altLang="zh-CN" kern="0" dirty="0">
                <a:effectLst>
                  <a:outerShdw blurRad="38100" dist="38100" dir="2700000" algn="tl">
                    <a:srgbClr val="C0C0C0"/>
                  </a:outerShdw>
                </a:effectLst>
              </a:rPr>
              <a:t>W</a:t>
            </a:r>
            <a:r>
              <a:rPr lang="zh-CN" altLang="en-US" kern="0" dirty="0">
                <a:effectLst>
                  <a:outerShdw blurRad="38100" dist="38100" dir="2700000" algn="tl">
                    <a:srgbClr val="C0C0C0"/>
                  </a:outerShdw>
                </a:effectLst>
              </a:rPr>
              <a:t>是使用</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个处理器时算法的工作量，令</a:t>
            </a:r>
            <a:r>
              <a:rPr lang="en-US" altLang="zh-CN" kern="0" dirty="0">
                <a:effectLst>
                  <a:outerShdw blurRad="38100" dist="38100" dir="2700000" algn="tl">
                    <a:srgbClr val="C0C0C0"/>
                  </a:outerShdw>
                </a:effectLst>
              </a:rPr>
              <a:t>W</a:t>
            </a:r>
            <a:r>
              <a:rPr lang="en-US" altLang="zh-CN"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表示当处理数从</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增大到</a:t>
            </a:r>
            <a:r>
              <a:rPr lang="en-US" altLang="zh-CN" kern="0" dirty="0">
                <a:effectLst>
                  <a:outerShdw blurRad="38100" dist="38100" dir="2700000" algn="tl">
                    <a:srgbClr val="C0C0C0"/>
                  </a:outerShdw>
                </a:effectLst>
              </a:rPr>
              <a:t>p</a:t>
            </a:r>
            <a:r>
              <a:rPr lang="en-US" altLang="zh-CN"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时，为了保持整个系统的平均速度不变所需执行的工作量，则可得到处理器数从</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到</a:t>
            </a:r>
            <a:r>
              <a:rPr lang="en-US" altLang="zh-CN" kern="0" dirty="0">
                <a:effectLst>
                  <a:outerShdw blurRad="38100" dist="38100" dir="2700000" algn="tl">
                    <a:srgbClr val="C0C0C0"/>
                  </a:outerShdw>
                </a:effectLst>
              </a:rPr>
              <a:t>p</a:t>
            </a:r>
            <a:r>
              <a:rPr lang="en-US" altLang="zh-CN"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时</a:t>
            </a:r>
            <a:r>
              <a:rPr lang="zh-CN" altLang="en-US" kern="0" dirty="0">
                <a:solidFill>
                  <a:schemeClr val="tx2"/>
                </a:solidFill>
                <a:effectLst>
                  <a:outerShdw blurRad="38100" dist="38100" dir="2700000" algn="tl">
                    <a:srgbClr val="C0C0C0"/>
                  </a:outerShdw>
                </a:effectLst>
              </a:rPr>
              <a:t>平均速度可扩放度量标准公式</a:t>
            </a:r>
            <a:r>
              <a:rPr lang="zh-CN" altLang="en-US" kern="0" dirty="0">
                <a:effectLst>
                  <a:outerShdw blurRad="38100" dist="38100" dir="2700000" algn="tl">
                    <a:srgbClr val="C0C0C0"/>
                  </a:outerShdw>
                </a:effectLst>
              </a:rPr>
              <a:t> </a:t>
            </a:r>
            <a:r>
              <a:rPr lang="en-US" altLang="zh-CN" kern="0" dirty="0">
                <a:effectLst>
                  <a:outerShdw blurRad="38100" dist="38100" dir="2700000" algn="tl">
                    <a:srgbClr val="C0C0C0"/>
                  </a:outerShdw>
                </a:effectLst>
              </a:rPr>
              <a:t>(</a:t>
            </a:r>
            <a:r>
              <a:rPr lang="zh-CN" altLang="en-US" kern="0" dirty="0">
                <a:effectLst>
                  <a:outerShdw blurRad="38100" dist="38100" dir="2700000" algn="tl">
                    <a:srgbClr val="C0C0C0"/>
                  </a:outerShdw>
                </a:effectLst>
              </a:rPr>
              <a:t>介于</a:t>
            </a:r>
            <a:r>
              <a:rPr lang="en-US" altLang="zh-CN" kern="0" dirty="0">
                <a:effectLst>
                  <a:outerShdw blurRad="38100" dist="38100" dir="2700000" algn="tl">
                    <a:srgbClr val="C0C0C0"/>
                  </a:outerShdw>
                </a:effectLst>
              </a:rPr>
              <a:t>0</a:t>
            </a:r>
            <a:r>
              <a:rPr lang="zh-CN" altLang="en-US" kern="0" dirty="0">
                <a:effectLst>
                  <a:outerShdw blurRad="38100" dist="38100" dir="2700000" algn="tl">
                    <a:srgbClr val="C0C0C0"/>
                  </a:outerShdw>
                </a:effectLst>
              </a:rPr>
              <a:t>与</a:t>
            </a:r>
            <a:r>
              <a:rPr lang="en-US" altLang="zh-CN" kern="0" dirty="0">
                <a:effectLst>
                  <a:outerShdw blurRad="38100" dist="38100" dir="2700000" algn="tl">
                    <a:srgbClr val="C0C0C0"/>
                  </a:outerShdw>
                </a:effectLst>
              </a:rPr>
              <a:t>1</a:t>
            </a:r>
            <a:r>
              <a:rPr lang="zh-CN" altLang="en-US" kern="0" dirty="0">
                <a:effectLst>
                  <a:outerShdw blurRad="38100" dist="38100" dir="2700000" algn="tl">
                    <a:srgbClr val="C0C0C0"/>
                  </a:outerShdw>
                </a:effectLst>
              </a:rPr>
              <a:t>之间，比值越靠近</a:t>
            </a:r>
            <a:r>
              <a:rPr lang="en-US" altLang="zh-CN" kern="0" dirty="0">
                <a:effectLst>
                  <a:outerShdw blurRad="38100" dist="38100" dir="2700000" algn="tl">
                    <a:srgbClr val="C0C0C0"/>
                  </a:outerShdw>
                </a:effectLst>
              </a:rPr>
              <a:t>1</a:t>
            </a:r>
            <a:r>
              <a:rPr lang="zh-CN" altLang="en-US" kern="0" dirty="0">
                <a:effectLst>
                  <a:outerShdw blurRad="38100" dist="38100" dir="2700000" algn="tl">
                    <a:srgbClr val="C0C0C0"/>
                  </a:outerShdw>
                </a:effectLst>
              </a:rPr>
              <a:t>越好</a:t>
            </a:r>
            <a:r>
              <a:rPr lang="en-US" altLang="zh-CN" kern="0" dirty="0">
                <a:effectLst>
                  <a:outerShdw blurRad="38100" dist="38100" dir="2700000" algn="tl">
                    <a:srgbClr val="C0C0C0"/>
                  </a:outerShdw>
                </a:effectLst>
              </a:rPr>
              <a:t>)</a:t>
            </a:r>
            <a:endParaRPr lang="en-US" altLang="zh-CN" kern="0" dirty="0">
              <a:effectLst>
                <a:outerShdw blurRad="38100" dist="38100" dir="2700000" algn="tl">
                  <a:srgbClr val="C0C0C0"/>
                </a:outerShdw>
              </a:effectLst>
            </a:endParaRPr>
          </a:p>
        </p:txBody>
      </p:sp>
      <p:graphicFrame>
        <p:nvGraphicFramePr>
          <p:cNvPr id="6" name="Object 5"/>
          <p:cNvGraphicFramePr/>
          <p:nvPr/>
        </p:nvGraphicFramePr>
        <p:xfrm>
          <a:off x="2698750" y="3429000"/>
          <a:ext cx="2160588" cy="719138"/>
        </p:xfrm>
        <a:graphic>
          <a:graphicData uri="http://schemas.openxmlformats.org/presentationml/2006/ole">
            <mc:AlternateContent xmlns:mc="http://schemas.openxmlformats.org/markup-compatibility/2006">
              <mc:Choice xmlns:v="urn:schemas-microsoft-com:vml" Requires="v">
                <p:oleObj spid="_x0000_s21524" name="" r:id="rId1" imgW="812165" imgH="419100" progId="Equation.3">
                  <p:embed/>
                </p:oleObj>
              </mc:Choice>
              <mc:Fallback>
                <p:oleObj name="" r:id="rId1" imgW="812165" imgH="419100" progId="Equation.3">
                  <p:embed/>
                  <p:pic>
                    <p:nvPicPr>
                      <p:cNvPr id="0" name="Object 5"/>
                      <p:cNvPicPr/>
                      <p:nvPr/>
                    </p:nvPicPr>
                    <p:blipFill>
                      <a:blip r:embed="rId2"/>
                      <a:stretch>
                        <a:fillRect/>
                      </a:stretch>
                    </p:blipFill>
                    <p:spPr>
                      <a:xfrm>
                        <a:off x="2698750" y="3429000"/>
                        <a:ext cx="2160588" cy="719138"/>
                      </a:xfrm>
                      <a:prstGeom prst="rect">
                        <a:avLst/>
                      </a:prstGeom>
                      <a:noFill/>
                      <a:ln w="38100">
                        <a:noFill/>
                        <a:miter/>
                      </a:ln>
                    </p:spPr>
                  </p:pic>
                </p:oleObj>
              </mc:Fallback>
            </mc:AlternateContent>
          </a:graphicData>
        </a:graphic>
      </p:graphicFrame>
      <p:graphicFrame>
        <p:nvGraphicFramePr>
          <p:cNvPr id="7" name="Object 7"/>
          <p:cNvGraphicFramePr/>
          <p:nvPr/>
        </p:nvGraphicFramePr>
        <p:xfrm>
          <a:off x="2627313" y="5486400"/>
          <a:ext cx="2592387" cy="679450"/>
        </p:xfrm>
        <a:graphic>
          <a:graphicData uri="http://schemas.openxmlformats.org/presentationml/2006/ole">
            <mc:AlternateContent xmlns:mc="http://schemas.openxmlformats.org/markup-compatibility/2006">
              <mc:Choice xmlns:v="urn:schemas-microsoft-com:vml" Requires="v">
                <p:oleObj spid="_x0000_s21525" name="" r:id="rId3" imgW="1600200" imgH="419100" progId="Equation.3">
                  <p:embed/>
                </p:oleObj>
              </mc:Choice>
              <mc:Fallback>
                <p:oleObj name="" r:id="rId3" imgW="1600200" imgH="419100" progId="Equation.3">
                  <p:embed/>
                  <p:pic>
                    <p:nvPicPr>
                      <p:cNvPr id="0" name="Object 7"/>
                      <p:cNvPicPr/>
                      <p:nvPr/>
                    </p:nvPicPr>
                    <p:blipFill>
                      <a:blip r:embed="rId4"/>
                      <a:stretch>
                        <a:fillRect/>
                      </a:stretch>
                    </p:blipFill>
                    <p:spPr>
                      <a:xfrm>
                        <a:off x="2627313" y="5486400"/>
                        <a:ext cx="2592387" cy="6794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第四章 并行计算性能评测</a:t>
            </a:r>
            <a:endParaRPr lang="zh-CN" altLang="en-US"/>
          </a:p>
        </p:txBody>
      </p:sp>
      <p:sp>
        <p:nvSpPr>
          <p:cNvPr id="3" name="内容占位符 2"/>
          <p:cNvSpPr>
            <a:spLocks noGrp="1"/>
          </p:cNvSpPr>
          <p:nvPr>
            <p:ph sz="quarter" idx="12"/>
          </p:nvPr>
        </p:nvSpPr>
        <p:spPr/>
        <p:txBody>
          <a:bodyPr>
            <a:normAutofit fontScale="92500" lnSpcReduction="2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solidFill>
                  <a:schemeClr val="tx2"/>
                </a:solidFill>
                <a:effectLst>
                  <a:outerShdw blurRad="38100" dist="38100" dir="2700000" algn="tl">
                    <a:srgbClr val="C0C0C0"/>
                  </a:outerShdw>
                </a:effectLst>
                <a:uLnTx/>
                <a:uFillTx/>
                <a:sym typeface="+mn-ea"/>
              </a:rPr>
              <a:t>4.1 </a:t>
            </a:r>
            <a:r>
              <a:rPr lang="zh-CN" altLang="en-US" sz="3000" u="sng" kern="0" noProof="0" dirty="0">
                <a:ln>
                  <a:noFill/>
                </a:ln>
                <a:solidFill>
                  <a:schemeClr val="tx2"/>
                </a:solidFill>
                <a:effectLst>
                  <a:outerShdw blurRad="38100" dist="38100" dir="2700000" algn="tl">
                    <a:srgbClr val="C0C0C0"/>
                  </a:outerShdw>
                </a:effectLst>
                <a:uLnTx/>
                <a:uFillTx/>
                <a:sym typeface="+mn-ea"/>
              </a:rPr>
              <a:t>并行机的一些基本性能指标</a:t>
            </a:r>
            <a:endParaRPr kumimoji="0" lang="zh-CN" altLang="en-US" sz="3000" b="0" i="0" u="sng"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 </a:t>
            </a:r>
            <a:r>
              <a:rPr lang="zh-CN" altLang="en-US" sz="3000" kern="0" noProof="0" dirty="0">
                <a:ln>
                  <a:noFill/>
                </a:ln>
                <a:effectLst>
                  <a:outerShdw blurRad="38100" dist="38100" dir="2700000" algn="tl">
                    <a:srgbClr val="C0C0C0"/>
                  </a:outerShdw>
                </a:effectLst>
                <a:uLnTx/>
                <a:uFillTx/>
                <a:sym typeface="+mn-ea"/>
              </a:rPr>
              <a:t>加速比性能定律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4.2.1 Amdahl</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4.2.2 Gustafson</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4.2.3 Sun</a:t>
            </a:r>
            <a:r>
              <a:rPr lang="zh-CN" altLang="en-US" sz="3000" kern="0" noProof="0" dirty="0">
                <a:ln>
                  <a:noFill/>
                </a:ln>
                <a:effectLst>
                  <a:outerShdw blurRad="38100" dist="38100" dir="2700000" algn="tl">
                    <a:srgbClr val="C0C0C0"/>
                  </a:outerShdw>
                </a:effectLst>
                <a:uLnTx/>
                <a:uFillTx/>
                <a:sym typeface="+mn-ea"/>
              </a:rPr>
              <a:t>和</a:t>
            </a:r>
            <a:r>
              <a:rPr lang="en-US" altLang="zh-CN" sz="3000" kern="0" noProof="0" dirty="0">
                <a:ln>
                  <a:noFill/>
                </a:ln>
                <a:effectLst>
                  <a:outerShdw blurRad="38100" dist="38100" dir="2700000" algn="tl">
                    <a:srgbClr val="C0C0C0"/>
                  </a:outerShdw>
                </a:effectLst>
                <a:uLnTx/>
                <a:uFillTx/>
                <a:sym typeface="+mn-ea"/>
              </a:rPr>
              <a:t>Ni</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 </a:t>
            </a:r>
            <a:r>
              <a:rPr lang="zh-CN" altLang="en-US" sz="3000" kern="0" noProof="0" dirty="0">
                <a:ln>
                  <a:noFill/>
                </a:ln>
                <a:effectLst>
                  <a:outerShdw blurRad="38100" dist="38100" dir="2700000" algn="tl">
                    <a:srgbClr val="C0C0C0"/>
                  </a:outerShdw>
                </a:effectLst>
                <a:uLnTx/>
                <a:uFillTx/>
                <a:sym typeface="+mn-ea"/>
              </a:rPr>
              <a:t>可扩放性评测标准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4.3.1 </a:t>
            </a:r>
            <a:r>
              <a:rPr lang="zh-CN" altLang="en-US" sz="3000" kern="0" noProof="0" dirty="0">
                <a:ln>
                  <a:noFill/>
                </a:ln>
                <a:effectLst>
                  <a:outerShdw blurRad="38100" dist="38100" dir="2700000" algn="tl">
                    <a:srgbClr val="C0C0C0"/>
                  </a:outerShdw>
                </a:effectLst>
                <a:uLnTx/>
                <a:uFillTx/>
                <a:sym typeface="+mn-ea"/>
              </a:rPr>
              <a:t>并行计算的可扩放性</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4.3.2 </a:t>
            </a:r>
            <a:r>
              <a:rPr lang="zh-CN" altLang="en-US" sz="3000" kern="0" noProof="0" dirty="0">
                <a:ln>
                  <a:noFill/>
                </a:ln>
                <a:effectLst>
                  <a:outerShdw blurRad="38100" dist="38100" dir="2700000" algn="tl">
                    <a:srgbClr val="C0C0C0"/>
                  </a:outerShdw>
                </a:effectLst>
                <a:uLnTx/>
                <a:uFillTx/>
                <a:sym typeface="+mn-ea"/>
              </a:rPr>
              <a:t>等效率度量标准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4.3.3 </a:t>
            </a:r>
            <a:r>
              <a:rPr lang="zh-CN" altLang="en-US" sz="3000" kern="0" noProof="0" dirty="0">
                <a:ln>
                  <a:noFill/>
                </a:ln>
                <a:effectLst>
                  <a:outerShdw blurRad="38100" dist="38100" dir="2700000" algn="tl">
                    <a:srgbClr val="C0C0C0"/>
                  </a:outerShdw>
                </a:effectLst>
                <a:uLnTx/>
                <a:uFillTx/>
                <a:sym typeface="+mn-ea"/>
              </a:rPr>
              <a:t>等速度度量标准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4.3.4 </a:t>
            </a:r>
            <a:r>
              <a:rPr lang="zh-CN" altLang="en-US" sz="3000" kern="0" noProof="0" dirty="0">
                <a:ln>
                  <a:noFill/>
                </a:ln>
                <a:effectLst>
                  <a:outerShdw blurRad="38100" dist="38100" dir="2700000" algn="tl">
                    <a:srgbClr val="C0C0C0"/>
                  </a:outerShdw>
                </a:effectLst>
                <a:uLnTx/>
                <a:uFillTx/>
                <a:sym typeface="+mn-ea"/>
              </a:rPr>
              <a:t>平均延迟度量标准</a:t>
            </a:r>
            <a:endParaRPr lang="zh-CN" altLang="en-US" sz="3000" kern="0" noProof="0" dirty="0">
              <a:ln>
                <a:noFill/>
              </a:ln>
              <a:effectLst>
                <a:outerShdw blurRad="38100" dist="38100" dir="2700000" algn="tl">
                  <a:srgbClr val="C0C0C0"/>
                </a:outerShdw>
              </a:effectLst>
              <a:uLnTx/>
              <a:uFillTx/>
              <a:sym typeface="+mn-ea"/>
            </a:endParaRP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4.4 </a:t>
            </a:r>
            <a:r>
              <a:rPr lang="zh-CN" altLang="en-US" sz="3000" kern="0" noProof="0" dirty="0">
                <a:ln>
                  <a:noFill/>
                </a:ln>
                <a:effectLst>
                  <a:outerShdw blurRad="38100" dist="38100" dir="2700000" algn="tl">
                    <a:srgbClr val="C0C0C0"/>
                  </a:outerShdw>
                </a:effectLst>
                <a:uLnTx/>
                <a:uFillTx/>
                <a:sym typeface="+mn-ea"/>
              </a:rPr>
              <a:t>基准测试程序</a:t>
            </a:r>
            <a:endParaRPr lang="zh-CN" altLang="en-US" sz="3000" kern="0" noProof="0" dirty="0">
              <a:ln>
                <a:noFill/>
              </a:ln>
              <a:effectLst>
                <a:outerShdw blurRad="38100" dist="38100" dir="2700000" algn="tl">
                  <a:srgbClr val="C0C0C0"/>
                </a:outerShdw>
              </a:effectLst>
              <a:uLnTx/>
              <a:uFillTx/>
              <a:sym typeface="+mn-ea"/>
            </a:endParaRP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60</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等速度度量标准</a:t>
            </a:r>
            <a:r>
              <a:rPr lang="zh-CN" altLang="en-US" sz="3600" dirty="0"/>
              <a:t>（</a:t>
            </a:r>
            <a:r>
              <a:rPr lang="en-US" altLang="zh-CN" sz="3600" dirty="0"/>
              <a:t>2</a:t>
            </a:r>
            <a:r>
              <a:rPr lang="zh-CN" altLang="en-US" sz="3600" dirty="0"/>
              <a:t>）</a:t>
            </a:r>
            <a:endParaRPr lang="zh-CN" altLang="en-US" dirty="0"/>
          </a:p>
        </p:txBody>
      </p:sp>
      <p:sp>
        <p:nvSpPr>
          <p:cNvPr id="3" name="内容占位符 2"/>
          <p:cNvSpPr>
            <a:spLocks noGrp="1"/>
          </p:cNvSpPr>
          <p:nvPr>
            <p:ph idx="1"/>
          </p:nvPr>
        </p:nvSpPr>
        <p:spPr/>
        <p:txBody>
          <a:bodyPr>
            <a:normAutofit fontScale="92500" lnSpcReduction="20000"/>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solidFill>
                  <a:schemeClr val="tx2"/>
                </a:solidFill>
                <a:effectLst>
                  <a:outerShdw blurRad="38100" dist="38100" dir="2700000" algn="tl">
                    <a:srgbClr val="C0C0C0"/>
                  </a:outerShdw>
                </a:effectLst>
              </a:rPr>
              <a:t>优点：</a:t>
            </a:r>
            <a:r>
              <a:rPr lang="zh-CN" altLang="en-US" kern="0" dirty="0">
                <a:effectLst>
                  <a:outerShdw blurRad="38100" dist="38100" dir="2700000" algn="tl">
                    <a:srgbClr val="C0C0C0"/>
                  </a:outerShdw>
                </a:effectLst>
              </a:rPr>
              <a:t>直观地使用易测量的机器性能速度指标来度量</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solidFill>
                  <a:schemeClr val="tx2"/>
                </a:solidFill>
                <a:effectLst>
                  <a:outerShdw blurRad="38100" dist="38100" dir="2700000" algn="tl">
                    <a:srgbClr val="C0C0C0"/>
                  </a:outerShdw>
                </a:effectLst>
              </a:rPr>
              <a:t>缺点：</a:t>
            </a:r>
            <a:r>
              <a:rPr lang="zh-CN" altLang="en-US" kern="0" dirty="0">
                <a:effectLst>
                  <a:outerShdw blurRad="38100" dist="38100" dir="2700000" algn="tl">
                    <a:srgbClr val="C0C0C0"/>
                  </a:outerShdw>
                </a:effectLst>
              </a:rPr>
              <a:t>某些非浮点运算可能造成性能的变化没有考虑</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solidFill>
                  <a:srgbClr val="6600CC"/>
                </a:solidFill>
                <a:effectLst>
                  <a:outerShdw blurRad="38100" dist="38100" dir="2700000" algn="tl">
                    <a:srgbClr val="C0C0C0"/>
                  </a:outerShdw>
                </a:effectLst>
              </a:rPr>
              <a:t>等速度度量标准的扩放性与传统加速比之间的关系：</a:t>
            </a:r>
            <a:endParaRPr lang="zh-CN" altLang="en-US" kern="0" dirty="0">
              <a:solidFill>
                <a:srgbClr val="6600CC"/>
              </a:solidFill>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r>
              <a:rPr lang="en-US" altLang="zh-CN" kern="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当</a:t>
            </a:r>
            <a:r>
              <a:rPr lang="en-US" altLang="zh-CN" kern="0" dirty="0">
                <a:effectLst>
                  <a:outerShdw blurRad="38100" dist="38100" dir="2700000" algn="tl">
                    <a:srgbClr val="C0C0C0"/>
                  </a:outerShdw>
                </a:effectLst>
              </a:rPr>
              <a:t>p=1</a:t>
            </a:r>
            <a:r>
              <a:rPr lang="zh-CN" altLang="en-US" kern="0" dirty="0">
                <a:effectLst>
                  <a:outerShdw blurRad="38100" dist="38100" dir="2700000" algn="tl">
                    <a:srgbClr val="C0C0C0"/>
                  </a:outerShdw>
                </a:effectLst>
              </a:rPr>
              <a:t>时，等速度度量标准为</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r>
              <a:rPr lang="zh-CN" altLang="en-US" kern="0" dirty="0">
                <a:effectLst>
                  <a:outerShdw blurRad="38100" dist="38100" dir="2700000" algn="tl">
                    <a:srgbClr val="C0C0C0"/>
                  </a:outerShdw>
                </a:effectLst>
              </a:rPr>
              <a:t>    其主要差别：</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None/>
              <a:defRPr/>
            </a:pPr>
            <a:r>
              <a:rPr lang="zh-CN" altLang="en-US" kern="0" dirty="0">
                <a:effectLst>
                  <a:outerShdw blurRad="38100" dist="38100" dir="2700000" algn="tl">
                    <a:srgbClr val="C0C0C0"/>
                  </a:outerShdw>
                </a:effectLst>
              </a:rPr>
              <a:t>    加速比的定义是保持问题规模不变，标志对于串行系统的性能增加；扩放性定义是保持平均速度不变，标志对于小系统到大规模系统所引起的性能变化</a:t>
            </a:r>
            <a:endParaRPr lang="zh-CN" altLang="en-US" dirty="0"/>
          </a:p>
        </p:txBody>
      </p:sp>
      <p:sp>
        <p:nvSpPr>
          <p:cNvPr id="4" name="灯片编号占位符 3"/>
          <p:cNvSpPr>
            <a:spLocks noGrp="1"/>
          </p:cNvSpPr>
          <p:nvPr>
            <p:ph type="sldNum" sz="quarter" idx="11"/>
          </p:nvPr>
        </p:nvSpPr>
        <p:spPr/>
        <p:txBody>
          <a:bodyPr/>
          <a:lstStyle/>
          <a:p>
            <a:fld id="{86BC0F84-B84D-42DF-AC2C-C565AF19FF30}" type="slidenum">
              <a:rPr lang="zh-CN" altLang="en-US" smtClean="0"/>
            </a:fld>
            <a:endParaRPr lang="zh-CN" altLang="en-US"/>
          </a:p>
        </p:txBody>
      </p:sp>
      <p:graphicFrame>
        <p:nvGraphicFramePr>
          <p:cNvPr id="5" name="Object 8"/>
          <p:cNvGraphicFramePr/>
          <p:nvPr/>
        </p:nvGraphicFramePr>
        <p:xfrm>
          <a:off x="1835696" y="2704306"/>
          <a:ext cx="4983163" cy="1449388"/>
        </p:xfrm>
        <a:graphic>
          <a:graphicData uri="http://schemas.openxmlformats.org/presentationml/2006/ole">
            <mc:AlternateContent xmlns:mc="http://schemas.openxmlformats.org/markup-compatibility/2006">
              <mc:Choice xmlns:v="urn:schemas-microsoft-com:vml" Requires="v">
                <p:oleObj spid="_x0000_s22540" name="" r:id="rId1" imgW="3060700" imgH="889000" progId="Equation.3">
                  <p:embed/>
                </p:oleObj>
              </mc:Choice>
              <mc:Fallback>
                <p:oleObj name="" r:id="rId1" imgW="3060700" imgH="889000" progId="Equation.3">
                  <p:embed/>
                  <p:pic>
                    <p:nvPicPr>
                      <p:cNvPr id="0" name="Object 8"/>
                      <p:cNvPicPr/>
                      <p:nvPr/>
                    </p:nvPicPr>
                    <p:blipFill>
                      <a:blip r:embed="rId2"/>
                      <a:stretch>
                        <a:fillRect/>
                      </a:stretch>
                    </p:blipFill>
                    <p:spPr>
                      <a:xfrm>
                        <a:off x="1835696" y="2704306"/>
                        <a:ext cx="4983163" cy="1449388"/>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平均延迟度量标准</a:t>
            </a:r>
            <a:r>
              <a:rPr lang="zh-CN" altLang="en-US" sz="3600" dirty="0"/>
              <a:t>（</a:t>
            </a:r>
            <a:r>
              <a:rPr lang="en-US" altLang="zh-CN" sz="3600" dirty="0"/>
              <a:t>1</a:t>
            </a:r>
            <a:r>
              <a:rPr lang="zh-CN" altLang="en-US" sz="3600" dirty="0"/>
              <a:t>）</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lstStyle/>
          <a:p>
            <a:r>
              <a:rPr lang="zh-CN" altLang="en-US" kern="0" dirty="0">
                <a:effectLst>
                  <a:outerShdw blurRad="38100" dist="38100" dir="2700000" algn="tl">
                    <a:srgbClr val="C0C0C0"/>
                  </a:outerShdw>
                </a:effectLst>
              </a:rPr>
              <a:t>一个并行系统执行的时间图谱</a:t>
            </a:r>
            <a:endParaRPr lang="zh-CN" altLang="en-US" kern="0" dirty="0">
              <a:effectLst>
                <a:outerShdw blurRad="38100" dist="38100" dir="2700000" algn="tl">
                  <a:srgbClr val="C0C0C0"/>
                </a:outerShdw>
              </a:effectLst>
            </a:endParaRPr>
          </a:p>
          <a:p>
            <a:endParaRPr lang="zh-CN" altLang="en-US" dirty="0"/>
          </a:p>
        </p:txBody>
      </p:sp>
      <p:graphicFrame>
        <p:nvGraphicFramePr>
          <p:cNvPr id="6" name="Object 4"/>
          <p:cNvGraphicFramePr/>
          <p:nvPr/>
        </p:nvGraphicFramePr>
        <p:xfrm>
          <a:off x="455613" y="2030413"/>
          <a:ext cx="8077200" cy="3990975"/>
        </p:xfrm>
        <a:graphic>
          <a:graphicData uri="http://schemas.openxmlformats.org/presentationml/2006/ole">
            <mc:AlternateContent xmlns:mc="http://schemas.openxmlformats.org/markup-compatibility/2006">
              <mc:Choice xmlns:v="urn:schemas-microsoft-com:vml" Requires="v">
                <p:oleObj spid="_x0000_s23564" name="" r:id="rId1" imgW="4338955" imgH="2390140" progId="Visio.Drawing.6">
                  <p:embed/>
                </p:oleObj>
              </mc:Choice>
              <mc:Fallback>
                <p:oleObj name="" r:id="rId1" imgW="4338955" imgH="2390140" progId="Visio.Drawing.6">
                  <p:embed/>
                  <p:pic>
                    <p:nvPicPr>
                      <p:cNvPr id="0" name="Object 4"/>
                      <p:cNvPicPr/>
                      <p:nvPr/>
                    </p:nvPicPr>
                    <p:blipFill>
                      <a:blip r:embed="rId2"/>
                      <a:stretch>
                        <a:fillRect/>
                      </a:stretch>
                    </p:blipFill>
                    <p:spPr>
                      <a:xfrm>
                        <a:off x="455613" y="2030413"/>
                        <a:ext cx="8077200" cy="399097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平均延迟度量标准</a:t>
            </a:r>
            <a:r>
              <a:rPr lang="zh-CN" altLang="en-US" sz="3600" dirty="0"/>
              <a:t>（</a:t>
            </a:r>
            <a:r>
              <a:rPr lang="en-US" altLang="zh-CN" sz="3600" dirty="0"/>
              <a:t>2</a:t>
            </a:r>
            <a:r>
              <a:rPr lang="zh-CN" altLang="en-US" sz="3600" dirty="0"/>
              <a:t>）</a:t>
            </a:r>
            <a:r>
              <a:rPr lang="zh-CN" altLang="en-US" dirty="0"/>
              <a:t> </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normAutofit fontScale="85000" lnSpcReduction="20000"/>
          </a:bodyPr>
          <a:lstStyle/>
          <a:p>
            <a:pPr marL="342900" lvl="0" indent="-342900" fontAlgn="base">
              <a:spcBef>
                <a:spcPct val="20000"/>
              </a:spcBef>
              <a:spcAft>
                <a:spcPct val="0"/>
              </a:spcAft>
              <a:buFont typeface="Wingdings" panose="05000000000000000000" pitchFamily="2" charset="2"/>
              <a:buChar char="§"/>
              <a:defRPr/>
            </a:pP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i</a:t>
            </a:r>
            <a:r>
              <a:rPr lang="zh-CN" altLang="en-US" kern="0" dirty="0">
                <a:effectLst>
                  <a:outerShdw blurRad="38100" dist="38100" dir="2700000" algn="tl">
                    <a:srgbClr val="C0C0C0"/>
                  </a:outerShdw>
                </a:effectLst>
              </a:rPr>
              <a:t>为</a:t>
            </a:r>
            <a:r>
              <a:rPr lang="en-US" altLang="zh-CN" kern="0" dirty="0">
                <a:effectLst>
                  <a:outerShdw blurRad="38100" dist="38100" dir="2700000" algn="tl">
                    <a:srgbClr val="C0C0C0"/>
                  </a:outerShdw>
                </a:effectLst>
              </a:rPr>
              <a:t>P</a:t>
            </a:r>
            <a:r>
              <a:rPr lang="en-US" altLang="zh-CN" kern="0" baseline="-25000" dirty="0">
                <a:effectLst>
                  <a:outerShdw blurRad="38100" dist="38100" dir="2700000" algn="tl">
                    <a:srgbClr val="C0C0C0"/>
                  </a:outerShdw>
                </a:effectLst>
              </a:rPr>
              <a:t>i</a:t>
            </a:r>
            <a:r>
              <a:rPr lang="zh-CN" altLang="en-US" kern="0" dirty="0">
                <a:effectLst>
                  <a:outerShdw blurRad="38100" dist="38100" dir="2700000" algn="tl">
                    <a:srgbClr val="C0C0C0"/>
                  </a:outerShdw>
                </a:effectLst>
              </a:rPr>
              <a:t>的执行时间，包括延迟</a:t>
            </a:r>
            <a:r>
              <a:rPr lang="en-US" altLang="zh-CN" kern="0" dirty="0">
                <a:effectLst>
                  <a:outerShdw blurRad="38100" dist="38100" dir="2700000" algn="tl">
                    <a:srgbClr val="C0C0C0"/>
                  </a:outerShdw>
                </a:effectLst>
              </a:rPr>
              <a:t>L</a:t>
            </a:r>
            <a:r>
              <a:rPr lang="en-US" altLang="zh-CN" kern="0" baseline="-25000" dirty="0">
                <a:effectLst>
                  <a:outerShdw blurRad="38100" dist="38100" dir="2700000" algn="tl">
                    <a:srgbClr val="C0C0C0"/>
                  </a:outerShdw>
                </a:effectLst>
              </a:rPr>
              <a:t>i</a:t>
            </a:r>
            <a:r>
              <a:rPr lang="zh-CN" altLang="en-US" kern="0" dirty="0">
                <a:effectLst>
                  <a:outerShdw blurRad="38100" dist="38100" dir="2700000" algn="tl">
                    <a:srgbClr val="C0C0C0"/>
                  </a:outerShdw>
                </a:effectLst>
              </a:rPr>
              <a:t>。</a:t>
            </a:r>
            <a:r>
              <a:rPr lang="en-US" altLang="zh-CN" kern="0" dirty="0">
                <a:effectLst>
                  <a:outerShdw blurRad="38100" dist="38100" dir="2700000" algn="tl">
                    <a:srgbClr val="C0C0C0"/>
                  </a:outerShdw>
                </a:effectLst>
              </a:rPr>
              <a:t>Pi</a:t>
            </a:r>
            <a:r>
              <a:rPr lang="zh-CN" altLang="en-US" kern="0" dirty="0">
                <a:effectLst>
                  <a:outerShdw blurRad="38100" dist="38100" dir="2700000" algn="tl">
                    <a:srgbClr val="C0C0C0"/>
                  </a:outerShdw>
                </a:effectLst>
              </a:rPr>
              <a:t>的总延迟时间为</a:t>
            </a:r>
            <a:r>
              <a:rPr lang="zh-CN" altLang="en-US" kern="0" dirty="0">
                <a:effectLst>
                  <a:outerShdw blurRad="38100" dist="38100" dir="2700000" algn="tl">
                    <a:srgbClr val="C0C0C0"/>
                  </a:outerShdw>
                </a:effectLst>
                <a:latin typeface="Arial" panose="020B0604020202020204"/>
              </a:rPr>
              <a:t>“</a:t>
            </a:r>
            <a:r>
              <a:rPr lang="en-US" altLang="zh-CN" kern="0" dirty="0">
                <a:effectLst>
                  <a:outerShdw blurRad="38100" dist="38100" dir="2700000" algn="tl">
                    <a:srgbClr val="C0C0C0"/>
                  </a:outerShdw>
                </a:effectLst>
              </a:rPr>
              <a:t>L </a:t>
            </a:r>
            <a:r>
              <a:rPr lang="en-US" altLang="zh-CN" kern="0" dirty="0" err="1">
                <a:effectLst>
                  <a:outerShdw blurRad="38100" dist="38100" dir="2700000" algn="tl">
                    <a:srgbClr val="C0C0C0"/>
                  </a:outerShdw>
                </a:effectLst>
              </a:rPr>
              <a:t>i</a:t>
            </a:r>
            <a:r>
              <a:rPr lang="en-US" altLang="zh-CN" kern="0" dirty="0">
                <a:effectLst>
                  <a:outerShdw blurRad="38100" dist="38100" dir="2700000" algn="tl">
                    <a:srgbClr val="C0C0C0"/>
                  </a:outerShdw>
                </a:effectLst>
              </a:rPr>
              <a:t>+</a:t>
            </a:r>
            <a:r>
              <a:rPr lang="zh-CN" altLang="en-US" kern="0" dirty="0">
                <a:effectLst>
                  <a:outerShdw blurRad="38100" dist="38100" dir="2700000" algn="tl">
                    <a:srgbClr val="C0C0C0"/>
                  </a:outerShdw>
                </a:effectLst>
              </a:rPr>
              <a:t>启动时间+停止时间</a:t>
            </a:r>
            <a:r>
              <a:rPr lang="zh-CN" altLang="en-US"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。定义系统平均延迟时间为</a:t>
            </a: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None/>
              <a:defRPr/>
            </a:pPr>
            <a:r>
              <a:rPr lang="zh-CN" altLang="en-US" kern="0" dirty="0">
                <a:effectLst>
                  <a:outerShdw blurRad="38100" dist="38100" dir="2700000" algn="tl">
                    <a:srgbClr val="C0C0C0"/>
                  </a:outerShdw>
                </a:effectLst>
              </a:rPr>
              <a:t>         又有  </a:t>
            </a:r>
            <a:r>
              <a:rPr lang="en-US" altLang="zh-CN" kern="0" dirty="0" err="1">
                <a:effectLst>
                  <a:outerShdw blurRad="38100" dist="38100" dir="2700000" algn="tl">
                    <a:srgbClr val="C0C0C0"/>
                  </a:outerShdw>
                </a:effectLst>
              </a:rPr>
              <a:t>pT</a:t>
            </a:r>
            <a:r>
              <a:rPr lang="en-US" altLang="zh-CN" kern="0" baseline="-25000" dirty="0" err="1">
                <a:effectLst>
                  <a:outerShdw blurRad="38100" dist="38100" dir="2700000" algn="tl">
                    <a:srgbClr val="C0C0C0"/>
                  </a:outerShdw>
                </a:effectLst>
              </a:rPr>
              <a:t>para</a:t>
            </a:r>
            <a:r>
              <a:rPr lang="en-US" altLang="zh-CN" kern="0" dirty="0">
                <a:effectLst>
                  <a:outerShdw blurRad="38100" dist="38100" dir="2700000" algn="tl">
                    <a:srgbClr val="C0C0C0"/>
                  </a:outerShdw>
                </a:effectLst>
              </a:rPr>
              <a:t> =T</a:t>
            </a:r>
            <a:r>
              <a:rPr lang="en-US" altLang="zh-CN" kern="0" baseline="-25000" dirty="0">
                <a:effectLst>
                  <a:outerShdw blurRad="38100" dist="38100" dir="2700000" algn="tl">
                    <a:srgbClr val="C0C0C0"/>
                  </a:outerShdw>
                </a:effectLst>
              </a:rPr>
              <a:t>o</a:t>
            </a:r>
            <a:r>
              <a:rPr lang="en-US" altLang="zh-CN" kern="0" dirty="0">
                <a:effectLst>
                  <a:outerShdw blurRad="38100" dist="38100" dir="2700000" algn="tl">
                    <a:srgbClr val="C0C0C0"/>
                  </a:outerShdw>
                </a:effectLst>
              </a:rPr>
              <a:t>+ </a:t>
            </a:r>
            <a:r>
              <a:rPr lang="en-US" altLang="zh-CN" kern="0" dirty="0" err="1">
                <a:effectLst>
                  <a:outerShdw blurRad="38100" dist="38100" dir="2700000" algn="tl">
                    <a:srgbClr val="C0C0C0"/>
                  </a:outerShdw>
                </a:effectLst>
              </a:rPr>
              <a:t>T</a:t>
            </a:r>
            <a:r>
              <a:rPr lang="en-US" altLang="zh-CN" kern="0" baseline="-25000" dirty="0" err="1">
                <a:effectLst>
                  <a:outerShdw blurRad="38100" dist="38100" dir="2700000" algn="tl">
                    <a:srgbClr val="C0C0C0"/>
                  </a:outerShdw>
                </a:effectLst>
              </a:rPr>
              <a:t>seq</a:t>
            </a:r>
            <a:r>
              <a:rPr lang="en-US" altLang="zh-CN" kern="0" baseline="-25000" dirty="0">
                <a:effectLst>
                  <a:outerShdw blurRad="38100" dist="38100" dir="2700000" algn="tl">
                    <a:srgbClr val="C0C0C0"/>
                  </a:outerShdw>
                </a:effectLst>
              </a:rPr>
              <a:t>  </a:t>
            </a:r>
            <a:r>
              <a:rPr lang="en-US" altLang="zh-CN" kern="0" dirty="0">
                <a:effectLst>
                  <a:outerShdw blurRad="38100" dist="38100" dir="2700000" algn="tl">
                    <a:srgbClr val="C0C0C0"/>
                  </a:outerShdw>
                </a:effectLst>
              </a:rPr>
              <a:t>, </a:t>
            </a: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kern="0" baseline="-25000" dirty="0">
              <a:effectLst>
                <a:outerShdw blurRad="38100" dist="38100" dir="2700000" algn="tl">
                  <a:srgbClr val="C0C0C0"/>
                </a:outerShdw>
              </a:effectLst>
            </a:endParaRPr>
          </a:p>
          <a:p>
            <a:pPr marL="342900" lvl="0" indent="-342900" fontAlgn="base">
              <a:spcBef>
                <a:spcPct val="20000"/>
              </a:spcBef>
              <a:spcAft>
                <a:spcPct val="0"/>
              </a:spcAft>
              <a:buNone/>
              <a:defRPr/>
            </a:pPr>
            <a:r>
              <a:rPr lang="en-US" altLang="zh-CN" kern="0" baseline="-25000" dirty="0">
                <a:effectLst>
                  <a:outerShdw blurRad="38100" dist="38100" dir="2700000" algn="tl">
                    <a:srgbClr val="C0C0C0"/>
                  </a:outerShdw>
                </a:effectLst>
              </a:rPr>
              <a:t>             </a:t>
            </a:r>
            <a:r>
              <a:rPr lang="zh-CN" altLang="en-US" kern="0" dirty="0">
                <a:effectLst>
                  <a:outerShdw blurRad="38100" dist="38100" dir="2700000" algn="tl">
                    <a:srgbClr val="C0C0C0"/>
                  </a:outerShdw>
                </a:effectLst>
              </a:rPr>
              <a:t>所以</a:t>
            </a: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None/>
              <a:defRPr/>
            </a:pPr>
            <a:r>
              <a:rPr lang="en-US" altLang="zh-CN" kern="0" dirty="0">
                <a:effectLst>
                  <a:outerShdw blurRad="38100" dist="38100" dir="2700000" algn="tl">
                    <a:srgbClr val="C0C0C0"/>
                  </a:outerShdw>
                </a:effectLst>
              </a:rPr>
              <a:t>          </a:t>
            </a: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None/>
              <a:defRPr/>
            </a:pPr>
            <a:endParaRPr lang="zh-CN" altLang="en-US"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在</a:t>
            </a:r>
            <a:r>
              <a:rPr lang="en-US" altLang="zh-CN" kern="0" dirty="0">
                <a:effectLst>
                  <a:outerShdw blurRad="38100" dist="38100" dir="2700000" algn="tl">
                    <a:srgbClr val="C0C0C0"/>
                  </a:outerShdw>
                </a:effectLst>
              </a:rPr>
              <a:t>p</a:t>
            </a:r>
            <a:r>
              <a:rPr lang="en-US" altLang="zh-CN"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个处理器上求解工作量为</a:t>
            </a:r>
            <a:r>
              <a:rPr lang="en-US" altLang="zh-CN" kern="0" dirty="0">
                <a:effectLst>
                  <a:outerShdw blurRad="38100" dist="38100" dir="2700000" algn="tl">
                    <a:srgbClr val="C0C0C0"/>
                  </a:outerShdw>
                </a:effectLst>
              </a:rPr>
              <a:t>W</a:t>
            </a:r>
            <a:r>
              <a:rPr lang="en-US" altLang="zh-CN" kern="0" dirty="0">
                <a:effectLst>
                  <a:outerShdw blurRad="38100" dist="38100" dir="2700000" algn="tl">
                    <a:srgbClr val="C0C0C0"/>
                  </a:outerShdw>
                </a:effectLst>
                <a:latin typeface="Arial" panose="020B0604020202020204"/>
              </a:rPr>
              <a:t>’</a:t>
            </a:r>
            <a:r>
              <a:rPr lang="zh-CN" altLang="en-US" kern="0" dirty="0">
                <a:effectLst>
                  <a:outerShdw blurRad="38100" dist="38100" dir="2700000" algn="tl">
                    <a:srgbClr val="C0C0C0"/>
                  </a:outerShdw>
                </a:effectLst>
              </a:rPr>
              <a:t>问题的平均延迟</a:t>
            </a: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en-US" altLang="zh-CN" kern="0" dirty="0">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r>
              <a:rPr lang="zh-CN" altLang="en-US" kern="0" dirty="0">
                <a:effectLst>
                  <a:outerShdw blurRad="38100" dist="38100" dir="2700000" algn="tl">
                    <a:srgbClr val="C0C0C0"/>
                  </a:outerShdw>
                </a:effectLst>
              </a:rPr>
              <a:t>当处理器数由</a:t>
            </a:r>
            <a:r>
              <a:rPr lang="en-US" altLang="zh-CN" kern="0" dirty="0">
                <a:effectLst>
                  <a:outerShdw blurRad="38100" dist="38100" dir="2700000" algn="tl">
                    <a:srgbClr val="C0C0C0"/>
                  </a:outerShdw>
                </a:effectLst>
              </a:rPr>
              <a:t>p</a:t>
            </a:r>
            <a:r>
              <a:rPr lang="zh-CN" altLang="en-US" kern="0" dirty="0">
                <a:effectLst>
                  <a:outerShdw blurRad="38100" dist="38100" dir="2700000" algn="tl">
                    <a:srgbClr val="C0C0C0"/>
                  </a:outerShdw>
                </a:effectLst>
              </a:rPr>
              <a:t>变到</a:t>
            </a:r>
            <a:r>
              <a:rPr lang="en-US" altLang="zh-CN" kern="0" dirty="0">
                <a:effectLst>
                  <a:outerShdw blurRad="38100" dist="38100" dir="2700000" algn="tl">
                    <a:srgbClr val="C0C0C0"/>
                  </a:outerShdw>
                </a:effectLst>
              </a:rPr>
              <a:t>p</a:t>
            </a:r>
            <a:r>
              <a:rPr lang="en-US" altLang="zh-CN" kern="0" dirty="0">
                <a:effectLst>
                  <a:outerShdw blurRad="38100" dist="38100" dir="2700000" algn="tl">
                    <a:srgbClr val="C0C0C0"/>
                  </a:outerShdw>
                </a:effectLst>
                <a:latin typeface="Arial" panose="020B0604020202020204"/>
              </a:rPr>
              <a:t>’</a:t>
            </a:r>
            <a:r>
              <a:rPr lang="en-US" altLang="zh-CN" kern="0" dirty="0">
                <a:effectLst>
                  <a:outerShdw blurRad="38100" dist="38100" dir="2700000" algn="tl">
                    <a:srgbClr val="C0C0C0"/>
                  </a:outerShdw>
                </a:effectLst>
              </a:rPr>
              <a:t>，</a:t>
            </a:r>
            <a:r>
              <a:rPr lang="zh-CN" altLang="en-US" kern="0" dirty="0">
                <a:effectLst>
                  <a:outerShdw blurRad="38100" dist="38100" dir="2700000" algn="tl">
                    <a:srgbClr val="C0C0C0"/>
                  </a:outerShdw>
                </a:effectLst>
              </a:rPr>
              <a:t>而维持并行执行效率不变，则定义</a:t>
            </a:r>
            <a:r>
              <a:rPr lang="zh-CN" altLang="en-US" kern="0" dirty="0">
                <a:solidFill>
                  <a:schemeClr val="tx2"/>
                </a:solidFill>
                <a:effectLst>
                  <a:outerShdw blurRad="38100" dist="38100" dir="2700000" algn="tl">
                    <a:srgbClr val="C0C0C0"/>
                  </a:outerShdw>
                </a:effectLst>
              </a:rPr>
              <a:t>平均延迟可扩放性度量标准为</a:t>
            </a:r>
            <a:endParaRPr lang="zh-CN" altLang="en-US" kern="0" dirty="0">
              <a:solidFill>
                <a:schemeClr val="tx2"/>
              </a:solidFill>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zh-CN" altLang="en-US" kern="0" dirty="0">
              <a:solidFill>
                <a:schemeClr val="tx2"/>
              </a:solidFill>
              <a:effectLst>
                <a:outerShdw blurRad="38100" dist="38100" dir="2700000" algn="tl">
                  <a:srgbClr val="C0C0C0"/>
                </a:outerShdw>
              </a:effectLst>
            </a:endParaRPr>
          </a:p>
          <a:p>
            <a:pPr marL="342900" lvl="0" indent="-342900" fontAlgn="base">
              <a:spcBef>
                <a:spcPct val="20000"/>
              </a:spcBef>
              <a:spcAft>
                <a:spcPct val="0"/>
              </a:spcAft>
              <a:buFont typeface="Wingdings" panose="05000000000000000000" pitchFamily="2" charset="2"/>
              <a:buChar char="§"/>
              <a:defRPr/>
            </a:pPr>
            <a:endParaRPr lang="zh-CN" altLang="en-US" kern="0" dirty="0">
              <a:effectLst>
                <a:outerShdw blurRad="38100" dist="38100" dir="2700000" algn="tl">
                  <a:srgbClr val="C0C0C0"/>
                </a:outerShdw>
              </a:effectLst>
            </a:endParaRPr>
          </a:p>
          <a:p>
            <a:pPr marL="0" lvl="0" indent="0" fontAlgn="base">
              <a:spcBef>
                <a:spcPct val="20000"/>
              </a:spcBef>
              <a:spcAft>
                <a:spcPct val="0"/>
              </a:spcAft>
              <a:buNone/>
              <a:defRPr/>
            </a:pPr>
            <a:r>
              <a:rPr lang="zh-CN" altLang="en-US" kern="0" dirty="0">
                <a:effectLst>
                  <a:outerShdw blurRad="38100" dist="38100" dir="2700000" algn="tl">
                    <a:srgbClr val="C0C0C0"/>
                  </a:outerShdw>
                </a:effectLst>
              </a:rPr>
              <a:t>        该值在</a:t>
            </a:r>
            <a:r>
              <a:rPr lang="en-US" altLang="zh-CN" kern="0" dirty="0">
                <a:effectLst>
                  <a:outerShdw blurRad="38100" dist="38100" dir="2700000" algn="tl">
                    <a:srgbClr val="C0C0C0"/>
                  </a:outerShdw>
                </a:effectLst>
              </a:rPr>
              <a:t>0</a:t>
            </a:r>
            <a:r>
              <a:rPr lang="zh-CN" altLang="en-US" kern="0" dirty="0">
                <a:effectLst>
                  <a:outerShdw blurRad="38100" dist="38100" dir="2700000" algn="tl">
                    <a:srgbClr val="C0C0C0"/>
                  </a:outerShdw>
                </a:effectLst>
              </a:rPr>
              <a:t>、</a:t>
            </a:r>
            <a:r>
              <a:rPr lang="en-US" altLang="zh-CN" kern="0" dirty="0">
                <a:effectLst>
                  <a:outerShdw blurRad="38100" dist="38100" dir="2700000" algn="tl">
                    <a:srgbClr val="C0C0C0"/>
                  </a:outerShdw>
                </a:effectLst>
              </a:rPr>
              <a:t>1</a:t>
            </a:r>
            <a:r>
              <a:rPr lang="zh-CN" altLang="en-US" kern="0" dirty="0">
                <a:effectLst>
                  <a:outerShdw blurRad="38100" dist="38100" dir="2700000" algn="tl">
                    <a:srgbClr val="C0C0C0"/>
                  </a:outerShdw>
                </a:effectLst>
              </a:rPr>
              <a:t>之间，值越接近</a:t>
            </a:r>
            <a:r>
              <a:rPr lang="en-US" altLang="zh-CN" kern="0" dirty="0">
                <a:effectLst>
                  <a:outerShdw blurRad="38100" dist="38100" dir="2700000" algn="tl">
                    <a:srgbClr val="C0C0C0"/>
                  </a:outerShdw>
                </a:effectLst>
              </a:rPr>
              <a:t>1</a:t>
            </a:r>
            <a:r>
              <a:rPr lang="zh-CN" altLang="en-US" kern="0" dirty="0">
                <a:effectLst>
                  <a:outerShdw blurRad="38100" dist="38100" dir="2700000" algn="tl">
                    <a:srgbClr val="C0C0C0"/>
                  </a:outerShdw>
                </a:effectLst>
              </a:rPr>
              <a:t>越好。  </a:t>
            </a:r>
            <a:endParaRPr lang="zh-CN" altLang="en-US" kern="0" dirty="0">
              <a:effectLst>
                <a:outerShdw blurRad="38100" dist="38100" dir="2700000" algn="tl">
                  <a:srgbClr val="C0C0C0"/>
                </a:outerShdw>
              </a:effectLst>
            </a:endParaRPr>
          </a:p>
          <a:p>
            <a:endParaRPr lang="zh-CN" altLang="en-US" dirty="0"/>
          </a:p>
        </p:txBody>
      </p:sp>
      <p:graphicFrame>
        <p:nvGraphicFramePr>
          <p:cNvPr id="6" name="Object 5"/>
          <p:cNvGraphicFramePr/>
          <p:nvPr/>
        </p:nvGraphicFramePr>
        <p:xfrm>
          <a:off x="1857247" y="1495183"/>
          <a:ext cx="3887788" cy="868363"/>
        </p:xfrm>
        <a:graphic>
          <a:graphicData uri="http://schemas.openxmlformats.org/presentationml/2006/ole">
            <mc:AlternateContent xmlns:mc="http://schemas.openxmlformats.org/markup-compatibility/2006">
              <mc:Choice xmlns:v="urn:schemas-microsoft-com:vml" Requires="v">
                <p:oleObj spid="_x0000_s24620" name="" r:id="rId1" imgW="2005965" imgH="444500" progId="Equation.3">
                  <p:embed/>
                </p:oleObj>
              </mc:Choice>
              <mc:Fallback>
                <p:oleObj name="" r:id="rId1" imgW="2005965" imgH="444500" progId="Equation.3">
                  <p:embed/>
                  <p:pic>
                    <p:nvPicPr>
                      <p:cNvPr id="0" name="Object 5"/>
                      <p:cNvPicPr/>
                      <p:nvPr/>
                    </p:nvPicPr>
                    <p:blipFill>
                      <a:blip r:embed="rId2"/>
                      <a:stretch>
                        <a:fillRect/>
                      </a:stretch>
                    </p:blipFill>
                    <p:spPr>
                      <a:xfrm>
                        <a:off x="1857247" y="1495183"/>
                        <a:ext cx="3887788" cy="868363"/>
                      </a:xfrm>
                      <a:prstGeom prst="rect">
                        <a:avLst/>
                      </a:prstGeom>
                      <a:noFill/>
                      <a:ln w="38100">
                        <a:noFill/>
                        <a:miter/>
                      </a:ln>
                    </p:spPr>
                  </p:pic>
                </p:oleObj>
              </mc:Fallback>
            </mc:AlternateContent>
          </a:graphicData>
        </a:graphic>
      </p:graphicFrame>
      <p:graphicFrame>
        <p:nvGraphicFramePr>
          <p:cNvPr id="7" name="Object 7"/>
          <p:cNvGraphicFramePr/>
          <p:nvPr/>
        </p:nvGraphicFramePr>
        <p:xfrm>
          <a:off x="4283968" y="2288933"/>
          <a:ext cx="2087563" cy="431800"/>
        </p:xfrm>
        <a:graphic>
          <a:graphicData uri="http://schemas.openxmlformats.org/presentationml/2006/ole">
            <mc:AlternateContent xmlns:mc="http://schemas.openxmlformats.org/markup-compatibility/2006">
              <mc:Choice xmlns:v="urn:schemas-microsoft-com:vml" Requires="v">
                <p:oleObj spid="_x0000_s24621" name="" r:id="rId3" imgW="914400" imgH="241300" progId="Equation.3">
                  <p:embed/>
                </p:oleObj>
              </mc:Choice>
              <mc:Fallback>
                <p:oleObj name="" r:id="rId3" imgW="914400" imgH="241300" progId="Equation.3">
                  <p:embed/>
                  <p:pic>
                    <p:nvPicPr>
                      <p:cNvPr id="0" name="Object 7"/>
                      <p:cNvPicPr/>
                      <p:nvPr/>
                    </p:nvPicPr>
                    <p:blipFill>
                      <a:blip r:embed="rId4"/>
                      <a:stretch>
                        <a:fillRect/>
                      </a:stretch>
                    </p:blipFill>
                    <p:spPr>
                      <a:xfrm>
                        <a:off x="4283968" y="2288933"/>
                        <a:ext cx="2087563" cy="431800"/>
                      </a:xfrm>
                      <a:prstGeom prst="rect">
                        <a:avLst/>
                      </a:prstGeom>
                      <a:noFill/>
                      <a:ln w="38100">
                        <a:noFill/>
                        <a:miter/>
                      </a:ln>
                    </p:spPr>
                  </p:pic>
                </p:oleObj>
              </mc:Fallback>
            </mc:AlternateContent>
          </a:graphicData>
        </a:graphic>
      </p:graphicFrame>
      <p:graphicFrame>
        <p:nvGraphicFramePr>
          <p:cNvPr id="8" name="Object 9"/>
          <p:cNvGraphicFramePr/>
          <p:nvPr/>
        </p:nvGraphicFramePr>
        <p:xfrm>
          <a:off x="1979712" y="2866783"/>
          <a:ext cx="3097213" cy="581025"/>
        </p:xfrm>
        <a:graphic>
          <a:graphicData uri="http://schemas.openxmlformats.org/presentationml/2006/ole">
            <mc:AlternateContent xmlns:mc="http://schemas.openxmlformats.org/markup-compatibility/2006">
              <mc:Choice xmlns:v="urn:schemas-microsoft-com:vml" Requires="v">
                <p:oleObj spid="_x0000_s24622" name="" r:id="rId5" imgW="1511300" imgH="254000" progId="Equation.3">
                  <p:embed/>
                </p:oleObj>
              </mc:Choice>
              <mc:Fallback>
                <p:oleObj name="" r:id="rId5" imgW="1511300" imgH="254000" progId="Equation.3">
                  <p:embed/>
                  <p:pic>
                    <p:nvPicPr>
                      <p:cNvPr id="0" name="Object 9"/>
                      <p:cNvPicPr/>
                      <p:nvPr/>
                    </p:nvPicPr>
                    <p:blipFill>
                      <a:blip r:embed="rId6"/>
                      <a:stretch>
                        <a:fillRect/>
                      </a:stretch>
                    </p:blipFill>
                    <p:spPr>
                      <a:xfrm>
                        <a:off x="1979712" y="2866783"/>
                        <a:ext cx="3097213" cy="581025"/>
                      </a:xfrm>
                      <a:prstGeom prst="rect">
                        <a:avLst/>
                      </a:prstGeom>
                      <a:noFill/>
                      <a:ln w="38100">
                        <a:noFill/>
                        <a:miter/>
                      </a:ln>
                    </p:spPr>
                  </p:pic>
                </p:oleObj>
              </mc:Fallback>
            </mc:AlternateContent>
          </a:graphicData>
        </a:graphic>
      </p:graphicFrame>
      <p:graphicFrame>
        <p:nvGraphicFramePr>
          <p:cNvPr id="9" name="Object 11"/>
          <p:cNvGraphicFramePr/>
          <p:nvPr/>
        </p:nvGraphicFramePr>
        <p:xfrm>
          <a:off x="2627313" y="4868863"/>
          <a:ext cx="2665412" cy="835025"/>
        </p:xfrm>
        <a:graphic>
          <a:graphicData uri="http://schemas.openxmlformats.org/presentationml/2006/ole">
            <mc:AlternateContent xmlns:mc="http://schemas.openxmlformats.org/markup-compatibility/2006">
              <mc:Choice xmlns:v="urn:schemas-microsoft-com:vml" Requires="v">
                <p:oleObj spid="_x0000_s24623" name="" r:id="rId7" imgW="1435100" imgH="431800" progId="Equation.3">
                  <p:embed/>
                </p:oleObj>
              </mc:Choice>
              <mc:Fallback>
                <p:oleObj name="" r:id="rId7" imgW="1435100" imgH="431800" progId="Equation.3">
                  <p:embed/>
                  <p:pic>
                    <p:nvPicPr>
                      <p:cNvPr id="0" name="Object 11"/>
                      <p:cNvPicPr/>
                      <p:nvPr/>
                    </p:nvPicPr>
                    <p:blipFill>
                      <a:blip r:embed="rId8"/>
                      <a:stretch>
                        <a:fillRect/>
                      </a:stretch>
                    </p:blipFill>
                    <p:spPr>
                      <a:xfrm>
                        <a:off x="2627313" y="4868863"/>
                        <a:ext cx="2665412" cy="835025"/>
                      </a:xfrm>
                      <a:prstGeom prst="rect">
                        <a:avLst/>
                      </a:prstGeom>
                      <a:noFill/>
                      <a:ln w="38100">
                        <a:noFill/>
                        <a:miter/>
                      </a:ln>
                    </p:spPr>
                  </p:pic>
                </p:oleObj>
              </mc:Fallback>
            </mc:AlternateContent>
          </a:graphicData>
        </a:graphic>
      </p:graphicFrame>
      <p:graphicFrame>
        <p:nvGraphicFramePr>
          <p:cNvPr id="10" name="Object 15"/>
          <p:cNvGraphicFramePr/>
          <p:nvPr/>
        </p:nvGraphicFramePr>
        <p:xfrm>
          <a:off x="7294225" y="3645024"/>
          <a:ext cx="935037" cy="360362"/>
        </p:xfrm>
        <a:graphic>
          <a:graphicData uri="http://schemas.openxmlformats.org/presentationml/2006/ole">
            <mc:AlternateContent xmlns:mc="http://schemas.openxmlformats.org/markup-compatibility/2006">
              <mc:Choice xmlns:v="urn:schemas-microsoft-com:vml" Requires="v">
                <p:oleObj spid="_x0000_s24624" name="" r:id="rId9" imgW="596900" imgH="228600" progId="Equation.3">
                  <p:embed/>
                </p:oleObj>
              </mc:Choice>
              <mc:Fallback>
                <p:oleObj name="" r:id="rId9" imgW="596900" imgH="228600" progId="Equation.3">
                  <p:embed/>
                  <p:pic>
                    <p:nvPicPr>
                      <p:cNvPr id="0" name="Object 15"/>
                      <p:cNvPicPr/>
                      <p:nvPr/>
                    </p:nvPicPr>
                    <p:blipFill>
                      <a:blip r:embed="rId10"/>
                      <a:stretch>
                        <a:fillRect/>
                      </a:stretch>
                    </p:blipFill>
                    <p:spPr>
                      <a:xfrm>
                        <a:off x="7294225" y="3645024"/>
                        <a:ext cx="935037" cy="360362"/>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平均延迟度量标准</a:t>
            </a:r>
            <a:r>
              <a:rPr lang="zh-CN" altLang="en-US" sz="3600" dirty="0"/>
              <a:t>（</a:t>
            </a:r>
            <a:r>
              <a:rPr lang="en-US" altLang="zh-CN" sz="3600" dirty="0"/>
              <a:t>3</a:t>
            </a:r>
            <a:r>
              <a:rPr lang="zh-CN" altLang="en-US" sz="3600" dirty="0"/>
              <a:t>）</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r>
              <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lstStyle/>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solidFill>
                  <a:schemeClr val="tx2"/>
                </a:solidFill>
                <a:effectLst>
                  <a:outerShdw blurRad="38100" dist="38100" dir="2700000" algn="tl">
                    <a:srgbClr val="C0C0C0"/>
                  </a:outerShdw>
                </a:effectLst>
              </a:rPr>
              <a:t>优点：</a:t>
            </a:r>
            <a:r>
              <a:rPr lang="zh-CN" altLang="en-US" kern="0" dirty="0">
                <a:effectLst>
                  <a:outerShdw blurRad="38100" dist="38100" dir="2700000" algn="tl">
                    <a:srgbClr val="C0C0C0"/>
                  </a:outerShdw>
                </a:effectLst>
              </a:rPr>
              <a:t>平均延迟能在更低层次上衡量机器的性能</a:t>
            </a:r>
            <a:endParaRPr lang="zh-CN" altLang="en-US" kern="0" dirty="0">
              <a:effectLst>
                <a:outerShdw blurRad="38100" dist="38100" dir="2700000" algn="tl">
                  <a:srgbClr val="C0C0C0"/>
                </a:outerShdw>
              </a:effectLst>
            </a:endParaRPr>
          </a:p>
          <a:p>
            <a:pPr marL="342900" lvl="0" indent="-342900" fontAlgn="base">
              <a:lnSpc>
                <a:spcPct val="100000"/>
              </a:lnSpc>
              <a:spcBef>
                <a:spcPct val="20000"/>
              </a:spcBef>
              <a:spcAft>
                <a:spcPct val="0"/>
              </a:spcAft>
              <a:buFont typeface="Wingdings" panose="05000000000000000000" pitchFamily="2" charset="2"/>
              <a:buChar char="§"/>
              <a:defRPr/>
            </a:pPr>
            <a:r>
              <a:rPr lang="zh-CN" altLang="en-US" kern="0" dirty="0">
                <a:solidFill>
                  <a:schemeClr val="tx2"/>
                </a:solidFill>
                <a:effectLst>
                  <a:outerShdw blurRad="38100" dist="38100" dir="2700000" algn="tl">
                    <a:srgbClr val="C0C0C0"/>
                  </a:outerShdw>
                </a:effectLst>
              </a:rPr>
              <a:t>缺点：</a:t>
            </a:r>
            <a:r>
              <a:rPr lang="zh-CN" altLang="en-US" kern="0" dirty="0">
                <a:effectLst>
                  <a:outerShdw blurRad="38100" dist="38100" dir="2700000" algn="tl">
                    <a:srgbClr val="C0C0C0"/>
                  </a:outerShdw>
                </a:effectLst>
              </a:rPr>
              <a:t>需要特定的软硬件才能获得平均延迟</a:t>
            </a:r>
            <a:endParaRPr lang="en-US" altLang="zh-CN" kern="0" dirty="0">
              <a:effectLst>
                <a:outerShdw blurRad="38100" dist="38100" dir="2700000" algn="tl">
                  <a:srgbClr val="C0C0C0"/>
                </a:outerShdw>
              </a:effectLst>
            </a:endParaRP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第四章 并行计算性能评测</a:t>
            </a:r>
            <a:endParaRPr lang="zh-CN" altLang="en-US"/>
          </a:p>
        </p:txBody>
      </p:sp>
      <p:sp>
        <p:nvSpPr>
          <p:cNvPr id="3" name="内容占位符 2"/>
          <p:cNvSpPr>
            <a:spLocks noGrp="1"/>
          </p:cNvSpPr>
          <p:nvPr>
            <p:ph sz="quarter" idx="12"/>
          </p:nvPr>
        </p:nvSpPr>
        <p:spPr/>
        <p:txBody>
          <a:bodyPr>
            <a:normAutofit fontScale="92500" lnSpcReduction="2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solidFill>
                  <a:schemeClr val="tx2"/>
                </a:solidFill>
                <a:effectLst>
                  <a:outerShdw blurRad="38100" dist="38100" dir="2700000" algn="tl">
                    <a:srgbClr val="C0C0C0"/>
                  </a:outerShdw>
                </a:effectLst>
                <a:uLnTx/>
                <a:uFillTx/>
                <a:sym typeface="+mn-ea"/>
              </a:rPr>
              <a:t>4.1 </a:t>
            </a:r>
            <a:r>
              <a:rPr lang="zh-CN" altLang="en-US" sz="3000" kern="0" noProof="0" dirty="0">
                <a:ln>
                  <a:noFill/>
                </a:ln>
                <a:solidFill>
                  <a:schemeClr val="tx2"/>
                </a:solidFill>
                <a:uLnTx/>
                <a:uFillTx/>
                <a:sym typeface="+mn-ea"/>
              </a:rPr>
              <a:t>并行机的一些基本性能指标</a:t>
            </a:r>
            <a:endParaRPr kumimoji="0" lang="zh-CN" altLang="en-US" sz="3000" b="0" i="0" strike="noStrike" kern="0" cap="none" spc="0" normalizeH="0" baseline="0" noProof="0" dirty="0">
              <a:ln>
                <a:noFill/>
              </a:ln>
              <a:solidFill>
                <a:schemeClr val="tx2"/>
              </a:solidFill>
              <a:uLnTx/>
              <a:uFillTx/>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 </a:t>
            </a:r>
            <a:r>
              <a:rPr lang="zh-CN" altLang="en-US" sz="3000" kern="0" noProof="0" dirty="0">
                <a:ln>
                  <a:noFill/>
                </a:ln>
                <a:effectLst>
                  <a:outerShdw blurRad="38100" dist="38100" dir="2700000" algn="tl">
                    <a:srgbClr val="C0C0C0"/>
                  </a:outerShdw>
                </a:effectLst>
                <a:uLnTx/>
                <a:uFillTx/>
                <a:sym typeface="+mn-ea"/>
              </a:rPr>
              <a:t>加速比性能定律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4.2.1 Amdahl</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4.2.2 Gustafson</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4.2.3 Sun</a:t>
            </a:r>
            <a:r>
              <a:rPr lang="zh-CN" altLang="en-US" sz="3000" kern="0" noProof="0" dirty="0">
                <a:ln>
                  <a:noFill/>
                </a:ln>
                <a:effectLst>
                  <a:outerShdw blurRad="38100" dist="38100" dir="2700000" algn="tl">
                    <a:srgbClr val="C0C0C0"/>
                  </a:outerShdw>
                </a:effectLst>
                <a:uLnTx/>
                <a:uFillTx/>
                <a:sym typeface="+mn-ea"/>
              </a:rPr>
              <a:t>和</a:t>
            </a:r>
            <a:r>
              <a:rPr lang="en-US" altLang="zh-CN" sz="3000" kern="0" noProof="0" dirty="0">
                <a:ln>
                  <a:noFill/>
                </a:ln>
                <a:effectLst>
                  <a:outerShdw blurRad="38100" dist="38100" dir="2700000" algn="tl">
                    <a:srgbClr val="C0C0C0"/>
                  </a:outerShdw>
                </a:effectLst>
                <a:uLnTx/>
                <a:uFillTx/>
                <a:sym typeface="+mn-ea"/>
              </a:rPr>
              <a:t>Ni</a:t>
            </a:r>
            <a:r>
              <a:rPr lang="zh-CN" altLang="en-US" sz="3000" kern="0" noProof="0" dirty="0">
                <a:ln>
                  <a:noFill/>
                </a:ln>
                <a:effectLst>
                  <a:outerShdw blurRad="38100" dist="38100" dir="2700000" algn="tl">
                    <a:srgbClr val="C0C0C0"/>
                  </a:outerShdw>
                </a:effectLst>
                <a:uLnTx/>
                <a:uFillTx/>
                <a:sym typeface="+mn-ea"/>
              </a:rPr>
              <a:t>定律</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 </a:t>
            </a:r>
            <a:r>
              <a:rPr lang="zh-CN" altLang="en-US" sz="3000" kern="0" noProof="0" dirty="0">
                <a:ln>
                  <a:noFill/>
                </a:ln>
                <a:effectLst>
                  <a:outerShdw blurRad="38100" dist="38100" dir="2700000" algn="tl">
                    <a:srgbClr val="C0C0C0"/>
                  </a:outerShdw>
                </a:effectLst>
                <a:uLnTx/>
                <a:uFillTx/>
                <a:sym typeface="+mn-ea"/>
              </a:rPr>
              <a:t>可扩放性评测标准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4.3.1 </a:t>
            </a:r>
            <a:r>
              <a:rPr lang="zh-CN" altLang="en-US" sz="3000" kern="0" noProof="0" dirty="0">
                <a:ln>
                  <a:noFill/>
                </a:ln>
                <a:effectLst>
                  <a:outerShdw blurRad="38100" dist="38100" dir="2700000" algn="tl">
                    <a:srgbClr val="C0C0C0"/>
                  </a:outerShdw>
                </a:effectLst>
                <a:uLnTx/>
                <a:uFillTx/>
                <a:sym typeface="+mn-ea"/>
              </a:rPr>
              <a:t>并行计算的可扩放性</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4.3.2 </a:t>
            </a:r>
            <a:r>
              <a:rPr lang="zh-CN" altLang="en-US" sz="3000" kern="0" noProof="0" dirty="0">
                <a:ln>
                  <a:noFill/>
                </a:ln>
                <a:effectLst>
                  <a:outerShdw blurRad="38100" dist="38100" dir="2700000" algn="tl">
                    <a:srgbClr val="C0C0C0"/>
                  </a:outerShdw>
                </a:effectLst>
                <a:uLnTx/>
                <a:uFillTx/>
                <a:sym typeface="+mn-ea"/>
              </a:rPr>
              <a:t>等效率度量标准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4.3.3 </a:t>
            </a:r>
            <a:r>
              <a:rPr lang="zh-CN" altLang="en-US" sz="3000" kern="0" noProof="0" dirty="0">
                <a:ln>
                  <a:noFill/>
                </a:ln>
                <a:effectLst>
                  <a:outerShdw blurRad="38100" dist="38100" dir="2700000" algn="tl">
                    <a:srgbClr val="C0C0C0"/>
                  </a:outerShdw>
                </a:effectLst>
                <a:uLnTx/>
                <a:uFillTx/>
                <a:sym typeface="+mn-ea"/>
              </a:rPr>
              <a:t>等速度度量标准</a:t>
            </a:r>
            <a:endParaRPr kumimoji="0" lang="zh-CN" altLang="en-US" sz="3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kern="0" noProof="0" dirty="0">
                <a:ln>
                  <a:noFill/>
                </a:ln>
                <a:effectLst>
                  <a:outerShdw blurRad="38100" dist="38100" dir="2700000" algn="tl">
                    <a:srgbClr val="C0C0C0"/>
                  </a:outerShdw>
                </a:effectLst>
                <a:uLnTx/>
                <a:uFillTx/>
                <a:sym typeface="+mn-ea"/>
              </a:rPr>
              <a:t>4.3.4 </a:t>
            </a:r>
            <a:r>
              <a:rPr lang="zh-CN" altLang="en-US" sz="3000" kern="0" noProof="0" dirty="0">
                <a:ln>
                  <a:noFill/>
                </a:ln>
                <a:effectLst>
                  <a:outerShdw blurRad="38100" dist="38100" dir="2700000" algn="tl">
                    <a:srgbClr val="C0C0C0"/>
                  </a:outerShdw>
                </a:effectLst>
                <a:uLnTx/>
                <a:uFillTx/>
                <a:sym typeface="+mn-ea"/>
              </a:rPr>
              <a:t>平均延迟度量标准</a:t>
            </a:r>
            <a:endParaRPr lang="zh-CN" altLang="en-US" sz="3000" kern="0" noProof="0" dirty="0">
              <a:ln>
                <a:noFill/>
              </a:ln>
              <a:effectLst>
                <a:outerShdw blurRad="38100" dist="38100" dir="2700000" algn="tl">
                  <a:srgbClr val="C0C0C0"/>
                </a:outerShdw>
              </a:effectLst>
              <a:uLnTx/>
              <a:uFillTx/>
              <a:sym typeface="+mn-ea"/>
            </a:endParaRPr>
          </a:p>
          <a:p>
            <a:pPr marL="285750" marR="0" lvl="0"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en-US" altLang="zh-CN" sz="3000" b="1" u="sng" kern="0" noProof="0" dirty="0">
                <a:ln>
                  <a:noFill/>
                </a:ln>
                <a:effectLst>
                  <a:outerShdw blurRad="38100" dist="38100" dir="2700000" algn="tl">
                    <a:srgbClr val="C0C0C0"/>
                  </a:outerShdw>
                </a:effectLst>
                <a:uLnTx/>
                <a:uFillTx/>
                <a:sym typeface="+mn-ea"/>
              </a:rPr>
              <a:t>4.4 </a:t>
            </a:r>
            <a:r>
              <a:rPr lang="zh-CN" altLang="en-US" sz="3000" b="1" u="sng" kern="0" noProof="0" dirty="0">
                <a:ln>
                  <a:noFill/>
                </a:ln>
                <a:effectLst>
                  <a:outerShdw blurRad="38100" dist="38100" dir="2700000" algn="tl">
                    <a:srgbClr val="C0C0C0"/>
                  </a:outerShdw>
                </a:effectLst>
                <a:uLnTx/>
                <a:uFillTx/>
                <a:sym typeface="+mn-ea"/>
              </a:rPr>
              <a:t>基准测试程序</a:t>
            </a:r>
            <a:endParaRPr lang="zh-CN" altLang="en-US" sz="3000" b="1" u="sng" kern="0" noProof="0" dirty="0">
              <a:ln>
                <a:noFill/>
              </a:ln>
              <a:effectLst>
                <a:outerShdw blurRad="38100" dist="38100" dir="2700000" algn="tl">
                  <a:srgbClr val="C0C0C0"/>
                </a:outerShdw>
              </a:effectLst>
              <a:uLnTx/>
              <a:uFillTx/>
              <a:sym typeface="+mn-ea"/>
            </a:endParaRP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EBDE2FB-9A02-4889-B394-FF3F993EBD5E}"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5" name="内容占位符 4"/>
          <p:cNvSpPr>
            <a:spLocks noGrp="1"/>
          </p:cNvSpPr>
          <p:nvPr>
            <p:ph sz="quarter" idx="12"/>
          </p:nvPr>
        </p:nvSpPr>
        <p:spPr/>
        <p:txBody>
          <a:bodyPr/>
          <a:lstStyle/>
          <a:p>
            <a:r>
              <a:rPr lang="en-US" altLang="zh-CN" dirty="0"/>
              <a:t>139</a:t>
            </a:r>
            <a:r>
              <a:rPr lang="zh-CN" altLang="en-US" dirty="0"/>
              <a:t>页：</a:t>
            </a:r>
            <a:r>
              <a:rPr lang="en-US" altLang="zh-CN" dirty="0"/>
              <a:t>4.2 </a:t>
            </a:r>
            <a:r>
              <a:rPr lang="zh-CN" altLang="en-US" dirty="0"/>
              <a:t>中（</a:t>
            </a:r>
            <a:r>
              <a:rPr lang="en-US" altLang="zh-CN" dirty="0"/>
              <a:t>1</a:t>
            </a:r>
            <a:r>
              <a:rPr lang="zh-CN" altLang="en-US" dirty="0"/>
              <a:t>）和（</a:t>
            </a:r>
            <a:r>
              <a:rPr lang="en-US" altLang="zh-CN" dirty="0"/>
              <a:t>2</a:t>
            </a:r>
            <a:r>
              <a:rPr lang="zh-CN" altLang="en-US" dirty="0"/>
              <a:t>）</a:t>
            </a:r>
            <a:endParaRPr lang="en-US" altLang="zh-CN" dirty="0"/>
          </a:p>
          <a:p>
            <a:endParaRPr lang="en-US" altLang="zh-CN" dirty="0"/>
          </a:p>
          <a:p>
            <a:r>
              <a:rPr lang="en-US" altLang="zh-CN" dirty="0"/>
              <a:t>140</a:t>
            </a:r>
            <a:r>
              <a:rPr lang="zh-CN" altLang="en-US" dirty="0"/>
              <a:t>页：</a:t>
            </a:r>
            <a:r>
              <a:rPr lang="en-US" altLang="zh-CN" dirty="0"/>
              <a:t>4.11</a:t>
            </a:r>
            <a:endParaRPr lang="en-US" altLang="zh-CN" dirty="0"/>
          </a:p>
          <a:p>
            <a:endParaRPr lang="en-US" altLang="zh-CN" dirty="0"/>
          </a:p>
          <a:p>
            <a:r>
              <a:rPr lang="en-US" altLang="zh-CN" dirty="0"/>
              <a:t>141</a:t>
            </a:r>
            <a:r>
              <a:rPr lang="zh-CN" altLang="en-US" dirty="0"/>
              <a:t>页：</a:t>
            </a:r>
            <a:r>
              <a:rPr lang="en-US" altLang="zh-CN" dirty="0"/>
              <a:t>4.14</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sym typeface="+mn-ea"/>
              </a:rPr>
              <a:t>CPU</a:t>
            </a:r>
            <a:r>
              <a:rPr lang="zh-CN" altLang="en-US" dirty="0">
                <a:sym typeface="+mn-ea"/>
              </a:rPr>
              <a:t>的某些基本性能指标</a:t>
            </a:r>
            <a:endParaRPr lang="zh-CN" altLang="en-US"/>
          </a:p>
        </p:txBody>
      </p:sp>
      <p:sp>
        <p:nvSpPr>
          <p:cNvPr id="5" name="内容占位符 4"/>
          <p:cNvSpPr>
            <a:spLocks noGrp="1"/>
          </p:cNvSpPr>
          <p:nvPr>
            <p:ph sz="quarter" idx="12"/>
          </p:nvPr>
        </p:nvSpPr>
        <p:spPr/>
        <p:txBody>
          <a:bodyPr>
            <a:normAutofit fontScale="90000" lnSpcReduction="10000"/>
          </a:bodyPr>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工作负载</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执行时间 </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浮点运算数</a:t>
            </a:r>
            <a:r>
              <a:rPr lang="en-US" altLang="zh-CN" sz="2800" kern="0" noProof="0">
                <a:ln>
                  <a:noFill/>
                </a:ln>
                <a:effectLst>
                  <a:outerShdw blurRad="38100" dist="38100" dir="2700000" algn="tl">
                    <a:srgbClr val="C0C0C0"/>
                  </a:outerShdw>
                </a:effectLst>
                <a:uLnTx/>
                <a:uFillTx/>
                <a:sym typeface="+mn-ea"/>
              </a:rPr>
              <a:t>: Flops</a:t>
            </a:r>
            <a:endPar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指令数目</a:t>
            </a:r>
            <a:r>
              <a:rPr lang="en-US" altLang="zh-CN" sz="2800" kern="0" noProof="0">
                <a:ln>
                  <a:noFill/>
                </a:ln>
                <a:effectLst>
                  <a:outerShdw blurRad="38100" dist="38100" dir="2700000" algn="tl">
                    <a:srgbClr val="C0C0C0"/>
                  </a:outerShdw>
                </a:effectLst>
                <a:uLnTx/>
                <a:uFillTx/>
                <a:sym typeface="+mn-ea"/>
              </a:rPr>
              <a:t>: MIPS </a:t>
            </a:r>
            <a:endParaRPr kumimoji="0" lang="en-US" altLang="zh-CN"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1143000" marR="0" lvl="2" indent="-2286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无重叠的假定下：并行执行时间包括：</a:t>
            </a:r>
            <a:endParaRPr lang="zh-CN" altLang="en-US" sz="2800" kern="0" noProof="0">
              <a:ln>
                <a:noFill/>
              </a:ln>
              <a:effectLst>
                <a:outerShdw blurRad="38100" dist="38100" dir="2700000" algn="tl">
                  <a:srgbClr val="C0C0C0"/>
                </a:outerShdw>
              </a:effectLst>
              <a:uLnTx/>
              <a:uFillTx/>
              <a:sym typeface="+mn-ea"/>
            </a:endParaRPr>
          </a:p>
          <a:p>
            <a:pPr marL="800100" marR="0" lvl="1" indent="-34290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zh-CN" altLang="en-US" sz="2400" kern="0" noProof="0">
                <a:ln>
                  <a:noFill/>
                </a:ln>
                <a:effectLst>
                  <a:outerShdw blurRad="38100" dist="38100" dir="2700000" algn="tl">
                    <a:srgbClr val="C0C0C0"/>
                  </a:outerShdw>
                </a:effectLst>
                <a:uLnTx/>
                <a:uFillTx/>
                <a:sym typeface="+mn-ea"/>
              </a:rPr>
              <a:t> </a:t>
            </a:r>
            <a:r>
              <a:rPr lang="en-US" altLang="zh-CN" sz="2400" kern="0" noProof="0">
                <a:ln>
                  <a:noFill/>
                </a:ln>
                <a:effectLst>
                  <a:outerShdw blurRad="38100" dist="38100" dir="2700000" algn="tl">
                    <a:srgbClr val="C0C0C0"/>
                  </a:outerShdw>
                </a:effectLst>
                <a:uLnTx/>
                <a:uFillTx/>
                <a:sym typeface="+mn-ea"/>
              </a:rPr>
              <a:t>T</a:t>
            </a:r>
            <a:r>
              <a:rPr lang="en-US" altLang="zh-CN" sz="2400" kern="0" baseline="-25000" noProof="0">
                <a:ln>
                  <a:noFill/>
                </a:ln>
                <a:effectLst>
                  <a:outerShdw blurRad="38100" dist="38100" dir="2700000" algn="tl">
                    <a:srgbClr val="C0C0C0"/>
                  </a:outerShdw>
                </a:effectLst>
                <a:uLnTx/>
                <a:uFillTx/>
                <a:sym typeface="+mn-ea"/>
              </a:rPr>
              <a:t> comput</a:t>
            </a:r>
            <a:r>
              <a:rPr lang="en-US" altLang="zh-CN" sz="2400" kern="0" noProof="0">
                <a:ln>
                  <a:noFill/>
                </a:ln>
                <a:effectLst>
                  <a:outerShdw blurRad="38100" dist="38100" dir="2700000" algn="tl">
                    <a:srgbClr val="C0C0C0"/>
                  </a:outerShdw>
                </a:effectLst>
                <a:uLnTx/>
                <a:uFillTx/>
                <a:sym typeface="+mn-ea"/>
              </a:rPr>
              <a:t> </a:t>
            </a:r>
            <a:r>
              <a:rPr lang="zh-CN" altLang="en-US" sz="2400" kern="0" noProof="0">
                <a:ln>
                  <a:noFill/>
                </a:ln>
                <a:effectLst>
                  <a:outerShdw blurRad="38100" dist="38100" dir="2700000" algn="tl">
                    <a:srgbClr val="C0C0C0"/>
                  </a:outerShdw>
                </a:effectLst>
                <a:uLnTx/>
                <a:uFillTx/>
                <a:sym typeface="+mn-ea"/>
              </a:rPr>
              <a:t>计算时间，</a:t>
            </a:r>
            <a:r>
              <a:rPr lang="en-US" altLang="zh-CN" sz="2400" kern="0" noProof="0">
                <a:ln>
                  <a:noFill/>
                </a:ln>
                <a:effectLst>
                  <a:outerShdw blurRad="38100" dist="38100" dir="2700000" algn="tl">
                    <a:srgbClr val="C0C0C0"/>
                  </a:outerShdw>
                </a:effectLst>
                <a:uLnTx/>
                <a:uFillTx/>
                <a:sym typeface="+mn-ea"/>
              </a:rPr>
              <a:t>T </a:t>
            </a:r>
            <a:r>
              <a:rPr lang="en-US" altLang="zh-CN" sz="2400" kern="0" baseline="-25000" noProof="0">
                <a:ln>
                  <a:noFill/>
                </a:ln>
                <a:effectLst>
                  <a:outerShdw blurRad="38100" dist="38100" dir="2700000" algn="tl">
                    <a:srgbClr val="C0C0C0"/>
                  </a:outerShdw>
                </a:effectLst>
                <a:uLnTx/>
                <a:uFillTx/>
                <a:sym typeface="+mn-ea"/>
              </a:rPr>
              <a:t>paro </a:t>
            </a:r>
            <a:r>
              <a:rPr lang="zh-CN" altLang="en-US" sz="2400" kern="0" noProof="0">
                <a:ln>
                  <a:noFill/>
                </a:ln>
                <a:effectLst>
                  <a:outerShdw blurRad="38100" dist="38100" dir="2700000" algn="tl">
                    <a:srgbClr val="C0C0C0"/>
                  </a:outerShdw>
                </a:effectLst>
                <a:uLnTx/>
                <a:uFillTx/>
                <a:sym typeface="+mn-ea"/>
              </a:rPr>
              <a:t>并行开销时间，</a:t>
            </a:r>
            <a:r>
              <a:rPr lang="en-US" altLang="zh-CN" sz="2400" kern="0" noProof="0">
                <a:ln>
                  <a:noFill/>
                </a:ln>
                <a:effectLst>
                  <a:outerShdw blurRad="38100" dist="38100" dir="2700000" algn="tl">
                    <a:srgbClr val="C0C0C0"/>
                  </a:outerShdw>
                </a:effectLst>
                <a:uLnTx/>
                <a:uFillTx/>
                <a:sym typeface="+mn-ea"/>
              </a:rPr>
              <a:t>T </a:t>
            </a:r>
            <a:r>
              <a:rPr lang="en-US" altLang="zh-CN" sz="2400" kern="0" baseline="-25000" noProof="0">
                <a:ln>
                  <a:noFill/>
                </a:ln>
                <a:effectLst>
                  <a:outerShdw blurRad="38100" dist="38100" dir="2700000" algn="tl">
                    <a:srgbClr val="C0C0C0"/>
                  </a:outerShdw>
                </a:effectLst>
                <a:uLnTx/>
                <a:uFillTx/>
                <a:sym typeface="+mn-ea"/>
              </a:rPr>
              <a:t>comm</a:t>
            </a:r>
            <a:r>
              <a:rPr lang="zh-CN" altLang="en-US" sz="2400" kern="0" noProof="0">
                <a:ln>
                  <a:noFill/>
                </a:ln>
                <a:effectLst>
                  <a:outerShdw blurRad="38100" dist="38100" dir="2700000" algn="tl">
                    <a:srgbClr val="C0C0C0"/>
                  </a:outerShdw>
                </a:effectLst>
                <a:uLnTx/>
                <a:uFillTx/>
                <a:sym typeface="+mn-ea"/>
              </a:rPr>
              <a:t>相互通信时间 </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lang="zh-CN" altLang="en-US" sz="2800" kern="0" noProof="0">
                <a:ln>
                  <a:noFill/>
                </a:ln>
                <a:effectLst>
                  <a:outerShdw blurRad="38100" dist="38100" dir="2700000" algn="tl">
                    <a:srgbClr val="C0C0C0"/>
                  </a:outerShdw>
                </a:effectLst>
                <a:uLnTx/>
                <a:uFillTx/>
                <a:sym typeface="+mn-ea"/>
              </a:rPr>
              <a:t>         </a:t>
            </a:r>
            <a:r>
              <a:rPr lang="en-US" altLang="zh-CN" sz="2800" kern="0" noProof="0">
                <a:ln>
                  <a:noFill/>
                </a:ln>
                <a:effectLst>
                  <a:outerShdw blurRad="38100" dist="38100" dir="2700000" algn="tl">
                    <a:srgbClr val="C0C0C0"/>
                  </a:outerShdw>
                </a:effectLst>
                <a:uLnTx/>
                <a:uFillTx/>
                <a:sym typeface="+mn-ea"/>
              </a:rPr>
              <a:t>T </a:t>
            </a:r>
            <a:r>
              <a:rPr lang="en-US" altLang="zh-CN" sz="2800" kern="0" baseline="-25000" noProof="0">
                <a:ln>
                  <a:noFill/>
                </a:ln>
                <a:effectLst>
                  <a:outerShdw blurRad="38100" dist="38100" dir="2700000" algn="tl">
                    <a:srgbClr val="C0C0C0"/>
                  </a:outerShdw>
                </a:effectLst>
                <a:uLnTx/>
                <a:uFillTx/>
                <a:sym typeface="+mn-ea"/>
              </a:rPr>
              <a:t>n</a:t>
            </a:r>
            <a:r>
              <a:rPr lang="en-US" altLang="zh-CN" sz="2800" kern="0" noProof="0">
                <a:ln>
                  <a:noFill/>
                </a:ln>
                <a:effectLst>
                  <a:outerShdw blurRad="38100" dist="38100" dir="2700000" algn="tl">
                    <a:srgbClr val="C0C0C0"/>
                  </a:outerShdw>
                </a:effectLst>
                <a:uLnTx/>
                <a:uFillTx/>
                <a:sym typeface="+mn-ea"/>
              </a:rPr>
              <a:t> = T</a:t>
            </a:r>
            <a:r>
              <a:rPr lang="en-US" altLang="zh-CN" sz="2800" kern="0" baseline="-25000" noProof="0">
                <a:ln>
                  <a:noFill/>
                </a:ln>
                <a:effectLst>
                  <a:outerShdw blurRad="38100" dist="38100" dir="2700000" algn="tl">
                    <a:srgbClr val="C0C0C0"/>
                  </a:outerShdw>
                </a:effectLst>
                <a:uLnTx/>
                <a:uFillTx/>
                <a:sym typeface="+mn-ea"/>
              </a:rPr>
              <a:t> comput</a:t>
            </a:r>
            <a:r>
              <a:rPr lang="en-US" altLang="zh-CN" sz="2800" kern="0" noProof="0">
                <a:ln>
                  <a:noFill/>
                </a:ln>
                <a:effectLst>
                  <a:outerShdw blurRad="38100" dist="38100" dir="2700000" algn="tl">
                    <a:srgbClr val="C0C0C0"/>
                  </a:outerShdw>
                </a:effectLst>
                <a:uLnTx/>
                <a:uFillTx/>
                <a:sym typeface="+mn-ea"/>
              </a:rPr>
              <a:t> + T</a:t>
            </a:r>
            <a:r>
              <a:rPr lang="en-US" altLang="zh-CN" sz="2800" kern="0" baseline="-25000" noProof="0">
                <a:ln>
                  <a:noFill/>
                </a:ln>
                <a:effectLst>
                  <a:outerShdw blurRad="38100" dist="38100" dir="2700000" algn="tl">
                    <a:srgbClr val="C0C0C0"/>
                  </a:outerShdw>
                </a:effectLst>
                <a:uLnTx/>
                <a:uFillTx/>
                <a:sym typeface="+mn-ea"/>
              </a:rPr>
              <a:t> paro</a:t>
            </a:r>
            <a:r>
              <a:rPr lang="en-US" altLang="zh-CN" sz="2800" kern="0" noProof="0">
                <a:ln>
                  <a:noFill/>
                </a:ln>
                <a:effectLst>
                  <a:outerShdw blurRad="38100" dist="38100" dir="2700000" algn="tl">
                    <a:srgbClr val="C0C0C0"/>
                  </a:outerShdw>
                </a:effectLst>
                <a:uLnTx/>
                <a:uFillTx/>
                <a:sym typeface="+mn-ea"/>
              </a:rPr>
              <a:t>+ T</a:t>
            </a:r>
            <a:r>
              <a:rPr lang="en-US" altLang="zh-CN" sz="2800" kern="0" baseline="-25000" noProof="0">
                <a:ln>
                  <a:noFill/>
                </a:ln>
                <a:effectLst>
                  <a:outerShdw blurRad="38100" dist="38100" dir="2700000" algn="tl">
                    <a:srgbClr val="C0C0C0"/>
                  </a:outerShdw>
                </a:effectLst>
                <a:uLnTx/>
                <a:uFillTx/>
                <a:sym typeface="+mn-ea"/>
              </a:rPr>
              <a:t> comm </a:t>
            </a:r>
            <a:endParaRPr kumimoji="0" lang="en-US" altLang="zh-CN" sz="2800" b="0" i="0" u="none" strike="noStrike" kern="0" cap="none" spc="0" normalizeH="0" baseline="-2500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endParaRPr lang="en-US" altLang="zh-CN" sz="2800" kern="0" noProof="0">
              <a:ln>
                <a:noFill/>
              </a:ln>
              <a:effectLst>
                <a:outerShdw blurRad="38100" dist="38100" dir="2700000" algn="tl">
                  <a:srgbClr val="C0C0C0"/>
                </a:outerShdw>
              </a:effectLst>
              <a:uLnTx/>
              <a:uFillTx/>
              <a:sym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T </a:t>
            </a:r>
            <a:r>
              <a:rPr lang="en-US" altLang="zh-CN" sz="2800" kern="0" baseline="-25000" noProof="0">
                <a:ln>
                  <a:noFill/>
                </a:ln>
                <a:effectLst>
                  <a:outerShdw blurRad="38100" dist="38100" dir="2700000" algn="tl">
                    <a:srgbClr val="C0C0C0"/>
                  </a:outerShdw>
                </a:effectLst>
                <a:uLnTx/>
                <a:uFillTx/>
                <a:sym typeface="+mn-ea"/>
              </a:rPr>
              <a:t>paro </a:t>
            </a:r>
            <a:r>
              <a:rPr lang="en-US" altLang="zh-CN" sz="2800" kern="0" noProof="0">
                <a:ln>
                  <a:noFill/>
                </a:ln>
                <a:effectLst>
                  <a:outerShdw blurRad="38100" dist="38100" dir="2700000" algn="tl">
                    <a:srgbClr val="C0C0C0"/>
                  </a:outerShdw>
                </a:effectLst>
                <a:uLnTx/>
                <a:uFillTx/>
                <a:sym typeface="+mn-ea"/>
              </a:rPr>
              <a:t>: </a:t>
            </a:r>
            <a:r>
              <a:rPr lang="zh-CN" altLang="en-US" kern="0" noProof="0">
                <a:ln>
                  <a:noFill/>
                </a:ln>
                <a:effectLst>
                  <a:outerShdw blurRad="38100" dist="38100" dir="2700000" algn="tl">
                    <a:srgbClr val="C0C0C0"/>
                  </a:outerShdw>
                </a:effectLst>
                <a:uLnTx/>
                <a:uFillTx/>
                <a:sym typeface="+mn-ea"/>
              </a:rPr>
              <a:t>进程管理（如进程生成、结束和切换等），组操作（如进程组的生成与消亡等），进程查询（如询问进程的标志、等级、组标志和组大小等）</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sym typeface="+mn-ea"/>
            </a:endParaRPr>
          </a:p>
          <a:p>
            <a:pPr marL="742950" marR="0" lvl="1" indent="-285750" algn="l" defTabSz="914400" rtl="0" eaLnBrk="1" fontAlgn="base" latinLnBrk="0" hangingPunct="1">
              <a:lnSpc>
                <a:spcPct val="90000"/>
              </a:lnSpc>
              <a:spcBef>
                <a:spcPct val="20000"/>
              </a:spcBef>
              <a:spcAft>
                <a:spcPct val="0"/>
              </a:spcAft>
              <a:buClrTx/>
              <a:buSzTx/>
              <a:buFont typeface="Wingdings" panose="05000000000000000000" pitchFamily="2" charset="2"/>
              <a:buChar char="§"/>
              <a:defRPr/>
            </a:pPr>
            <a:r>
              <a:rPr lang="en-US" altLang="zh-CN" sz="2800" kern="0" noProof="0">
                <a:ln>
                  <a:noFill/>
                </a:ln>
                <a:effectLst>
                  <a:outerShdw blurRad="38100" dist="38100" dir="2700000" algn="tl">
                    <a:srgbClr val="C0C0C0"/>
                  </a:outerShdw>
                </a:effectLst>
                <a:uLnTx/>
                <a:uFillTx/>
                <a:sym typeface="+mn-ea"/>
              </a:rPr>
              <a:t>T</a:t>
            </a:r>
            <a:r>
              <a:rPr lang="en-US" altLang="zh-CN" sz="2800" kern="0" baseline="-25000" noProof="0">
                <a:ln>
                  <a:noFill/>
                </a:ln>
                <a:effectLst>
                  <a:outerShdw blurRad="38100" dist="38100" dir="2700000" algn="tl">
                    <a:srgbClr val="C0C0C0"/>
                  </a:outerShdw>
                </a:effectLst>
                <a:uLnTx/>
                <a:uFillTx/>
                <a:sym typeface="+mn-ea"/>
              </a:rPr>
              <a:t> comm </a:t>
            </a:r>
            <a:r>
              <a:rPr lang="en-US" altLang="zh-CN" sz="2800" kern="0" noProof="0">
                <a:ln>
                  <a:noFill/>
                </a:ln>
                <a:effectLst>
                  <a:outerShdw blurRad="38100" dist="38100" dir="2700000" algn="tl">
                    <a:srgbClr val="C0C0C0"/>
                  </a:outerShdw>
                </a:effectLst>
                <a:uLnTx/>
                <a:uFillTx/>
                <a:sym typeface="+mn-ea"/>
              </a:rPr>
              <a:t>:</a:t>
            </a:r>
            <a:r>
              <a:rPr lang="zh-CN" altLang="en-US" kern="0" noProof="0">
                <a:ln>
                  <a:noFill/>
                </a:ln>
                <a:effectLst>
                  <a:outerShdw blurRad="38100" dist="38100" dir="2700000" algn="tl">
                    <a:srgbClr val="C0C0C0"/>
                  </a:outerShdw>
                </a:effectLst>
                <a:uLnTx/>
                <a:uFillTx/>
                <a:sym typeface="+mn-ea"/>
              </a:rPr>
              <a:t>同步（如路障、锁、临界区、事件等），通信（如点到点通信、整体通信），聚合操作（如规约、前缀运算等）</a:t>
            </a:r>
            <a:endParaRPr lang="zh-CN" altLang="en-US" kern="0" noProof="0">
              <a:ln>
                <a:noFill/>
              </a:ln>
              <a:effectLst>
                <a:outerShdw blurRad="38100" dist="38100" dir="2700000" algn="tl">
                  <a:srgbClr val="C0C0C0"/>
                </a:outerShdw>
              </a:effectLst>
              <a:uLnTx/>
              <a:uFillTx/>
              <a:sym typeface="+mn-ea"/>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4</a:t>
            </a:r>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存储器性能</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026" name="Object 5"/>
          <p:cNvGraphicFramePr/>
          <p:nvPr/>
        </p:nvGraphicFramePr>
        <p:xfrm>
          <a:off x="684213" y="1341438"/>
          <a:ext cx="8208962" cy="2808287"/>
        </p:xfrm>
        <a:graphic>
          <a:graphicData uri="http://schemas.openxmlformats.org/presentationml/2006/ole">
            <mc:AlternateContent xmlns:mc="http://schemas.openxmlformats.org/markup-compatibility/2006">
              <mc:Choice xmlns:v="urn:schemas-microsoft-com:vml" Requires="v">
                <p:oleObj spid="_x0000_s3090" name="" r:id="rId1" imgW="4295140" imgH="1821815" progId="Visio.Drawing.6">
                  <p:embed/>
                </p:oleObj>
              </mc:Choice>
              <mc:Fallback>
                <p:oleObj name="" r:id="rId1" imgW="4295140" imgH="1821815" progId="Visio.Drawing.6">
                  <p:embed/>
                  <p:pic>
                    <p:nvPicPr>
                      <p:cNvPr id="0" name="图片 3075"/>
                      <p:cNvPicPr/>
                      <p:nvPr/>
                    </p:nvPicPr>
                    <p:blipFill>
                      <a:blip r:embed="rId2"/>
                      <a:stretch>
                        <a:fillRect/>
                      </a:stretch>
                    </p:blipFill>
                    <p:spPr>
                      <a:xfrm>
                        <a:off x="684213" y="1341438"/>
                        <a:ext cx="8208962" cy="2808287"/>
                      </a:xfrm>
                      <a:prstGeom prst="rect">
                        <a:avLst/>
                      </a:prstGeom>
                      <a:noFill/>
                      <a:ln w="38100">
                        <a:noFill/>
                        <a:miter/>
                      </a:ln>
                    </p:spPr>
                  </p:pic>
                </p:oleObj>
              </mc:Fallback>
            </mc:AlternateContent>
          </a:graphicData>
        </a:graphic>
      </p:graphicFrame>
      <p:sp>
        <p:nvSpPr>
          <p:cNvPr id="548867" name="Rectangle 3"/>
          <p:cNvSpPr>
            <a:spLocks noGrp="1" noChangeArrowheads="1"/>
          </p:cNvSpPr>
          <p:nvPr>
            <p:ph idx="1"/>
          </p:nvPr>
        </p:nvSpPr>
        <p:spPr>
          <a:xfrm>
            <a:off x="468313" y="1981200"/>
            <a:ext cx="7848600" cy="391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存储器的层次结构(容量</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C,</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延迟</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L,</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带宽</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B)</a:t>
            </a: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估计存储器的带宽</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    RISC</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的加法可在单拍内完成，假定字长</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8bytes</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，时钟频率</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100MHz</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，则</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带宽</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B = 3*8*100*10</a:t>
            </a:r>
            <a:r>
              <a:rPr kumimoji="0" lang="en-US" altLang="zh-CN" sz="2400" b="0" i="0" u="none" strike="noStrike" kern="0" cap="none" spc="0" normalizeH="0" baseline="30000" noProof="0">
                <a:ln>
                  <a:noFill/>
                </a:ln>
                <a:solidFill>
                  <a:schemeClr val="tx1"/>
                </a:solidFill>
                <a:effectLst>
                  <a:outerShdw blurRad="38100" dist="38100" dir="2700000" algn="tl">
                    <a:srgbClr val="C0C0C0"/>
                  </a:outerShdw>
                </a:effectLst>
                <a:uLnTx/>
                <a:uFillTx/>
                <a:latin typeface="+mn-lt"/>
                <a:ea typeface="+mn-ea"/>
                <a:cs typeface="+mn-cs"/>
              </a:rPr>
              <a:t>6 </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B/s= 2.4GB/s</a:t>
            </a:r>
            <a:endPar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并行与通信开销</a:t>
            </a:r>
            <a:endParaRPr lang="zh-CN" altLang="en-US"/>
          </a:p>
        </p:txBody>
      </p:sp>
      <p:sp>
        <p:nvSpPr>
          <p:cNvPr id="5" name="内容占位符 4"/>
          <p:cNvSpPr>
            <a:spLocks noGrp="1"/>
          </p:cNvSpPr>
          <p:nvPr>
            <p:ph sz="quarter" idx="12"/>
          </p:nvPr>
        </p:nvSpPr>
        <p:spPr/>
        <p:txBody>
          <a:bodyPr>
            <a:normAutofit fontScale="97500" lnSpcReduction="1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并行和通信开销：相对于计算很大。</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lang="zh-CN" altLang="en-US"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PowerPC  (</a:t>
            </a:r>
            <a:r>
              <a:rPr lang="zh-CN" altLang="en-US" kern="0" noProof="0">
                <a:ln>
                  <a:noFill/>
                </a:ln>
                <a:effectLst>
                  <a:outerShdw blurRad="38100" dist="38100" dir="2700000" algn="tl">
                    <a:srgbClr val="C0C0C0"/>
                  </a:outerShdw>
                </a:effectLst>
                <a:uLnTx/>
                <a:uFillTx/>
                <a:sym typeface="+mn-ea"/>
              </a:rPr>
              <a:t>每个周期 15</a:t>
            </a:r>
            <a:r>
              <a:rPr lang="en-US" altLang="zh-CN" kern="0" noProof="0">
                <a:ln>
                  <a:noFill/>
                </a:ln>
                <a:effectLst>
                  <a:outerShdw blurRad="38100" dist="38100" dir="2700000" algn="tl">
                    <a:srgbClr val="C0C0C0"/>
                  </a:outerShdw>
                </a:effectLst>
                <a:uLnTx/>
                <a:uFillTx/>
                <a:sym typeface="+mn-ea"/>
              </a:rPr>
              <a:t>ns  </a:t>
            </a:r>
            <a:r>
              <a:rPr lang="zh-CN" altLang="en-US" kern="0" noProof="0">
                <a:ln>
                  <a:noFill/>
                </a:ln>
                <a:effectLst>
                  <a:outerShdw blurRad="38100" dist="38100" dir="2700000" algn="tl">
                    <a:srgbClr val="C0C0C0"/>
                  </a:outerShdw>
                </a:effectLst>
                <a:uLnTx/>
                <a:uFillTx/>
                <a:sym typeface="+mn-ea"/>
              </a:rPr>
              <a:t>执行4</a:t>
            </a:r>
            <a:r>
              <a:rPr lang="en-US" altLang="zh-CN" kern="0" noProof="0">
                <a:ln>
                  <a:noFill/>
                </a:ln>
                <a:effectLst>
                  <a:outerShdw blurRad="38100" dist="38100" dir="2700000" algn="tl">
                    <a:srgbClr val="C0C0C0"/>
                  </a:outerShdw>
                </a:effectLst>
                <a:uLnTx/>
                <a:uFillTx/>
                <a:sym typeface="+mn-ea"/>
              </a:rPr>
              <a:t>flops;</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lang="en-US" altLang="zh-CN" kern="0" noProof="0">
                <a:ln>
                  <a:noFill/>
                </a:ln>
                <a:effectLst>
                  <a:outerShdw blurRad="38100" dist="38100" dir="2700000" algn="tl">
                    <a:srgbClr val="C0C0C0"/>
                  </a:outerShdw>
                </a:effectLst>
                <a:uLnTx/>
                <a:uFillTx/>
                <a:sym typeface="+mn-ea"/>
              </a:rPr>
              <a:t>                        </a:t>
            </a:r>
            <a:r>
              <a:rPr lang="zh-CN" altLang="en-US" kern="0" noProof="0">
                <a:ln>
                  <a:noFill/>
                </a:ln>
                <a:effectLst>
                  <a:outerShdw blurRad="38100" dist="38100" dir="2700000" algn="tl">
                    <a:srgbClr val="C0C0C0"/>
                  </a:outerShdw>
                </a:effectLst>
                <a:uLnTx/>
                <a:uFillTx/>
                <a:sym typeface="+mn-ea"/>
              </a:rPr>
              <a:t>创建一个进程1.4</a:t>
            </a:r>
            <a:r>
              <a:rPr lang="en-US" altLang="zh-CN" kern="0" noProof="0">
                <a:ln>
                  <a:noFill/>
                </a:ln>
                <a:effectLst>
                  <a:outerShdw blurRad="38100" dist="38100" dir="2700000" algn="tl">
                    <a:srgbClr val="C0C0C0"/>
                  </a:outerShdw>
                </a:effectLst>
                <a:uLnTx/>
                <a:uFillTx/>
                <a:sym typeface="+mn-ea"/>
              </a:rPr>
              <a:t>ms </a:t>
            </a:r>
            <a:r>
              <a:rPr lang="zh-CN" altLang="en-US" kern="0" noProof="0">
                <a:ln>
                  <a:noFill/>
                </a:ln>
                <a:effectLst>
                  <a:outerShdw blurRad="38100" dist="38100" dir="2700000" algn="tl">
                    <a:srgbClr val="C0C0C0"/>
                  </a:outerShdw>
                </a:effectLst>
                <a:uLnTx/>
                <a:uFillTx/>
                <a:sym typeface="+mn-ea"/>
              </a:rPr>
              <a:t>，可执行372000</a:t>
            </a:r>
            <a:r>
              <a:rPr lang="en-US" altLang="zh-CN" kern="0" noProof="0">
                <a:ln>
                  <a:noFill/>
                </a:ln>
                <a:effectLst>
                  <a:outerShdw blurRad="38100" dist="38100" dir="2700000" algn="tl">
                    <a:srgbClr val="C0C0C0"/>
                  </a:outerShdw>
                </a:effectLst>
                <a:uLnTx/>
                <a:uFillTx/>
                <a:sym typeface="+mn-ea"/>
              </a:rPr>
              <a:t>flops)</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开销的测量：乒--乓方法（</a:t>
            </a:r>
            <a:r>
              <a:rPr lang="en-US" altLang="zh-CN" kern="0" noProof="0">
                <a:ln>
                  <a:noFill/>
                </a:ln>
                <a:effectLst>
                  <a:outerShdw blurRad="38100" dist="38100" dir="2700000" algn="tl">
                    <a:srgbClr val="C0C0C0"/>
                  </a:outerShdw>
                </a:effectLst>
                <a:uLnTx/>
                <a:uFillTx/>
                <a:sym typeface="+mn-ea"/>
              </a:rPr>
              <a:t>Ping-Pong Scheme）</a:t>
            </a:r>
            <a:r>
              <a:rPr lang="zh-CN" altLang="en-US" kern="0" noProof="0">
                <a:ln>
                  <a:noFill/>
                </a:ln>
                <a:effectLst>
                  <a:outerShdw blurRad="38100" dist="38100" dir="2700000" algn="tl">
                    <a:srgbClr val="C0C0C0"/>
                  </a:outerShdw>
                </a:effectLst>
                <a:uLnTx/>
                <a:uFillTx/>
                <a:sym typeface="+mn-ea"/>
              </a:rPr>
              <a:t>节点0发送</a:t>
            </a:r>
            <a:r>
              <a:rPr lang="en-US" altLang="zh-CN" kern="0" noProof="0">
                <a:ln>
                  <a:noFill/>
                </a:ln>
                <a:effectLst>
                  <a:outerShdw blurRad="38100" dist="38100" dir="2700000" algn="tl">
                    <a:srgbClr val="C0C0C0"/>
                  </a:outerShdw>
                </a:effectLst>
                <a:uLnTx/>
                <a:uFillTx/>
                <a:sym typeface="+mn-ea"/>
              </a:rPr>
              <a:t>m</a:t>
            </a:r>
            <a:r>
              <a:rPr lang="zh-CN" altLang="en-US" kern="0" noProof="0">
                <a:ln>
                  <a:noFill/>
                </a:ln>
                <a:effectLst>
                  <a:outerShdw blurRad="38100" dist="38100" dir="2700000" algn="tl">
                    <a:srgbClr val="C0C0C0"/>
                  </a:outerShdw>
                </a:effectLst>
                <a:uLnTx/>
                <a:uFillTx/>
                <a:sym typeface="+mn-ea"/>
              </a:rPr>
              <a:t>个字节给节点1；节点1从节点0接收</a:t>
            </a:r>
            <a:r>
              <a:rPr lang="en-US" altLang="zh-CN" kern="0" noProof="0">
                <a:ln>
                  <a:noFill/>
                </a:ln>
                <a:effectLst>
                  <a:outerShdw blurRad="38100" dist="38100" dir="2700000" algn="tl">
                    <a:srgbClr val="C0C0C0"/>
                  </a:outerShdw>
                </a:effectLst>
                <a:uLnTx/>
                <a:uFillTx/>
                <a:sym typeface="+mn-ea"/>
              </a:rPr>
              <a:t>m</a:t>
            </a:r>
            <a:r>
              <a:rPr lang="zh-CN" altLang="en-US" kern="0" noProof="0">
                <a:ln>
                  <a:noFill/>
                </a:ln>
                <a:effectLst>
                  <a:outerShdw blurRad="38100" dist="38100" dir="2700000" algn="tl">
                    <a:srgbClr val="C0C0C0"/>
                  </a:outerShdw>
                </a:effectLst>
                <a:uLnTx/>
                <a:uFillTx/>
                <a:sym typeface="+mn-ea"/>
              </a:rPr>
              <a:t>个字节后，立即将消息发回节点0。总的时间除以2，即可得到点到点通信时间，也就是执行单一发送或接收操作的时间。</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kern="0" noProof="0">
                <a:ln>
                  <a:noFill/>
                </a:ln>
                <a:effectLst>
                  <a:outerShdw blurRad="38100" dist="38100" dir="2700000" algn="tl">
                    <a:srgbClr val="C0C0C0"/>
                  </a:outerShdw>
                </a:effectLst>
                <a:uLnTx/>
                <a:uFillTx/>
                <a:sym typeface="+mn-ea"/>
              </a:rPr>
              <a:t>可一般化为热土豆法（</a:t>
            </a:r>
            <a:r>
              <a:rPr lang="en-US" altLang="zh-CN" kern="0" noProof="0">
                <a:ln>
                  <a:noFill/>
                </a:ln>
                <a:effectLst>
                  <a:outerShdw blurRad="38100" dist="38100" dir="2700000" algn="tl">
                    <a:srgbClr val="C0C0C0"/>
                  </a:outerShdw>
                </a:effectLst>
                <a:uLnTx/>
                <a:uFillTx/>
                <a:sym typeface="+mn-ea"/>
              </a:rPr>
              <a:t>Hot-Potato），</a:t>
            </a:r>
            <a:r>
              <a:rPr lang="zh-CN" altLang="en-US" kern="0" noProof="0">
                <a:ln>
                  <a:noFill/>
                </a:ln>
                <a:effectLst>
                  <a:outerShdw blurRad="38100" dist="38100" dir="2700000" algn="tl">
                    <a:srgbClr val="C0C0C0"/>
                  </a:outerShdw>
                </a:effectLst>
                <a:uLnTx/>
                <a:uFillTx/>
                <a:sym typeface="+mn-ea"/>
              </a:rPr>
              <a:t>也称为救火队法（</a:t>
            </a:r>
            <a:r>
              <a:rPr lang="en-US" altLang="zh-CN" kern="0" noProof="0">
                <a:ln>
                  <a:noFill/>
                </a:ln>
                <a:effectLst>
                  <a:outerShdw blurRad="38100" dist="38100" dir="2700000" algn="tl">
                    <a:srgbClr val="C0C0C0"/>
                  </a:outerShdw>
                </a:effectLst>
                <a:uLnTx/>
                <a:uFillTx/>
                <a:sym typeface="+mn-ea"/>
              </a:rPr>
              <a:t>Fire-Brigade)    0</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1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2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n-1</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lang="en-US" altLang="zh-CN"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0 </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lang="en-US" altLang="zh-CN" kern="0" noProof="0">
                <a:ln>
                  <a:noFill/>
                </a:ln>
                <a:effectLst>
                  <a:outerShdw blurRad="38100" dist="38100" dir="2700000" algn="tl">
                    <a:srgbClr val="C0C0C0"/>
                  </a:outerShdw>
                </a:effectLst>
                <a:uLnTx/>
                <a:uFillTx/>
                <a:sym typeface="+mn-ea"/>
              </a:rPr>
              <a:t>  </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quarter" idx="12"/>
          </p:nvPr>
        </p:nvSpPr>
        <p:spPr/>
        <p:txBody>
          <a:bodyPr>
            <a:normAutofit fontScale="90000" lnSpcReduction="20000"/>
          </a:bodyPr>
          <a:lstStyle/>
          <a:p>
            <a:r>
              <a:rPr lang="en-US" altLang="zh-CN" dirty="0">
                <a:sym typeface="+mn-ea"/>
              </a:rPr>
              <a:t>Ping-Pong Scheme</a:t>
            </a:r>
            <a:endParaRPr lang="en-US" altLang="zh-CN" dirty="0"/>
          </a:p>
          <a:p>
            <a:endParaRPr lang="zh-CN" altLang="en-US"/>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if （my _node _id =0）  then /*</a:t>
            </a:r>
            <a:r>
              <a:rPr lang="zh-CN" altLang="en-US" kern="0" noProof="0">
                <a:ln>
                  <a:noFill/>
                </a:ln>
                <a:effectLst>
                  <a:outerShdw blurRad="38100" dist="38100" dir="2700000" algn="tl">
                    <a:srgbClr val="C0C0C0"/>
                  </a:outerShdw>
                </a:effectLst>
                <a:uLnTx/>
                <a:uFillTx/>
                <a:sym typeface="+mn-ea"/>
              </a:rPr>
              <a:t>发送者*/</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zh-CN" altLang="en-US"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start _time =second（ ）</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send an m-byte message to node 1</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receive an m-byte message from node 1</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end_time = second（ ）</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total_time = end_time </a:t>
            </a:r>
            <a:r>
              <a:rPr lang="en-US" altLang="zh-CN" kern="0" noProof="0">
                <a:ln>
                  <a:noFill/>
                </a:ln>
                <a:effectLst>
                  <a:outerShdw blurRad="38100" dist="38100" dir="2700000" algn="tl">
                    <a:srgbClr val="C0C0C0"/>
                  </a:outerShdw>
                </a:effectLst>
                <a:uLnTx/>
                <a:uFillTx/>
                <a:latin typeface="Arial" panose="020B0604020202020204"/>
                <a:sym typeface="+mn-ea"/>
              </a:rPr>
              <a:t>–</a:t>
            </a:r>
            <a:r>
              <a:rPr lang="en-US" altLang="zh-CN" kern="0" noProof="0">
                <a:ln>
                  <a:noFill/>
                </a:ln>
                <a:effectLst>
                  <a:outerShdw blurRad="38100" dist="38100" dir="2700000" algn="tl">
                    <a:srgbClr val="C0C0C0"/>
                  </a:outerShdw>
                </a:effectLst>
                <a:uLnTx/>
                <a:uFillTx/>
                <a:sym typeface="+mn-ea"/>
              </a:rPr>
              <a:t> start_time</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communication_time[i] = total_time/2</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else if （my_node_id = 1）  then  /*</a:t>
            </a:r>
            <a:r>
              <a:rPr lang="zh-CN" altLang="en-US" kern="0" noProof="0">
                <a:ln>
                  <a:noFill/>
                </a:ln>
                <a:effectLst>
                  <a:outerShdw blurRad="38100" dist="38100" dir="2700000" algn="tl">
                    <a:srgbClr val="C0C0C0"/>
                  </a:outerShdw>
                </a:effectLst>
                <a:uLnTx/>
                <a:uFillTx/>
                <a:sym typeface="+mn-ea"/>
              </a:rPr>
              <a:t>接收者*/</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zh-CN" altLang="en-US"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receive an m-byte message from node 0</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send an m-byte message to node 0</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        endif</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sym typeface="+mn-ea"/>
              </a:rPr>
              <a:t>并行开销的表达式：点到点通信</a:t>
            </a:r>
            <a:endParaRPr lang="zh-CN" altLang="en-US"/>
          </a:p>
        </p:txBody>
      </p:sp>
      <p:sp>
        <p:nvSpPr>
          <p:cNvPr id="5" name="内容占位符 4"/>
          <p:cNvSpPr>
            <a:spLocks noGrp="1"/>
          </p:cNvSpPr>
          <p:nvPr>
            <p:ph sz="quarter" idx="12"/>
          </p:nvPr>
        </p:nvSpPr>
        <p:spPr/>
        <p:txBody>
          <a:bodyPr>
            <a:normAutofit fontScale="97500"/>
          </a:bodyPr>
          <a:lstStyle/>
          <a:p>
            <a:pPr eaLnBrk="1" hangingPunct="1"/>
            <a:endParaRPr lang="zh-CN" altLang="en-US" dirty="0">
              <a:sym typeface="+mn-ea"/>
            </a:endParaRPr>
          </a:p>
          <a:p>
            <a:pPr eaLnBrk="1" hangingPunct="1"/>
            <a:r>
              <a:rPr lang="zh-CN" altLang="en-US" kern="0" noProof="0">
                <a:ln>
                  <a:noFill/>
                </a:ln>
                <a:effectLst>
                  <a:outerShdw blurRad="38100" dist="38100" dir="2700000" algn="tl">
                    <a:srgbClr val="C0C0C0"/>
                  </a:outerShdw>
                </a:effectLst>
                <a:uLnTx/>
                <a:uFillTx/>
                <a:sym typeface="+mn-ea"/>
              </a:rPr>
              <a:t>通信开销</a:t>
            </a:r>
            <a:r>
              <a:rPr lang="en-US" altLang="en-US" i="1" kern="0" noProof="0">
                <a:ln>
                  <a:noFill/>
                </a:ln>
                <a:effectLst>
                  <a:outerShdw blurRad="38100" dist="38100" dir="2700000" algn="tl">
                    <a:srgbClr val="C0C0C0"/>
                  </a:outerShdw>
                </a:effectLst>
                <a:uLnTx/>
                <a:uFillTx/>
                <a:sym typeface="+mn-ea"/>
              </a:rPr>
              <a:t> </a:t>
            </a:r>
            <a:r>
              <a:rPr lang="en-US" altLang="zh-CN" i="1" kern="0" noProof="0">
                <a:ln>
                  <a:noFill/>
                </a:ln>
                <a:effectLst>
                  <a:outerShdw blurRad="38100" dist="38100" dir="2700000" algn="tl">
                    <a:srgbClr val="C0C0C0"/>
                  </a:outerShdw>
                </a:effectLst>
                <a:uLnTx/>
                <a:uFillTx/>
                <a:sym typeface="+mn-ea"/>
              </a:rPr>
              <a:t>t</a:t>
            </a:r>
            <a:r>
              <a:rPr lang="en-US" altLang="en-US" i="1" kern="0" noProof="0">
                <a:ln>
                  <a:noFill/>
                </a:ln>
                <a:effectLst>
                  <a:outerShdw blurRad="38100" dist="38100" dir="2700000" algn="tl">
                    <a:srgbClr val="C0C0C0"/>
                  </a:outerShdw>
                </a:effectLst>
                <a:uLnTx/>
                <a:uFillTx/>
                <a:sym typeface="+mn-ea"/>
              </a:rPr>
              <a:t>(</a:t>
            </a:r>
            <a:r>
              <a:rPr lang="en-US" altLang="zh-CN" i="1" kern="0" noProof="0">
                <a:ln>
                  <a:noFill/>
                </a:ln>
                <a:effectLst>
                  <a:outerShdw blurRad="38100" dist="38100" dir="2700000" algn="tl">
                    <a:srgbClr val="C0C0C0"/>
                  </a:outerShdw>
                </a:effectLst>
                <a:uLnTx/>
                <a:uFillTx/>
                <a:sym typeface="+mn-ea"/>
              </a:rPr>
              <a:t>m</a:t>
            </a:r>
            <a:r>
              <a:rPr lang="en-US" altLang="en-US" i="1" kern="0" noProof="0">
                <a:ln>
                  <a:noFill/>
                </a:ln>
                <a:effectLst>
                  <a:outerShdw blurRad="38100" dist="38100" dir="2700000" algn="tl">
                    <a:srgbClr val="C0C0C0"/>
                  </a:outerShdw>
                </a:effectLst>
                <a:uLnTx/>
                <a:uFillTx/>
                <a:sym typeface="+mn-ea"/>
              </a:rPr>
              <a:t>)  = </a:t>
            </a:r>
            <a:r>
              <a:rPr lang="en-US" altLang="zh-CN" i="1" kern="0" noProof="0">
                <a:ln>
                  <a:noFill/>
                </a:ln>
                <a:effectLst>
                  <a:outerShdw blurRad="38100" dist="38100" dir="2700000" algn="tl">
                    <a:srgbClr val="C0C0C0"/>
                  </a:outerShdw>
                </a:effectLst>
                <a:uLnTx/>
                <a:uFillTx/>
                <a:sym typeface="+mn-ea"/>
              </a:rPr>
              <a:t>t</a:t>
            </a:r>
            <a:r>
              <a:rPr lang="en-US" altLang="en-US" i="1" kern="0" baseline="-25000" noProof="0">
                <a:ln>
                  <a:noFill/>
                </a:ln>
                <a:effectLst>
                  <a:outerShdw blurRad="38100" dist="38100" dir="2700000" algn="tl">
                    <a:srgbClr val="C0C0C0"/>
                  </a:outerShdw>
                </a:effectLst>
                <a:uLnTx/>
                <a:uFillTx/>
                <a:sym typeface="+mn-ea"/>
              </a:rPr>
              <a:t>0</a:t>
            </a:r>
            <a:r>
              <a:rPr lang="en-US" altLang="en-US" i="1" kern="0" noProof="0">
                <a:ln>
                  <a:noFill/>
                </a:ln>
                <a:effectLst>
                  <a:outerShdw blurRad="38100" dist="38100" dir="2700000" algn="tl">
                    <a:srgbClr val="C0C0C0"/>
                  </a:outerShdw>
                </a:effectLst>
                <a:uLnTx/>
                <a:uFillTx/>
                <a:sym typeface="+mn-ea"/>
              </a:rPr>
              <a:t> + </a:t>
            </a:r>
            <a:r>
              <a:rPr lang="en-US" altLang="zh-CN" i="1" kern="0" noProof="0">
                <a:ln>
                  <a:noFill/>
                </a:ln>
                <a:effectLst>
                  <a:outerShdw blurRad="38100" dist="38100" dir="2700000" algn="tl">
                    <a:srgbClr val="C0C0C0"/>
                  </a:outerShdw>
                </a:effectLst>
                <a:uLnTx/>
                <a:uFillTx/>
                <a:sym typeface="+mn-ea"/>
              </a:rPr>
              <a:t>m</a:t>
            </a:r>
            <a:r>
              <a:rPr lang="en-US" altLang="en-US" i="1"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r</a:t>
            </a:r>
            <a:r>
              <a:rPr lang="en-US" altLang="zh-CN" kern="0" baseline="-2500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m</a:t>
            </a:r>
            <a:r>
              <a:rPr lang="zh-CN" altLang="en-US" kern="0" noProof="0">
                <a:ln>
                  <a:noFill/>
                </a:ln>
                <a:effectLst>
                  <a:outerShdw blurRad="38100" dist="38100" dir="2700000" algn="tl">
                    <a:srgbClr val="C0C0C0"/>
                  </a:outerShdw>
                </a:effectLst>
                <a:uLnTx/>
                <a:uFillTx/>
                <a:sym typeface="+mn-ea"/>
              </a:rPr>
              <a:t>为消息长度（字节数）</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457200" marR="0" lvl="1" indent="0" algn="l" defTabSz="914400" rtl="0" eaLnBrk="1" fontAlgn="base" latinLnBrk="0" hangingPunct="1">
              <a:lnSpc>
                <a:spcPct val="100000"/>
              </a:lnSpc>
              <a:spcBef>
                <a:spcPct val="70000"/>
              </a:spcBef>
              <a:spcAft>
                <a:spcPct val="0"/>
              </a:spcAft>
              <a:buClrTx/>
              <a:buSzTx/>
              <a:buNone/>
              <a:defRPr/>
            </a:pPr>
            <a:r>
              <a:rPr lang="zh-CN" altLang="en-US" kern="0" noProof="0">
                <a:ln>
                  <a:noFill/>
                </a:ln>
                <a:effectLst>
                  <a:outerShdw blurRad="38100" dist="38100" dir="2700000" algn="tl">
                    <a:srgbClr val="C0C0C0"/>
                  </a:outerShdw>
                </a:effectLst>
                <a:uLnTx/>
                <a:uFillTx/>
                <a:sym typeface="+mn-ea"/>
              </a:rPr>
              <a:t>通信启动时间 </a:t>
            </a:r>
            <a:r>
              <a:rPr lang="en-US" altLang="zh-CN" i="1" kern="0" noProof="0">
                <a:ln>
                  <a:noFill/>
                </a:ln>
                <a:effectLst>
                  <a:outerShdw blurRad="38100" dist="38100" dir="2700000" algn="tl">
                    <a:srgbClr val="C0C0C0"/>
                  </a:outerShdw>
                </a:effectLst>
                <a:uLnTx/>
                <a:uFillTx/>
                <a:sym typeface="+mn-ea"/>
              </a:rPr>
              <a:t>t</a:t>
            </a:r>
            <a:r>
              <a:rPr lang="en-US" altLang="en-US" i="1" kern="0" baseline="-25000" noProof="0">
                <a:ln>
                  <a:noFill/>
                </a:ln>
                <a:effectLst>
                  <a:outerShdw blurRad="38100" dist="38100" dir="2700000" algn="tl">
                    <a:srgbClr val="C0C0C0"/>
                  </a:outerShdw>
                </a:effectLst>
                <a:uLnTx/>
                <a:uFillTx/>
                <a:sym typeface="+mn-ea"/>
              </a:rPr>
              <a:t>0</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457200" marR="0" lvl="1" indent="0" algn="l" defTabSz="914400" rtl="0" eaLnBrk="1" fontAlgn="base" latinLnBrk="0" hangingPunct="1">
              <a:lnSpc>
                <a:spcPct val="100000"/>
              </a:lnSpc>
              <a:spcBef>
                <a:spcPct val="7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渐近</a:t>
            </a:r>
            <a:r>
              <a:rPr lang="zh-CN" altLang="en-US" kern="0" noProof="0">
                <a:ln>
                  <a:noFill/>
                </a:ln>
                <a:effectLst>
                  <a:outerShdw blurRad="38100" dist="38100" dir="2700000" algn="tl">
                    <a:srgbClr val="C0C0C0"/>
                  </a:outerShdw>
                </a:effectLst>
                <a:uLnTx/>
                <a:uFillTx/>
                <a:sym typeface="+mn-ea"/>
              </a:rPr>
              <a:t>带宽</a:t>
            </a:r>
            <a:r>
              <a:rPr lang="en-US" altLang="zh-CN" kern="0" noProof="0">
                <a:ln>
                  <a:noFill/>
                </a:ln>
                <a:effectLst>
                  <a:outerShdw blurRad="38100" dist="38100" dir="2700000" algn="tl">
                    <a:srgbClr val="C0C0C0"/>
                  </a:outerShdw>
                </a:effectLst>
                <a:uLnTx/>
                <a:uFillTx/>
                <a:sym typeface="+mn-ea"/>
              </a:rPr>
              <a:t>r</a:t>
            </a:r>
            <a:r>
              <a:rPr lang="en-US" altLang="zh-CN" kern="0" baseline="-25000" noProof="0">
                <a:ln>
                  <a:noFill/>
                </a:ln>
                <a:effectLst>
                  <a:outerShdw blurRad="38100" dist="38100" dir="2700000" algn="tl">
                    <a:srgbClr val="C0C0C0"/>
                  </a:outerShdw>
                </a:effectLst>
                <a:uLnTx/>
                <a:uFillTx/>
                <a:sym typeface="+mn-ea"/>
              </a:rPr>
              <a:t>∞</a:t>
            </a:r>
            <a:r>
              <a:rPr lang="en-US" altLang="en-US" kern="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a:t>
            </a:r>
            <a:r>
              <a:rPr lang="zh-CN" altLang="en-US" kern="0" noProof="0">
                <a:ln>
                  <a:noFill/>
                </a:ln>
                <a:effectLst>
                  <a:outerShdw blurRad="38100" dist="38100" dir="2700000" algn="tl">
                    <a:srgbClr val="C0C0C0"/>
                  </a:outerShdw>
                </a:effectLst>
                <a:uLnTx/>
                <a:uFillTx/>
                <a:sym typeface="+mn-ea"/>
              </a:rPr>
              <a:t>传送无限长的消息时的通信速率</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457200" marR="0" lvl="1" indent="0" algn="l" defTabSz="914400" rtl="0" eaLnBrk="1" fontAlgn="base" latinLnBrk="0" hangingPunct="1">
              <a:lnSpc>
                <a:spcPct val="100000"/>
              </a:lnSpc>
              <a:spcBef>
                <a:spcPct val="7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半</a:t>
            </a:r>
            <a:r>
              <a:rPr lang="zh-CN" altLang="en-US" kern="0" noProof="0">
                <a:ln>
                  <a:noFill/>
                </a:ln>
                <a:effectLst>
                  <a:outerShdw blurRad="38100" dist="38100" dir="2700000" algn="tl">
                    <a:srgbClr val="C0C0C0"/>
                  </a:outerShdw>
                </a:effectLst>
                <a:uLnTx/>
                <a:uFillTx/>
                <a:sym typeface="+mn-ea"/>
              </a:rPr>
              <a:t>峰值长度</a:t>
            </a:r>
            <a:r>
              <a:rPr lang="en-US" altLang="zh-CN" kern="0" noProof="0">
                <a:ln>
                  <a:noFill/>
                </a:ln>
                <a:effectLst>
                  <a:outerShdw blurRad="38100" dist="38100" dir="2700000" algn="tl">
                    <a:srgbClr val="C0C0C0"/>
                  </a:outerShdw>
                </a:effectLst>
                <a:uLnTx/>
                <a:uFillTx/>
                <a:sym typeface="+mn-ea"/>
              </a:rPr>
              <a:t>m</a:t>
            </a:r>
            <a:r>
              <a:rPr lang="en-US" altLang="en-US" i="1" kern="0" baseline="-25000" noProof="0">
                <a:ln>
                  <a:noFill/>
                </a:ln>
                <a:effectLst>
                  <a:outerShdw blurRad="38100" dist="38100" dir="2700000" algn="tl">
                    <a:srgbClr val="C0C0C0"/>
                  </a:outerShdw>
                </a:effectLst>
                <a:uLnTx/>
                <a:uFillTx/>
                <a:sym typeface="+mn-ea"/>
              </a:rPr>
              <a:t>1/2 </a:t>
            </a:r>
            <a:r>
              <a:rPr lang="zh-CN" altLang="en-US" kern="0" noProof="0">
                <a:ln>
                  <a:noFill/>
                </a:ln>
                <a:effectLst>
                  <a:outerShdw blurRad="38100" dist="38100" dir="2700000" algn="tl">
                    <a:srgbClr val="C0C0C0"/>
                  </a:outerShdw>
                </a:effectLst>
                <a:uLnTx/>
                <a:uFillTx/>
                <a:sym typeface="+mn-ea"/>
              </a:rPr>
              <a:t>：达到一半渐近带宽所要的消息长度</a:t>
            </a:r>
            <a:endParaRPr kumimoji="0" lang="en-US" altLang="en-US" b="0" i="1"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457200" marR="0" lvl="1" indent="0" algn="l" defTabSz="914400" rtl="0" eaLnBrk="1" fontAlgn="base" latinLnBrk="0" hangingPunct="1">
              <a:lnSpc>
                <a:spcPct val="100000"/>
              </a:lnSpc>
              <a:spcBef>
                <a:spcPct val="100000"/>
              </a:spcBef>
              <a:spcAft>
                <a:spcPct val="0"/>
              </a:spcAft>
              <a:buClrTx/>
              <a:buSzTx/>
              <a:buNone/>
              <a:defRPr/>
            </a:pPr>
            <a:r>
              <a:rPr lang="zh-CN" altLang="en-US" kern="0" noProof="0">
                <a:ln>
                  <a:noFill/>
                </a:ln>
                <a:effectLst>
                  <a:outerShdw blurRad="38100" dist="38100" dir="2700000" algn="tl">
                    <a:srgbClr val="C0C0C0"/>
                  </a:outerShdw>
                </a:effectLst>
                <a:uLnTx/>
                <a:uFillTx/>
                <a:sym typeface="+mn-ea"/>
              </a:rPr>
              <a:t>特定性能</a:t>
            </a:r>
            <a:r>
              <a:rPr lang="en-US" altLang="zh-CN" kern="0" noProof="0">
                <a:ln>
                  <a:noFill/>
                </a:ln>
                <a:effectLst>
                  <a:outerShdw blurRad="38100" dist="38100" dir="2700000" algn="tl">
                    <a:srgbClr val="C0C0C0"/>
                  </a:outerShdw>
                </a:effectLst>
                <a:uLnTx/>
                <a:uFillTx/>
                <a:sym typeface="+mn-ea"/>
              </a:rPr>
              <a:t>π</a:t>
            </a:r>
            <a:r>
              <a:rPr lang="en-US" altLang="zh-CN" kern="0" baseline="-25000" noProof="0">
                <a:ln>
                  <a:noFill/>
                </a:ln>
                <a:effectLst>
                  <a:outerShdw blurRad="38100" dist="38100" dir="2700000" algn="tl">
                    <a:srgbClr val="C0C0C0"/>
                  </a:outerShdw>
                </a:effectLst>
                <a:uLnTx/>
                <a:uFillTx/>
                <a:sym typeface="+mn-ea"/>
              </a:rPr>
              <a:t>0</a:t>
            </a:r>
            <a:r>
              <a:rPr lang="zh-CN" altLang="en-US" kern="0" noProof="0">
                <a:ln>
                  <a:noFill/>
                </a:ln>
                <a:effectLst>
                  <a:outerShdw blurRad="38100" dist="38100" dir="2700000" algn="tl">
                    <a:srgbClr val="C0C0C0"/>
                  </a:outerShdw>
                </a:effectLst>
                <a:uLnTx/>
                <a:uFillTx/>
                <a:sym typeface="+mn-ea"/>
              </a:rPr>
              <a:t>：表示短消息带宽 </a:t>
            </a:r>
            <a:endParaRPr kumimoji="0" lang="zh-CN" altLang="en-US"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457200" marR="0" lvl="1" indent="0" algn="l" defTabSz="914400" rtl="0" eaLnBrk="1" fontAlgn="base" latinLnBrk="0" hangingPunct="1">
              <a:lnSpc>
                <a:spcPct val="100000"/>
              </a:lnSpc>
              <a:spcBef>
                <a:spcPct val="100000"/>
              </a:spcBef>
              <a:spcAft>
                <a:spcPct val="0"/>
              </a:spcAft>
              <a:buClrTx/>
              <a:buSzTx/>
              <a:buNone/>
              <a:defRPr/>
            </a:pPr>
            <a:r>
              <a:rPr lang="en-US" altLang="zh-CN" kern="0" noProof="0">
                <a:ln>
                  <a:noFill/>
                </a:ln>
                <a:effectLst>
                  <a:outerShdw blurRad="38100" dist="38100" dir="2700000" algn="tl">
                    <a:srgbClr val="C0C0C0"/>
                  </a:outerShdw>
                </a:effectLst>
                <a:uLnTx/>
                <a:uFillTx/>
                <a:sym typeface="+mn-ea"/>
              </a:rPr>
              <a:t>4</a:t>
            </a:r>
            <a:r>
              <a:rPr lang="zh-CN" altLang="en-US" kern="0" noProof="0">
                <a:ln>
                  <a:noFill/>
                </a:ln>
                <a:effectLst>
                  <a:outerShdw blurRad="38100" dist="38100" dir="2700000" algn="tl">
                    <a:srgbClr val="C0C0C0"/>
                  </a:outerShdw>
                </a:effectLst>
                <a:uLnTx/>
                <a:uFillTx/>
                <a:sym typeface="+mn-ea"/>
              </a:rPr>
              <a:t>个参数只有两个是独立的：</a:t>
            </a:r>
            <a:r>
              <a:rPr lang="en-US" altLang="zh-CN" kern="0" noProof="0">
                <a:ln>
                  <a:noFill/>
                </a:ln>
                <a:effectLst>
                  <a:outerShdw blurRad="38100" dist="38100" dir="2700000" algn="tl">
                    <a:srgbClr val="C0C0C0"/>
                  </a:outerShdw>
                </a:effectLst>
                <a:uLnTx/>
                <a:uFillTx/>
                <a:sym typeface="+mn-ea"/>
              </a:rPr>
              <a:t> </a:t>
            </a:r>
            <a:r>
              <a:rPr lang="en-US" altLang="zh-CN" i="1" kern="0" noProof="0">
                <a:ln>
                  <a:noFill/>
                </a:ln>
                <a:effectLst>
                  <a:outerShdw blurRad="38100" dist="38100" dir="2700000" algn="tl">
                    <a:srgbClr val="C0C0C0"/>
                  </a:outerShdw>
                </a:effectLst>
                <a:uLnTx/>
                <a:uFillTx/>
                <a:sym typeface="+mn-ea"/>
              </a:rPr>
              <a:t>t</a:t>
            </a:r>
            <a:r>
              <a:rPr lang="en-US" altLang="en-US" i="1" kern="0" baseline="-25000" noProof="0">
                <a:ln>
                  <a:noFill/>
                </a:ln>
                <a:effectLst>
                  <a:outerShdw blurRad="38100" dist="38100" dir="2700000" algn="tl">
                    <a:srgbClr val="C0C0C0"/>
                  </a:outerShdw>
                </a:effectLst>
                <a:uLnTx/>
                <a:uFillTx/>
                <a:sym typeface="+mn-ea"/>
              </a:rPr>
              <a:t>0</a:t>
            </a:r>
            <a:r>
              <a:rPr lang="en-US" altLang="zh-CN" kern="0" noProof="0">
                <a:ln>
                  <a:noFill/>
                </a:ln>
                <a:effectLst>
                  <a:outerShdw blurRad="38100" dist="38100" dir="2700000" algn="tl">
                    <a:srgbClr val="C0C0C0"/>
                  </a:outerShdw>
                </a:effectLst>
                <a:uLnTx/>
                <a:uFillTx/>
                <a:sym typeface="+mn-ea"/>
              </a:rPr>
              <a:t> = m</a:t>
            </a:r>
            <a:r>
              <a:rPr lang="en-US" altLang="en-US" i="1" kern="0" baseline="-25000" noProof="0">
                <a:ln>
                  <a:noFill/>
                </a:ln>
                <a:effectLst>
                  <a:outerShdw blurRad="38100" dist="38100" dir="2700000" algn="tl">
                    <a:srgbClr val="C0C0C0"/>
                  </a:outerShdw>
                </a:effectLst>
                <a:uLnTx/>
                <a:uFillTx/>
                <a:sym typeface="+mn-ea"/>
              </a:rPr>
              <a:t>1/2 </a:t>
            </a:r>
            <a:r>
              <a:rPr lang="en-US" altLang="zh-CN" kern="0" noProof="0">
                <a:ln>
                  <a:noFill/>
                </a:ln>
                <a:effectLst>
                  <a:outerShdw blurRad="38100" dist="38100" dir="2700000" algn="tl">
                    <a:srgbClr val="C0C0C0"/>
                  </a:outerShdw>
                </a:effectLst>
                <a:uLnTx/>
                <a:uFillTx/>
                <a:sym typeface="+mn-ea"/>
              </a:rPr>
              <a:t>/</a:t>
            </a:r>
            <a:r>
              <a:rPr lang="en-US" altLang="en-US" i="1" kern="0" baseline="-2500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r</a:t>
            </a:r>
            <a:r>
              <a:rPr lang="en-US" altLang="zh-CN" kern="0" baseline="-25000" noProof="0">
                <a:ln>
                  <a:noFill/>
                </a:ln>
                <a:effectLst>
                  <a:outerShdw blurRad="38100" dist="38100" dir="2700000" algn="tl">
                    <a:srgbClr val="C0C0C0"/>
                  </a:outerShdw>
                </a:effectLst>
                <a:uLnTx/>
                <a:uFillTx/>
                <a:sym typeface="+mn-ea"/>
              </a:rPr>
              <a:t>∞ </a:t>
            </a:r>
            <a:r>
              <a:rPr lang="en-US" altLang="zh-CN" kern="0" noProof="0">
                <a:ln>
                  <a:noFill/>
                </a:ln>
                <a:effectLst>
                  <a:outerShdw blurRad="38100" dist="38100" dir="2700000" algn="tl">
                    <a:srgbClr val="C0C0C0"/>
                  </a:outerShdw>
                </a:effectLst>
                <a:uLnTx/>
                <a:uFillTx/>
                <a:sym typeface="+mn-ea"/>
              </a:rPr>
              <a:t>= 1 /π</a:t>
            </a:r>
            <a:r>
              <a:rPr lang="en-US" altLang="zh-CN" kern="0" baseline="-25000" noProof="0">
                <a:ln>
                  <a:noFill/>
                </a:ln>
                <a:effectLst>
                  <a:outerShdw blurRad="38100" dist="38100" dir="2700000" algn="tl">
                    <a:srgbClr val="C0C0C0"/>
                  </a:outerShdw>
                </a:effectLst>
                <a:uLnTx/>
                <a:uFillTx/>
                <a:sym typeface="+mn-ea"/>
              </a:rPr>
              <a:t>0</a:t>
            </a:r>
            <a:endParaRPr kumimoji="0" lang="en-US" altLang="zh-CN" b="0" i="0" u="none" strike="noStrike" kern="0" cap="none" spc="0" normalizeH="0" baseline="-25000" noProof="0">
              <a:ln>
                <a:noFill/>
              </a:ln>
              <a:solidFill>
                <a:schemeClr val="tx1"/>
              </a:solidFill>
              <a:effectLst>
                <a:outerShdw blurRad="38100" dist="38100" dir="2700000" algn="tl">
                  <a:srgbClr val="C0C0C0"/>
                </a:outerShdw>
              </a:effectLst>
              <a:uLnTx/>
              <a:uFillTx/>
              <a:latin typeface="+mn-lt"/>
              <a:ea typeface="+mn-ea"/>
              <a:cs typeface="+mn-cs"/>
            </a:endParaRPr>
          </a:p>
          <a:p>
            <a:pPr marR="0" lvl="0" algn="l" defTabSz="914400" rtl="0" eaLnBrk="1" fontAlgn="base" latinLnBrk="0" hangingPunct="1">
              <a:lnSpc>
                <a:spcPct val="100000"/>
              </a:lnSpc>
              <a:spcBef>
                <a:spcPct val="100000"/>
              </a:spcBef>
              <a:spcAft>
                <a:spcPct val="0"/>
              </a:spcAft>
              <a:buClrTx/>
              <a:buSzTx/>
              <a:defRPr/>
            </a:pPr>
            <a:r>
              <a:rPr lang="zh-CN" altLang="en-US" kern="0" noProof="0">
                <a:ln>
                  <a:noFill/>
                </a:ln>
                <a:effectLst>
                  <a:outerShdw blurRad="38100" dist="38100" dir="2700000" algn="tl">
                    <a:srgbClr val="C0C0C0"/>
                  </a:outerShdw>
                </a:effectLst>
                <a:uLnTx/>
                <a:uFillTx/>
                <a:sym typeface="+mn-ea"/>
              </a:rPr>
              <a:t>以上是由</a:t>
            </a:r>
            <a:r>
              <a:rPr lang="en-US" altLang="zh-CN" kern="0" noProof="0">
                <a:ln>
                  <a:noFill/>
                </a:ln>
                <a:effectLst>
                  <a:outerShdw blurRad="38100" dist="38100" dir="2700000" algn="tl">
                    <a:srgbClr val="C0C0C0"/>
                  </a:outerShdw>
                </a:effectLst>
                <a:uLnTx/>
                <a:uFillTx/>
                <a:sym typeface="+mn-ea"/>
              </a:rPr>
              <a:t>Hockney</a:t>
            </a:r>
            <a:r>
              <a:rPr lang="zh-CN" altLang="en-US" kern="0" noProof="0">
                <a:ln>
                  <a:noFill/>
                </a:ln>
                <a:effectLst>
                  <a:outerShdw blurRad="38100" dist="38100" dir="2700000" algn="tl">
                    <a:srgbClr val="C0C0C0"/>
                  </a:outerShdw>
                </a:effectLst>
                <a:uLnTx/>
                <a:uFillTx/>
                <a:sym typeface="+mn-ea"/>
              </a:rPr>
              <a:t>提出的</a:t>
            </a:r>
            <a:endParaRPr kumimoji="0" lang="en-US" altLang="zh-CN"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eaLnBrk="1" hangingPunct="1"/>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a:sym typeface="+mn-ea"/>
              </a:rPr>
              <a:t>并行开销的表达式：整体通信</a:t>
            </a:r>
            <a:endParaRPr lang="zh-CN" altLang="en-US"/>
          </a:p>
        </p:txBody>
      </p:sp>
      <p:sp>
        <p:nvSpPr>
          <p:cNvPr id="5" name="内容占位符 4"/>
          <p:cNvSpPr>
            <a:spLocks noGrp="1"/>
          </p:cNvSpPr>
          <p:nvPr>
            <p:ph sz="quarter" idx="12"/>
          </p:nvPr>
        </p:nvSpPr>
        <p:spPr/>
        <p:txBody>
          <a:bodyPr>
            <a:normAutofit fontScale="90000" lnSpcReduction="20000"/>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典型的整体通信有：</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播送（</a:t>
            </a:r>
            <a:r>
              <a:rPr lang="en-US" altLang="zh-CN" sz="2800" kern="0" noProof="0">
                <a:ln>
                  <a:noFill/>
                </a:ln>
                <a:effectLst>
                  <a:outerShdw blurRad="38100" dist="38100" dir="2700000" algn="tl">
                    <a:srgbClr val="C0C0C0"/>
                  </a:outerShdw>
                </a:effectLst>
                <a:uLnTx/>
                <a:uFillTx/>
                <a:sym typeface="+mn-ea"/>
              </a:rPr>
              <a:t>Broadcasting）：</a:t>
            </a:r>
            <a:r>
              <a:rPr lang="zh-CN" altLang="en-US" sz="2800" kern="0" noProof="0">
                <a:ln>
                  <a:noFill/>
                </a:ln>
                <a:effectLst>
                  <a:outerShdw blurRad="38100" dist="38100" dir="2700000" algn="tl">
                    <a:srgbClr val="C0C0C0"/>
                  </a:outerShdw>
                </a:effectLst>
                <a:uLnTx/>
                <a:uFillTx/>
                <a:sym typeface="+mn-ea"/>
              </a:rPr>
              <a:t>处理器0发送</a:t>
            </a:r>
            <a:r>
              <a:rPr lang="en-US" altLang="zh-CN" sz="2800" kern="0" noProof="0">
                <a:ln>
                  <a:noFill/>
                </a:ln>
                <a:effectLst>
                  <a:outerShdw blurRad="38100" dist="38100" dir="2700000" algn="tl">
                    <a:srgbClr val="C0C0C0"/>
                  </a:outerShdw>
                </a:effectLst>
                <a:uLnTx/>
                <a:uFillTx/>
                <a:sym typeface="+mn-ea"/>
              </a:rPr>
              <a:t>m</a:t>
            </a:r>
            <a:r>
              <a:rPr lang="zh-CN" altLang="en-US" sz="2800" kern="0" noProof="0">
                <a:ln>
                  <a:noFill/>
                </a:ln>
                <a:effectLst>
                  <a:outerShdw blurRad="38100" dist="38100" dir="2700000" algn="tl">
                    <a:srgbClr val="C0C0C0"/>
                  </a:outerShdw>
                </a:effectLst>
                <a:uLnTx/>
                <a:uFillTx/>
                <a:sym typeface="+mn-ea"/>
              </a:rPr>
              <a:t>个字节给所有的</a:t>
            </a:r>
            <a:r>
              <a:rPr lang="en-US" altLang="zh-CN" sz="2800" kern="0" noProof="0">
                <a:ln>
                  <a:noFill/>
                </a:ln>
                <a:effectLst>
                  <a:outerShdw blurRad="38100" dist="38100" dir="2700000" algn="tl">
                    <a:srgbClr val="C0C0C0"/>
                  </a:outerShdw>
                </a:effectLst>
                <a:uLnTx/>
                <a:uFillTx/>
                <a:sym typeface="+mn-ea"/>
              </a:rPr>
              <a:t>n</a:t>
            </a:r>
            <a:r>
              <a:rPr lang="zh-CN" altLang="en-US" sz="2800" kern="0" noProof="0">
                <a:ln>
                  <a:noFill/>
                </a:ln>
                <a:effectLst>
                  <a:outerShdw blurRad="38100" dist="38100" dir="2700000" algn="tl">
                    <a:srgbClr val="C0C0C0"/>
                  </a:outerShdw>
                </a:effectLst>
                <a:uLnTx/>
                <a:uFillTx/>
                <a:sym typeface="+mn-ea"/>
              </a:rPr>
              <a:t>个处理器</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收集（</a:t>
            </a:r>
            <a:r>
              <a:rPr lang="en-US" altLang="zh-CN" sz="2800" kern="0" noProof="0">
                <a:ln>
                  <a:noFill/>
                </a:ln>
                <a:effectLst>
                  <a:outerShdw blurRad="38100" dist="38100" dir="2700000" algn="tl">
                    <a:srgbClr val="C0C0C0"/>
                  </a:outerShdw>
                </a:effectLst>
                <a:uLnTx/>
                <a:uFillTx/>
                <a:sym typeface="+mn-ea"/>
              </a:rPr>
              <a:t>Gather）：</a:t>
            </a:r>
            <a:r>
              <a:rPr lang="zh-CN" altLang="en-US" sz="2800" kern="0" noProof="0">
                <a:ln>
                  <a:noFill/>
                </a:ln>
                <a:effectLst>
                  <a:outerShdw blurRad="38100" dist="38100" dir="2700000" algn="tl">
                    <a:srgbClr val="C0C0C0"/>
                  </a:outerShdw>
                </a:effectLst>
                <a:uLnTx/>
                <a:uFillTx/>
                <a:sym typeface="+mn-ea"/>
              </a:rPr>
              <a:t>处理0接收所有</a:t>
            </a:r>
            <a:r>
              <a:rPr lang="en-US" altLang="zh-CN" sz="2800" kern="0" noProof="0">
                <a:ln>
                  <a:noFill/>
                </a:ln>
                <a:effectLst>
                  <a:outerShdw blurRad="38100" dist="38100" dir="2700000" algn="tl">
                    <a:srgbClr val="C0C0C0"/>
                  </a:outerShdw>
                </a:effectLst>
                <a:uLnTx/>
                <a:uFillTx/>
                <a:sym typeface="+mn-ea"/>
              </a:rPr>
              <a:t>n</a:t>
            </a:r>
            <a:r>
              <a:rPr lang="zh-CN" altLang="en-US" sz="2800" kern="0" noProof="0">
                <a:ln>
                  <a:noFill/>
                </a:ln>
                <a:effectLst>
                  <a:outerShdw blurRad="38100" dist="38100" dir="2700000" algn="tl">
                    <a:srgbClr val="C0C0C0"/>
                  </a:outerShdw>
                </a:effectLst>
                <a:uLnTx/>
                <a:uFillTx/>
                <a:sym typeface="+mn-ea"/>
              </a:rPr>
              <a:t>个处理器发来在消息，所以处理器0最终接收了</a:t>
            </a:r>
            <a:r>
              <a:rPr lang="en-US" altLang="zh-CN" sz="2800" kern="0" noProof="0">
                <a:ln>
                  <a:noFill/>
                </a:ln>
                <a:effectLst>
                  <a:outerShdw blurRad="38100" dist="38100" dir="2700000" algn="tl">
                    <a:srgbClr val="C0C0C0"/>
                  </a:outerShdw>
                </a:effectLst>
                <a:uLnTx/>
                <a:uFillTx/>
                <a:sym typeface="+mn-ea"/>
              </a:rPr>
              <a:t>m n</a:t>
            </a:r>
            <a:r>
              <a:rPr lang="zh-CN" altLang="en-US" sz="2800" kern="0" noProof="0">
                <a:ln>
                  <a:noFill/>
                </a:ln>
                <a:effectLst>
                  <a:outerShdw blurRad="38100" dist="38100" dir="2700000" algn="tl">
                    <a:srgbClr val="C0C0C0"/>
                  </a:outerShdw>
                </a:effectLst>
                <a:uLnTx/>
                <a:uFillTx/>
                <a:sym typeface="+mn-ea"/>
              </a:rPr>
              <a:t>个字节；</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散射（</a:t>
            </a:r>
            <a:r>
              <a:rPr lang="en-US" altLang="zh-CN" sz="2800" kern="0" noProof="0">
                <a:ln>
                  <a:noFill/>
                </a:ln>
                <a:effectLst>
                  <a:outerShdw blurRad="38100" dist="38100" dir="2700000" algn="tl">
                    <a:srgbClr val="C0C0C0"/>
                  </a:outerShdw>
                </a:effectLst>
                <a:uLnTx/>
                <a:uFillTx/>
                <a:sym typeface="+mn-ea"/>
              </a:rPr>
              <a:t>Scatter）：</a:t>
            </a:r>
            <a:r>
              <a:rPr lang="zh-CN" altLang="en-US" sz="2800" kern="0" noProof="0">
                <a:ln>
                  <a:noFill/>
                </a:ln>
                <a:effectLst>
                  <a:outerShdw blurRad="38100" dist="38100" dir="2700000" algn="tl">
                    <a:srgbClr val="C0C0C0"/>
                  </a:outerShdw>
                </a:effectLst>
                <a:uLnTx/>
                <a:uFillTx/>
                <a:sym typeface="+mn-ea"/>
              </a:rPr>
              <a:t>处理器0发送了</a:t>
            </a:r>
            <a:r>
              <a:rPr lang="en-US" altLang="zh-CN" sz="2800" kern="0" noProof="0">
                <a:ln>
                  <a:noFill/>
                </a:ln>
                <a:effectLst>
                  <a:outerShdw blurRad="38100" dist="38100" dir="2700000" algn="tl">
                    <a:srgbClr val="C0C0C0"/>
                  </a:outerShdw>
                </a:effectLst>
                <a:uLnTx/>
                <a:uFillTx/>
                <a:sym typeface="+mn-ea"/>
              </a:rPr>
              <a:t>m</a:t>
            </a:r>
            <a:r>
              <a:rPr lang="zh-CN" altLang="en-US" sz="2800" kern="0" noProof="0">
                <a:ln>
                  <a:noFill/>
                </a:ln>
                <a:effectLst>
                  <a:outerShdw blurRad="38100" dist="38100" dir="2700000" algn="tl">
                    <a:srgbClr val="C0C0C0"/>
                  </a:outerShdw>
                </a:effectLst>
                <a:uLnTx/>
                <a:uFillTx/>
                <a:sym typeface="+mn-ea"/>
              </a:rPr>
              <a:t>个字节的不同消息给所有</a:t>
            </a:r>
            <a:r>
              <a:rPr lang="en-US" altLang="zh-CN" sz="2800" kern="0" noProof="0">
                <a:ln>
                  <a:noFill/>
                </a:ln>
                <a:effectLst>
                  <a:outerShdw blurRad="38100" dist="38100" dir="2700000" algn="tl">
                    <a:srgbClr val="C0C0C0"/>
                  </a:outerShdw>
                </a:effectLst>
                <a:uLnTx/>
                <a:uFillTx/>
                <a:sym typeface="+mn-ea"/>
              </a:rPr>
              <a:t>n</a:t>
            </a:r>
            <a:r>
              <a:rPr lang="zh-CN" altLang="en-US" sz="2800" kern="0" noProof="0">
                <a:ln>
                  <a:noFill/>
                </a:ln>
                <a:effectLst>
                  <a:outerShdw blurRad="38100" dist="38100" dir="2700000" algn="tl">
                    <a:srgbClr val="C0C0C0"/>
                  </a:outerShdw>
                </a:effectLst>
                <a:uLnTx/>
                <a:uFillTx/>
                <a:sym typeface="+mn-ea"/>
              </a:rPr>
              <a:t>个处理器，因此处理器0最终发送了</a:t>
            </a:r>
            <a:r>
              <a:rPr lang="en-US" altLang="zh-CN" sz="2800" kern="0" noProof="0">
                <a:ln>
                  <a:noFill/>
                </a:ln>
                <a:effectLst>
                  <a:outerShdw blurRad="38100" dist="38100" dir="2700000" algn="tl">
                    <a:srgbClr val="C0C0C0"/>
                  </a:outerShdw>
                </a:effectLst>
                <a:uLnTx/>
                <a:uFillTx/>
                <a:sym typeface="+mn-ea"/>
              </a:rPr>
              <a:t>m n</a:t>
            </a:r>
            <a:r>
              <a:rPr lang="zh-CN" altLang="en-US" sz="2800" kern="0" noProof="0">
                <a:ln>
                  <a:noFill/>
                </a:ln>
                <a:effectLst>
                  <a:outerShdw blurRad="38100" dist="38100" dir="2700000" algn="tl">
                    <a:srgbClr val="C0C0C0"/>
                  </a:outerShdw>
                </a:effectLst>
                <a:uLnTx/>
                <a:uFillTx/>
                <a:sym typeface="+mn-ea"/>
              </a:rPr>
              <a:t>个字节；</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全交换（</a:t>
            </a:r>
            <a:r>
              <a:rPr lang="en-US" altLang="zh-CN" sz="2800" kern="0" noProof="0">
                <a:ln>
                  <a:noFill/>
                </a:ln>
                <a:effectLst>
                  <a:outerShdw blurRad="38100" dist="38100" dir="2700000" algn="tl">
                    <a:srgbClr val="C0C0C0"/>
                  </a:outerShdw>
                </a:effectLst>
                <a:uLnTx/>
                <a:uFillTx/>
                <a:sym typeface="+mn-ea"/>
              </a:rPr>
              <a:t>Total Exchange）：</a:t>
            </a:r>
            <a:r>
              <a:rPr lang="zh-CN" altLang="en-US" sz="2800" kern="0" noProof="0">
                <a:ln>
                  <a:noFill/>
                </a:ln>
                <a:effectLst>
                  <a:outerShdw blurRad="38100" dist="38100" dir="2700000" algn="tl">
                    <a:srgbClr val="C0C0C0"/>
                  </a:outerShdw>
                </a:effectLst>
                <a:uLnTx/>
                <a:uFillTx/>
                <a:sym typeface="+mn-ea"/>
              </a:rPr>
              <a:t>每个处理器均彼此相互发送</a:t>
            </a:r>
            <a:r>
              <a:rPr lang="en-US" altLang="zh-CN" sz="2800" kern="0" noProof="0">
                <a:ln>
                  <a:noFill/>
                </a:ln>
                <a:effectLst>
                  <a:outerShdw blurRad="38100" dist="38100" dir="2700000" algn="tl">
                    <a:srgbClr val="C0C0C0"/>
                  </a:outerShdw>
                </a:effectLst>
                <a:uLnTx/>
                <a:uFillTx/>
                <a:sym typeface="+mn-ea"/>
              </a:rPr>
              <a:t>m</a:t>
            </a:r>
            <a:r>
              <a:rPr lang="zh-CN" altLang="en-US" sz="2800" kern="0" noProof="0">
                <a:ln>
                  <a:noFill/>
                </a:ln>
                <a:effectLst>
                  <a:outerShdw blurRad="38100" dist="38100" dir="2700000" algn="tl">
                    <a:srgbClr val="C0C0C0"/>
                  </a:outerShdw>
                </a:effectLst>
                <a:uLnTx/>
                <a:uFillTx/>
                <a:sym typeface="+mn-ea"/>
              </a:rPr>
              <a:t>个字节的不同消息给对方，所以总通信量为</a:t>
            </a:r>
            <a:r>
              <a:rPr lang="en-US" altLang="zh-CN" sz="2800" kern="0" noProof="0">
                <a:ln>
                  <a:noFill/>
                </a:ln>
                <a:effectLst>
                  <a:outerShdw blurRad="38100" dist="38100" dir="2700000" algn="tl">
                    <a:srgbClr val="C0C0C0"/>
                  </a:outerShdw>
                </a:effectLst>
                <a:uLnTx/>
                <a:uFillTx/>
                <a:sym typeface="+mn-ea"/>
              </a:rPr>
              <a:t>mn</a:t>
            </a:r>
            <a:r>
              <a:rPr lang="en-US" altLang="zh-CN" sz="2800" kern="0" baseline="30000" noProof="0">
                <a:ln>
                  <a:noFill/>
                </a:ln>
                <a:effectLst>
                  <a:outerShdw blurRad="38100" dist="38100" dir="2700000" algn="tl">
                    <a:srgbClr val="C0C0C0"/>
                  </a:outerShdw>
                </a:effectLst>
                <a:uLnTx/>
                <a:uFillTx/>
                <a:sym typeface="+mn-ea"/>
              </a:rPr>
              <a:t>2</a:t>
            </a:r>
            <a:r>
              <a:rPr lang="zh-CN" altLang="en-US" sz="2800" kern="0" noProof="0">
                <a:ln>
                  <a:noFill/>
                </a:ln>
                <a:effectLst>
                  <a:outerShdw blurRad="38100" dist="38100" dir="2700000" algn="tl">
                    <a:srgbClr val="C0C0C0"/>
                  </a:outerShdw>
                </a:effectLst>
                <a:uLnTx/>
                <a:uFillTx/>
                <a:sym typeface="+mn-ea"/>
              </a:rPr>
              <a:t>个字节；</a:t>
            </a:r>
            <a:endParaRPr kumimoji="0" lang="zh-CN" altLang="en-US" sz="2800" b="0"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lang="zh-CN" altLang="en-US" sz="2800" kern="0" noProof="0">
                <a:ln>
                  <a:noFill/>
                </a:ln>
                <a:effectLst>
                  <a:outerShdw blurRad="38100" dist="38100" dir="2700000" algn="tl">
                    <a:srgbClr val="C0C0C0"/>
                  </a:outerShdw>
                </a:effectLst>
                <a:uLnTx/>
                <a:uFillTx/>
                <a:sym typeface="+mn-ea"/>
              </a:rPr>
              <a:t>循环移位（</a:t>
            </a:r>
            <a:r>
              <a:rPr lang="en-US" altLang="zh-CN" sz="2800" kern="0" noProof="0">
                <a:ln>
                  <a:noFill/>
                </a:ln>
                <a:effectLst>
                  <a:outerShdw blurRad="38100" dist="38100" dir="2700000" algn="tl">
                    <a:srgbClr val="C0C0C0"/>
                  </a:outerShdw>
                </a:effectLst>
                <a:uLnTx/>
                <a:uFillTx/>
                <a:sym typeface="+mn-ea"/>
              </a:rPr>
              <a:t>Circular-shift）：</a:t>
            </a:r>
            <a:r>
              <a:rPr lang="zh-CN" altLang="en-US" sz="2800" kern="0" noProof="0">
                <a:ln>
                  <a:noFill/>
                </a:ln>
                <a:effectLst>
                  <a:outerShdw blurRad="38100" dist="38100" dir="2700000" algn="tl">
                    <a:srgbClr val="C0C0C0"/>
                  </a:outerShdw>
                </a:effectLst>
                <a:uLnTx/>
                <a:uFillTx/>
                <a:sym typeface="+mn-ea"/>
              </a:rPr>
              <a:t>处理器</a:t>
            </a:r>
            <a:r>
              <a:rPr lang="en-US" altLang="zh-CN" sz="2800" kern="0" noProof="0">
                <a:ln>
                  <a:noFill/>
                </a:ln>
                <a:effectLst>
                  <a:outerShdw blurRad="38100" dist="38100" dir="2700000" algn="tl">
                    <a:srgbClr val="C0C0C0"/>
                  </a:outerShdw>
                </a:effectLst>
                <a:uLnTx/>
                <a:uFillTx/>
                <a:sym typeface="+mn-ea"/>
              </a:rPr>
              <a:t>i</a:t>
            </a:r>
            <a:r>
              <a:rPr lang="zh-CN" altLang="en-US" sz="2800" kern="0" noProof="0">
                <a:ln>
                  <a:noFill/>
                </a:ln>
                <a:effectLst>
                  <a:outerShdw blurRad="38100" dist="38100" dir="2700000" algn="tl">
                    <a:srgbClr val="C0C0C0"/>
                  </a:outerShdw>
                </a:effectLst>
                <a:uLnTx/>
                <a:uFillTx/>
                <a:sym typeface="+mn-ea"/>
              </a:rPr>
              <a:t>发送</a:t>
            </a:r>
            <a:r>
              <a:rPr lang="en-US" altLang="zh-CN" sz="2800" kern="0" noProof="0">
                <a:ln>
                  <a:noFill/>
                </a:ln>
                <a:effectLst>
                  <a:outerShdw blurRad="38100" dist="38100" dir="2700000" algn="tl">
                    <a:srgbClr val="C0C0C0"/>
                  </a:outerShdw>
                </a:effectLst>
                <a:uLnTx/>
                <a:uFillTx/>
                <a:sym typeface="+mn-ea"/>
              </a:rPr>
              <a:t>m</a:t>
            </a:r>
            <a:r>
              <a:rPr lang="zh-CN" altLang="en-US" sz="2800" kern="0" noProof="0">
                <a:ln>
                  <a:noFill/>
                </a:ln>
                <a:effectLst>
                  <a:outerShdw blurRad="38100" dist="38100" dir="2700000" algn="tl">
                    <a:srgbClr val="C0C0C0"/>
                  </a:outerShdw>
                </a:effectLst>
                <a:uLnTx/>
                <a:uFillTx/>
                <a:sym typeface="+mn-ea"/>
              </a:rPr>
              <a:t>个字节给处理器</a:t>
            </a:r>
            <a:r>
              <a:rPr lang="en-US" altLang="zh-CN" sz="2800" kern="0" noProof="0">
                <a:ln>
                  <a:noFill/>
                </a:ln>
                <a:effectLst>
                  <a:outerShdw blurRad="38100" dist="38100" dir="2700000" algn="tl">
                    <a:srgbClr val="C0C0C0"/>
                  </a:outerShdw>
                </a:effectLst>
                <a:uLnTx/>
                <a:uFillTx/>
                <a:sym typeface="+mn-ea"/>
              </a:rPr>
              <a:t>i+1，</a:t>
            </a:r>
            <a:r>
              <a:rPr lang="zh-CN" altLang="en-US" sz="2800" kern="0" noProof="0">
                <a:ln>
                  <a:noFill/>
                </a:ln>
                <a:effectLst>
                  <a:outerShdw blurRad="38100" dist="38100" dir="2700000" algn="tl">
                    <a:srgbClr val="C0C0C0"/>
                  </a:outerShdw>
                </a:effectLst>
                <a:uLnTx/>
                <a:uFillTx/>
                <a:sym typeface="+mn-ea"/>
              </a:rPr>
              <a:t>处理器</a:t>
            </a:r>
            <a:r>
              <a:rPr lang="en-US" altLang="zh-CN" sz="2800" kern="0" noProof="0">
                <a:ln>
                  <a:noFill/>
                </a:ln>
                <a:effectLst>
                  <a:outerShdw blurRad="38100" dist="38100" dir="2700000" algn="tl">
                    <a:srgbClr val="C0C0C0"/>
                  </a:outerShdw>
                </a:effectLst>
                <a:uLnTx/>
                <a:uFillTx/>
                <a:sym typeface="+mn-ea"/>
              </a:rPr>
              <a:t>n-1</a:t>
            </a:r>
            <a:r>
              <a:rPr lang="zh-CN" altLang="en-US" sz="2800" kern="0" noProof="0">
                <a:ln>
                  <a:noFill/>
                </a:ln>
                <a:effectLst>
                  <a:outerShdw blurRad="38100" dist="38100" dir="2700000" algn="tl">
                    <a:srgbClr val="C0C0C0"/>
                  </a:outerShdw>
                </a:effectLst>
                <a:uLnTx/>
                <a:uFillTx/>
                <a:sym typeface="+mn-ea"/>
              </a:rPr>
              <a:t>发送</a:t>
            </a:r>
            <a:r>
              <a:rPr lang="en-US" altLang="zh-CN" sz="2800" kern="0" noProof="0">
                <a:ln>
                  <a:noFill/>
                </a:ln>
                <a:effectLst>
                  <a:outerShdw blurRad="38100" dist="38100" dir="2700000" algn="tl">
                    <a:srgbClr val="C0C0C0"/>
                  </a:outerShdw>
                </a:effectLst>
                <a:uLnTx/>
                <a:uFillTx/>
                <a:sym typeface="+mn-ea"/>
              </a:rPr>
              <a:t>m</a:t>
            </a:r>
            <a:r>
              <a:rPr lang="zh-CN" altLang="en-US" sz="2800" kern="0" noProof="0">
                <a:ln>
                  <a:noFill/>
                </a:ln>
                <a:effectLst>
                  <a:outerShdw blurRad="38100" dist="38100" dir="2700000" algn="tl">
                    <a:srgbClr val="C0C0C0"/>
                  </a:outerShdw>
                </a:effectLst>
                <a:uLnTx/>
                <a:uFillTx/>
                <a:sym typeface="+mn-ea"/>
              </a:rPr>
              <a:t>个字节给处理器0，所以通信量为</a:t>
            </a:r>
            <a:r>
              <a:rPr lang="en-US" altLang="zh-CN" sz="2800" kern="0" noProof="0">
                <a:ln>
                  <a:noFill/>
                </a:ln>
                <a:effectLst>
                  <a:outerShdw blurRad="38100" dist="38100" dir="2700000" algn="tl">
                    <a:srgbClr val="C0C0C0"/>
                  </a:outerShdw>
                </a:effectLst>
                <a:uLnTx/>
                <a:uFillTx/>
                <a:sym typeface="+mn-ea"/>
              </a:rPr>
              <a:t>m n</a:t>
            </a:r>
            <a:r>
              <a:rPr lang="zh-CN" altLang="en-US" sz="2800" kern="0" noProof="0">
                <a:ln>
                  <a:noFill/>
                </a:ln>
                <a:effectLst>
                  <a:outerShdw blurRad="38100" dist="38100" dir="2700000" algn="tl">
                    <a:srgbClr val="C0C0C0"/>
                  </a:outerShdw>
                </a:effectLst>
                <a:uLnTx/>
                <a:uFillTx/>
                <a:sym typeface="+mn-ea"/>
              </a:rPr>
              <a:t>个字节。</a:t>
            </a:r>
            <a:endParaRPr lang="zh-CN" altLang="en-US"/>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057FD3-9015-4C59-8448-2C96FC0FD711}" type="datetime1">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C4F54F7-7E5C-4810-A9E2-0D55C70ADC48}" type="slidenum">
              <a:rPr kumimoji="0" lang="zh-CN" altLang="en-US" sz="1200" b="0" i="0" u="none" strike="noStrike" kern="120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cs typeface="+mn-cs"/>
              </a:rPr>
            </a:fld>
            <a:endParaRPr kumimoji="0" lang="zh-CN" altLang="en-US" sz="12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C">
      <a:majorFont>
        <a:latin typeface="Calibri Light"/>
        <a:ea typeface="黑体"/>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6206</Words>
  <Application>WPS 演示</Application>
  <PresentationFormat>全屏显示(4:3)</PresentationFormat>
  <Paragraphs>498</Paragraphs>
  <Slides>35</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22</vt:i4>
      </vt:variant>
      <vt:variant>
        <vt:lpstr>幻灯片标题</vt:lpstr>
      </vt:variant>
      <vt:variant>
        <vt:i4>35</vt:i4>
      </vt:variant>
    </vt:vector>
  </HeadingPairs>
  <TitlesOfParts>
    <vt:vector size="69" baseType="lpstr">
      <vt:lpstr>Arial</vt:lpstr>
      <vt:lpstr>宋体</vt:lpstr>
      <vt:lpstr>Wingdings</vt:lpstr>
      <vt:lpstr>Comic Sans MS</vt:lpstr>
      <vt:lpstr>黑体</vt:lpstr>
      <vt:lpstr>微软雅黑</vt:lpstr>
      <vt:lpstr>Calibri</vt:lpstr>
      <vt:lpstr>等线</vt:lpstr>
      <vt:lpstr>Arial</vt:lpstr>
      <vt:lpstr>Calibri Light</vt:lpstr>
      <vt:lpstr>Arial Unicode MS</vt:lpstr>
      <vt:lpstr>Office 主题</vt:lpstr>
      <vt:lpstr>Visio.Drawing.6</vt:lpstr>
      <vt:lpstr>Equation.3</vt:lpstr>
      <vt:lpstr>Equation.3</vt:lpstr>
      <vt:lpstr>Visio.Drawing.6</vt:lpstr>
      <vt:lpstr>Visio.Drawing.6</vt:lpstr>
      <vt:lpstr>Equation.3</vt:lpstr>
      <vt:lpstr>Equation.3</vt:lpstr>
      <vt:lpstr>Equation.3</vt:lpstr>
      <vt:lpstr>Visio.Drawing.6</vt:lpstr>
      <vt:lpstr>Equation.3</vt:lpstr>
      <vt:lpstr>Equation.3</vt:lpstr>
      <vt:lpstr>Equation.3</vt:lpstr>
      <vt:lpstr>Equation.3</vt:lpstr>
      <vt:lpstr>Equation.3</vt:lpstr>
      <vt:lpstr>Equation.3</vt:lpstr>
      <vt:lpstr>Equation.3</vt:lpstr>
      <vt:lpstr>Visio.Drawing.6</vt:lpstr>
      <vt:lpstr>Equation.3</vt:lpstr>
      <vt:lpstr>Equation.3</vt:lpstr>
      <vt:lpstr>Equation.3</vt:lpstr>
      <vt:lpstr>Visio.Drawing.6</vt:lpstr>
      <vt:lpstr>Equation.3</vt:lpstr>
      <vt:lpstr>并行计算 Parallel Computing</vt:lpstr>
      <vt:lpstr>并行计算——结构•算法•编程</vt:lpstr>
      <vt:lpstr>第四章 并行计算性能评测</vt:lpstr>
      <vt:lpstr>CPU的某些基本性能指标</vt:lpstr>
      <vt:lpstr>存储器性能</vt:lpstr>
      <vt:lpstr>并行与通信开销</vt:lpstr>
      <vt:lpstr>PowerPoint 演示文稿</vt:lpstr>
      <vt:lpstr>并行开销的表达式：点到点通信</vt:lpstr>
      <vt:lpstr>并行开销的表达式：整体通信</vt:lpstr>
      <vt:lpstr>机器的成本、价格与性/价比</vt:lpstr>
      <vt:lpstr>算法级性能评测</vt:lpstr>
      <vt:lpstr>第四章 并行计算性能评测</vt:lpstr>
      <vt:lpstr>Gene Amdahl (1922 — 2015）</vt:lpstr>
      <vt:lpstr>Amdahl 定律（1）</vt:lpstr>
      <vt:lpstr>Amdahl定律（2）</vt:lpstr>
      <vt:lpstr>Amdahl’s law （3）</vt:lpstr>
      <vt:lpstr> John Gustafson (1955— )</vt:lpstr>
      <vt:lpstr>Gustafson定律（1）</vt:lpstr>
      <vt:lpstr>Gustafson定律（2）</vt:lpstr>
      <vt:lpstr>孙贤和（Xian-He Sun）、 倪明选（Lionel M. Ni）</vt:lpstr>
      <vt:lpstr>Sun 和 Ni定律（1） </vt:lpstr>
      <vt:lpstr>Sun 和 Ni定律（2）</vt:lpstr>
      <vt:lpstr>加速比讨论</vt:lpstr>
      <vt:lpstr>第四章 并行计算性能评测</vt:lpstr>
      <vt:lpstr>可扩放性评测标准（1）</vt:lpstr>
      <vt:lpstr>可扩放性评测标准（2）</vt:lpstr>
      <vt:lpstr>等效率度量标准（1）</vt:lpstr>
      <vt:lpstr>等效率度量标准（2）</vt:lpstr>
      <vt:lpstr>等速度度量标准（1） </vt:lpstr>
      <vt:lpstr>等速度度量标准（2）</vt:lpstr>
      <vt:lpstr>平均延迟度量标准（1）</vt:lpstr>
      <vt:lpstr>平均延迟度量标准（2） </vt:lpstr>
      <vt:lpstr>平均延迟度量标准（3）</vt:lpstr>
      <vt:lpstr>第四章 并行计算性能评测</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Xu Yun</dc:creator>
  <cp:lastModifiedBy>gzsun</cp:lastModifiedBy>
  <cp:revision>139</cp:revision>
  <dcterms:created xsi:type="dcterms:W3CDTF">2003-07-16T00:37:00Z</dcterms:created>
  <dcterms:modified xsi:type="dcterms:W3CDTF">2020-03-03T06:24:35Z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2052-11.1.0.8013</vt:lpwstr>
  </property>
</Properties>
</file>