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38"/>
  </p:handoutMasterIdLst>
  <p:sldIdLst>
    <p:sldId id="319" r:id="rId3"/>
    <p:sldId id="549" r:id="rId4"/>
    <p:sldId id="581" r:id="rId5"/>
    <p:sldId id="585" r:id="rId6"/>
    <p:sldId id="582" r:id="rId7"/>
    <p:sldId id="583" r:id="rId8"/>
    <p:sldId id="584" r:id="rId9"/>
    <p:sldId id="586" r:id="rId10"/>
    <p:sldId id="587" r:id="rId11"/>
    <p:sldId id="588" r:id="rId12"/>
    <p:sldId id="589" r:id="rId13"/>
    <p:sldId id="559" r:id="rId14"/>
    <p:sldId id="590" r:id="rId16"/>
    <p:sldId id="591" r:id="rId17"/>
    <p:sldId id="562" r:id="rId18"/>
    <p:sldId id="592" r:id="rId19"/>
    <p:sldId id="593" r:id="rId20"/>
    <p:sldId id="594" r:id="rId21"/>
    <p:sldId id="595" r:id="rId22"/>
    <p:sldId id="596" r:id="rId23"/>
    <p:sldId id="597" r:id="rId24"/>
    <p:sldId id="598" r:id="rId25"/>
    <p:sldId id="599" r:id="rId26"/>
    <p:sldId id="601" r:id="rId27"/>
    <p:sldId id="602" r:id="rId28"/>
    <p:sldId id="603" r:id="rId29"/>
    <p:sldId id="604" r:id="rId30"/>
    <p:sldId id="606" r:id="rId31"/>
    <p:sldId id="605" r:id="rId32"/>
    <p:sldId id="618" r:id="rId33"/>
    <p:sldId id="577" r:id="rId34"/>
    <p:sldId id="578" r:id="rId35"/>
    <p:sldId id="579" r:id="rId36"/>
    <p:sldId id="616" r:id="rId37"/>
  </p:sldIdLst>
  <p:sldSz cx="9144000" cy="6858000" type="screen4x3"/>
  <p:notesSz cx="7099300" cy="10234295"/>
  <p:defaultTextStyle>
    <a:defPPr>
      <a:defRPr lang="en-US"/>
    </a:defPPr>
    <a:lvl1pPr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00"/>
    <a:srgbClr val="F8F8F8"/>
    <a:srgbClr val="6600CC"/>
    <a:srgbClr val="009900"/>
    <a:srgbClr val="33CC33"/>
    <a:srgbClr val="003399"/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156" autoAdjust="0"/>
    <p:restoredTop sz="94590" autoAdjust="0"/>
  </p:normalViewPr>
  <p:slideViewPr>
    <p:cSldViewPr>
      <p:cViewPr varScale="1">
        <p:scale>
          <a:sx n="70" d="100"/>
          <a:sy n="70" d="100"/>
        </p:scale>
        <p:origin x="540" y="45"/>
      </p:cViewPr>
      <p:guideLst>
        <p:guide orient="horz" pos="220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97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>
              <a:spcBef>
                <a:spcPct val="0"/>
              </a:spcBef>
              <a:buFontTx/>
              <a:buNone/>
              <a:defRPr sz="1300">
                <a:solidFill>
                  <a:schemeClr val="tx1"/>
                </a:solidFill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spcBef>
                <a:spcPct val="0"/>
              </a:spcBef>
              <a:buFontTx/>
              <a:buNone/>
              <a:defRPr sz="1300">
                <a:solidFill>
                  <a:schemeClr val="tx1"/>
                </a:solidFill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6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>
              <a:spcBef>
                <a:spcPct val="0"/>
              </a:spcBef>
              <a:buFontTx/>
              <a:buNone/>
              <a:defRPr sz="1300">
                <a:solidFill>
                  <a:schemeClr val="tx1"/>
                </a:solidFill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6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spcBef>
                <a:spcPct val="0"/>
              </a:spcBef>
              <a:defRPr sz="1300" noProof="1" dirty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E229634E-E55F-4A92-B05A-0D31F7D481F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>
              <a:spcBef>
                <a:spcPct val="0"/>
              </a:spcBef>
              <a:buFontTx/>
              <a:buNone/>
              <a:defRPr sz="1300">
                <a:solidFill>
                  <a:schemeClr val="tx1"/>
                </a:solidFill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spcBef>
                <a:spcPct val="0"/>
              </a:spcBef>
              <a:buFontTx/>
              <a:buNone/>
              <a:defRPr sz="1300">
                <a:solidFill>
                  <a:schemeClr val="tx1"/>
                </a:solidFill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1028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>
              <a:spcBef>
                <a:spcPct val="0"/>
              </a:spcBef>
              <a:buFontTx/>
              <a:buNone/>
              <a:defRPr sz="1300">
                <a:solidFill>
                  <a:schemeClr val="tx1"/>
                </a:solidFill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spcBef>
                <a:spcPct val="0"/>
              </a:spcBef>
              <a:defRPr sz="1300" noProof="1" dirty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59D6EE8D-ADC0-4A18-B8DE-64B02961942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algn="r" defTabSz="990600" eaLnBrk="1" hangingPunct="1">
              <a:spcBef>
                <a:spcPct val="0"/>
              </a:spcBef>
            </a:pPr>
            <a:fld id="{9A0DB2DC-4C9A-4742-B13C-FB6460FD3503}" type="slidenum">
              <a:rPr lang="zh-CN" altLang="en-US" sz="130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</a:fld>
            <a:endParaRPr lang="zh-CN" altLang="en-US" sz="1300" dirty="0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/>
          </p:cNvSpPr>
          <p:nvPr>
            <p:ph type="body" idx="1"/>
          </p:nvPr>
        </p:nvSpPr>
        <p:spPr>
          <a:xfrm>
            <a:off x="533400" y="4860925"/>
            <a:ext cx="6118225" cy="4605338"/>
          </a:xfrm>
        </p:spPr>
        <p:txBody>
          <a:bodyPr wrap="square" lIns="98008" tIns="48144" rIns="98008" bIns="48144" anchor="t"/>
          <a:p>
            <a:pPr lvl="0" eaLnBrk="1" hangingPunct="1"/>
            <a:r>
              <a:rPr lang="en-US" altLang="ko-KR" dirty="0"/>
              <a:t>credential:</a:t>
            </a:r>
            <a:endParaRPr lang="en-US" altLang="ko-KR" dirty="0"/>
          </a:p>
          <a:p>
            <a:pPr lvl="0" eaLnBrk="1" hangingPunct="1"/>
            <a:r>
              <a:rPr lang="en-US" altLang="ko-KR" dirty="0"/>
              <a:t>bring a computer</a:t>
            </a:r>
            <a:endParaRPr lang="en-US" altLang="ko-KR" dirty="0"/>
          </a:p>
          <a:p>
            <a:pPr lvl="0" eaLnBrk="1" hangingPunct="1"/>
            <a:r>
              <a:rPr lang="en-US" altLang="ko-KR" dirty="0"/>
              <a:t>die photo</a:t>
            </a:r>
            <a:endParaRPr lang="en-US" altLang="ko-KR" dirty="0"/>
          </a:p>
          <a:p>
            <a:pPr lvl="0" eaLnBrk="1" hangingPunct="1"/>
            <a:r>
              <a:rPr lang="en-US" altLang="ko-KR" dirty="0"/>
              <a:t>wafer</a:t>
            </a:r>
            <a:endParaRPr lang="en-US" altLang="ko-KR" dirty="0"/>
          </a:p>
          <a:p>
            <a:pPr lvl="0" eaLnBrk="1" hangingPunct="1"/>
            <a:endParaRPr lang="en-US" altLang="ko-KR" dirty="0"/>
          </a:p>
          <a:p>
            <a:pPr lvl="0" eaLnBrk="1" hangingPunct="1"/>
            <a:r>
              <a:rPr lang="en-US" altLang="ko-KR" dirty="0"/>
              <a:t>:</a:t>
            </a:r>
            <a:endParaRPr lang="en-US" altLang="ko-KR" dirty="0"/>
          </a:p>
          <a:p>
            <a:pPr lvl="0" eaLnBrk="1" hangingPunct="1"/>
            <a:r>
              <a:rPr lang="en-US" altLang="ko-KR" dirty="0"/>
              <a:t>This can be an hidden slide.  I just want to use this to do my own planning.</a:t>
            </a:r>
            <a:endParaRPr lang="en-US" altLang="ko-KR" dirty="0"/>
          </a:p>
          <a:p>
            <a:pPr lvl="0" eaLnBrk="1" hangingPunct="1"/>
            <a:r>
              <a:rPr lang="en-US" altLang="ko-KR" dirty="0"/>
              <a:t>I have rearranged Culler</a:t>
            </a:r>
            <a:r>
              <a:rPr lang="en-US" altLang="ko-KR" dirty="0">
                <a:latin typeface="Arial" panose="020B0604020202020204" pitchFamily="34" charset="0"/>
              </a:rPr>
              <a:t>’</a:t>
            </a:r>
            <a:r>
              <a:rPr lang="en-US" altLang="ko-KR" dirty="0"/>
              <a:t>s lecture slides slightly and add more slides.  This covers everything he covers in his first lecture (and more) but may </a:t>
            </a:r>
            <a:endParaRPr lang="en-US" altLang="ko-KR" dirty="0"/>
          </a:p>
          <a:p>
            <a:pPr lvl="0" eaLnBrk="1" hangingPunct="1"/>
            <a:r>
              <a:rPr lang="en-US" altLang="ko-KR" dirty="0"/>
              <a:t>We will save the fun part, </a:t>
            </a:r>
            <a:r>
              <a:rPr lang="en-US" altLang="ko-KR" dirty="0">
                <a:latin typeface="Arial" panose="020B0604020202020204" pitchFamily="34" charset="0"/>
              </a:rPr>
              <a:t>“</a:t>
            </a:r>
            <a:r>
              <a:rPr lang="en-US" altLang="ko-KR" dirty="0"/>
              <a:t> Levels of Organization,</a:t>
            </a:r>
            <a:r>
              <a:rPr lang="en-US" altLang="ko-KR" dirty="0">
                <a:latin typeface="Arial" panose="020B0604020202020204" pitchFamily="34" charset="0"/>
              </a:rPr>
              <a:t>”</a:t>
            </a:r>
            <a:r>
              <a:rPr lang="en-US" altLang="ko-KR" dirty="0"/>
              <a:t> at the end (so student can stay awake): I will show the internal stricture of the SS10/20.</a:t>
            </a:r>
            <a:endParaRPr lang="en-US" altLang="ko-KR" dirty="0"/>
          </a:p>
          <a:p>
            <a:pPr lvl="0" eaLnBrk="1" hangingPunct="1"/>
            <a:endParaRPr lang="en-US" altLang="ko-KR" dirty="0"/>
          </a:p>
          <a:p>
            <a:pPr lvl="0" eaLnBrk="1" hangingPunct="1"/>
            <a:r>
              <a:rPr lang="en-US" altLang="ko-KR" dirty="0"/>
              <a:t>Notes to Patterson: You may want to edit the slides in your section or add extra slides to taylor your needs. </a:t>
            </a:r>
            <a:endParaRPr lang="en-US" altLang="ko-KR" dirty="0"/>
          </a:p>
        </p:txBody>
      </p:sp>
      <p:sp>
        <p:nvSpPr>
          <p:cNvPr id="63492" name="Rectangle 3"/>
          <p:cNvSpPr>
            <a:spLocks noRot="1" noTextEdit="1"/>
          </p:cNvSpPr>
          <p:nvPr>
            <p:ph type="sldImg"/>
          </p:nvPr>
        </p:nvSpPr>
        <p:spPr>
          <a:xfrm>
            <a:off x="1008063" y="657225"/>
            <a:ext cx="5099050" cy="3824288"/>
          </a:xfrm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用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7327558" y="6505301"/>
            <a:ext cx="1030608" cy="352699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BDE2FB-9A02-4889-B394-FF3F993EBD5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4F54F7-7E5C-4810-A9E2-0D55C70ADC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>
          <a:xfrm>
            <a:off x="379639" y="979261"/>
            <a:ext cx="8384722" cy="5045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848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752600"/>
            <a:ext cx="38481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752600"/>
            <a:ext cx="38481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76200" y="6400800"/>
            <a:ext cx="3657600" cy="45720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创艺简黑体" pitchFamily="2" charset="-122"/>
                <a:cs typeface="+mn-cs"/>
              </a:rPr>
              <a:t>国家高性能计算中心（合肥）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创艺简黑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Comic Sans MS" panose="030F0702030302020204" pitchFamily="66" charset="0"/>
              </a:rPr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90588"/>
            <a:ext cx="8229600" cy="593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335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8200" y="1633538"/>
            <a:ext cx="4038600" cy="4525962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endParaRPr kumimoji="0" lang="zh-CN" altLang="en-US" sz="2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fld id="{9A0DB2DC-4C9A-4742-B13C-FB6460FD3503}" type="slidenum"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</a:rPr>
            </a:fld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用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220F811-985F-4B1E-9B30-4A2DCA5143D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4F54F7-7E5C-4810-A9E2-0D55C70ADC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1318533" y="2113416"/>
            <a:ext cx="6506935" cy="2025877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F7D359-94CC-4C49-BB2A-F39CA2E261A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BC0F84-B84D-42DF-AC2C-C565AF19FF3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848600" cy="762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752600"/>
            <a:ext cx="7848600" cy="45720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9BD482-8FCF-4C8E-B425-C594F780C7E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848600" cy="762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752600"/>
            <a:ext cx="3848100" cy="45720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0100" y="1752600"/>
            <a:ext cx="3848100" cy="2209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0100" y="4114800"/>
            <a:ext cx="3848100" cy="2209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969D6-0948-411F-A2D9-76FEE635BDF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7168242" y="6505302"/>
            <a:ext cx="1975758" cy="352698"/>
          </a:xfrm>
          <a:prstGeom prst="rect">
            <a:avLst/>
          </a:prstGeom>
          <a:solidFill>
            <a:schemeClr val="bg1">
              <a:lumMod val="5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3364" y="6505302"/>
            <a:ext cx="1045707" cy="352698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A8B986A-35F6-4D1B-B567-72E63B82337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957615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4095" y="6505303"/>
            <a:ext cx="783771" cy="352698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第 </a:t>
            </a:r>
            <a:fld id="{E177C9FE-7444-4D16-929B-B658F50EBD9F}" type="slidenum">
              <a:rPr lang="zh-CN" altLang="en-US" smtClean="0"/>
            </a:fld>
            <a:r>
              <a:rPr lang="zh-CN" altLang="en-US"/>
              <a:t> 页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05303"/>
            <a:ext cx="2717074" cy="3526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国家高性能计算中心（合肥）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717073" y="6505303"/>
            <a:ext cx="4451169" cy="352697"/>
          </a:xfrm>
          <a:prstGeom prst="rect">
            <a:avLst/>
          </a:prstGeom>
          <a:solidFill>
            <a:schemeClr val="bg1">
              <a:lumMod val="7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并行计算，孙广中（中国科学技术大学，计算机学院）</a:t>
            </a:r>
            <a:endParaRPr lang="zh-CN" altLang="en-US" sz="12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0" y="0"/>
            <a:ext cx="9144000" cy="677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5531-F224-4B38-9BE5-F218FB225E0A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C9FE-7444-4D16-929B-B658F50EBD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057FD3-9015-4C59-8448-2C96FC0FD71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4F54F7-7E5C-4810-A9E2-0D55C70ADC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7168242" y="6505302"/>
            <a:ext cx="1975758" cy="352698"/>
          </a:xfrm>
          <a:prstGeom prst="rect">
            <a:avLst/>
          </a:prstGeom>
          <a:solidFill>
            <a:schemeClr val="bg1">
              <a:lumMod val="5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677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421" y="96837"/>
            <a:ext cx="7886700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333" y="984703"/>
            <a:ext cx="8309335" cy="5048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39694" y="6505301"/>
            <a:ext cx="1030608" cy="352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057FD3-9015-4C59-8448-2C96FC0FD71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3538" y="6505302"/>
            <a:ext cx="879834" cy="3526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4F54F7-7E5C-4810-A9E2-0D55C70ADC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6505303"/>
            <a:ext cx="2717074" cy="3526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国家高性能计算中心（合肥）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2717073" y="6505303"/>
            <a:ext cx="4451169" cy="352697"/>
          </a:xfrm>
          <a:prstGeom prst="rect">
            <a:avLst/>
          </a:prstGeom>
          <a:solidFill>
            <a:schemeClr val="bg1">
              <a:lumMod val="7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并行计算，孙广中（中国科学技术大学，计算机学院）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9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1700808"/>
            <a:ext cx="6506935" cy="202587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5400"/>
              <a:t>并行计算</a:t>
            </a:r>
            <a:br>
              <a:rPr lang="zh-CN" altLang="en-US" sz="4400" b="1"/>
            </a:br>
            <a:r>
              <a:rPr lang="en-US" altLang="zh-CN" sz="4400"/>
              <a:t>Parallel Computing</a:t>
            </a:r>
            <a:endParaRPr lang="en-US" altLang="zh-CN" sz="4400"/>
          </a:p>
        </p:txBody>
      </p:sp>
      <p:sp>
        <p:nvSpPr>
          <p:cNvPr id="58880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011075" y="3880488"/>
            <a:ext cx="5004048" cy="1133928"/>
          </a:xfrm>
        </p:spPr>
        <p:txBody>
          <a:bodyPr/>
          <a:lstStyle/>
          <a:p>
            <a:pPr marL="0" indent="0" algn="ctr" eaLnBrk="1" hangingPunct="1">
              <a:buNone/>
              <a:defRPr/>
            </a:pPr>
            <a:r>
              <a:rPr lang="zh-CN" altLang="en-US" sz="3600" dirty="0">
                <a:solidFill>
                  <a:srgbClr val="0070C0"/>
                </a:solidFill>
                <a:effectLst/>
                <a:latin typeface="+mj-ea"/>
                <a:ea typeface="+mj-ea"/>
              </a:rPr>
              <a:t>主讲人   孙广中</a:t>
            </a:r>
            <a:endParaRPr lang="zh-CN" altLang="en-US" sz="3600" dirty="0">
              <a:solidFill>
                <a:srgbClr val="0070C0"/>
              </a:solidFill>
              <a:effectLst/>
              <a:latin typeface="+mj-ea"/>
              <a:ea typeface="+mj-ea"/>
            </a:endParaRPr>
          </a:p>
          <a:p>
            <a:pPr marL="0" indent="0" algn="ctr" eaLnBrk="1" hangingPunct="1">
              <a:buNone/>
              <a:defRPr/>
            </a:pPr>
            <a:r>
              <a:rPr lang="en-US" altLang="zh-CN" sz="2800" dirty="0">
                <a:solidFill>
                  <a:srgbClr val="0070C0"/>
                </a:solidFill>
                <a:latin typeface="+mj-ea"/>
                <a:ea typeface="+mj-ea"/>
              </a:rPr>
              <a:t>Spring, 2020</a:t>
            </a:r>
            <a:endParaRPr lang="en-US" altLang="zh-CN" sz="28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FB7CE0F-7A11-4679-94E6-1A3F3A3B4010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olidFill>
                  <a:srgbClr val="003399"/>
                </a:solidFill>
                <a:ea typeface="华文新魏" panose="02010800040101010101" pitchFamily="2" charset="-122"/>
                <a:sym typeface="+mn-ea"/>
              </a:rPr>
              <a:t>第五章 并行算法与并行计算模型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2"/>
          </p:nvPr>
        </p:nvSpPr>
        <p:spPr/>
        <p:txBody>
          <a:bodyPr/>
          <a:p>
            <a:pPr marL="0" indent="0" eaLnBrk="1" hangingPunct="1">
              <a:buNone/>
            </a:pPr>
            <a:r>
              <a:rPr lang="en-US" altLang="zh-CN" dirty="0">
                <a:ea typeface="华文新魏" panose="02010800040101010101" pitchFamily="2" charset="-122"/>
                <a:sym typeface="+mn-ea"/>
              </a:rPr>
              <a:t> 5.1 </a:t>
            </a:r>
            <a:r>
              <a:rPr lang="zh-CN" altLang="en-US" dirty="0">
                <a:ea typeface="华文新魏" panose="02010800040101010101" pitchFamily="2" charset="-122"/>
                <a:sym typeface="+mn-ea"/>
              </a:rPr>
              <a:t>并行算法的基础知识</a:t>
            </a:r>
            <a:br>
              <a:rPr lang="zh-CN" altLang="en-US" dirty="0">
                <a:ea typeface="华文新魏" panose="02010800040101010101" pitchFamily="2" charset="-122"/>
                <a:sym typeface="+mn-ea"/>
              </a:rPr>
            </a:br>
            <a:r>
              <a:rPr lang="zh-CN" altLang="en-US" dirty="0">
                <a:ea typeface="华文新魏" panose="02010800040101010101" pitchFamily="2" charset="-122"/>
                <a:sym typeface="+mn-ea"/>
              </a:rPr>
              <a:t>       </a:t>
            </a: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  <a:sym typeface="+mn-ea"/>
              </a:rPr>
              <a:t>5.1.1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并行算法的定义和分类</a:t>
            </a:r>
            <a:br>
              <a:rPr lang="zh-CN" altLang="en-US" dirty="0">
                <a:ea typeface="华文新魏" panose="02010800040101010101" pitchFamily="2" charset="-122"/>
                <a:sym typeface="+mn-ea"/>
              </a:rPr>
            </a:br>
            <a:r>
              <a:rPr lang="zh-CN" altLang="en-US" dirty="0">
                <a:ea typeface="华文新魏" panose="02010800040101010101" pitchFamily="2" charset="-122"/>
                <a:sym typeface="+mn-ea"/>
              </a:rPr>
              <a:t>       </a:t>
            </a:r>
            <a:r>
              <a:rPr lang="en-US" altLang="zh-CN" dirty="0">
                <a:ea typeface="华文新魏" panose="02010800040101010101" pitchFamily="2" charset="-122"/>
                <a:sym typeface="+mn-ea"/>
              </a:rPr>
              <a:t>5.1.2</a:t>
            </a:r>
            <a:r>
              <a:rPr lang="en-US" altLang="zh-CN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并行算法的表达</a:t>
            </a:r>
            <a:br>
              <a:rPr lang="zh-CN" altLang="en-US" dirty="0">
                <a:ea typeface="华文新魏" panose="02010800040101010101" pitchFamily="2" charset="-122"/>
                <a:sym typeface="+mn-ea"/>
              </a:rPr>
            </a:br>
            <a:r>
              <a:rPr lang="zh-CN" altLang="en-US" dirty="0">
                <a:ea typeface="华文新魏" panose="02010800040101010101" pitchFamily="2" charset="-122"/>
                <a:sym typeface="+mn-ea"/>
              </a:rPr>
              <a:t>       </a:t>
            </a:r>
            <a:r>
              <a:rPr lang="en-US" altLang="zh-CN" dirty="0">
                <a:ea typeface="华文新魏" panose="02010800040101010101" pitchFamily="2" charset="-122"/>
                <a:sym typeface="+mn-ea"/>
              </a:rPr>
              <a:t>5.1.3</a:t>
            </a:r>
            <a:r>
              <a:rPr lang="en-US" altLang="zh-CN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并行算法的复杂性度量</a:t>
            </a:r>
            <a:br>
              <a:rPr lang="zh-CN" altLang="en-US" dirty="0">
                <a:ea typeface="华文新魏" panose="02010800040101010101" pitchFamily="2" charset="-122"/>
                <a:sym typeface="+mn-ea"/>
              </a:rPr>
            </a:br>
            <a:r>
              <a:rPr lang="zh-CN" altLang="en-US" dirty="0">
                <a:ea typeface="华文新魏" panose="02010800040101010101" pitchFamily="2" charset="-122"/>
                <a:sym typeface="+mn-ea"/>
              </a:rPr>
              <a:t>       </a:t>
            </a:r>
            <a:r>
              <a:rPr lang="en-US" altLang="zh-CN" dirty="0">
                <a:ea typeface="华文新魏" panose="02010800040101010101" pitchFamily="2" charset="-122"/>
                <a:sym typeface="+mn-ea"/>
              </a:rPr>
              <a:t>5.1.4</a:t>
            </a:r>
            <a:r>
              <a:rPr lang="en-US" altLang="zh-CN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 </a:t>
            </a:r>
            <a:r>
              <a:rPr lang="zh-CN" altLang="en-US" u="sng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并行算法中的同步和通讯</a:t>
            </a:r>
            <a:br>
              <a:rPr lang="zh-CN" altLang="en-US" u="sng" dirty="0">
                <a:ea typeface="华文新魏" panose="02010800040101010101" pitchFamily="2" charset="-122"/>
                <a:sym typeface="+mn-ea"/>
              </a:rPr>
            </a:br>
            <a:r>
              <a:rPr lang="zh-CN" altLang="en-US" dirty="0">
                <a:ea typeface="华文新魏" panose="02010800040101010101" pitchFamily="2" charset="-122"/>
                <a:sym typeface="+mn-ea"/>
              </a:rPr>
              <a:t> </a:t>
            </a:r>
            <a:endParaRPr lang="zh-CN" altLang="en-US" dirty="0">
              <a:ea typeface="华文新魏" panose="02010800040101010101" pitchFamily="2" charset="-122"/>
              <a:sym typeface="+mn-ea"/>
            </a:endParaRPr>
          </a:p>
          <a:p>
            <a:pPr marL="0" indent="0" eaLnBrk="1" hangingPunct="1">
              <a:buNone/>
            </a:pPr>
            <a:r>
              <a:rPr lang="en-US" altLang="zh-CN" dirty="0">
                <a:ea typeface="华文新魏" panose="02010800040101010101" pitchFamily="2" charset="-122"/>
                <a:sym typeface="+mn-ea"/>
              </a:rPr>
              <a:t>5.2 </a:t>
            </a:r>
            <a:r>
              <a:rPr lang="zh-CN" altLang="en-US" dirty="0">
                <a:ea typeface="华文新魏" panose="02010800040101010101" pitchFamily="2" charset="-122"/>
                <a:sym typeface="+mn-ea"/>
              </a:rPr>
              <a:t>并行计算模型</a:t>
            </a:r>
            <a:br>
              <a:rPr lang="zh-CN" altLang="en-US" dirty="0">
                <a:ea typeface="华文新魏" panose="02010800040101010101" pitchFamily="2" charset="-122"/>
                <a:sym typeface="+mn-ea"/>
              </a:rPr>
            </a:b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057FD3-9015-4C59-8448-2C96FC0FD71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4F54F7-7E5C-4810-A9E2-0D55C70ADC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 并行算法的同步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60000"/>
          </a:bodyPr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同步概念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同步是在时间上强使各执行进程在某一点必须互相等待；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可用软件、硬件和固件的办法来实现。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同步语句示例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共享存储多处理器上求和算法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   输入：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A=(a</a:t>
            </a:r>
            <a:r>
              <a:rPr lang="en-US" altLang="zh-CN" sz="2800" kern="0" baseline="-2500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0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,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/>
                <a:sym typeface="+mn-ea"/>
              </a:rPr>
              <a:t>…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,a</a:t>
            </a:r>
            <a:r>
              <a:rPr lang="en-US" altLang="zh-CN" sz="2800" kern="0" baseline="-2500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n-1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),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处理器数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p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   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输出：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S=Σa</a:t>
            </a:r>
            <a:r>
              <a:rPr lang="en-US" altLang="zh-CN" sz="2800" kern="0" baseline="-2500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i</a:t>
            </a:r>
            <a:endParaRPr kumimoji="0" lang="en-US" altLang="zh-CN" sz="2800" b="0" i="0" u="none" strike="noStrike" kern="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    Begin                                                   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         (1)S=0                                                     (2.3) lock(S) 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         (2)for all Pi where 0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≤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i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≤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p-1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do                         S=S+L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             (2.1) L=0                                              (2.4) unlock(S)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             (2.2) for j=i to n step p do               end for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                         L=L+a</a:t>
            </a:r>
            <a:r>
              <a:rPr lang="en-US" altLang="zh-CN" sz="2800" kern="0" baseline="-2500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j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                             End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                     end for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             end for    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057FD3-9015-4C59-8448-2C96FC0FD71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4F54F7-7E5C-4810-A9E2-0D55C70ADC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6"/>
          <p:cNvSpPr txBox="1">
            <a:spLocks noGrp="1"/>
          </p:cNvSpPr>
          <p:nvPr>
            <p:ph type="sldNum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sz="1400" dirty="0">
                <a:solidFill>
                  <a:schemeClr val="bg1"/>
                </a:solidFill>
                <a:effectLst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bg1"/>
              </a:solidFill>
              <a:effectLst/>
              <a:ea typeface="宋体" panose="02010600030101010101" pitchFamily="2" charset="-122"/>
            </a:endParaRPr>
          </a:p>
        </p:txBody>
      </p:sp>
      <p:pic>
        <p:nvPicPr>
          <p:cNvPr id="4301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8" y="3175"/>
            <a:ext cx="9164637" cy="6877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1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6092825"/>
            <a:ext cx="3019425" cy="228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1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8" y="6381750"/>
            <a:ext cx="3019425" cy="228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 并行算法的通讯（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60000"/>
          </a:bodyPr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通讯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共享存储多处理器使用：</a:t>
            </a:r>
            <a:r>
              <a:rPr lang="en-US" altLang="zh-CN" sz="28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global read(X,Y)</a:t>
            </a:r>
            <a:r>
              <a:rPr lang="zh-CN" altLang="en-US" sz="28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和</a:t>
            </a:r>
            <a:r>
              <a:rPr lang="en-US" altLang="zh-CN" sz="28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global write(X,Y)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分布存储多计算机使用：</a:t>
            </a:r>
            <a:r>
              <a:rPr lang="en-US" altLang="zh-CN" sz="28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send(</a:t>
            </a:r>
            <a:r>
              <a:rPr lang="en-US" altLang="zh-CN" sz="2800" kern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X,i</a:t>
            </a:r>
            <a:r>
              <a:rPr lang="en-US" altLang="zh-CN" sz="28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)</a:t>
            </a:r>
            <a:r>
              <a:rPr lang="zh-CN" altLang="en-US" sz="28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和</a:t>
            </a:r>
            <a:r>
              <a:rPr lang="en-US" altLang="zh-CN" sz="28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receive(</a:t>
            </a:r>
            <a:r>
              <a:rPr lang="en-US" altLang="zh-CN" sz="2800" kern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Y,j</a:t>
            </a:r>
            <a:r>
              <a:rPr lang="en-US" altLang="zh-CN" sz="28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通讯语句示例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算法</a:t>
            </a:r>
            <a:r>
              <a:rPr lang="en-US" altLang="zh-CN" sz="28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5.2  </a:t>
            </a:r>
            <a:r>
              <a:rPr lang="zh-CN" altLang="en-US" sz="28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分布存储多计算机上矩阵向量乘算法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8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   输入：处理器数</a:t>
            </a:r>
            <a:r>
              <a:rPr lang="en-US" altLang="zh-CN" sz="28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p, A</a:t>
            </a:r>
            <a:r>
              <a:rPr lang="zh-CN" altLang="en-US" sz="28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划分为</a:t>
            </a:r>
            <a:r>
              <a:rPr lang="en-US" altLang="zh-CN" sz="28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B=A[1..n,(i-1)r+1..ir],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             x</a:t>
            </a:r>
            <a:r>
              <a:rPr lang="zh-CN" altLang="en-US" sz="28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划分为</a:t>
            </a:r>
            <a:r>
              <a:rPr lang="en-US" altLang="zh-CN" sz="28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w=w[(i-1)r+1..ir]   r=n/p, </a:t>
            </a:r>
            <a:r>
              <a:rPr lang="en-US" altLang="zh-CN" sz="2800" kern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i</a:t>
            </a:r>
            <a:r>
              <a:rPr lang="en-US" altLang="zh-CN" sz="28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=1~p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   </a:t>
            </a:r>
            <a:r>
              <a:rPr lang="zh-CN" altLang="en-US" sz="28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输出：</a:t>
            </a:r>
            <a:r>
              <a:rPr lang="en-US" altLang="zh-CN" sz="28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P</a:t>
            </a:r>
            <a:r>
              <a:rPr lang="en-US" altLang="zh-CN" sz="2800" kern="0" baseline="-2500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1</a:t>
            </a:r>
            <a:r>
              <a:rPr lang="zh-CN" altLang="en-US" sz="28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保存乘积</a:t>
            </a:r>
            <a:r>
              <a:rPr lang="en-US" altLang="zh-CN" sz="28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AX</a:t>
            </a:r>
            <a:endParaRPr kumimoji="0" lang="en-US" altLang="zh-CN" sz="2800" b="0" i="0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    Begin                                                  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         (1) Compute z=</a:t>
            </a:r>
            <a:r>
              <a:rPr lang="en-US" altLang="zh-CN" sz="2800" kern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Bw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         (2) if </a:t>
            </a:r>
            <a:r>
              <a:rPr lang="en-US" altLang="zh-CN" sz="2800" kern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i</a:t>
            </a:r>
            <a:r>
              <a:rPr lang="en-US" altLang="zh-CN" sz="28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=1 then y=0 else receive(</a:t>
            </a:r>
            <a:r>
              <a:rPr lang="en-US" altLang="zh-CN" sz="2800" kern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y,left</a:t>
            </a:r>
            <a:r>
              <a:rPr lang="en-US" altLang="zh-CN" sz="28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) </a:t>
            </a:r>
            <a:r>
              <a:rPr lang="en-US" altLang="zh-CN" sz="2800" kern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endif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         (3) y=</a:t>
            </a:r>
            <a:r>
              <a:rPr lang="en-US" altLang="zh-CN" sz="2800" kern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y+z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         (4) send(</a:t>
            </a:r>
            <a:r>
              <a:rPr lang="en-US" altLang="zh-CN" sz="2800" kern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y,right</a:t>
            </a:r>
            <a:r>
              <a:rPr lang="en-US" altLang="zh-CN" sz="28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)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         (5) if </a:t>
            </a:r>
            <a:r>
              <a:rPr lang="en-US" altLang="zh-CN" sz="2800" kern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i</a:t>
            </a:r>
            <a:r>
              <a:rPr lang="en-US" altLang="zh-CN" sz="28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=1 then receive(</a:t>
            </a:r>
            <a:r>
              <a:rPr lang="en-US" altLang="zh-CN" sz="2800" kern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y,left</a:t>
            </a:r>
            <a:r>
              <a:rPr lang="en-US" altLang="zh-CN" sz="28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    End     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057FD3-9015-4C59-8448-2C96FC0FD71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4F54F7-7E5C-4810-A9E2-0D55C70ADC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 并行算法的通讯（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057FD3-9015-4C59-8448-2C96FC0FD71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4F54F7-7E5C-4810-A9E2-0D55C70ADC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5062" name="Picture 4"/>
          <p:cNvPicPr>
            <a:picLocks noChangeAspect="1"/>
          </p:cNvPicPr>
          <p:nvPr>
            <p:ph sz="quarter" idx="12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1760" y="2001520"/>
            <a:ext cx="6096000" cy="33909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531495" y="1022350"/>
            <a:ext cx="31083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kern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sym typeface="+mn-ea"/>
              </a:rPr>
              <a:t>计算过程图示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4"/>
          <p:cNvSpPr txBox="1">
            <a:spLocks noGrp="1"/>
          </p:cNvSpPr>
          <p:nvPr>
            <p:ph type="sldNum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sz="1400" dirty="0">
                <a:solidFill>
                  <a:schemeClr val="bg1"/>
                </a:solidFill>
                <a:effectLst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bg1"/>
              </a:solidFill>
              <a:effectLst/>
              <a:ea typeface="宋体" panose="02010600030101010101" pitchFamily="2" charset="-122"/>
            </a:endParaRPr>
          </a:p>
        </p:txBody>
      </p:sp>
      <p:pic>
        <p:nvPicPr>
          <p:cNvPr id="46084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70" y="511493"/>
            <a:ext cx="9144000" cy="5834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olidFill>
                  <a:srgbClr val="003399"/>
                </a:solidFill>
                <a:ea typeface="华文新魏" panose="02010800040101010101" pitchFamily="2" charset="-122"/>
                <a:sym typeface="+mn-ea"/>
              </a:rPr>
              <a:t>第五章 并行算法与并行计算模型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2"/>
          </p:nvPr>
        </p:nvSpPr>
        <p:spPr/>
        <p:txBody>
          <a:bodyPr/>
          <a:p>
            <a:pPr marL="0" indent="0">
              <a:buNone/>
            </a:pPr>
            <a:br>
              <a:rPr lang="en-US" altLang="zh-CN" dirty="0">
                <a:ea typeface="华文新魏" panose="02010800040101010101" pitchFamily="2" charset="-122"/>
                <a:sym typeface="+mn-ea"/>
              </a:rPr>
            </a:br>
            <a:r>
              <a:rPr lang="en-US" altLang="zh-CN" dirty="0">
                <a:ea typeface="华文新魏" panose="02010800040101010101" pitchFamily="2" charset="-122"/>
                <a:sym typeface="+mn-ea"/>
              </a:rPr>
              <a:t>    5.1 </a:t>
            </a:r>
            <a:r>
              <a:rPr lang="zh-CN" altLang="en-US" dirty="0">
                <a:ea typeface="华文新魏" panose="02010800040101010101" pitchFamily="2" charset="-122"/>
                <a:sym typeface="+mn-ea"/>
              </a:rPr>
              <a:t>并行算法的基础知识</a:t>
            </a:r>
            <a:br>
              <a:rPr lang="zh-CN" altLang="en-US" dirty="0">
                <a:ea typeface="华文新魏" panose="02010800040101010101" pitchFamily="2" charset="-122"/>
                <a:sym typeface="+mn-ea"/>
              </a:rPr>
            </a:br>
            <a:r>
              <a:rPr lang="zh-CN" altLang="en-US" dirty="0">
                <a:ea typeface="华文新魏" panose="02010800040101010101" pitchFamily="2" charset="-122"/>
                <a:sym typeface="+mn-ea"/>
              </a:rPr>
              <a:t>    </a:t>
            </a:r>
            <a:r>
              <a:rPr lang="en-US" altLang="zh-CN" dirty="0">
                <a:ea typeface="华文新魏" panose="02010800040101010101" pitchFamily="2" charset="-122"/>
                <a:sym typeface="+mn-ea"/>
              </a:rPr>
              <a:t>5.2 </a:t>
            </a:r>
            <a:r>
              <a:rPr lang="zh-CN" altLang="en-US" dirty="0">
                <a:ea typeface="华文新魏" panose="02010800040101010101" pitchFamily="2" charset="-122"/>
                <a:sym typeface="+mn-ea"/>
              </a:rPr>
              <a:t>并行计算模型</a:t>
            </a:r>
            <a:br>
              <a:rPr lang="zh-CN" altLang="en-US" dirty="0">
                <a:ea typeface="华文新魏" panose="02010800040101010101" pitchFamily="2" charset="-122"/>
                <a:sym typeface="+mn-ea"/>
              </a:rPr>
            </a:br>
            <a:r>
              <a:rPr lang="zh-CN" altLang="en-US" dirty="0">
                <a:ea typeface="华文新魏" panose="02010800040101010101" pitchFamily="2" charset="-122"/>
                <a:sym typeface="+mn-ea"/>
              </a:rPr>
              <a:t>       </a:t>
            </a: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  <a:sym typeface="+mn-ea"/>
              </a:rPr>
              <a:t>5.2.1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 </a:t>
            </a:r>
            <a:r>
              <a:rPr lang="en-US" altLang="zh-CN" u="sng" dirty="0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PRAM</a:t>
            </a:r>
            <a:r>
              <a:rPr lang="zh-CN" altLang="en-US" u="sng" dirty="0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模型</a:t>
            </a:r>
            <a:br>
              <a:rPr lang="zh-CN" altLang="en-US" dirty="0">
                <a:ea typeface="华文新魏" panose="02010800040101010101" pitchFamily="2" charset="-122"/>
                <a:sym typeface="+mn-ea"/>
              </a:rPr>
            </a:br>
            <a:r>
              <a:rPr lang="zh-CN" altLang="en-US" dirty="0">
                <a:ea typeface="华文新魏" panose="02010800040101010101" pitchFamily="2" charset="-122"/>
                <a:sym typeface="+mn-ea"/>
              </a:rPr>
              <a:t>       </a:t>
            </a:r>
            <a:r>
              <a:rPr lang="en-US" altLang="zh-CN" dirty="0">
                <a:ea typeface="华文新魏" panose="02010800040101010101" pitchFamily="2" charset="-122"/>
                <a:sym typeface="+mn-ea"/>
              </a:rPr>
              <a:t>5.2.2</a:t>
            </a:r>
            <a:r>
              <a:rPr lang="en-US" altLang="zh-CN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异步</a:t>
            </a:r>
            <a:r>
              <a:rPr lang="en-US" altLang="zh-CN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PRAM</a:t>
            </a:r>
            <a:r>
              <a:rPr lang="zh-CN" altLang="en-US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模型</a:t>
            </a:r>
            <a:br>
              <a:rPr lang="zh-CN" altLang="en-US" dirty="0">
                <a:ea typeface="华文新魏" panose="02010800040101010101" pitchFamily="2" charset="-122"/>
                <a:sym typeface="+mn-ea"/>
              </a:rPr>
            </a:br>
            <a:r>
              <a:rPr lang="zh-CN" altLang="en-US" dirty="0">
                <a:ea typeface="华文新魏" panose="02010800040101010101" pitchFamily="2" charset="-122"/>
                <a:sym typeface="+mn-ea"/>
              </a:rPr>
              <a:t>       </a:t>
            </a:r>
            <a:r>
              <a:rPr lang="en-US" altLang="zh-CN" dirty="0">
                <a:ea typeface="华文新魏" panose="02010800040101010101" pitchFamily="2" charset="-122"/>
                <a:sym typeface="+mn-ea"/>
              </a:rPr>
              <a:t>5.2.3</a:t>
            </a:r>
            <a:r>
              <a:rPr lang="en-US" altLang="zh-CN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 BSP</a:t>
            </a:r>
            <a:r>
              <a:rPr lang="zh-CN" altLang="en-US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模型</a:t>
            </a:r>
            <a:br>
              <a:rPr lang="zh-CN" altLang="en-US" dirty="0">
                <a:ea typeface="华文新魏" panose="02010800040101010101" pitchFamily="2" charset="-122"/>
                <a:sym typeface="+mn-ea"/>
              </a:rPr>
            </a:br>
            <a:r>
              <a:rPr lang="zh-CN" altLang="en-US" dirty="0">
                <a:ea typeface="华文新魏" panose="02010800040101010101" pitchFamily="2" charset="-122"/>
                <a:sym typeface="+mn-ea"/>
              </a:rPr>
              <a:t>       </a:t>
            </a:r>
            <a:r>
              <a:rPr lang="en-US" altLang="zh-CN" dirty="0">
                <a:ea typeface="华文新魏" panose="02010800040101010101" pitchFamily="2" charset="-122"/>
                <a:sym typeface="+mn-ea"/>
              </a:rPr>
              <a:t>5.2.4</a:t>
            </a:r>
            <a:r>
              <a:rPr lang="en-US" altLang="zh-CN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 logP</a:t>
            </a:r>
            <a:r>
              <a:rPr lang="zh-CN" altLang="en-US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模型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057FD3-9015-4C59-8448-2C96FC0FD71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4F54F7-7E5C-4810-A9E2-0D55C70ADC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PRAM</a:t>
            </a:r>
            <a:r>
              <a:rPr lang="zh-CN" altLang="en-US" dirty="0">
                <a:sym typeface="+mn-ea"/>
              </a:rPr>
              <a:t>模型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2"/>
          </p:nvPr>
        </p:nvSpPr>
        <p:spPr/>
        <p:txBody>
          <a:bodyPr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基本概念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由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Fortune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和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Wyllie1978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年提出，又称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SIMD-SM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模型。有一个集中的共享存储器和一个指令控制器，通过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SM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的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R/W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交换数据，隐式同步计算。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结构图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057FD3-9015-4C59-8448-2C96FC0FD71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4F54F7-7E5C-4810-A9E2-0D55C70ADC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8134" name="Group 4"/>
          <p:cNvGrpSpPr/>
          <p:nvPr/>
        </p:nvGrpSpPr>
        <p:grpSpPr>
          <a:xfrm>
            <a:off x="2627313" y="3422015"/>
            <a:ext cx="3294062" cy="2736850"/>
            <a:chOff x="2955" y="7080"/>
            <a:chExt cx="3600" cy="3380"/>
          </a:xfrm>
        </p:grpSpPr>
        <p:sp>
          <p:nvSpPr>
            <p:cNvPr id="501765" name="Rectangle 5"/>
            <p:cNvSpPr>
              <a:spLocks noChangeArrowheads="1"/>
            </p:cNvSpPr>
            <p:nvPr/>
          </p:nvSpPr>
          <p:spPr bwMode="auto">
            <a:xfrm>
              <a:off x="3855" y="7080"/>
              <a:ext cx="1591" cy="3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Control Unit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01766" name="Rectangle 6"/>
            <p:cNvSpPr>
              <a:spLocks noChangeArrowheads="1"/>
            </p:cNvSpPr>
            <p:nvPr/>
          </p:nvSpPr>
          <p:spPr bwMode="auto">
            <a:xfrm>
              <a:off x="2955" y="9170"/>
              <a:ext cx="3600" cy="4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Interconnection Network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48137" name="Group 7"/>
            <p:cNvGrpSpPr/>
            <p:nvPr/>
          </p:nvGrpSpPr>
          <p:grpSpPr>
            <a:xfrm>
              <a:off x="3060" y="7876"/>
              <a:ext cx="527" cy="1293"/>
              <a:chOff x="3060" y="7876"/>
              <a:chExt cx="527" cy="1293"/>
            </a:xfrm>
          </p:grpSpPr>
          <p:grpSp>
            <p:nvGrpSpPr>
              <p:cNvPr id="48160" name="Group 8"/>
              <p:cNvGrpSpPr/>
              <p:nvPr/>
            </p:nvGrpSpPr>
            <p:grpSpPr>
              <a:xfrm>
                <a:off x="3060" y="8189"/>
                <a:ext cx="527" cy="661"/>
                <a:chOff x="2880" y="8189"/>
                <a:chExt cx="527" cy="661"/>
              </a:xfrm>
            </p:grpSpPr>
            <p:sp>
              <p:nvSpPr>
                <p:cNvPr id="501769" name="Rectangle 9"/>
                <p:cNvSpPr>
                  <a:spLocks noChangeArrowheads="1"/>
                </p:cNvSpPr>
                <p:nvPr/>
              </p:nvSpPr>
              <p:spPr bwMode="auto">
                <a:xfrm>
                  <a:off x="2884" y="8198"/>
                  <a:ext cx="519" cy="66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lIns="0" tIns="0" rIns="0" bIns="0"/>
                <a:p>
                  <a:r>
                    <a:rPr lang="en-US" altLang="zh-CN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</a:t>
                  </a:r>
                  <a:endPara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endParaRPr lang="en-US" altLang="zh-CN" sz="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r>
                    <a:rPr lang="en-US" altLang="zh-CN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LM</a:t>
                  </a:r>
                  <a:endParaRPr lang="en-US" altLang="zh-CN" sz="2800" dirty="0">
                    <a:solidFill>
                      <a:schemeClr val="tx1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50177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884" y="8501"/>
                  <a:ext cx="519" cy="1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501771" name="Line 11"/>
              <p:cNvSpPr>
                <a:spLocks noChangeShapeType="1"/>
              </p:cNvSpPr>
              <p:nvPr/>
            </p:nvSpPr>
            <p:spPr bwMode="auto">
              <a:xfrm>
                <a:off x="3314" y="7876"/>
                <a:ext cx="2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01772" name="Line 12"/>
              <p:cNvSpPr>
                <a:spLocks noChangeShapeType="1"/>
              </p:cNvSpPr>
              <p:nvPr/>
            </p:nvSpPr>
            <p:spPr bwMode="auto">
              <a:xfrm>
                <a:off x="3316" y="8858"/>
                <a:ext cx="0" cy="3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48138" name="Group 13"/>
            <p:cNvGrpSpPr/>
            <p:nvPr/>
          </p:nvGrpSpPr>
          <p:grpSpPr>
            <a:xfrm>
              <a:off x="3960" y="7877"/>
              <a:ext cx="527" cy="1293"/>
              <a:chOff x="3060" y="7876"/>
              <a:chExt cx="527" cy="1293"/>
            </a:xfrm>
          </p:grpSpPr>
          <p:grpSp>
            <p:nvGrpSpPr>
              <p:cNvPr id="48155" name="Group 14"/>
              <p:cNvGrpSpPr/>
              <p:nvPr/>
            </p:nvGrpSpPr>
            <p:grpSpPr>
              <a:xfrm>
                <a:off x="3060" y="8189"/>
                <a:ext cx="527" cy="661"/>
                <a:chOff x="2880" y="8189"/>
                <a:chExt cx="527" cy="661"/>
              </a:xfrm>
            </p:grpSpPr>
            <p:sp>
              <p:nvSpPr>
                <p:cNvPr id="501775" name="Rectangle 15"/>
                <p:cNvSpPr>
                  <a:spLocks noChangeArrowheads="1"/>
                </p:cNvSpPr>
                <p:nvPr/>
              </p:nvSpPr>
              <p:spPr bwMode="auto">
                <a:xfrm>
                  <a:off x="2880" y="8198"/>
                  <a:ext cx="527" cy="65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lIns="0" tIns="0" rIns="0" bIns="0"/>
                <a:p>
                  <a:r>
                    <a:rPr lang="en-US" altLang="zh-CN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</a:t>
                  </a:r>
                  <a:endPara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endParaRPr lang="en-US" altLang="zh-CN" sz="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r>
                    <a:rPr lang="en-US" altLang="zh-CN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LM</a:t>
                  </a:r>
                  <a:endParaRPr lang="en-US" altLang="zh-CN" sz="2800" dirty="0">
                    <a:solidFill>
                      <a:schemeClr val="tx1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501776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880" y="8502"/>
                  <a:ext cx="526" cy="1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501777" name="Line 17"/>
              <p:cNvSpPr>
                <a:spLocks noChangeShapeType="1"/>
              </p:cNvSpPr>
              <p:nvPr/>
            </p:nvSpPr>
            <p:spPr bwMode="auto">
              <a:xfrm>
                <a:off x="3315" y="7885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01778" name="Line 18"/>
              <p:cNvSpPr>
                <a:spLocks noChangeShapeType="1"/>
              </p:cNvSpPr>
              <p:nvPr/>
            </p:nvSpPr>
            <p:spPr bwMode="auto">
              <a:xfrm>
                <a:off x="3315" y="8857"/>
                <a:ext cx="2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48139" name="Group 19"/>
            <p:cNvGrpSpPr/>
            <p:nvPr/>
          </p:nvGrpSpPr>
          <p:grpSpPr>
            <a:xfrm>
              <a:off x="4860" y="7877"/>
              <a:ext cx="527" cy="1293"/>
              <a:chOff x="3060" y="7876"/>
              <a:chExt cx="527" cy="1293"/>
            </a:xfrm>
          </p:grpSpPr>
          <p:grpSp>
            <p:nvGrpSpPr>
              <p:cNvPr id="48150" name="Group 20"/>
              <p:cNvGrpSpPr/>
              <p:nvPr/>
            </p:nvGrpSpPr>
            <p:grpSpPr>
              <a:xfrm>
                <a:off x="3060" y="8189"/>
                <a:ext cx="527" cy="661"/>
                <a:chOff x="2880" y="8189"/>
                <a:chExt cx="527" cy="661"/>
              </a:xfrm>
            </p:grpSpPr>
            <p:sp>
              <p:nvSpPr>
                <p:cNvPr id="501781" name="Rectangle 21"/>
                <p:cNvSpPr>
                  <a:spLocks noChangeArrowheads="1"/>
                </p:cNvSpPr>
                <p:nvPr/>
              </p:nvSpPr>
              <p:spPr bwMode="auto">
                <a:xfrm>
                  <a:off x="2880" y="8198"/>
                  <a:ext cx="527" cy="65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lIns="0" tIns="0" rIns="0" bIns="0"/>
                <a:p>
                  <a:r>
                    <a:rPr lang="en-US" altLang="zh-CN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</a:t>
                  </a:r>
                  <a:endPara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endParaRPr lang="en-US" altLang="zh-CN" sz="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r>
                    <a:rPr lang="en-US" altLang="zh-CN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LM</a:t>
                  </a:r>
                  <a:endParaRPr lang="en-US" altLang="zh-CN" sz="2800" dirty="0">
                    <a:solidFill>
                      <a:schemeClr val="tx1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501782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880" y="8502"/>
                  <a:ext cx="526" cy="1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501783" name="Line 23"/>
              <p:cNvSpPr>
                <a:spLocks noChangeShapeType="1"/>
              </p:cNvSpPr>
              <p:nvPr/>
            </p:nvSpPr>
            <p:spPr bwMode="auto">
              <a:xfrm>
                <a:off x="3315" y="7885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01784" name="Line 24"/>
              <p:cNvSpPr>
                <a:spLocks noChangeShapeType="1"/>
              </p:cNvSpPr>
              <p:nvPr/>
            </p:nvSpPr>
            <p:spPr bwMode="auto">
              <a:xfrm>
                <a:off x="3315" y="8857"/>
                <a:ext cx="2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48140" name="Group 25"/>
            <p:cNvGrpSpPr/>
            <p:nvPr/>
          </p:nvGrpSpPr>
          <p:grpSpPr>
            <a:xfrm>
              <a:off x="5760" y="7878"/>
              <a:ext cx="527" cy="1293"/>
              <a:chOff x="3060" y="7876"/>
              <a:chExt cx="527" cy="1293"/>
            </a:xfrm>
          </p:grpSpPr>
          <p:grpSp>
            <p:nvGrpSpPr>
              <p:cNvPr id="48145" name="Group 26"/>
              <p:cNvGrpSpPr/>
              <p:nvPr/>
            </p:nvGrpSpPr>
            <p:grpSpPr>
              <a:xfrm>
                <a:off x="3060" y="8189"/>
                <a:ext cx="527" cy="661"/>
                <a:chOff x="2880" y="8189"/>
                <a:chExt cx="527" cy="661"/>
              </a:xfrm>
            </p:grpSpPr>
            <p:sp>
              <p:nvSpPr>
                <p:cNvPr id="501787" name="Rectangle 27"/>
                <p:cNvSpPr>
                  <a:spLocks noChangeArrowheads="1"/>
                </p:cNvSpPr>
                <p:nvPr/>
              </p:nvSpPr>
              <p:spPr bwMode="auto">
                <a:xfrm>
                  <a:off x="2880" y="8197"/>
                  <a:ext cx="527" cy="66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lIns="0" tIns="0" rIns="0" bIns="0"/>
                <a:p>
                  <a:r>
                    <a:rPr lang="en-US" altLang="zh-CN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</a:t>
                  </a:r>
                  <a:endPara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endParaRPr lang="en-US" altLang="zh-CN" sz="5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r>
                    <a:rPr lang="en-US" altLang="zh-CN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LM</a:t>
                  </a:r>
                  <a:endParaRPr lang="en-US" altLang="zh-CN" sz="2800" dirty="0">
                    <a:solidFill>
                      <a:schemeClr val="tx1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501788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880" y="8501"/>
                  <a:ext cx="526" cy="1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501789" name="Line 29"/>
              <p:cNvSpPr>
                <a:spLocks noChangeShapeType="1"/>
              </p:cNvSpPr>
              <p:nvPr/>
            </p:nvSpPr>
            <p:spPr bwMode="auto">
              <a:xfrm>
                <a:off x="3315" y="787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01790" name="Line 30"/>
              <p:cNvSpPr>
                <a:spLocks noChangeShapeType="1"/>
              </p:cNvSpPr>
              <p:nvPr/>
            </p:nvSpPr>
            <p:spPr bwMode="auto">
              <a:xfrm>
                <a:off x="3315" y="8858"/>
                <a:ext cx="2" cy="3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501791" name="Line 31"/>
            <p:cNvSpPr>
              <a:spLocks noChangeShapeType="1"/>
            </p:cNvSpPr>
            <p:nvPr/>
          </p:nvSpPr>
          <p:spPr bwMode="auto">
            <a:xfrm flipV="1">
              <a:off x="3285" y="7872"/>
              <a:ext cx="274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01792" name="Line 32"/>
            <p:cNvSpPr>
              <a:spLocks noChangeShapeType="1"/>
            </p:cNvSpPr>
            <p:nvPr/>
          </p:nvSpPr>
          <p:spPr bwMode="auto">
            <a:xfrm>
              <a:off x="4680" y="7502"/>
              <a:ext cx="2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01793" name="Rectangle 33"/>
            <p:cNvSpPr>
              <a:spLocks noChangeArrowheads="1"/>
            </p:cNvSpPr>
            <p:nvPr/>
          </p:nvSpPr>
          <p:spPr bwMode="auto">
            <a:xfrm>
              <a:off x="3659" y="10017"/>
              <a:ext cx="2117" cy="4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Shared Memory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01794" name="Line 34"/>
            <p:cNvSpPr>
              <a:spLocks noChangeShapeType="1"/>
            </p:cNvSpPr>
            <p:nvPr/>
          </p:nvSpPr>
          <p:spPr bwMode="auto">
            <a:xfrm>
              <a:off x="4711" y="9640"/>
              <a:ext cx="0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PRAM</a:t>
            </a:r>
            <a:r>
              <a:rPr lang="zh-CN" altLang="en-US" dirty="0">
                <a:sym typeface="+mn-ea"/>
              </a:rPr>
              <a:t>模型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0000" lnSpcReduction="20000"/>
          </a:bodyPr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分类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PRAM-CRCW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并发读并发写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CPRAM-CRCW(Common PRAM-CRCW)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：仅允许写入相同数据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PPRAM-CRCW(Priority PRAM-CRCW)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：仅允许优先级最高的处理器写入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APRAM-CRCW(Arbitrary PRAM-CRCW)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：允许任意处理器自由写入 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PRAM-CREW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并发读互斥写 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PRAM-EREW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互斥读互斥写 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计算能力比较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PRAM-CRCW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是最强的计算模型，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PRAM-EREW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可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logp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倍模拟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PRAM-CREW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和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PRAM-CRCW 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057FD3-9015-4C59-8448-2C96FC0FD71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4F54F7-7E5C-4810-A9E2-0D55C70ADC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027" name="Object 37"/>
          <p:cNvGraphicFramePr/>
          <p:nvPr/>
        </p:nvGraphicFramePr>
        <p:xfrm>
          <a:off x="2924175" y="5574665"/>
          <a:ext cx="23876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397000" imgH="228600" progId="Equation.3">
                  <p:embed/>
                </p:oleObj>
              </mc:Choice>
              <mc:Fallback>
                <p:oleObj name="" r:id="rId1" imgW="1397000" imgH="228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24175" y="5574665"/>
                        <a:ext cx="2387600" cy="388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39"/>
          <p:cNvGraphicFramePr/>
          <p:nvPr/>
        </p:nvGraphicFramePr>
        <p:xfrm>
          <a:off x="2863850" y="6066790"/>
          <a:ext cx="42370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2654300" imgH="228600" progId="Equation.3">
                  <p:embed/>
                </p:oleObj>
              </mc:Choice>
              <mc:Fallback>
                <p:oleObj name="" r:id="rId3" imgW="2654300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63850" y="6066790"/>
                        <a:ext cx="4237038" cy="36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PRAM</a:t>
            </a:r>
            <a:r>
              <a:rPr lang="zh-CN" altLang="en-US" dirty="0">
                <a:sym typeface="+mn-ea"/>
              </a:rPr>
              <a:t>模型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2"/>
          </p:nvPr>
        </p:nvSpPr>
        <p:spPr/>
        <p:txBody>
          <a:bodyPr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优点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适合并行算法表示和复杂性分析，易于使用，隐藏了并行机的通讯、同步等细节。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缺点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不适合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MIMD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并行机，忽略了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SM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的竞争、通讯延迟等因素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057FD3-9015-4C59-8448-2C96FC0FD71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4F54F7-7E5C-4810-A9E2-0D55C70ADC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ctrTitle"/>
          </p:nvPr>
        </p:nvSpPr>
        <p:spPr>
          <a:xfrm>
            <a:off x="471488" y="908050"/>
            <a:ext cx="8204200" cy="4105275"/>
          </a:xfrm>
        </p:spPr>
        <p:txBody>
          <a:bodyPr vert="horz" wrap="square" lIns="91440" tIns="45720" rIns="91440" bIns="45720" anchor="b"/>
          <a:p>
            <a:pPr algn="l" eaLnBrk="1" hangingPunct="1"/>
            <a:r>
              <a:rPr lang="zh-CN" altLang="en-US" sz="4400" dirty="0">
                <a:solidFill>
                  <a:srgbClr val="003399"/>
                </a:solidFill>
                <a:ea typeface="华文新魏" panose="02010800040101010101" pitchFamily="2" charset="-122"/>
              </a:rPr>
              <a:t>第二篇 并行算法的设计</a:t>
            </a:r>
            <a:br>
              <a:rPr lang="zh-CN" altLang="en-US" sz="4400" dirty="0">
                <a:solidFill>
                  <a:srgbClr val="003399"/>
                </a:solidFill>
                <a:ea typeface="华文新魏" panose="02010800040101010101" pitchFamily="2" charset="-122"/>
              </a:rPr>
            </a:br>
            <a:r>
              <a:rPr lang="zh-CN" altLang="en-US" sz="3600" dirty="0">
                <a:solidFill>
                  <a:srgbClr val="003399"/>
                </a:solidFill>
                <a:ea typeface="华文新魏" panose="02010800040101010101" pitchFamily="2" charset="-122"/>
              </a:rPr>
              <a:t>   </a:t>
            </a:r>
            <a:r>
              <a:rPr lang="zh-CN" altLang="en-US" sz="3600" dirty="0">
                <a:solidFill>
                  <a:schemeClr val="tx2"/>
                </a:solidFill>
                <a:ea typeface="华文新魏" panose="02010800040101010101" pitchFamily="2" charset="-122"/>
              </a:rPr>
              <a:t>第五章 </a:t>
            </a:r>
            <a:r>
              <a:rPr lang="zh-CN" altLang="en-US" sz="3600" u="sng" dirty="0">
                <a:solidFill>
                  <a:schemeClr val="tx2"/>
                </a:solidFill>
                <a:ea typeface="华文新魏" panose="02010800040101010101" pitchFamily="2" charset="-122"/>
              </a:rPr>
              <a:t>并行算法与并行计算模型</a:t>
            </a:r>
            <a:br>
              <a:rPr lang="en-US" altLang="zh-CN" sz="3600" dirty="0">
                <a:ea typeface="华文新魏" panose="02010800040101010101" pitchFamily="2" charset="-122"/>
              </a:rPr>
            </a:br>
            <a:r>
              <a:rPr lang="en-US" altLang="zh-CN" sz="3600" dirty="0">
                <a:ea typeface="华文新魏" panose="02010800040101010101" pitchFamily="2" charset="-122"/>
              </a:rPr>
              <a:t>   </a:t>
            </a:r>
            <a:r>
              <a:rPr lang="zh-CN" altLang="en-US" sz="3600" dirty="0">
                <a:ea typeface="华文新魏" panose="02010800040101010101" pitchFamily="2" charset="-122"/>
              </a:rPr>
              <a:t>第六章 并行算法基本设计策略</a:t>
            </a:r>
            <a:br>
              <a:rPr lang="zh-CN" altLang="en-US" sz="3600" dirty="0">
                <a:ea typeface="华文新魏" panose="02010800040101010101" pitchFamily="2" charset="-122"/>
              </a:rPr>
            </a:br>
            <a:r>
              <a:rPr lang="zh-CN" altLang="en-US" sz="3600" dirty="0">
                <a:ea typeface="华文新魏" panose="02010800040101010101" pitchFamily="2" charset="-122"/>
              </a:rPr>
              <a:t>   第七章 并行算法常用设计技术</a:t>
            </a:r>
            <a:br>
              <a:rPr lang="zh-CN" altLang="en-US" sz="3600" dirty="0">
                <a:ea typeface="华文新魏" panose="02010800040101010101" pitchFamily="2" charset="-122"/>
              </a:rPr>
            </a:br>
            <a:r>
              <a:rPr lang="zh-CN" altLang="en-US" sz="3600" dirty="0">
                <a:ea typeface="华文新魏" panose="02010800040101010101" pitchFamily="2" charset="-122"/>
              </a:rPr>
              <a:t>   第八章 并行算法一般设计过程</a:t>
            </a:r>
            <a:br>
              <a:rPr lang="zh-CN" altLang="en-US" sz="3600" dirty="0">
                <a:ea typeface="华文新魏" panose="02010800040101010101" pitchFamily="2" charset="-122"/>
              </a:rPr>
            </a:br>
            <a:endParaRPr lang="zh-CN" altLang="en-US" sz="3600" dirty="0"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olidFill>
                  <a:srgbClr val="003399"/>
                </a:solidFill>
                <a:ea typeface="华文新魏" panose="02010800040101010101" pitchFamily="2" charset="-122"/>
                <a:sym typeface="+mn-ea"/>
              </a:rPr>
              <a:t>第五章 并行算法与并行计算模型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2"/>
          </p:nvPr>
        </p:nvSpPr>
        <p:spPr/>
        <p:txBody>
          <a:bodyPr/>
          <a:p>
            <a:pPr marL="0" indent="0">
              <a:buNone/>
            </a:pPr>
            <a:br>
              <a:rPr lang="en-US" altLang="zh-CN" dirty="0">
                <a:ea typeface="华文新魏" panose="02010800040101010101" pitchFamily="2" charset="-122"/>
                <a:sym typeface="+mn-ea"/>
              </a:rPr>
            </a:br>
            <a:r>
              <a:rPr lang="en-US" altLang="zh-CN" dirty="0">
                <a:ea typeface="华文新魏" panose="02010800040101010101" pitchFamily="2" charset="-122"/>
                <a:sym typeface="+mn-ea"/>
              </a:rPr>
              <a:t>    5.1 </a:t>
            </a:r>
            <a:r>
              <a:rPr lang="zh-CN" altLang="en-US" dirty="0">
                <a:ea typeface="华文新魏" panose="02010800040101010101" pitchFamily="2" charset="-122"/>
                <a:sym typeface="+mn-ea"/>
              </a:rPr>
              <a:t>并行算法的基础知识</a:t>
            </a:r>
            <a:br>
              <a:rPr lang="zh-CN" altLang="en-US" dirty="0">
                <a:ea typeface="华文新魏" panose="02010800040101010101" pitchFamily="2" charset="-122"/>
                <a:sym typeface="+mn-ea"/>
              </a:rPr>
            </a:br>
            <a:r>
              <a:rPr lang="zh-CN" altLang="en-US" dirty="0">
                <a:ea typeface="华文新魏" panose="02010800040101010101" pitchFamily="2" charset="-122"/>
                <a:sym typeface="+mn-ea"/>
              </a:rPr>
              <a:t>    </a:t>
            </a:r>
            <a:r>
              <a:rPr lang="en-US" altLang="zh-CN" dirty="0">
                <a:ea typeface="华文新魏" panose="02010800040101010101" pitchFamily="2" charset="-122"/>
                <a:sym typeface="+mn-ea"/>
              </a:rPr>
              <a:t>5.2 </a:t>
            </a:r>
            <a:r>
              <a:rPr lang="zh-CN" altLang="en-US" dirty="0">
                <a:ea typeface="华文新魏" panose="02010800040101010101" pitchFamily="2" charset="-122"/>
                <a:sym typeface="+mn-ea"/>
              </a:rPr>
              <a:t>并行计算模型</a:t>
            </a:r>
            <a:br>
              <a:rPr lang="zh-CN" altLang="en-US" dirty="0">
                <a:ea typeface="华文新魏" panose="02010800040101010101" pitchFamily="2" charset="-122"/>
                <a:sym typeface="+mn-ea"/>
              </a:rPr>
            </a:br>
            <a:r>
              <a:rPr lang="zh-CN" altLang="en-US" dirty="0">
                <a:ea typeface="华文新魏" panose="02010800040101010101" pitchFamily="2" charset="-122"/>
                <a:sym typeface="+mn-ea"/>
              </a:rPr>
              <a:t>       </a:t>
            </a: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  <a:sym typeface="+mn-ea"/>
              </a:rPr>
              <a:t>5.2.1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 PRAM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模型</a:t>
            </a:r>
            <a:br>
              <a:rPr lang="zh-CN" altLang="en-US" dirty="0">
                <a:ea typeface="华文新魏" panose="02010800040101010101" pitchFamily="2" charset="-122"/>
                <a:sym typeface="+mn-ea"/>
              </a:rPr>
            </a:br>
            <a:r>
              <a:rPr lang="zh-CN" altLang="en-US" dirty="0">
                <a:ea typeface="华文新魏" panose="02010800040101010101" pitchFamily="2" charset="-122"/>
                <a:sym typeface="+mn-ea"/>
              </a:rPr>
              <a:t>       </a:t>
            </a:r>
            <a:r>
              <a:rPr lang="en-US" altLang="zh-CN" dirty="0">
                <a:ea typeface="华文新魏" panose="02010800040101010101" pitchFamily="2" charset="-122"/>
                <a:sym typeface="+mn-ea"/>
              </a:rPr>
              <a:t>5.2.2</a:t>
            </a:r>
            <a:r>
              <a:rPr lang="en-US" altLang="zh-CN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 </a:t>
            </a:r>
            <a:r>
              <a:rPr lang="zh-CN" altLang="en-US" u="sng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异步</a:t>
            </a:r>
            <a:r>
              <a:rPr lang="en-US" altLang="zh-CN" u="sng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PRAM</a:t>
            </a:r>
            <a:r>
              <a:rPr lang="zh-CN" altLang="en-US" u="sng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模型</a:t>
            </a:r>
            <a:br>
              <a:rPr lang="zh-CN" altLang="en-US" dirty="0">
                <a:ea typeface="华文新魏" panose="02010800040101010101" pitchFamily="2" charset="-122"/>
                <a:sym typeface="+mn-ea"/>
              </a:rPr>
            </a:br>
            <a:r>
              <a:rPr lang="zh-CN" altLang="en-US" dirty="0">
                <a:ea typeface="华文新魏" panose="02010800040101010101" pitchFamily="2" charset="-122"/>
                <a:sym typeface="+mn-ea"/>
              </a:rPr>
              <a:t>       </a:t>
            </a:r>
            <a:r>
              <a:rPr lang="en-US" altLang="zh-CN" dirty="0">
                <a:ea typeface="华文新魏" panose="02010800040101010101" pitchFamily="2" charset="-122"/>
                <a:sym typeface="+mn-ea"/>
              </a:rPr>
              <a:t>5.2.3</a:t>
            </a:r>
            <a:r>
              <a:rPr lang="en-US" altLang="zh-CN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 BSP</a:t>
            </a:r>
            <a:r>
              <a:rPr lang="zh-CN" altLang="en-US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模型</a:t>
            </a:r>
            <a:br>
              <a:rPr lang="zh-CN" altLang="en-US" dirty="0">
                <a:ea typeface="华文新魏" panose="02010800040101010101" pitchFamily="2" charset="-122"/>
                <a:sym typeface="+mn-ea"/>
              </a:rPr>
            </a:br>
            <a:r>
              <a:rPr lang="zh-CN" altLang="en-US" dirty="0">
                <a:ea typeface="华文新魏" panose="02010800040101010101" pitchFamily="2" charset="-122"/>
                <a:sym typeface="+mn-ea"/>
              </a:rPr>
              <a:t>       </a:t>
            </a:r>
            <a:r>
              <a:rPr lang="en-US" altLang="zh-CN" dirty="0">
                <a:ea typeface="华文新魏" panose="02010800040101010101" pitchFamily="2" charset="-122"/>
                <a:sym typeface="+mn-ea"/>
              </a:rPr>
              <a:t>5.2.4</a:t>
            </a:r>
            <a:r>
              <a:rPr lang="en-US" altLang="zh-CN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 logP</a:t>
            </a:r>
            <a:r>
              <a:rPr lang="zh-CN" altLang="en-US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模型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057FD3-9015-4C59-8448-2C96FC0FD71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4F54F7-7E5C-4810-A9E2-0D55C70ADC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>
                <a:sym typeface="+mn-ea"/>
              </a:rPr>
              <a:t>APRAM</a:t>
            </a:r>
            <a:r>
              <a:rPr lang="zh-CN" altLang="en-US" dirty="0">
                <a:sym typeface="+mn-ea"/>
              </a:rPr>
              <a:t>模型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2"/>
          </p:nvPr>
        </p:nvSpPr>
        <p:spPr/>
        <p:txBody>
          <a:bodyPr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基本概念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又称分相（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Phase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）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PRAM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或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MIMD-SM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。每个处理器有其局部存储器、局部时钟、局部程序；无全局时钟，各处理器异步执行；处理器通过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SM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进行通讯；处理器间依赖关系，需在并行程序中显式地加入同步路障。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指令类型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(1)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全局读                       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(2)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全局写   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(3)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局部操作                   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(4)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同步 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057FD3-9015-4C59-8448-2C96FC0FD71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4F54F7-7E5C-4810-A9E2-0D55C70ADC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>
                <a:sym typeface="+mn-ea"/>
              </a:rPr>
              <a:t>APRAM</a:t>
            </a:r>
            <a:r>
              <a:rPr lang="zh-CN" altLang="en-US" dirty="0">
                <a:sym typeface="+mn-ea"/>
              </a:rPr>
              <a:t>模型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2"/>
          </p:nvPr>
        </p:nvSpPr>
        <p:spPr/>
        <p:txBody>
          <a:bodyPr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计算过程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由同步障分开的全局相组成 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057FD3-9015-4C59-8448-2C96FC0FD71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4F54F7-7E5C-4810-A9E2-0D55C70ADC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06885" name="Picture 5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1726565" y="2092643"/>
            <a:ext cx="5378450" cy="393223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APRAM</a:t>
            </a:r>
            <a:r>
              <a:rPr lang="zh-CN" altLang="en-US" dirty="0">
                <a:sym typeface="+mn-ea"/>
              </a:rPr>
              <a:t>模型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计算时间</a:t>
            </a:r>
            <a:endParaRPr kumimoji="0" lang="zh-CN" altLang="en-US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    设局部操作为单位时间；全局读</a:t>
            </a:r>
            <a:r>
              <a:rPr lang="en-US" altLang="zh-CN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/</a:t>
            </a:r>
            <a:r>
              <a:rPr lang="zh-CN" altLang="en-US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写平均时间为</a:t>
            </a:r>
            <a:r>
              <a:rPr lang="en-US" altLang="zh-CN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d</a:t>
            </a:r>
            <a:r>
              <a:rPr lang="zh-CN" altLang="en-US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，</a:t>
            </a:r>
            <a:r>
              <a:rPr lang="en-US" altLang="zh-CN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d</a:t>
            </a:r>
            <a:r>
              <a:rPr lang="zh-CN" altLang="en-US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随着处理器数目的增加而增加；同步路障时间为</a:t>
            </a:r>
            <a:r>
              <a:rPr lang="en-US" altLang="zh-CN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B=B(p)</a:t>
            </a:r>
            <a:r>
              <a:rPr lang="zh-CN" altLang="en-US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非降函数。</a:t>
            </a:r>
            <a:endParaRPr kumimoji="0" lang="zh-CN" altLang="en-US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     满足关系                    ；                             或</a:t>
            </a:r>
            <a:endParaRPr kumimoji="0" lang="zh-CN" altLang="en-US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     令    为全局相内各处理器执行时间最长者，则</a:t>
            </a:r>
            <a:r>
              <a:rPr lang="en-US" altLang="zh-CN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APRAM</a:t>
            </a:r>
            <a:r>
              <a:rPr lang="zh-CN" altLang="en-US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上的计算时间为 </a:t>
            </a:r>
            <a:endParaRPr kumimoji="0" lang="zh-CN" altLang="en-US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优缺点</a:t>
            </a:r>
            <a:endParaRPr kumimoji="0" lang="zh-CN" altLang="en-US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    易编程和分析算法的复杂度，但与现实相差较远，其上并行算法非常有限，也不适合</a:t>
            </a:r>
            <a:r>
              <a:rPr lang="en-US" altLang="zh-CN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MIMD-DM</a:t>
            </a:r>
            <a:r>
              <a:rPr lang="zh-CN" altLang="en-US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模型。</a:t>
            </a:r>
            <a:endParaRPr kumimoji="0" lang="zh-CN" altLang="en-US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057FD3-9015-4C59-8448-2C96FC0FD71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4F54F7-7E5C-4810-A9E2-0D55C70ADC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2053" name="Object 10"/>
          <p:cNvGraphicFramePr/>
          <p:nvPr/>
        </p:nvGraphicFramePr>
        <p:xfrm>
          <a:off x="1376045" y="3183573"/>
          <a:ext cx="30797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203200" imgH="241300" progId="Equation.3">
                  <p:embed/>
                </p:oleObj>
              </mc:Choice>
              <mc:Fallback>
                <p:oleObj name="" r:id="rId1" imgW="203200" imgH="2413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6045" y="3183573"/>
                        <a:ext cx="307975" cy="366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12"/>
          <p:cNvGraphicFramePr/>
          <p:nvPr/>
        </p:nvGraphicFramePr>
        <p:xfrm>
          <a:off x="3207703" y="4032250"/>
          <a:ext cx="27273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1777365" imgH="254000" progId="Equation.3">
                  <p:embed/>
                </p:oleObj>
              </mc:Choice>
              <mc:Fallback>
                <p:oleObj name="" r:id="rId3" imgW="1777365" imgH="2540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7703" y="4032250"/>
                        <a:ext cx="2727325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/>
          <p:nvPr/>
        </p:nvGraphicFramePr>
        <p:xfrm>
          <a:off x="2499043" y="2733040"/>
          <a:ext cx="143192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901065" imgH="203200" progId="Equation.3">
                  <p:embed/>
                </p:oleObj>
              </mc:Choice>
              <mc:Fallback>
                <p:oleObj name="" r:id="rId5" imgW="901065" imgH="203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9043" y="2733040"/>
                        <a:ext cx="1431925" cy="31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/>
          <p:nvPr/>
        </p:nvGraphicFramePr>
        <p:xfrm>
          <a:off x="4353560" y="2742565"/>
          <a:ext cx="2170113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1422400" imgH="203200" progId="Equation.3">
                  <p:embed/>
                </p:oleObj>
              </mc:Choice>
              <mc:Fallback>
                <p:oleObj name="" r:id="rId7" imgW="1422400" imgH="203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53560" y="2742565"/>
                        <a:ext cx="2170113" cy="306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/>
          <p:nvPr/>
        </p:nvGraphicFramePr>
        <p:xfrm>
          <a:off x="7123113" y="2739390"/>
          <a:ext cx="169545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1091565" imgH="203200" progId="Equation.3">
                  <p:embed/>
                </p:oleObj>
              </mc:Choice>
              <mc:Fallback>
                <p:oleObj name="" r:id="rId9" imgW="1091565" imgH="2032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23113" y="2739390"/>
                        <a:ext cx="1695450" cy="309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olidFill>
                  <a:srgbClr val="003399"/>
                </a:solidFill>
                <a:ea typeface="华文新魏" panose="02010800040101010101" pitchFamily="2" charset="-122"/>
                <a:sym typeface="+mn-ea"/>
              </a:rPr>
              <a:t>第五章 并行算法与并行计算模型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2"/>
          </p:nvPr>
        </p:nvSpPr>
        <p:spPr/>
        <p:txBody>
          <a:bodyPr/>
          <a:p>
            <a:pPr marL="0" indent="0">
              <a:buNone/>
            </a:pPr>
            <a:br>
              <a:rPr lang="en-US" altLang="zh-CN" dirty="0">
                <a:ea typeface="华文新魏" panose="02010800040101010101" pitchFamily="2" charset="-122"/>
                <a:sym typeface="+mn-ea"/>
              </a:rPr>
            </a:br>
            <a:r>
              <a:rPr lang="en-US" altLang="zh-CN" dirty="0">
                <a:ea typeface="华文新魏" panose="02010800040101010101" pitchFamily="2" charset="-122"/>
                <a:sym typeface="+mn-ea"/>
              </a:rPr>
              <a:t>    5.1 </a:t>
            </a:r>
            <a:r>
              <a:rPr lang="zh-CN" altLang="en-US" dirty="0">
                <a:ea typeface="华文新魏" panose="02010800040101010101" pitchFamily="2" charset="-122"/>
                <a:sym typeface="+mn-ea"/>
              </a:rPr>
              <a:t>并行算法的基础知识</a:t>
            </a:r>
            <a:br>
              <a:rPr lang="zh-CN" altLang="en-US" dirty="0">
                <a:ea typeface="华文新魏" panose="02010800040101010101" pitchFamily="2" charset="-122"/>
                <a:sym typeface="+mn-ea"/>
              </a:rPr>
            </a:br>
            <a:r>
              <a:rPr lang="zh-CN" altLang="en-US" dirty="0">
                <a:ea typeface="华文新魏" panose="02010800040101010101" pitchFamily="2" charset="-122"/>
                <a:sym typeface="+mn-ea"/>
              </a:rPr>
              <a:t>    </a:t>
            </a:r>
            <a:r>
              <a:rPr lang="en-US" altLang="zh-CN" dirty="0">
                <a:ea typeface="华文新魏" panose="02010800040101010101" pitchFamily="2" charset="-122"/>
                <a:sym typeface="+mn-ea"/>
              </a:rPr>
              <a:t>5.2 </a:t>
            </a:r>
            <a:r>
              <a:rPr lang="zh-CN" altLang="en-US" dirty="0">
                <a:ea typeface="华文新魏" panose="02010800040101010101" pitchFamily="2" charset="-122"/>
                <a:sym typeface="+mn-ea"/>
              </a:rPr>
              <a:t>并行计算模型</a:t>
            </a:r>
            <a:br>
              <a:rPr lang="zh-CN" altLang="en-US" dirty="0">
                <a:ea typeface="华文新魏" panose="02010800040101010101" pitchFamily="2" charset="-122"/>
                <a:sym typeface="+mn-ea"/>
              </a:rPr>
            </a:br>
            <a:r>
              <a:rPr lang="zh-CN" altLang="en-US" dirty="0">
                <a:ea typeface="华文新魏" panose="02010800040101010101" pitchFamily="2" charset="-122"/>
                <a:sym typeface="+mn-ea"/>
              </a:rPr>
              <a:t>       </a:t>
            </a: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  <a:sym typeface="+mn-ea"/>
              </a:rPr>
              <a:t>5.2.1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 PRAM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模型</a:t>
            </a:r>
            <a:br>
              <a:rPr lang="zh-CN" altLang="en-US" dirty="0">
                <a:ea typeface="华文新魏" panose="02010800040101010101" pitchFamily="2" charset="-122"/>
                <a:sym typeface="+mn-ea"/>
              </a:rPr>
            </a:br>
            <a:r>
              <a:rPr lang="zh-CN" altLang="en-US" dirty="0">
                <a:ea typeface="华文新魏" panose="02010800040101010101" pitchFamily="2" charset="-122"/>
                <a:sym typeface="+mn-ea"/>
              </a:rPr>
              <a:t>       </a:t>
            </a:r>
            <a:r>
              <a:rPr lang="en-US" altLang="zh-CN" dirty="0">
                <a:ea typeface="华文新魏" panose="02010800040101010101" pitchFamily="2" charset="-122"/>
                <a:sym typeface="+mn-ea"/>
              </a:rPr>
              <a:t>5.2.2</a:t>
            </a:r>
            <a:r>
              <a:rPr lang="en-US" altLang="zh-CN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异步</a:t>
            </a:r>
            <a:r>
              <a:rPr lang="en-US" altLang="zh-CN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PRAM</a:t>
            </a:r>
            <a:r>
              <a:rPr lang="zh-CN" altLang="en-US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模型</a:t>
            </a:r>
            <a:br>
              <a:rPr lang="zh-CN" altLang="en-US" dirty="0">
                <a:ea typeface="华文新魏" panose="02010800040101010101" pitchFamily="2" charset="-122"/>
                <a:sym typeface="+mn-ea"/>
              </a:rPr>
            </a:br>
            <a:r>
              <a:rPr lang="zh-CN" altLang="en-US" dirty="0">
                <a:ea typeface="华文新魏" panose="02010800040101010101" pitchFamily="2" charset="-122"/>
                <a:sym typeface="+mn-ea"/>
              </a:rPr>
              <a:t>       </a:t>
            </a:r>
            <a:r>
              <a:rPr lang="en-US" altLang="zh-CN" dirty="0">
                <a:ea typeface="华文新魏" panose="02010800040101010101" pitchFamily="2" charset="-122"/>
                <a:sym typeface="+mn-ea"/>
              </a:rPr>
              <a:t>5.2.3</a:t>
            </a:r>
            <a:r>
              <a:rPr lang="en-US" altLang="zh-CN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 </a:t>
            </a:r>
            <a:r>
              <a:rPr lang="en-US" altLang="zh-CN" u="sng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BSP</a:t>
            </a:r>
            <a:r>
              <a:rPr lang="zh-CN" altLang="en-US" u="sng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模型</a:t>
            </a:r>
            <a:br>
              <a:rPr lang="zh-CN" altLang="en-US" dirty="0">
                <a:ea typeface="华文新魏" panose="02010800040101010101" pitchFamily="2" charset="-122"/>
                <a:sym typeface="+mn-ea"/>
              </a:rPr>
            </a:br>
            <a:r>
              <a:rPr lang="zh-CN" altLang="en-US" dirty="0">
                <a:ea typeface="华文新魏" panose="02010800040101010101" pitchFamily="2" charset="-122"/>
                <a:sym typeface="+mn-ea"/>
              </a:rPr>
              <a:t>       </a:t>
            </a:r>
            <a:r>
              <a:rPr lang="en-US" altLang="zh-CN" dirty="0">
                <a:ea typeface="华文新魏" panose="02010800040101010101" pitchFamily="2" charset="-122"/>
                <a:sym typeface="+mn-ea"/>
              </a:rPr>
              <a:t>5.2.4</a:t>
            </a:r>
            <a:r>
              <a:rPr lang="en-US" altLang="zh-CN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 logP</a:t>
            </a:r>
            <a:r>
              <a:rPr lang="zh-CN" altLang="en-US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模型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057FD3-9015-4C59-8448-2C96FC0FD71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4F54F7-7E5C-4810-A9E2-0D55C70ADC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BSP</a:t>
            </a:r>
            <a:r>
              <a:rPr lang="zh-CN" altLang="en-US" dirty="0">
                <a:sym typeface="+mn-ea"/>
              </a:rPr>
              <a:t>模型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2"/>
          </p:nvPr>
        </p:nvSpPr>
        <p:spPr/>
        <p:txBody>
          <a:bodyPr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基本概念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由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Valiant(1990)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提出的，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/>
                <a:sym typeface="+mn-ea"/>
              </a:rPr>
              <a:t>“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块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/>
                <a:sym typeface="+mn-ea"/>
              </a:rPr>
              <a:t>”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同步模型，是一种异步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MIMD-DM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模型，支持消息传递系统，块内异步并行，块间显式同步。 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模型参数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altLang="zh-CN" sz="2800" i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p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：处理器数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(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带有存储器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)</a:t>
            </a:r>
            <a:endParaRPr kumimoji="0" lang="en-US" altLang="zh-CN" sz="2800" b="0" i="1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altLang="zh-CN" sz="2800" i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l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：同步障时间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(Barrier synchronization time)</a:t>
            </a:r>
            <a:endParaRPr kumimoji="0" lang="en-US" altLang="zh-CN" sz="2800" b="0" i="1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altLang="zh-CN" sz="2800" i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g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：带宽因子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(time steps/packet)=1/bandwidth 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057FD3-9015-4C59-8448-2C96FC0FD71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4F54F7-7E5C-4810-A9E2-0D55C70ADC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BSP</a:t>
            </a:r>
            <a:r>
              <a:rPr lang="zh-CN" altLang="en-US" dirty="0">
                <a:sym typeface="+mn-ea"/>
              </a:rPr>
              <a:t>模型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2"/>
          </p:nvPr>
        </p:nvSpPr>
        <p:spPr/>
        <p:txBody>
          <a:bodyPr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计算过程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由若干超级步组成，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每个超级步计算模式为左图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优缺点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    强调了计算和通讯的分离，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    提供了一个编程环境，易于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    程序复杂性分析。但需要显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    式同步机制，限制至多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h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条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    消息的传递等。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057FD3-9015-4C59-8448-2C96FC0FD71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4F54F7-7E5C-4810-A9E2-0D55C70ADC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074" name="Object 4"/>
          <p:cNvGraphicFramePr/>
          <p:nvPr>
            <p:ph sz="half" idx="2"/>
          </p:nvPr>
        </p:nvGraphicFramePr>
        <p:xfrm>
          <a:off x="5371465" y="1317625"/>
          <a:ext cx="3522345" cy="422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2788920" imgH="2890520" progId="Visio.Drawing.6">
                  <p:embed/>
                </p:oleObj>
              </mc:Choice>
              <mc:Fallback>
                <p:oleObj name="" r:id="rId1" imgW="2788920" imgH="2890520" progId="Visio.Drawing.6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71465" y="1317625"/>
                        <a:ext cx="3522345" cy="422211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olidFill>
                  <a:srgbClr val="003399"/>
                </a:solidFill>
                <a:ea typeface="华文新魏" panose="02010800040101010101" pitchFamily="2" charset="-122"/>
                <a:sym typeface="+mn-ea"/>
              </a:rPr>
              <a:t>第五章 并行算法与并行计算模型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2"/>
          </p:nvPr>
        </p:nvSpPr>
        <p:spPr/>
        <p:txBody>
          <a:bodyPr/>
          <a:p>
            <a:pPr marL="0" indent="0">
              <a:buNone/>
            </a:pPr>
            <a:br>
              <a:rPr lang="en-US" altLang="zh-CN" dirty="0">
                <a:ea typeface="华文新魏" panose="02010800040101010101" pitchFamily="2" charset="-122"/>
                <a:sym typeface="+mn-ea"/>
              </a:rPr>
            </a:br>
            <a:r>
              <a:rPr lang="en-US" altLang="zh-CN" dirty="0">
                <a:ea typeface="华文新魏" panose="02010800040101010101" pitchFamily="2" charset="-122"/>
                <a:sym typeface="+mn-ea"/>
              </a:rPr>
              <a:t>    5.1 </a:t>
            </a:r>
            <a:r>
              <a:rPr lang="zh-CN" altLang="en-US" dirty="0">
                <a:ea typeface="华文新魏" panose="02010800040101010101" pitchFamily="2" charset="-122"/>
                <a:sym typeface="+mn-ea"/>
              </a:rPr>
              <a:t>并行算法的基础知识</a:t>
            </a:r>
            <a:br>
              <a:rPr lang="zh-CN" altLang="en-US" dirty="0">
                <a:ea typeface="华文新魏" panose="02010800040101010101" pitchFamily="2" charset="-122"/>
                <a:sym typeface="+mn-ea"/>
              </a:rPr>
            </a:br>
            <a:r>
              <a:rPr lang="zh-CN" altLang="en-US" dirty="0">
                <a:ea typeface="华文新魏" panose="02010800040101010101" pitchFamily="2" charset="-122"/>
                <a:sym typeface="+mn-ea"/>
              </a:rPr>
              <a:t>    </a:t>
            </a:r>
            <a:r>
              <a:rPr lang="en-US" altLang="zh-CN" dirty="0">
                <a:ea typeface="华文新魏" panose="02010800040101010101" pitchFamily="2" charset="-122"/>
                <a:sym typeface="+mn-ea"/>
              </a:rPr>
              <a:t>5.2 </a:t>
            </a:r>
            <a:r>
              <a:rPr lang="zh-CN" altLang="en-US" dirty="0">
                <a:ea typeface="华文新魏" panose="02010800040101010101" pitchFamily="2" charset="-122"/>
                <a:sym typeface="+mn-ea"/>
              </a:rPr>
              <a:t>并行计算模型</a:t>
            </a:r>
            <a:br>
              <a:rPr lang="zh-CN" altLang="en-US" dirty="0">
                <a:ea typeface="华文新魏" panose="02010800040101010101" pitchFamily="2" charset="-122"/>
                <a:sym typeface="+mn-ea"/>
              </a:rPr>
            </a:br>
            <a:r>
              <a:rPr lang="zh-CN" altLang="en-US" dirty="0">
                <a:ea typeface="华文新魏" panose="02010800040101010101" pitchFamily="2" charset="-122"/>
                <a:sym typeface="+mn-ea"/>
              </a:rPr>
              <a:t>       </a:t>
            </a: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  <a:sym typeface="+mn-ea"/>
              </a:rPr>
              <a:t>5.2.1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 PRAM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模型</a:t>
            </a:r>
            <a:br>
              <a:rPr lang="zh-CN" altLang="en-US" dirty="0">
                <a:ea typeface="华文新魏" panose="02010800040101010101" pitchFamily="2" charset="-122"/>
                <a:sym typeface="+mn-ea"/>
              </a:rPr>
            </a:br>
            <a:r>
              <a:rPr lang="zh-CN" altLang="en-US" dirty="0">
                <a:ea typeface="华文新魏" panose="02010800040101010101" pitchFamily="2" charset="-122"/>
                <a:sym typeface="+mn-ea"/>
              </a:rPr>
              <a:t>       </a:t>
            </a:r>
            <a:r>
              <a:rPr lang="en-US" altLang="zh-CN" dirty="0">
                <a:ea typeface="华文新魏" panose="02010800040101010101" pitchFamily="2" charset="-122"/>
                <a:sym typeface="+mn-ea"/>
              </a:rPr>
              <a:t>5.2.2</a:t>
            </a:r>
            <a:r>
              <a:rPr lang="en-US" altLang="zh-CN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异步</a:t>
            </a:r>
            <a:r>
              <a:rPr lang="en-US" altLang="zh-CN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PRAM</a:t>
            </a:r>
            <a:r>
              <a:rPr lang="zh-CN" altLang="en-US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模型</a:t>
            </a:r>
            <a:br>
              <a:rPr lang="zh-CN" altLang="en-US" dirty="0">
                <a:ea typeface="华文新魏" panose="02010800040101010101" pitchFamily="2" charset="-122"/>
                <a:sym typeface="+mn-ea"/>
              </a:rPr>
            </a:br>
            <a:r>
              <a:rPr lang="zh-CN" altLang="en-US" dirty="0">
                <a:ea typeface="华文新魏" panose="02010800040101010101" pitchFamily="2" charset="-122"/>
                <a:sym typeface="+mn-ea"/>
              </a:rPr>
              <a:t>       </a:t>
            </a:r>
            <a:r>
              <a:rPr lang="en-US" altLang="zh-CN" dirty="0">
                <a:ea typeface="华文新魏" panose="02010800040101010101" pitchFamily="2" charset="-122"/>
                <a:sym typeface="+mn-ea"/>
              </a:rPr>
              <a:t>5.2.3</a:t>
            </a:r>
            <a:r>
              <a:rPr lang="en-US" altLang="zh-CN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 BSP</a:t>
            </a:r>
            <a:r>
              <a:rPr lang="zh-CN" altLang="en-US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模型</a:t>
            </a:r>
            <a:br>
              <a:rPr lang="zh-CN" altLang="en-US" dirty="0">
                <a:ea typeface="华文新魏" panose="02010800040101010101" pitchFamily="2" charset="-122"/>
                <a:sym typeface="+mn-ea"/>
              </a:rPr>
            </a:br>
            <a:r>
              <a:rPr lang="zh-CN" altLang="en-US" dirty="0">
                <a:ea typeface="华文新魏" panose="02010800040101010101" pitchFamily="2" charset="-122"/>
                <a:sym typeface="+mn-ea"/>
              </a:rPr>
              <a:t>       </a:t>
            </a:r>
            <a:r>
              <a:rPr lang="en-US" altLang="zh-CN" dirty="0">
                <a:ea typeface="华文新魏" panose="02010800040101010101" pitchFamily="2" charset="-122"/>
                <a:sym typeface="+mn-ea"/>
              </a:rPr>
              <a:t>5.2.4</a:t>
            </a:r>
            <a:r>
              <a:rPr lang="en-US" altLang="zh-CN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 </a:t>
            </a:r>
            <a:r>
              <a:rPr lang="en-US" altLang="zh-CN" u="sng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logP</a:t>
            </a:r>
            <a:r>
              <a:rPr lang="zh-CN" altLang="en-US" u="sng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模型</a:t>
            </a:r>
            <a:endParaRPr lang="zh-CN" altLang="en-US" u="sng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057FD3-9015-4C59-8448-2C96FC0FD71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4F54F7-7E5C-4810-A9E2-0D55C70ADC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logP</a:t>
            </a:r>
            <a:r>
              <a:rPr lang="zh-CN" altLang="en-US" dirty="0">
                <a:sym typeface="+mn-ea"/>
              </a:rPr>
              <a:t>模型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2"/>
          </p:nvPr>
        </p:nvSpPr>
        <p:spPr/>
        <p:txBody>
          <a:bodyPr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基本概念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由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Culler(1993)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年提出的，是一种分布存储的、点到点通讯的多处理机模型，其中通讯由一组参数描述，实行隐式同步。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模型参数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altLang="zh-CN" sz="2800" i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L</a:t>
            </a:r>
            <a:r>
              <a:rPr lang="zh-CN" altLang="en-US" sz="2800" i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：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network latency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altLang="zh-CN" sz="2800" i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o</a:t>
            </a:r>
            <a:r>
              <a:rPr lang="zh-CN" altLang="en-US" sz="2800" i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：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communication overhead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altLang="zh-CN" sz="2800" i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g</a:t>
            </a:r>
            <a:r>
              <a:rPr lang="zh-CN" altLang="en-US" sz="2800" i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：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gap=1/bandwidth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altLang="zh-CN" sz="2800" i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P</a:t>
            </a:r>
            <a:r>
              <a:rPr lang="zh-CN" altLang="en-US" sz="2800" i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：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#processors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注：</a:t>
            </a:r>
            <a:r>
              <a:rPr lang="en-US" altLang="zh-CN" sz="2800" i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L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和</a:t>
            </a:r>
            <a:r>
              <a:rPr lang="en-US" altLang="zh-CN" sz="2800" i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g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反映了通讯网络的容量 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057FD3-9015-4C59-8448-2C96FC0FD71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4F54F7-7E5C-4810-A9E2-0D55C70ADC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logP</a:t>
            </a:r>
            <a:r>
              <a:rPr lang="zh-CN" altLang="en-US" dirty="0">
                <a:sym typeface="+mn-ea"/>
              </a:rPr>
              <a:t>模型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0000" lnSpcReduction="20000"/>
          </a:bodyPr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优缺点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    捕捉了并行机的通讯瓶颈，隐藏了并行机的网络拓扑、路由、协议，可以应用到共享存储、消息传递、数据并行的编程模型中；但难以进行算法描述、设计和分析。 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altLang="zh-CN" sz="2800" b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BSP vs. LogP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BSP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Wingdings" panose="05000000000000000000" pitchFamily="2" charset="2"/>
              </a:rPr>
              <a:t>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LogP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：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BSP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块同步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Wingdings" panose="05000000000000000000" pitchFamily="2" charset="2"/>
              </a:rPr>
              <a:t>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BSP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子集同步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Wingdings" panose="05000000000000000000" pitchFamily="2" charset="2"/>
              </a:rPr>
              <a:t>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BSP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进程对同步＝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LogP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BSP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可以常数因子模拟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LogP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，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LogP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可以对数因子模拟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BSP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BSP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＝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LogP+Barriers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－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Overhead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BSP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提供了更方便的程设环境，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LogP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更好地利用了机器资源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BSP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似乎更简单、方便和符合结构化编程 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057FD3-9015-4C59-8448-2C96FC0FD71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4F54F7-7E5C-4810-A9E2-0D55C70ADC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olidFill>
                  <a:srgbClr val="003399"/>
                </a:solidFill>
                <a:ea typeface="华文新魏" panose="02010800040101010101" pitchFamily="2" charset="-122"/>
                <a:sym typeface="+mn-ea"/>
              </a:rPr>
              <a:t>第五章 并行算法与并行计算模型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2"/>
          </p:nvPr>
        </p:nvSpPr>
        <p:spPr/>
        <p:txBody>
          <a:bodyPr/>
          <a:p>
            <a:pPr marL="0" indent="0" eaLnBrk="1" hangingPunct="1">
              <a:buNone/>
            </a:pPr>
            <a:r>
              <a:rPr lang="en-US" altLang="zh-CN" dirty="0">
                <a:ea typeface="华文新魏" panose="02010800040101010101" pitchFamily="2" charset="-122"/>
                <a:sym typeface="+mn-ea"/>
              </a:rPr>
              <a:t> 5.1 </a:t>
            </a:r>
            <a:r>
              <a:rPr lang="zh-CN" altLang="en-US" dirty="0">
                <a:ea typeface="华文新魏" panose="02010800040101010101" pitchFamily="2" charset="-122"/>
                <a:sym typeface="+mn-ea"/>
              </a:rPr>
              <a:t>并行算法的基础知识</a:t>
            </a:r>
            <a:br>
              <a:rPr lang="zh-CN" altLang="en-US" dirty="0">
                <a:ea typeface="华文新魏" panose="02010800040101010101" pitchFamily="2" charset="-122"/>
                <a:sym typeface="+mn-ea"/>
              </a:rPr>
            </a:br>
            <a:r>
              <a:rPr lang="zh-CN" altLang="en-US" dirty="0">
                <a:ea typeface="华文新魏" panose="02010800040101010101" pitchFamily="2" charset="-122"/>
                <a:sym typeface="+mn-ea"/>
              </a:rPr>
              <a:t>       </a:t>
            </a: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  <a:sym typeface="+mn-ea"/>
              </a:rPr>
              <a:t>5.1.1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 </a:t>
            </a:r>
            <a:r>
              <a:rPr lang="zh-CN" altLang="en-US" u="sng" dirty="0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并行算法的定义和分类</a:t>
            </a:r>
            <a:br>
              <a:rPr lang="zh-CN" altLang="en-US" dirty="0">
                <a:ea typeface="华文新魏" panose="02010800040101010101" pitchFamily="2" charset="-122"/>
                <a:sym typeface="+mn-ea"/>
              </a:rPr>
            </a:br>
            <a:r>
              <a:rPr lang="zh-CN" altLang="en-US" dirty="0">
                <a:ea typeface="华文新魏" panose="02010800040101010101" pitchFamily="2" charset="-122"/>
                <a:sym typeface="+mn-ea"/>
              </a:rPr>
              <a:t>       </a:t>
            </a:r>
            <a:r>
              <a:rPr lang="en-US" altLang="zh-CN" dirty="0">
                <a:ea typeface="华文新魏" panose="02010800040101010101" pitchFamily="2" charset="-122"/>
                <a:sym typeface="+mn-ea"/>
              </a:rPr>
              <a:t>5.1.2</a:t>
            </a:r>
            <a:r>
              <a:rPr lang="en-US" altLang="zh-CN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并行算法的表达</a:t>
            </a:r>
            <a:br>
              <a:rPr lang="zh-CN" altLang="en-US" dirty="0">
                <a:ea typeface="华文新魏" panose="02010800040101010101" pitchFamily="2" charset="-122"/>
                <a:sym typeface="+mn-ea"/>
              </a:rPr>
            </a:br>
            <a:r>
              <a:rPr lang="zh-CN" altLang="en-US" dirty="0">
                <a:ea typeface="华文新魏" panose="02010800040101010101" pitchFamily="2" charset="-122"/>
                <a:sym typeface="+mn-ea"/>
              </a:rPr>
              <a:t>       </a:t>
            </a:r>
            <a:r>
              <a:rPr lang="en-US" altLang="zh-CN" dirty="0">
                <a:ea typeface="华文新魏" panose="02010800040101010101" pitchFamily="2" charset="-122"/>
                <a:sym typeface="+mn-ea"/>
              </a:rPr>
              <a:t>5.1.3</a:t>
            </a:r>
            <a:r>
              <a:rPr lang="en-US" altLang="zh-CN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并行算法的复杂性度量</a:t>
            </a:r>
            <a:br>
              <a:rPr lang="zh-CN" altLang="en-US" dirty="0">
                <a:ea typeface="华文新魏" panose="02010800040101010101" pitchFamily="2" charset="-122"/>
                <a:sym typeface="+mn-ea"/>
              </a:rPr>
            </a:br>
            <a:r>
              <a:rPr lang="zh-CN" altLang="en-US" dirty="0">
                <a:ea typeface="华文新魏" panose="02010800040101010101" pitchFamily="2" charset="-122"/>
                <a:sym typeface="+mn-ea"/>
              </a:rPr>
              <a:t>       </a:t>
            </a:r>
            <a:r>
              <a:rPr lang="en-US" altLang="zh-CN" dirty="0">
                <a:ea typeface="华文新魏" panose="02010800040101010101" pitchFamily="2" charset="-122"/>
                <a:sym typeface="+mn-ea"/>
              </a:rPr>
              <a:t>5.1.4</a:t>
            </a:r>
            <a:r>
              <a:rPr lang="en-US" altLang="zh-CN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并行算法中的同步和通讯</a:t>
            </a:r>
            <a:br>
              <a:rPr lang="zh-CN" altLang="en-US" dirty="0">
                <a:ea typeface="华文新魏" panose="02010800040101010101" pitchFamily="2" charset="-122"/>
                <a:sym typeface="+mn-ea"/>
              </a:rPr>
            </a:br>
            <a:r>
              <a:rPr lang="zh-CN" altLang="en-US" dirty="0">
                <a:ea typeface="华文新魏" panose="02010800040101010101" pitchFamily="2" charset="-122"/>
                <a:sym typeface="+mn-ea"/>
              </a:rPr>
              <a:t> </a:t>
            </a:r>
            <a:endParaRPr lang="zh-CN" altLang="en-US" dirty="0">
              <a:ea typeface="华文新魏" panose="02010800040101010101" pitchFamily="2" charset="-122"/>
              <a:sym typeface="+mn-ea"/>
            </a:endParaRPr>
          </a:p>
          <a:p>
            <a:pPr marL="0" indent="0" eaLnBrk="1" hangingPunct="1">
              <a:buNone/>
            </a:pPr>
            <a:r>
              <a:rPr lang="en-US" altLang="zh-CN" dirty="0">
                <a:ea typeface="华文新魏" panose="02010800040101010101" pitchFamily="2" charset="-122"/>
                <a:sym typeface="+mn-ea"/>
              </a:rPr>
              <a:t>5.2 </a:t>
            </a:r>
            <a:r>
              <a:rPr lang="zh-CN" altLang="en-US" dirty="0">
                <a:ea typeface="华文新魏" panose="02010800040101010101" pitchFamily="2" charset="-122"/>
                <a:sym typeface="+mn-ea"/>
              </a:rPr>
              <a:t>并行计算模型</a:t>
            </a:r>
            <a:br>
              <a:rPr lang="zh-CN" altLang="en-US" dirty="0">
                <a:ea typeface="华文新魏" panose="02010800040101010101" pitchFamily="2" charset="-122"/>
                <a:sym typeface="+mn-ea"/>
              </a:rPr>
            </a:b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057FD3-9015-4C59-8448-2C96FC0FD71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4F54F7-7E5C-4810-A9E2-0D55C70ADC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LogP</a:t>
            </a:r>
            <a:r>
              <a:rPr lang="zh-CN" altLang="en-US"/>
              <a:t>上的多播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057FD3-9015-4C59-8448-2C96FC0FD71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4F54F7-7E5C-4810-A9E2-0D55C70ADC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Line 2"/>
          <p:cNvSpPr/>
          <p:nvPr/>
        </p:nvSpPr>
        <p:spPr>
          <a:xfrm>
            <a:off x="533400" y="762000"/>
            <a:ext cx="7924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58371" name="Oval 3"/>
          <p:cNvSpPr/>
          <p:nvPr/>
        </p:nvSpPr>
        <p:spPr>
          <a:xfrm>
            <a:off x="3733800" y="457200"/>
            <a:ext cx="1295400" cy="5334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>
              <a:spcBef>
                <a:spcPct val="0"/>
              </a:spcBef>
            </a:pP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并行机</a:t>
            </a:r>
            <a:r>
              <a:rPr lang="en-US" altLang="zh-CN" sz="1800" baseline="-25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endParaRPr lang="en-US" altLang="zh-CN" sz="1800" baseline="-250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2" name="Oval 4"/>
          <p:cNvSpPr/>
          <p:nvPr/>
        </p:nvSpPr>
        <p:spPr>
          <a:xfrm>
            <a:off x="2057400" y="457200"/>
            <a:ext cx="1295400" cy="5334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>
              <a:spcBef>
                <a:spcPct val="0"/>
              </a:spcBef>
            </a:pP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并行机</a:t>
            </a:r>
            <a:r>
              <a:rPr lang="en-US" altLang="zh-CN" sz="1800" baseline="-25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800" baseline="-250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3" name="Oval 5"/>
          <p:cNvSpPr/>
          <p:nvPr/>
        </p:nvSpPr>
        <p:spPr>
          <a:xfrm>
            <a:off x="5562600" y="457200"/>
            <a:ext cx="1295400" cy="5334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>
              <a:spcBef>
                <a:spcPct val="0"/>
              </a:spcBef>
            </a:pP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并行机</a:t>
            </a:r>
            <a:r>
              <a:rPr lang="en-US" altLang="zh-CN" sz="1800" baseline="-25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endParaRPr lang="en-US" altLang="zh-CN" sz="1800" baseline="-250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4" name="Line 6"/>
          <p:cNvSpPr/>
          <p:nvPr/>
        </p:nvSpPr>
        <p:spPr>
          <a:xfrm>
            <a:off x="533400" y="2362200"/>
            <a:ext cx="7924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58375" name="Line 7"/>
          <p:cNvSpPr/>
          <p:nvPr/>
        </p:nvSpPr>
        <p:spPr>
          <a:xfrm>
            <a:off x="533400" y="3505200"/>
            <a:ext cx="7924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58376" name="Rectangle 8"/>
          <p:cNvSpPr/>
          <p:nvPr/>
        </p:nvSpPr>
        <p:spPr>
          <a:xfrm>
            <a:off x="3276600" y="2590800"/>
            <a:ext cx="2286000" cy="457200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l">
              <a:spcBef>
                <a:spcPct val="0"/>
              </a:spcBef>
            </a:pP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7" name="Rectangle 9"/>
          <p:cNvSpPr/>
          <p:nvPr/>
        </p:nvSpPr>
        <p:spPr>
          <a:xfrm>
            <a:off x="3276600" y="1600200"/>
            <a:ext cx="2286000" cy="457200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>
              <a:spcBef>
                <a:spcPct val="0"/>
              </a:spcBef>
            </a:pP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并行算法设计模型</a:t>
            </a: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8" name="Rectangle 10"/>
          <p:cNvSpPr/>
          <p:nvPr/>
        </p:nvSpPr>
        <p:spPr>
          <a:xfrm>
            <a:off x="3276600" y="3810000"/>
            <a:ext cx="2286000" cy="457200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l">
              <a:spcBef>
                <a:spcPct val="0"/>
              </a:spcBef>
            </a:pP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9" name="Line 11"/>
          <p:cNvSpPr/>
          <p:nvPr/>
        </p:nvSpPr>
        <p:spPr>
          <a:xfrm>
            <a:off x="4419600" y="3048000"/>
            <a:ext cx="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380" name="Line 12"/>
          <p:cNvSpPr/>
          <p:nvPr/>
        </p:nvSpPr>
        <p:spPr>
          <a:xfrm>
            <a:off x="4419600" y="20574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381" name="Line 13"/>
          <p:cNvSpPr/>
          <p:nvPr/>
        </p:nvSpPr>
        <p:spPr>
          <a:xfrm>
            <a:off x="4419600" y="9906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382" name="Line 14"/>
          <p:cNvSpPr/>
          <p:nvPr/>
        </p:nvSpPr>
        <p:spPr>
          <a:xfrm>
            <a:off x="3124200" y="914400"/>
            <a:ext cx="8382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383" name="Line 15"/>
          <p:cNvSpPr/>
          <p:nvPr/>
        </p:nvSpPr>
        <p:spPr>
          <a:xfrm flipH="1">
            <a:off x="4876800" y="914400"/>
            <a:ext cx="9906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384" name="Line 16"/>
          <p:cNvSpPr/>
          <p:nvPr/>
        </p:nvSpPr>
        <p:spPr>
          <a:xfrm>
            <a:off x="4419600" y="426720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385" name="Line 17"/>
          <p:cNvSpPr/>
          <p:nvPr/>
        </p:nvSpPr>
        <p:spPr>
          <a:xfrm flipH="1">
            <a:off x="3124200" y="4267200"/>
            <a:ext cx="6096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386" name="Line 18"/>
          <p:cNvSpPr/>
          <p:nvPr/>
        </p:nvSpPr>
        <p:spPr>
          <a:xfrm>
            <a:off x="5105400" y="4267200"/>
            <a:ext cx="7620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387" name="Line 19"/>
          <p:cNvSpPr/>
          <p:nvPr/>
        </p:nvSpPr>
        <p:spPr>
          <a:xfrm>
            <a:off x="609600" y="5029200"/>
            <a:ext cx="7924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58388" name="Oval 20"/>
          <p:cNvSpPr/>
          <p:nvPr/>
        </p:nvSpPr>
        <p:spPr>
          <a:xfrm>
            <a:off x="3810000" y="4724400"/>
            <a:ext cx="1295400" cy="5334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>
              <a:spcBef>
                <a:spcPct val="0"/>
              </a:spcBef>
            </a:pP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并行机</a:t>
            </a:r>
            <a:r>
              <a:rPr lang="en-US" altLang="zh-CN" sz="1800" baseline="-25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endParaRPr lang="en-US" altLang="zh-CN" sz="1800" baseline="-250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89" name="Oval 21"/>
          <p:cNvSpPr/>
          <p:nvPr/>
        </p:nvSpPr>
        <p:spPr>
          <a:xfrm>
            <a:off x="2133600" y="4724400"/>
            <a:ext cx="1295400" cy="5334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>
              <a:spcBef>
                <a:spcPct val="0"/>
              </a:spcBef>
            </a:pP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并行机</a:t>
            </a:r>
            <a:r>
              <a:rPr lang="en-US" altLang="zh-CN" sz="1800" baseline="-25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800" baseline="-250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90" name="Oval 22"/>
          <p:cNvSpPr/>
          <p:nvPr/>
        </p:nvSpPr>
        <p:spPr>
          <a:xfrm>
            <a:off x="5638800" y="4724400"/>
            <a:ext cx="1295400" cy="5334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>
              <a:spcBef>
                <a:spcPct val="0"/>
              </a:spcBef>
            </a:pP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并行机</a:t>
            </a:r>
            <a:r>
              <a:rPr lang="en-US" altLang="zh-CN" sz="1800" baseline="-25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endParaRPr lang="en-US" altLang="zh-CN" sz="1800" baseline="-250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91" name="Text Box 23"/>
          <p:cNvSpPr txBox="1"/>
          <p:nvPr/>
        </p:nvSpPr>
        <p:spPr>
          <a:xfrm>
            <a:off x="3336925" y="2613025"/>
            <a:ext cx="22256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0"/>
              </a:spcBef>
            </a:pP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并行程序设计模型</a:t>
            </a: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92" name="Text Box 24"/>
          <p:cNvSpPr txBox="1"/>
          <p:nvPr/>
        </p:nvSpPr>
        <p:spPr>
          <a:xfrm>
            <a:off x="3352800" y="3886200"/>
            <a:ext cx="2133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0"/>
              </a:spcBef>
            </a:pPr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93" name="Text Box 25"/>
          <p:cNvSpPr txBox="1"/>
          <p:nvPr/>
        </p:nvSpPr>
        <p:spPr>
          <a:xfrm>
            <a:off x="3352800" y="3832225"/>
            <a:ext cx="2133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0"/>
              </a:spcBef>
            </a:pP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并行程序执行模型</a:t>
            </a: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94" name="Text Box 26"/>
          <p:cNvSpPr txBox="1"/>
          <p:nvPr/>
        </p:nvSpPr>
        <p:spPr>
          <a:xfrm>
            <a:off x="533400" y="1295400"/>
            <a:ext cx="182880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并行算法设计层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面向算法研究者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95" name="Text Box 27"/>
          <p:cNvSpPr txBox="1"/>
          <p:nvPr/>
        </p:nvSpPr>
        <p:spPr>
          <a:xfrm>
            <a:off x="533400" y="2667000"/>
            <a:ext cx="182880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并行算法实现层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面向程序设计者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96" name="Text Box 28"/>
          <p:cNvSpPr txBox="1"/>
          <p:nvPr/>
        </p:nvSpPr>
        <p:spPr>
          <a:xfrm>
            <a:off x="533400" y="4038600"/>
            <a:ext cx="182880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并行算法运行层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面向程序执行者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97" name="Line 29"/>
          <p:cNvSpPr/>
          <p:nvPr/>
        </p:nvSpPr>
        <p:spPr>
          <a:xfrm flipV="1">
            <a:off x="1447800" y="76200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398" name="Line 30"/>
          <p:cNvSpPr/>
          <p:nvPr/>
        </p:nvSpPr>
        <p:spPr>
          <a:xfrm>
            <a:off x="1447800" y="190500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399" name="Line 31"/>
          <p:cNvSpPr/>
          <p:nvPr/>
        </p:nvSpPr>
        <p:spPr>
          <a:xfrm flipV="1">
            <a:off x="1447800" y="23622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400" name="Line 32"/>
          <p:cNvSpPr/>
          <p:nvPr/>
        </p:nvSpPr>
        <p:spPr>
          <a:xfrm>
            <a:off x="1447800" y="32004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401" name="Line 33"/>
          <p:cNvSpPr/>
          <p:nvPr/>
        </p:nvSpPr>
        <p:spPr>
          <a:xfrm flipV="1">
            <a:off x="1447800" y="35052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402" name="Line 34"/>
          <p:cNvSpPr/>
          <p:nvPr/>
        </p:nvSpPr>
        <p:spPr>
          <a:xfrm>
            <a:off x="1447800" y="457200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403" name="Text Box 35"/>
          <p:cNvSpPr txBox="1"/>
          <p:nvPr/>
        </p:nvSpPr>
        <p:spPr>
          <a:xfrm>
            <a:off x="6629400" y="1371600"/>
            <a:ext cx="1981200" cy="639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从不同的并行机中          抽象出计算参数              建立并行算法设计模型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404" name="Text Box 36"/>
          <p:cNvSpPr txBox="1"/>
          <p:nvPr/>
        </p:nvSpPr>
        <p:spPr>
          <a:xfrm>
            <a:off x="6629400" y="2590800"/>
            <a:ext cx="2057400" cy="639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根据并行机的软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硬件接口 利用并行程序语言            编程实现具体并行算法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405" name="Text Box 37"/>
          <p:cNvSpPr txBox="1"/>
          <p:nvPr/>
        </p:nvSpPr>
        <p:spPr>
          <a:xfrm>
            <a:off x="6629400" y="3886200"/>
            <a:ext cx="2209800" cy="639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在各并行机系统软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硬件支撑下编译运行目标代码                  优化程序的实际性能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406" name="Line 38"/>
          <p:cNvSpPr/>
          <p:nvPr/>
        </p:nvSpPr>
        <p:spPr>
          <a:xfrm flipV="1">
            <a:off x="7315200" y="7620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407" name="Line 39"/>
          <p:cNvSpPr/>
          <p:nvPr/>
        </p:nvSpPr>
        <p:spPr>
          <a:xfrm>
            <a:off x="7315200" y="19812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408" name="Line 40"/>
          <p:cNvSpPr/>
          <p:nvPr/>
        </p:nvSpPr>
        <p:spPr>
          <a:xfrm flipV="1">
            <a:off x="7315200" y="2362200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409" name="Line 41"/>
          <p:cNvSpPr/>
          <p:nvPr/>
        </p:nvSpPr>
        <p:spPr>
          <a:xfrm>
            <a:off x="7315200" y="32004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410" name="Line 42"/>
          <p:cNvSpPr/>
          <p:nvPr/>
        </p:nvSpPr>
        <p:spPr>
          <a:xfrm flipV="1">
            <a:off x="7315200" y="35052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411" name="Line 43"/>
          <p:cNvSpPr/>
          <p:nvPr/>
        </p:nvSpPr>
        <p:spPr>
          <a:xfrm>
            <a:off x="7315200" y="44958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412" name="Rectangle 44"/>
          <p:cNvSpPr/>
          <p:nvPr/>
        </p:nvSpPr>
        <p:spPr>
          <a:xfrm>
            <a:off x="152400" y="5562600"/>
            <a:ext cx="86868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l">
              <a:lnSpc>
                <a:spcPct val="80000"/>
              </a:lnSpc>
              <a:buClr>
                <a:srgbClr val="0070C0"/>
              </a:buClr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三层并行计算模型从几何形状上看，呈现哑铃形状：从不同的并行计算机来</a:t>
            </a:r>
            <a:r>
              <a:rPr lang="en-US" altLang="zh-CN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抽象计算参数建立模型</a:t>
            </a:r>
            <a:r>
              <a:rPr lang="en-US" altLang="zh-CN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，经过不同的加工后，又回到不同的并行计算机中去</a:t>
            </a:r>
            <a:r>
              <a:rPr lang="en-US" altLang="zh-CN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运行代码，求解问题</a:t>
            </a:r>
            <a:r>
              <a:rPr lang="en-US" altLang="zh-CN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8413" name="Freeform 45"/>
          <p:cNvSpPr/>
          <p:nvPr/>
        </p:nvSpPr>
        <p:spPr>
          <a:xfrm>
            <a:off x="1625600" y="266700"/>
            <a:ext cx="5753100" cy="5257800"/>
          </a:xfrm>
          <a:custGeom>
            <a:avLst/>
            <a:gdLst>
              <a:gd name="txL" fmla="*/ 0 w 3624"/>
              <a:gd name="txT" fmla="*/ 0 h 3312"/>
              <a:gd name="txR" fmla="*/ 3624 w 3624"/>
              <a:gd name="txB" fmla="*/ 3312 h 3312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3624" h="3312">
                <a:moveTo>
                  <a:pt x="128" y="168"/>
                </a:moveTo>
                <a:cubicBezTo>
                  <a:pt x="80" y="224"/>
                  <a:pt x="56" y="296"/>
                  <a:pt x="128" y="360"/>
                </a:cubicBezTo>
                <a:cubicBezTo>
                  <a:pt x="200" y="424"/>
                  <a:pt x="448" y="512"/>
                  <a:pt x="560" y="552"/>
                </a:cubicBezTo>
                <a:cubicBezTo>
                  <a:pt x="672" y="592"/>
                  <a:pt x="752" y="584"/>
                  <a:pt x="800" y="600"/>
                </a:cubicBezTo>
                <a:cubicBezTo>
                  <a:pt x="848" y="616"/>
                  <a:pt x="840" y="632"/>
                  <a:pt x="848" y="648"/>
                </a:cubicBezTo>
                <a:cubicBezTo>
                  <a:pt x="856" y="664"/>
                  <a:pt x="848" y="392"/>
                  <a:pt x="848" y="696"/>
                </a:cubicBezTo>
                <a:cubicBezTo>
                  <a:pt x="848" y="1000"/>
                  <a:pt x="848" y="2152"/>
                  <a:pt x="848" y="2472"/>
                </a:cubicBezTo>
                <a:cubicBezTo>
                  <a:pt x="848" y="2792"/>
                  <a:pt x="856" y="2584"/>
                  <a:pt x="848" y="2616"/>
                </a:cubicBezTo>
                <a:cubicBezTo>
                  <a:pt x="840" y="2648"/>
                  <a:pt x="832" y="2648"/>
                  <a:pt x="800" y="2664"/>
                </a:cubicBezTo>
                <a:cubicBezTo>
                  <a:pt x="768" y="2680"/>
                  <a:pt x="728" y="2696"/>
                  <a:pt x="656" y="2712"/>
                </a:cubicBezTo>
                <a:cubicBezTo>
                  <a:pt x="584" y="2728"/>
                  <a:pt x="432" y="2736"/>
                  <a:pt x="368" y="2760"/>
                </a:cubicBezTo>
                <a:cubicBezTo>
                  <a:pt x="304" y="2784"/>
                  <a:pt x="296" y="2816"/>
                  <a:pt x="272" y="2856"/>
                </a:cubicBezTo>
                <a:cubicBezTo>
                  <a:pt x="248" y="2896"/>
                  <a:pt x="216" y="2944"/>
                  <a:pt x="224" y="3000"/>
                </a:cubicBezTo>
                <a:cubicBezTo>
                  <a:pt x="232" y="3056"/>
                  <a:pt x="216" y="3152"/>
                  <a:pt x="320" y="3192"/>
                </a:cubicBezTo>
                <a:cubicBezTo>
                  <a:pt x="424" y="3232"/>
                  <a:pt x="368" y="3232"/>
                  <a:pt x="848" y="3240"/>
                </a:cubicBezTo>
                <a:cubicBezTo>
                  <a:pt x="1328" y="3248"/>
                  <a:pt x="2776" y="3312"/>
                  <a:pt x="3200" y="3240"/>
                </a:cubicBezTo>
                <a:cubicBezTo>
                  <a:pt x="3624" y="3168"/>
                  <a:pt x="3440" y="2896"/>
                  <a:pt x="3392" y="2808"/>
                </a:cubicBezTo>
                <a:cubicBezTo>
                  <a:pt x="3344" y="2720"/>
                  <a:pt x="3024" y="2744"/>
                  <a:pt x="2912" y="2712"/>
                </a:cubicBezTo>
                <a:cubicBezTo>
                  <a:pt x="2800" y="2680"/>
                  <a:pt x="2760" y="2704"/>
                  <a:pt x="2720" y="2616"/>
                </a:cubicBezTo>
                <a:cubicBezTo>
                  <a:pt x="2680" y="2528"/>
                  <a:pt x="2680" y="2448"/>
                  <a:pt x="2672" y="2184"/>
                </a:cubicBezTo>
                <a:cubicBezTo>
                  <a:pt x="2664" y="1920"/>
                  <a:pt x="2656" y="1288"/>
                  <a:pt x="2672" y="1032"/>
                </a:cubicBezTo>
                <a:cubicBezTo>
                  <a:pt x="2688" y="776"/>
                  <a:pt x="2680" y="728"/>
                  <a:pt x="2768" y="648"/>
                </a:cubicBezTo>
                <a:cubicBezTo>
                  <a:pt x="2856" y="568"/>
                  <a:pt x="3096" y="600"/>
                  <a:pt x="3200" y="552"/>
                </a:cubicBezTo>
                <a:cubicBezTo>
                  <a:pt x="3304" y="504"/>
                  <a:pt x="3368" y="440"/>
                  <a:pt x="3392" y="360"/>
                </a:cubicBezTo>
                <a:cubicBezTo>
                  <a:pt x="3416" y="280"/>
                  <a:pt x="3472" y="128"/>
                  <a:pt x="3344" y="72"/>
                </a:cubicBezTo>
                <a:cubicBezTo>
                  <a:pt x="3216" y="16"/>
                  <a:pt x="3112" y="32"/>
                  <a:pt x="2624" y="24"/>
                </a:cubicBezTo>
                <a:cubicBezTo>
                  <a:pt x="2136" y="16"/>
                  <a:pt x="832" y="0"/>
                  <a:pt x="416" y="24"/>
                </a:cubicBezTo>
                <a:cubicBezTo>
                  <a:pt x="0" y="48"/>
                  <a:pt x="176" y="112"/>
                  <a:pt x="128" y="168"/>
                </a:cubicBezTo>
                <a:close/>
              </a:path>
            </a:pathLst>
          </a:custGeom>
          <a:noFill/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3"/>
          <p:cNvSpPr>
            <a:spLocks noGrp="1"/>
          </p:cNvSpPr>
          <p:nvPr>
            <p:ph idx="1"/>
          </p:nvPr>
        </p:nvSpPr>
        <p:spPr>
          <a:xfrm>
            <a:off x="468313" y="428625"/>
            <a:ext cx="8394700" cy="4800600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dirty="0">
                <a:ea typeface="华文中宋" panose="02010600040101010101" pitchFamily="2" charset="-122"/>
              </a:rPr>
              <a:t>分层模型对照表</a:t>
            </a:r>
            <a:endParaRPr lang="zh-CN" altLang="en-US" dirty="0">
              <a:ea typeface="华文中宋" panose="02010600040101010101" pitchFamily="2" charset="-122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zh-CN" altLang="en-US" sz="2400" dirty="0">
              <a:ea typeface="华文中宋" panose="02010600040101010101" pitchFamily="2" charset="-122"/>
            </a:endParaRPr>
          </a:p>
        </p:txBody>
      </p:sp>
      <p:graphicFrame>
        <p:nvGraphicFramePr>
          <p:cNvPr id="72751" name="Group 47"/>
          <p:cNvGraphicFramePr>
            <a:graphicFrameLocks noGrp="1"/>
          </p:cNvGraphicFramePr>
          <p:nvPr/>
        </p:nvGraphicFramePr>
        <p:xfrm>
          <a:off x="395288" y="1341438"/>
          <a:ext cx="8353425" cy="4581525"/>
        </p:xfrm>
        <a:graphic>
          <a:graphicData uri="http://schemas.openxmlformats.org/drawingml/2006/table">
            <a:tbl>
              <a:tblPr/>
              <a:tblGrid>
                <a:gridCol w="792162"/>
                <a:gridCol w="2520950"/>
                <a:gridCol w="2735263"/>
                <a:gridCol w="2305050"/>
              </a:tblGrid>
              <a:tr h="487363">
                <a:tc>
                  <a:txBody>
                    <a:bodyPr/>
                    <a:lstStyle/>
                    <a:p>
                      <a:pPr marL="8255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名称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并行算法设计模型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并行程序设计模型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并行程序执行模型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8255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面向对象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算法设计者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编程者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程序运行者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7600">
                <a:tc>
                  <a:txBody>
                    <a:bodyPr/>
                    <a:lstStyle/>
                    <a:p>
                      <a:pPr marL="8255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作用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算法设计者和机器结构设计者之间桥梁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程序设计者与计算机软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硬之间接口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编译设计者与系统实现者之间接口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7600">
                <a:tc>
                  <a:txBody>
                    <a:bodyPr/>
                    <a:lstStyle/>
                    <a:p>
                      <a:pPr marL="8255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关注点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算法正确性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低时、空开销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确保算法正确语义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正确编程实现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优化程序执行性能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7600">
                <a:tc>
                  <a:txBody>
                    <a:bodyPr/>
                    <a:lstStyle/>
                    <a:p>
                      <a:pPr marL="8255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要素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机器计算参数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计算行为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计算复杂度函数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程序结构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(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编程模式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数据结构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(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共享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分布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可扩展，通用泛化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机器性能参数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运行时系统行为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性能指标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3"/>
          <p:cNvSpPr>
            <a:spLocks noGrp="1"/>
          </p:cNvSpPr>
          <p:nvPr>
            <p:ph idx="1"/>
          </p:nvPr>
        </p:nvSpPr>
        <p:spPr>
          <a:xfrm>
            <a:off x="468313" y="428625"/>
            <a:ext cx="8394700" cy="4800600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dirty="0">
                <a:ea typeface="华文中宋" panose="02010600040101010101" pitchFamily="2" charset="-122"/>
              </a:rPr>
              <a:t>分层模型对照表（续）</a:t>
            </a:r>
            <a:endParaRPr lang="zh-CN" altLang="en-US" dirty="0">
              <a:ea typeface="华文中宋" panose="02010600040101010101" pitchFamily="2" charset="-122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zh-CN" altLang="en-US" sz="2400" dirty="0">
              <a:ea typeface="华文中宋" panose="02010600040101010101" pitchFamily="2" charset="-122"/>
            </a:endParaRPr>
          </a:p>
        </p:txBody>
      </p:sp>
      <p:graphicFrame>
        <p:nvGraphicFramePr>
          <p:cNvPr id="73798" name="Group 70"/>
          <p:cNvGraphicFramePr>
            <a:graphicFrameLocks noGrp="1"/>
          </p:cNvGraphicFramePr>
          <p:nvPr/>
        </p:nvGraphicFramePr>
        <p:xfrm>
          <a:off x="394653" y="941070"/>
          <a:ext cx="8353425" cy="5457825"/>
        </p:xfrm>
        <a:graphic>
          <a:graphicData uri="http://schemas.openxmlformats.org/drawingml/2006/table">
            <a:tbl>
              <a:tblPr/>
              <a:tblGrid>
                <a:gridCol w="792162"/>
                <a:gridCol w="2520950"/>
                <a:gridCol w="2592388"/>
                <a:gridCol w="2447925"/>
              </a:tblGrid>
              <a:tr h="488950">
                <a:tc>
                  <a:txBody>
                    <a:bodyPr/>
                    <a:lstStyle/>
                    <a:p>
                      <a:pPr marL="8255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名称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并行算法设计模型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并行程序设计模型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并行程序执行模型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9338">
                <a:tc>
                  <a:txBody>
                    <a:bodyPr/>
                    <a:lstStyle/>
                    <a:p>
                      <a:pPr marL="8255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方法学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设计方法（划分，分治，流水线，平衡树，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…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）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编程风范（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SPMD,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循环并行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,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主从法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MPMD,Fork/Join,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 放牧法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,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流水线法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,…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）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执行模式（线程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进程产生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,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管理与撤消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;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同步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;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通信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)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8025">
                <a:tc>
                  <a:txBody>
                    <a:bodyPr/>
                    <a:lstStyle/>
                    <a:p>
                      <a:pPr marL="8255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复杂度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算法步数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高级语言条数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机器指令条数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7600">
                <a:tc>
                  <a:txBody>
                    <a:bodyPr/>
                    <a:lstStyle/>
                    <a:p>
                      <a:pPr marL="8255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支撑条件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硬件平台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软件支撑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算法理论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并行语言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工具环境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应用编程接口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API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编译器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OS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运行时系统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硬件结构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(CPU,Memory,I/O)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6488">
                <a:tc>
                  <a:txBody>
                    <a:bodyPr/>
                    <a:lstStyle/>
                    <a:p>
                      <a:pPr marL="8255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现有模型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PRAM, APRAM, BSP, logP, NHBL, UMH,DRAM(h)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OpenMP, MPI, HPF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？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参考文献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0000"/>
          </a:bodyPr>
          <a:p>
            <a:pPr marL="514350" indent="-514350">
              <a:buAutoNum type="arabicPeriod"/>
            </a:pPr>
            <a:r>
              <a:t>David Culler, Richard Karp, David Patterson, Abhijit Sahay, Klaus Erik Schauser, Eunice Santos, Ramesh Subramonian, and Thorsten von Eicken.</a:t>
            </a:r>
            <a:r>
              <a:rPr b="1"/>
              <a:t> LogP: towards a realistic model of parallel computation</a:t>
            </a:r>
            <a:r>
              <a:t>. In Proceedings of the fourth ACM SIGPLAN symposium on Principles and practice of parallel programming (PPOPP '93). ACM, New York, NY, USA, 1-12</a:t>
            </a:r>
          </a:p>
          <a:p>
            <a:pPr marL="514350" indent="-514350">
              <a:buAutoNum type="arabicPeriod"/>
            </a:pPr>
            <a:r>
              <a:rPr lang="zh-CN" altLang="en-US"/>
              <a:t>计永昶 </a:t>
            </a:r>
            <a:r>
              <a:rPr lang="en-US" altLang="zh-CN"/>
              <a:t>,</a:t>
            </a:r>
            <a:r>
              <a:rPr lang="zh-CN" altLang="en-US"/>
              <a:t>卜添</a:t>
            </a:r>
            <a:r>
              <a:rPr lang="en-US" altLang="zh-CN"/>
              <a:t>, </a:t>
            </a:r>
            <a:r>
              <a:rPr lang="zh-CN" altLang="en-US"/>
              <a:t>并行播送和求和算法在几种实际计算模型上的设计和分析</a:t>
            </a:r>
            <a:r>
              <a:rPr lang="en-US" altLang="zh-CN"/>
              <a:t>, 中国科学技术大学学报, 1996 (2) :195-203</a:t>
            </a:r>
            <a:endParaRPr lang="en-US" altLang="zh-CN"/>
          </a:p>
          <a:p>
            <a:pPr marL="514350" indent="-514350">
              <a:buAutoNum type="arabicPeriod"/>
            </a:pPr>
            <a:r>
              <a:rPr>
                <a:sym typeface="+mn-ea"/>
              </a:rPr>
              <a:t>顾乃杰, 李伟, 刘婧，基于斐波那契序列的多点播送算法，计算机学报，</a:t>
            </a:r>
            <a:r>
              <a:rPr lang="en-US">
                <a:sym typeface="+mn-ea"/>
              </a:rPr>
              <a:t>2002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25(4)</a:t>
            </a:r>
            <a:r>
              <a:rPr lang="en-US">
                <a:sym typeface="+mn-ea"/>
              </a:rPr>
              <a:t>:</a:t>
            </a:r>
            <a:r>
              <a:rPr>
                <a:sym typeface="+mn-ea"/>
              </a:rPr>
              <a:t>365—372.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zh-CN" altLang="en-US"/>
              <a:t>陈国良,苗乾坤,孙广中等，分层并行计算模型，中国科学技术大学学报 , 2008 , 38 (7) :841-847</a:t>
            </a:r>
            <a:r>
              <a:rPr lang="en-US" altLang="zh-CN"/>
              <a:t>.</a:t>
            </a:r>
            <a:endParaRPr lang="en-US" altLang="zh-CN"/>
          </a:p>
          <a:p>
            <a:pPr marL="514350" indent="-514350">
              <a:buAutoNum type="arabicPeriod"/>
            </a:pP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BDE2FB-9A02-4889-B394-FF3F993EBD5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4F54F7-7E5C-4810-A9E2-0D55C70ADC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 并行算法的定义和分类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2"/>
          </p:nvPr>
        </p:nvSpPr>
        <p:spPr/>
        <p:txBody>
          <a:bodyPr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并行算法的定义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算法：略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并行算法：一些可同时执行的诸进程的集合，这些进程互相作用和协调动作从而达到给定问题的求解。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并行算法的分类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数值计算和非数值计算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同步算法和异步算法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分布算法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确定算法和随机算法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057FD3-9015-4C59-8448-2C96FC0FD71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4F54F7-7E5C-4810-A9E2-0D55C70ADC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olidFill>
                  <a:srgbClr val="003399"/>
                </a:solidFill>
                <a:ea typeface="华文新魏" panose="02010800040101010101" pitchFamily="2" charset="-122"/>
                <a:sym typeface="+mn-ea"/>
              </a:rPr>
              <a:t>第五章 并行算法与并行计算模型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2"/>
          </p:nvPr>
        </p:nvSpPr>
        <p:spPr/>
        <p:txBody>
          <a:bodyPr/>
          <a:p>
            <a:pPr marL="0" indent="0" eaLnBrk="1" hangingPunct="1">
              <a:buNone/>
            </a:pPr>
            <a:r>
              <a:rPr lang="en-US" altLang="zh-CN" dirty="0">
                <a:ea typeface="华文新魏" panose="02010800040101010101" pitchFamily="2" charset="-122"/>
                <a:sym typeface="+mn-ea"/>
              </a:rPr>
              <a:t> 5.1 </a:t>
            </a:r>
            <a:r>
              <a:rPr lang="zh-CN" altLang="en-US" dirty="0">
                <a:ea typeface="华文新魏" panose="02010800040101010101" pitchFamily="2" charset="-122"/>
                <a:sym typeface="+mn-ea"/>
              </a:rPr>
              <a:t>并行算法的基础知识</a:t>
            </a:r>
            <a:br>
              <a:rPr lang="zh-CN" altLang="en-US" dirty="0">
                <a:ea typeface="华文新魏" panose="02010800040101010101" pitchFamily="2" charset="-122"/>
                <a:sym typeface="+mn-ea"/>
              </a:rPr>
            </a:br>
            <a:r>
              <a:rPr lang="zh-CN" altLang="en-US" dirty="0">
                <a:ea typeface="华文新魏" panose="02010800040101010101" pitchFamily="2" charset="-122"/>
                <a:sym typeface="+mn-ea"/>
              </a:rPr>
              <a:t>       </a:t>
            </a: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  <a:sym typeface="+mn-ea"/>
              </a:rPr>
              <a:t>5.1.1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并行算法的定义和分类</a:t>
            </a:r>
            <a:br>
              <a:rPr lang="zh-CN" altLang="en-US" dirty="0">
                <a:ea typeface="华文新魏" panose="02010800040101010101" pitchFamily="2" charset="-122"/>
                <a:sym typeface="+mn-ea"/>
              </a:rPr>
            </a:br>
            <a:r>
              <a:rPr lang="zh-CN" altLang="en-US" dirty="0">
                <a:ea typeface="华文新魏" panose="02010800040101010101" pitchFamily="2" charset="-122"/>
                <a:sym typeface="+mn-ea"/>
              </a:rPr>
              <a:t>       </a:t>
            </a:r>
            <a:r>
              <a:rPr lang="en-US" altLang="zh-CN" dirty="0">
                <a:ea typeface="华文新魏" panose="02010800040101010101" pitchFamily="2" charset="-122"/>
                <a:sym typeface="+mn-ea"/>
              </a:rPr>
              <a:t>5.1.2</a:t>
            </a:r>
            <a:r>
              <a:rPr lang="en-US" altLang="zh-CN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 </a:t>
            </a:r>
            <a:r>
              <a:rPr lang="zh-CN" altLang="en-US" u="sng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并行算法的表达</a:t>
            </a:r>
            <a:br>
              <a:rPr lang="zh-CN" altLang="en-US" dirty="0">
                <a:ea typeface="华文新魏" panose="02010800040101010101" pitchFamily="2" charset="-122"/>
                <a:sym typeface="+mn-ea"/>
              </a:rPr>
            </a:br>
            <a:r>
              <a:rPr lang="zh-CN" altLang="en-US" dirty="0">
                <a:ea typeface="华文新魏" panose="02010800040101010101" pitchFamily="2" charset="-122"/>
                <a:sym typeface="+mn-ea"/>
              </a:rPr>
              <a:t>       </a:t>
            </a:r>
            <a:r>
              <a:rPr lang="en-US" altLang="zh-CN" dirty="0">
                <a:ea typeface="华文新魏" panose="02010800040101010101" pitchFamily="2" charset="-122"/>
                <a:sym typeface="+mn-ea"/>
              </a:rPr>
              <a:t>5.1.3</a:t>
            </a:r>
            <a:r>
              <a:rPr lang="en-US" altLang="zh-CN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并行算法的复杂性度量</a:t>
            </a:r>
            <a:br>
              <a:rPr lang="zh-CN" altLang="en-US" dirty="0">
                <a:ea typeface="华文新魏" panose="02010800040101010101" pitchFamily="2" charset="-122"/>
                <a:sym typeface="+mn-ea"/>
              </a:rPr>
            </a:br>
            <a:r>
              <a:rPr lang="zh-CN" altLang="en-US" dirty="0">
                <a:ea typeface="华文新魏" panose="02010800040101010101" pitchFamily="2" charset="-122"/>
                <a:sym typeface="+mn-ea"/>
              </a:rPr>
              <a:t>       </a:t>
            </a:r>
            <a:r>
              <a:rPr lang="en-US" altLang="zh-CN" dirty="0">
                <a:ea typeface="华文新魏" panose="02010800040101010101" pitchFamily="2" charset="-122"/>
                <a:sym typeface="+mn-ea"/>
              </a:rPr>
              <a:t>5.1.4</a:t>
            </a:r>
            <a:r>
              <a:rPr lang="en-US" altLang="zh-CN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并行算法中的同步和通讯</a:t>
            </a:r>
            <a:br>
              <a:rPr lang="zh-CN" altLang="en-US" dirty="0">
                <a:ea typeface="华文新魏" panose="02010800040101010101" pitchFamily="2" charset="-122"/>
                <a:sym typeface="+mn-ea"/>
              </a:rPr>
            </a:br>
            <a:r>
              <a:rPr lang="zh-CN" altLang="en-US" dirty="0">
                <a:ea typeface="华文新魏" panose="02010800040101010101" pitchFamily="2" charset="-122"/>
                <a:sym typeface="+mn-ea"/>
              </a:rPr>
              <a:t> </a:t>
            </a:r>
            <a:endParaRPr lang="zh-CN" altLang="en-US" dirty="0">
              <a:ea typeface="华文新魏" panose="02010800040101010101" pitchFamily="2" charset="-122"/>
              <a:sym typeface="+mn-ea"/>
            </a:endParaRPr>
          </a:p>
          <a:p>
            <a:pPr marL="0" indent="0" eaLnBrk="1" hangingPunct="1">
              <a:buNone/>
            </a:pPr>
            <a:r>
              <a:rPr lang="en-US" altLang="zh-CN" dirty="0">
                <a:ea typeface="华文新魏" panose="02010800040101010101" pitchFamily="2" charset="-122"/>
                <a:sym typeface="+mn-ea"/>
              </a:rPr>
              <a:t>5.2 </a:t>
            </a:r>
            <a:r>
              <a:rPr lang="zh-CN" altLang="en-US" dirty="0">
                <a:ea typeface="华文新魏" panose="02010800040101010101" pitchFamily="2" charset="-122"/>
                <a:sym typeface="+mn-ea"/>
              </a:rPr>
              <a:t>并行计算模型</a:t>
            </a:r>
            <a:br>
              <a:rPr lang="zh-CN" altLang="en-US" dirty="0">
                <a:ea typeface="华文新魏" panose="02010800040101010101" pitchFamily="2" charset="-122"/>
                <a:sym typeface="+mn-ea"/>
              </a:rPr>
            </a:b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057FD3-9015-4C59-8448-2C96FC0FD71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4F54F7-7E5C-4810-A9E2-0D55C70ADC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 并行算法的表达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0000" lnSpcReduction="20000"/>
          </a:bodyPr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描述语言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可以使用类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Algol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、类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Pascal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等；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在描述语言中引入并行语句。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并行语句示例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Par-do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语句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         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for i=1 to n par-do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                   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/>
                <a:sym typeface="+mn-ea"/>
              </a:rPr>
              <a:t>……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            end for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for all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语句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            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for all Pi, where 0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≤i≤k  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do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              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/>
                <a:sym typeface="+mn-ea"/>
              </a:rPr>
              <a:t>……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            end for         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057FD3-9015-4C59-8448-2C96FC0FD71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4F54F7-7E5C-4810-A9E2-0D55C70ADC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olidFill>
                  <a:srgbClr val="003399"/>
                </a:solidFill>
                <a:ea typeface="华文新魏" panose="02010800040101010101" pitchFamily="2" charset="-122"/>
                <a:sym typeface="+mn-ea"/>
              </a:rPr>
              <a:t>第五章 并行算法与并行计算模型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2"/>
          </p:nvPr>
        </p:nvSpPr>
        <p:spPr/>
        <p:txBody>
          <a:bodyPr/>
          <a:p>
            <a:pPr marL="0" indent="0" eaLnBrk="1" hangingPunct="1">
              <a:buNone/>
            </a:pPr>
            <a:r>
              <a:rPr lang="en-US" altLang="zh-CN" dirty="0">
                <a:ea typeface="华文新魏" panose="02010800040101010101" pitchFamily="2" charset="-122"/>
                <a:sym typeface="+mn-ea"/>
              </a:rPr>
              <a:t> 5.1 </a:t>
            </a:r>
            <a:r>
              <a:rPr lang="zh-CN" altLang="en-US" dirty="0">
                <a:ea typeface="华文新魏" panose="02010800040101010101" pitchFamily="2" charset="-122"/>
                <a:sym typeface="+mn-ea"/>
              </a:rPr>
              <a:t>并行算法的基础知识</a:t>
            </a:r>
            <a:br>
              <a:rPr lang="zh-CN" altLang="en-US" dirty="0">
                <a:ea typeface="华文新魏" panose="02010800040101010101" pitchFamily="2" charset="-122"/>
                <a:sym typeface="+mn-ea"/>
              </a:rPr>
            </a:br>
            <a:r>
              <a:rPr lang="zh-CN" altLang="en-US" dirty="0">
                <a:ea typeface="华文新魏" panose="02010800040101010101" pitchFamily="2" charset="-122"/>
                <a:sym typeface="+mn-ea"/>
              </a:rPr>
              <a:t>       </a:t>
            </a: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  <a:sym typeface="+mn-ea"/>
              </a:rPr>
              <a:t>5.1.1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并行算法的定义和分类</a:t>
            </a:r>
            <a:br>
              <a:rPr lang="zh-CN" altLang="en-US" dirty="0">
                <a:ea typeface="华文新魏" panose="02010800040101010101" pitchFamily="2" charset="-122"/>
                <a:sym typeface="+mn-ea"/>
              </a:rPr>
            </a:br>
            <a:r>
              <a:rPr lang="zh-CN" altLang="en-US" dirty="0">
                <a:ea typeface="华文新魏" panose="02010800040101010101" pitchFamily="2" charset="-122"/>
                <a:sym typeface="+mn-ea"/>
              </a:rPr>
              <a:t>       </a:t>
            </a:r>
            <a:r>
              <a:rPr lang="en-US" altLang="zh-CN" dirty="0">
                <a:ea typeface="华文新魏" panose="02010800040101010101" pitchFamily="2" charset="-122"/>
                <a:sym typeface="+mn-ea"/>
              </a:rPr>
              <a:t>5.1.2</a:t>
            </a:r>
            <a:r>
              <a:rPr lang="en-US" altLang="zh-CN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并行算法的表达</a:t>
            </a:r>
            <a:br>
              <a:rPr lang="zh-CN" altLang="en-US" dirty="0">
                <a:ea typeface="华文新魏" panose="02010800040101010101" pitchFamily="2" charset="-122"/>
                <a:sym typeface="+mn-ea"/>
              </a:rPr>
            </a:br>
            <a:r>
              <a:rPr lang="zh-CN" altLang="en-US" dirty="0">
                <a:ea typeface="华文新魏" panose="02010800040101010101" pitchFamily="2" charset="-122"/>
                <a:sym typeface="+mn-ea"/>
              </a:rPr>
              <a:t>       </a:t>
            </a:r>
            <a:r>
              <a:rPr lang="en-US" altLang="zh-CN" dirty="0">
                <a:ea typeface="华文新魏" panose="02010800040101010101" pitchFamily="2" charset="-122"/>
                <a:sym typeface="+mn-ea"/>
              </a:rPr>
              <a:t>5.1.3</a:t>
            </a:r>
            <a:r>
              <a:rPr lang="en-US" altLang="zh-CN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 </a:t>
            </a:r>
            <a:r>
              <a:rPr lang="zh-CN" altLang="en-US" u="sng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并行算法的复杂性度量</a:t>
            </a:r>
            <a:br>
              <a:rPr lang="zh-CN" altLang="en-US" dirty="0">
                <a:ea typeface="华文新魏" panose="02010800040101010101" pitchFamily="2" charset="-122"/>
                <a:sym typeface="+mn-ea"/>
              </a:rPr>
            </a:br>
            <a:r>
              <a:rPr lang="zh-CN" altLang="en-US" dirty="0">
                <a:ea typeface="华文新魏" panose="02010800040101010101" pitchFamily="2" charset="-122"/>
                <a:sym typeface="+mn-ea"/>
              </a:rPr>
              <a:t>       </a:t>
            </a:r>
            <a:r>
              <a:rPr lang="en-US" altLang="zh-CN" dirty="0">
                <a:ea typeface="华文新魏" panose="02010800040101010101" pitchFamily="2" charset="-122"/>
                <a:sym typeface="+mn-ea"/>
              </a:rPr>
              <a:t>5.1.4</a:t>
            </a:r>
            <a:r>
              <a:rPr lang="en-US" altLang="zh-CN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并行算法中的同步和通讯</a:t>
            </a:r>
            <a:br>
              <a:rPr lang="zh-CN" altLang="en-US" dirty="0">
                <a:ea typeface="华文新魏" panose="02010800040101010101" pitchFamily="2" charset="-122"/>
                <a:sym typeface="+mn-ea"/>
              </a:rPr>
            </a:br>
            <a:r>
              <a:rPr lang="zh-CN" altLang="en-US" dirty="0">
                <a:ea typeface="华文新魏" panose="02010800040101010101" pitchFamily="2" charset="-122"/>
                <a:sym typeface="+mn-ea"/>
              </a:rPr>
              <a:t> </a:t>
            </a:r>
            <a:endParaRPr lang="zh-CN" altLang="en-US" dirty="0">
              <a:ea typeface="华文新魏" panose="02010800040101010101" pitchFamily="2" charset="-122"/>
              <a:sym typeface="+mn-ea"/>
            </a:endParaRPr>
          </a:p>
          <a:p>
            <a:pPr marL="0" indent="0" eaLnBrk="1" hangingPunct="1">
              <a:buNone/>
            </a:pPr>
            <a:r>
              <a:rPr lang="en-US" altLang="zh-CN" dirty="0">
                <a:ea typeface="华文新魏" panose="02010800040101010101" pitchFamily="2" charset="-122"/>
                <a:sym typeface="+mn-ea"/>
              </a:rPr>
              <a:t>5.2 </a:t>
            </a:r>
            <a:r>
              <a:rPr lang="zh-CN" altLang="en-US" dirty="0">
                <a:ea typeface="华文新魏" panose="02010800040101010101" pitchFamily="2" charset="-122"/>
                <a:sym typeface="+mn-ea"/>
              </a:rPr>
              <a:t>并行计算模型</a:t>
            </a:r>
            <a:br>
              <a:rPr lang="zh-CN" altLang="en-US" dirty="0">
                <a:ea typeface="华文新魏" panose="02010800040101010101" pitchFamily="2" charset="-122"/>
                <a:sym typeface="+mn-ea"/>
              </a:rPr>
            </a:b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057FD3-9015-4C59-8448-2C96FC0FD71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4F54F7-7E5C-4810-A9E2-0D55C70ADC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 并行算法的复杂性度量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0000" lnSpcReduction="20000"/>
          </a:bodyPr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串行算法的复杂性度量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最坏情况下的复杂度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(Worst-Case Complexity)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期望复杂度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(Expected Complexity)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并行算法的几个复杂性度量指标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运行时间</a:t>
            </a:r>
            <a:r>
              <a:rPr lang="en-US" altLang="zh-CN" sz="2800" kern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t(n)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: 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包含计算时间和通讯时间，分别用计算时间步和选路时间步作单位。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n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为问题实例的输入规模。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处理器数</a:t>
            </a:r>
            <a:r>
              <a:rPr lang="en-US" altLang="zh-CN" sz="2800" kern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p(n)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并行算法成本</a:t>
            </a:r>
            <a:r>
              <a:rPr lang="en-US" altLang="zh-CN" sz="2800" kern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c(n)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: c(n)=t(n)p(n)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成本最优性：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若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c(n)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等于在最坏情形下串行算法所需要的时间，则并行算法是成本最优的。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总运算量</a:t>
            </a:r>
            <a:r>
              <a:rPr lang="en-US" altLang="zh-CN" sz="2800" kern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W(n)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: 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并行算法求解问题时所完成的总的操作步数。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057FD3-9015-4C59-8448-2C96FC0FD71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4F54F7-7E5C-4810-A9E2-0D55C70ADC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并行算法的复杂性度量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0000"/>
          </a:bodyPr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Brent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定理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令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W(n)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是某并行算法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A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在运行时间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T(n)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内所执行的运算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量，则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A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使用</a:t>
            </a:r>
            <a:r>
              <a:rPr lang="en-US" altLang="zh-CN" sz="2800" i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p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台处理器可在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t(n)=O(W(n)/p+T(n))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时间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内执行完毕。</a:t>
            </a:r>
            <a:endParaRPr lang="zh-CN" altLang="en-US" sz="2800" kern="0" noProof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zh-CN" altLang="en-US" sz="2800" kern="0" noProof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注：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(1)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揭示了并行算法工作量和运行时间的关系；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(2)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提供了并行算法的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WT(Work-Time)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表示方法；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(3)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告诉我们：设计并行算法时应尽可能将每个时间步的工作量均匀地分摊给</a:t>
            </a:r>
            <a:r>
              <a:rPr lang="en-US" altLang="zh-CN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p</a:t>
            </a:r>
            <a:r>
              <a:rPr lang="zh-CN" altLang="en-US" sz="28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台处理器，使各处理器处于活跃状态。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057FD3-9015-4C59-8448-2C96FC0FD71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4F54F7-7E5C-4810-A9E2-0D55C70ADC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C">
      <a:majorFont>
        <a:latin typeface="Calibri Light"/>
        <a:ea typeface="黑体"/>
        <a:cs typeface=""/>
      </a:majorFont>
      <a:minorFont>
        <a:latin typeface="Calibri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6045</Words>
  <Application>WPS 演示</Application>
  <PresentationFormat>全屏显示(4:3)</PresentationFormat>
  <Paragraphs>514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34</vt:i4>
      </vt:variant>
    </vt:vector>
  </HeadingPairs>
  <TitlesOfParts>
    <vt:vector size="60" baseType="lpstr">
      <vt:lpstr>Arial</vt:lpstr>
      <vt:lpstr>宋体</vt:lpstr>
      <vt:lpstr>Wingdings</vt:lpstr>
      <vt:lpstr>Comic Sans MS</vt:lpstr>
      <vt:lpstr>黑体</vt:lpstr>
      <vt:lpstr>微软雅黑</vt:lpstr>
      <vt:lpstr>Calibri</vt:lpstr>
      <vt:lpstr>等线</vt:lpstr>
      <vt:lpstr>创艺简黑体</vt:lpstr>
      <vt:lpstr>华文新魏</vt:lpstr>
      <vt:lpstr>Arial</vt:lpstr>
      <vt:lpstr>华文中宋</vt:lpstr>
      <vt:lpstr>Calibri Light</vt:lpstr>
      <vt:lpstr>Arial Unicode MS</vt:lpstr>
      <vt:lpstr>Times New Roman</vt:lpstr>
      <vt:lpstr>Wingdings 2</vt:lpstr>
      <vt:lpstr>Gill Sans MT</vt:lpstr>
      <vt:lpstr>Office 主题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Visio.Drawing.6</vt:lpstr>
      <vt:lpstr>并行计算 Parallel Computing</vt:lpstr>
      <vt:lpstr>第二篇 并行算法的设计    第五章 并行算法与并行计算模型    第六章 并行算法基本设计策略    第七章 并行算法常用设计技术    第八章 并行算法一般设计过程 </vt:lpstr>
      <vt:lpstr>第五章 并行算法与并行计算模型</vt:lpstr>
      <vt:lpstr> 并行算法的定义和分类</vt:lpstr>
      <vt:lpstr>第五章 并行算法与并行计算模型</vt:lpstr>
      <vt:lpstr> 并行算法的表达</vt:lpstr>
      <vt:lpstr>第五章 并行算法与并行计算模型</vt:lpstr>
      <vt:lpstr> 并行算法的复杂性度量</vt:lpstr>
      <vt:lpstr>并行算法的复杂性度量</vt:lpstr>
      <vt:lpstr>第五章 并行算法与并行计算模型</vt:lpstr>
      <vt:lpstr> 并行算法的同步</vt:lpstr>
      <vt:lpstr>PowerPoint 演示文稿</vt:lpstr>
      <vt:lpstr> 并行算法的通讯（1）</vt:lpstr>
      <vt:lpstr> 并行算法的通讯（2）</vt:lpstr>
      <vt:lpstr>PowerPoint 演示文稿</vt:lpstr>
      <vt:lpstr>第五章 并行算法与并行计算模型</vt:lpstr>
      <vt:lpstr> PRAM模型</vt:lpstr>
      <vt:lpstr> PRAM模型</vt:lpstr>
      <vt:lpstr> PRAM模型</vt:lpstr>
      <vt:lpstr>第五章 并行算法与并行计算模型</vt:lpstr>
      <vt:lpstr>APRAM模型</vt:lpstr>
      <vt:lpstr>APRAM模型</vt:lpstr>
      <vt:lpstr> APRAM模型</vt:lpstr>
      <vt:lpstr>第五章 并行算法与并行计算模型</vt:lpstr>
      <vt:lpstr> BSP模型</vt:lpstr>
      <vt:lpstr> BSP模型</vt:lpstr>
      <vt:lpstr>第五章 并行算法与并行计算模型</vt:lpstr>
      <vt:lpstr> logP模型</vt:lpstr>
      <vt:lpstr> logP模型</vt:lpstr>
      <vt:lpstr>LogP上的多播</vt:lpstr>
      <vt:lpstr>PowerPoint 演示文稿</vt:lpstr>
      <vt:lpstr>PowerPoint 演示文稿</vt:lpstr>
      <vt:lpstr>PowerPoint 演示文稿</vt:lpstr>
      <vt:lpstr>参考文献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并行计算</dc:title>
  <dc:creator>Xu Yun</dc:creator>
  <cp:lastModifiedBy>gzsun</cp:lastModifiedBy>
  <cp:revision>149</cp:revision>
  <dcterms:created xsi:type="dcterms:W3CDTF">2003-07-16T00:37:00Z</dcterms:created>
  <dcterms:modified xsi:type="dcterms:W3CDTF">2020-03-10T07:41:57Z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4</vt:r8>
  </property>
  <property fmtid="{D5CDD505-2E9C-101B-9397-08002B2CF9AE}" pid="3" name="KSOProductBuildVer">
    <vt:lpwstr>2052-11.1.0.8013</vt:lpwstr>
  </property>
</Properties>
</file>