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319" r:id="rId3"/>
    <p:sldId id="627" r:id="rId4"/>
    <p:sldId id="649" r:id="rId5"/>
    <p:sldId id="628" r:id="rId6"/>
    <p:sldId id="629" r:id="rId7"/>
    <p:sldId id="630" r:id="rId8"/>
    <p:sldId id="631" r:id="rId9"/>
    <p:sldId id="632" r:id="rId10"/>
    <p:sldId id="633" r:id="rId11"/>
    <p:sldId id="634" r:id="rId12"/>
    <p:sldId id="635" r:id="rId13"/>
    <p:sldId id="636" r:id="rId14"/>
    <p:sldId id="637" r:id="rId15"/>
    <p:sldId id="638" r:id="rId16"/>
    <p:sldId id="639" r:id="rId17"/>
    <p:sldId id="640" r:id="rId18"/>
    <p:sldId id="641" r:id="rId19"/>
    <p:sldId id="642" r:id="rId20"/>
    <p:sldId id="643" r:id="rId21"/>
    <p:sldId id="648" r:id="rId22"/>
    <p:sldId id="644" r:id="rId23"/>
    <p:sldId id="645" r:id="rId24"/>
    <p:sldId id="646" r:id="rId25"/>
  </p:sldIdLst>
  <p:sldSz cx="9144000" cy="6858000" type="screen4x3"/>
  <p:notesSz cx="7099300" cy="10234295"/>
  <p:defaultTextStyle>
    <a:defPPr>
      <a:defRPr lang="en-US"/>
    </a:defPPr>
    <a:lvl1pPr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F8F8F8"/>
    <a:srgbClr val="6600CC"/>
    <a:srgbClr val="009900"/>
    <a:srgbClr val="33CC33"/>
    <a:srgbClr val="003399"/>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56" autoAdjust="0"/>
    <p:restoredTop sz="94590" autoAdjust="0"/>
  </p:normalViewPr>
  <p:slideViewPr>
    <p:cSldViewPr>
      <p:cViewPr varScale="1">
        <p:scale>
          <a:sx n="70" d="100"/>
          <a:sy n="70" d="100"/>
        </p:scale>
        <p:origin x="540" y="45"/>
      </p:cViewPr>
      <p:guideLst>
        <p:guide orient="horz" pos="2206"/>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64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48640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E229634E-E55F-4A92-B05A-0D31F7D481F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67587" name="Rectangle 1027"/>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3076" name="Rectangle 1028"/>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1029"/>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7590" name="Rectangle 1030"/>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67591" name="Rectangle 1031"/>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59D6EE8D-ADC0-4A18-B8DE-64B0296194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用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7327558" y="6505301"/>
            <a:ext cx="1030608" cy="352699"/>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内容占位符 5"/>
          <p:cNvSpPr>
            <a:spLocks noGrp="1"/>
          </p:cNvSpPr>
          <p:nvPr>
            <p:ph sz="quarter" idx="12"/>
          </p:nvPr>
        </p:nvSpPr>
        <p:spPr>
          <a:xfrm>
            <a:off x="379639" y="979261"/>
            <a:ext cx="8384722" cy="504598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752600"/>
            <a:ext cx="38481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752600"/>
            <a:ext cx="38481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a:xfrm>
            <a:off x="76200" y="6400800"/>
            <a:ext cx="36576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Comic Sans MS" panose="030F0702030302020204" pitchFamily="66" charset="0"/>
                <a:ea typeface="创艺简黑体" pitchFamily="2" charset="-122"/>
                <a:cs typeface="+mn-cs"/>
              </a:rPr>
              <a:t>国家高性能计算中心（合肥）</a:t>
            </a:r>
            <a:endParaRPr kumimoji="0" lang="zh-CN" altLang="en-US" sz="1400" b="0" i="0" u="none" strike="noStrike" kern="1200" cap="none" spc="0" normalizeH="0" baseline="0" noProof="0">
              <a:ln>
                <a:noFill/>
              </a:ln>
              <a:solidFill>
                <a:schemeClr val="tx1"/>
              </a:solidFill>
              <a:effectLst/>
              <a:uLnTx/>
              <a:uFillTx/>
              <a:latin typeface="Comic Sans MS" panose="030F0702030302020204" pitchFamily="66" charset="0"/>
              <a:ea typeface="创艺简黑体" pitchFamily="2" charset="-122"/>
              <a:cs typeface="+mn-cs"/>
            </a:endParaRPr>
          </a:p>
        </p:txBody>
      </p:sp>
      <p:sp>
        <p:nvSpPr>
          <p:cNvPr id="6" name="灯片编号占位符 5"/>
          <p:cNvSpPr>
            <a:spLocks noGrp="1"/>
          </p:cNvSpPr>
          <p:nvPr>
            <p:ph type="sldNum" sz="quarter" idx="11"/>
          </p:nvPr>
        </p:nvSpPr>
        <p:spPr/>
        <p:txBody>
          <a:bodyPr/>
          <a:p>
            <a:pPr lvl="0" eaLnBrk="1" hangingPunct="1">
              <a:spcBef>
                <a:spcPct val="0"/>
              </a:spcBef>
            </a:pPr>
            <a:fld id="{9A0DB2DC-4C9A-4742-B13C-FB6460FD3503}" type="slidenum">
              <a:rPr lang="zh-CN" altLang="en-US" dirty="0">
                <a:latin typeface="Comic Sans MS" panose="030F0702030302020204" pitchFamily="66" charset="0"/>
              </a:rPr>
            </a:fld>
            <a:endParaRPr lang="zh-CN" altLang="en-US" dirty="0">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hart" preserve="1">
  <p:cSld name="标题，文本与图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890588"/>
            <a:ext cx="82296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33538"/>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48200" y="1633538"/>
            <a:ext cx="4038600" cy="4525962"/>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30000"/>
              </a:spcBef>
              <a:spcAft>
                <a:spcPct val="0"/>
              </a:spcAft>
              <a:buClr>
                <a:srgbClr val="A50021"/>
              </a:buClr>
              <a:buSzTx/>
              <a:buFontTx/>
              <a:buChar char="•"/>
              <a:defRPr/>
            </a:pPr>
            <a:endParaRPr kumimoji="0" lang="zh-CN" altLang="en-US" sz="2600" b="0" i="0" u="none" strike="noStrike" kern="0" cap="none" spc="0" normalizeH="0" baseline="0" noProof="0" smtClean="0">
              <a:ln>
                <a:noFill/>
              </a:ln>
              <a:solidFill>
                <a:schemeClr val="tx1"/>
              </a:solidFill>
              <a:effectLst/>
              <a:uLnTx/>
              <a:uFillTx/>
              <a:latin typeface="+mn-lt"/>
              <a:ea typeface="+mn-ea"/>
              <a:cs typeface="+mn-cs"/>
            </a:endParaRPr>
          </a:p>
        </p:txBody>
      </p:sp>
      <p:sp>
        <p:nvSpPr>
          <p:cNvPr id="7" name="日期占位符 4"/>
          <p:cNvSpPr>
            <a:spLocks noGrp="1"/>
          </p:cNvSpPr>
          <p:nvPr>
            <p:ph type="dt" sz="half" idx="12"/>
          </p:nvPr>
        </p:nvSpPr>
        <p:spPr bwMode="auto">
          <a:xfrm>
            <a:off x="457200" y="6245225"/>
            <a:ext cx="2133600" cy="47625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
        <p:nvSpPr>
          <p:cNvPr id="8" name="页脚占位符 5"/>
          <p:cNvSpPr>
            <a:spLocks noGrp="1"/>
          </p:cNvSpPr>
          <p:nvPr>
            <p:ph type="ftr" sz="quarter" idx="3"/>
          </p:nvPr>
        </p:nvSpPr>
        <p:spPr bwMode="auto">
          <a:xfrm>
            <a:off x="3124200" y="6245225"/>
            <a:ext cx="2895600" cy="47625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
        <p:nvSpPr>
          <p:cNvPr id="9" name="灯片编号占位符 6"/>
          <p:cNvSpPr>
            <a:spLocks noGrp="1"/>
          </p:cNvSpPr>
          <p:nvPr>
            <p:ph type="sldNum" sz="quarter" idx="4"/>
          </p:nvPr>
        </p:nvSpPr>
        <p:spPr bwMode="auto">
          <a:xfrm>
            <a:off x="6553200" y="6245225"/>
            <a:ext cx="2133600" cy="476250"/>
          </a:xfrm>
          <a:prstGeom prst="rect">
            <a:avLst/>
          </a:prstGeom>
          <a:noFill/>
          <a:ln>
            <a:miter lim="800000"/>
          </a:ln>
        </p:spPr>
        <p:txBody>
          <a:bodyPr vert="horz" wrap="square" lIns="91440" tIns="45720" rIns="91440" bIns="45720" numCol="1" anchor="t" anchorCtr="0" compatLnSpc="1"/>
          <a:p>
            <a:pPr algn="r"/>
            <a:fld id="{9A0DB2DC-4C9A-4742-B13C-FB6460FD3503}" type="slidenum">
              <a:rPr lang="zh-CN" altLang="en-US" dirty="0">
                <a:effectLst>
                  <a:outerShdw blurRad="38100" dist="38100" dir="2700000">
                    <a:srgbClr val="FFFFFF"/>
                  </a:outerShdw>
                </a:effectLst>
              </a:rPr>
            </a:fld>
            <a:endParaRPr lang="zh-CN" altLang="en-US" dirty="0">
              <a:effectLst>
                <a:outerShdw blurRad="38100" dist="38100" dir="2700000">
                  <a:srgbClr val="FFFFFF"/>
                </a:outerShdw>
              </a:effectLst>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用于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220F811-985F-4B1E-9B30-4A2DCA5143D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标题 4"/>
          <p:cNvSpPr>
            <a:spLocks noGrp="1"/>
          </p:cNvSpPr>
          <p:nvPr>
            <p:ph type="title" hasCustomPrompt="1"/>
          </p:nvPr>
        </p:nvSpPr>
        <p:spPr>
          <a:xfrm>
            <a:off x="1318533" y="2113416"/>
            <a:ext cx="6506935" cy="2025877"/>
          </a:xfrm>
        </p:spPr>
        <p:txBody>
          <a:bodyPr>
            <a:normAutofit/>
          </a:bodyPr>
          <a:lstStyle>
            <a:lvl1pPr algn="ctr">
              <a:defRPr sz="5400"/>
            </a:lvl1pPr>
          </a:lstStyle>
          <a:p>
            <a:r>
              <a:rPr lang="zh-CN" altLang="en-US"/>
              <a:t>单击编辑标题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2AF7D359-94CC-4C49-BB2A-F39CA2E261A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86BC0F84-B84D-42DF-AC2C-C565AF19FF3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09600" y="1752600"/>
            <a:ext cx="7848600" cy="4572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DF9BD482-8FCF-4C8E-B425-C594F780C7E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10100" y="17526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10100" y="41148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Rectangle 5"/>
          <p:cNvSpPr>
            <a:spLocks noGrp="1" noChangeArrowheads="1"/>
          </p:cNvSpPr>
          <p:nvPr>
            <p:ph type="ftr" sz="quarter" idx="10"/>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1"/>
          </p:nvPr>
        </p:nvSpPr>
        <p:spPr/>
        <p:txBody>
          <a:bodyPr/>
          <a:lstStyle>
            <a:lvl1pPr>
              <a:defRPr/>
            </a:lvl1pPr>
          </a:lstStyle>
          <a:p>
            <a:fld id="{EAD969D6-0948-411F-A2D9-76FEE635BDF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样式">
    <p:spTree>
      <p:nvGrpSpPr>
        <p:cNvPr id="1" name=""/>
        <p:cNvGrpSpPr/>
        <p:nvPr/>
      </p:nvGrpSpPr>
      <p:grpSpPr>
        <a:xfrm>
          <a:off x="0" y="0"/>
          <a:ext cx="0" cy="0"/>
          <a:chOff x="0" y="0"/>
          <a:chExt cx="0" cy="0"/>
        </a:xfrm>
      </p:grpSpPr>
      <p:sp>
        <p:nvSpPr>
          <p:cNvPr id="9" name="矩形 8"/>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323364" y="6505302"/>
            <a:ext cx="1045707" cy="352698"/>
          </a:xfrm>
        </p:spPr>
        <p:txBody>
          <a:bodyPr/>
          <a:lstStyle>
            <a:lvl1pPr>
              <a:defRPr>
                <a:solidFill>
                  <a:srgbClr val="0070C0"/>
                </a:solidFill>
                <a:latin typeface="微软雅黑" panose="020B0503020204020204" pitchFamily="34" charset="-122"/>
                <a:ea typeface="微软雅黑" panose="020B0503020204020204" pitchFamily="34" charset="-122"/>
              </a:defRPr>
            </a:lvl1pPr>
          </a:lstStyle>
          <a:p>
            <a:fld id="{7A8B986A-35F6-4D1B-B567-72E63B823377}" type="datetime1">
              <a:rPr lang="zh-CN" altLang="en-US" smtClean="0"/>
            </a:fld>
            <a:endParaRPr lang="zh-CN" altLang="en-US"/>
          </a:p>
        </p:txBody>
      </p:sp>
      <p:sp>
        <p:nvSpPr>
          <p:cNvPr id="5" name="Footer Placeholder 4"/>
          <p:cNvSpPr>
            <a:spLocks noGrp="1"/>
          </p:cNvSpPr>
          <p:nvPr>
            <p:ph type="ftr" sz="quarter" idx="11"/>
          </p:nvPr>
        </p:nvSpPr>
        <p:spPr>
          <a:xfrm>
            <a:off x="3028950" y="5957615"/>
            <a:ext cx="3086100" cy="365125"/>
          </a:xfrm>
        </p:spPr>
        <p:txBody>
          <a:bodyPr/>
          <a:lstStyle/>
          <a:p>
            <a:endParaRPr lang="zh-CN" altLang="en-US"/>
          </a:p>
        </p:txBody>
      </p:sp>
      <p:sp>
        <p:nvSpPr>
          <p:cNvPr id="6" name="Slide Number Placeholder 5"/>
          <p:cNvSpPr>
            <a:spLocks noGrp="1"/>
          </p:cNvSpPr>
          <p:nvPr>
            <p:ph type="sldNum" sz="quarter" idx="12"/>
          </p:nvPr>
        </p:nvSpPr>
        <p:spPr>
          <a:xfrm>
            <a:off x="8254095" y="6505303"/>
            <a:ext cx="783771" cy="352698"/>
          </a:xfrm>
        </p:spPr>
        <p:txBody>
          <a:bodyPr/>
          <a:lstStyle>
            <a:lvl1pPr>
              <a:defRPr>
                <a:solidFill>
                  <a:srgbClr val="0070C0"/>
                </a:solidFill>
                <a:latin typeface="微软雅黑" panose="020B0503020204020204" pitchFamily="34" charset="-122"/>
                <a:ea typeface="微软雅黑" panose="020B0503020204020204" pitchFamily="34" charset="-122"/>
              </a:defRPr>
            </a:lvl1pPr>
          </a:lstStyle>
          <a:p>
            <a:r>
              <a:rPr lang="zh-CN" altLang="en-US"/>
              <a:t>第 </a:t>
            </a:r>
            <a:fld id="{E177C9FE-7444-4D16-929B-B658F50EBD9F}" type="slidenum">
              <a:rPr lang="zh-CN" altLang="en-US" smtClean="0"/>
            </a:fld>
            <a:r>
              <a:rPr lang="zh-CN" altLang="en-US"/>
              <a:t> 页</a:t>
            </a:r>
            <a:endParaRPr lang="zh-CN" altLang="en-US"/>
          </a:p>
        </p:txBody>
      </p:sp>
      <p:sp>
        <p:nvSpPr>
          <p:cNvPr id="7" name="矩形 6"/>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panose="020B0503020204020204" pitchFamily="34" charset="-122"/>
                <a:ea typeface="微软雅黑" panose="020B0503020204020204" pitchFamily="34" charset="-122"/>
              </a:rPr>
              <a:t>国家高性能计算中心（合肥）</a:t>
            </a:r>
            <a:endParaRPr lang="zh-CN" altLang="en-US" sz="1200">
              <a:latin typeface="微软雅黑" panose="020B0503020204020204" pitchFamily="34" charset="-122"/>
              <a:ea typeface="微软雅黑" panose="020B0503020204020204" pitchFamily="34" charset="-122"/>
            </a:endParaRPr>
          </a:p>
        </p:txBody>
      </p:sp>
      <p:sp>
        <p:nvSpPr>
          <p:cNvPr id="8" name="矩形 7"/>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0070C0"/>
                </a:solidFill>
                <a:latin typeface="微软雅黑" panose="020B0503020204020204" pitchFamily="34" charset="-122"/>
                <a:ea typeface="微软雅黑" panose="020B0503020204020204" pitchFamily="34" charset="-122"/>
              </a:rPr>
              <a:t>并行计算，孙广中（中国科学技术大学，计算机学院）</a:t>
            </a:r>
            <a:endParaRPr lang="zh-CN" altLang="en-US" sz="1200">
              <a:solidFill>
                <a:srgbClr val="0070C0"/>
              </a:solidFill>
              <a:latin typeface="微软雅黑" panose="020B0503020204020204" pitchFamily="34" charset="-122"/>
              <a:ea typeface="微软雅黑" panose="020B0503020204020204" pitchFamily="34" charset="-122"/>
            </a:endParaRPr>
          </a:p>
        </p:txBody>
      </p:sp>
      <p:sp>
        <p:nvSpPr>
          <p:cNvPr id="10" name="标题 9"/>
          <p:cNvSpPr>
            <a:spLocks noGrp="1"/>
          </p:cNvSpPr>
          <p:nvPr>
            <p:ph type="title"/>
          </p:nvPr>
        </p:nvSpPr>
        <p:spPr/>
        <p:txBody>
          <a:bodyPr/>
          <a:lstStyle/>
          <a:p>
            <a:r>
              <a:rPr lang="zh-CN" altLang="en-US"/>
              <a:t>单击此处编辑母版标题样式</a:t>
            </a:r>
            <a:endParaRPr lang="zh-CN" altLang="en-US" dirty="0"/>
          </a:p>
        </p:txBody>
      </p:sp>
      <p:sp>
        <p:nvSpPr>
          <p:cNvPr id="2" name="矩形 1"/>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4065531-F224-4B38-9BE5-F218FB225E0A}" type="datetime1">
              <a:rPr lang="zh-CN" altLang="en-US" smtClean="0"/>
            </a:fld>
            <a:endParaRPr lang="zh-CN" altLang="en-US"/>
          </a:p>
        </p:txBody>
      </p:sp>
      <p:sp>
        <p:nvSpPr>
          <p:cNvPr id="4" name="页脚占位符 3"/>
          <p:cNvSpPr>
            <a:spLocks noGrp="1"/>
          </p:cNvSpPr>
          <p:nvPr>
            <p:ph type="ftr" sz="quarter" idx="11"/>
          </p:nvPr>
        </p:nvSpPr>
        <p:spPr>
          <a:xfrm>
            <a:off x="3028950" y="6356351"/>
            <a:ext cx="3086100" cy="365125"/>
          </a:xfrm>
        </p:spPr>
        <p:txBody>
          <a:bodyPr/>
          <a:lstStyle/>
          <a:p>
            <a:endParaRPr lang="zh-CN" altLang="en-US"/>
          </a:p>
        </p:txBody>
      </p:sp>
      <p:sp>
        <p:nvSpPr>
          <p:cNvPr id="5" name="灯片编号占位符 4"/>
          <p:cNvSpPr>
            <a:spLocks noGrp="1"/>
          </p:cNvSpPr>
          <p:nvPr>
            <p:ph type="sldNum" sz="quarter" idx="12"/>
          </p:nvPr>
        </p:nvSpPr>
        <p:spPr/>
        <p:txBody>
          <a:bodyPr/>
          <a:lstStyle/>
          <a:p>
            <a:fld id="{E177C9FE-7444-4D16-929B-B658F50EBD9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charset="-122"/>
              <a:cs typeface="+mn-cs"/>
            </a:endParaRPr>
          </a:p>
        </p:txBody>
      </p:sp>
      <p:sp>
        <p:nvSpPr>
          <p:cNvPr id="2" name="Title Placeholder 1"/>
          <p:cNvSpPr>
            <a:spLocks noGrp="1"/>
          </p:cNvSpPr>
          <p:nvPr>
            <p:ph type="title"/>
          </p:nvPr>
        </p:nvSpPr>
        <p:spPr>
          <a:xfrm>
            <a:off x="269421" y="96837"/>
            <a:ext cx="7886700" cy="5166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17333" y="984703"/>
            <a:ext cx="8309335" cy="50487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339694" y="6505301"/>
            <a:ext cx="1030608" cy="352699"/>
          </a:xfrm>
          <a:prstGeom prst="rect">
            <a:avLst/>
          </a:prstGeom>
        </p:spPr>
        <p:txBody>
          <a:bodyPr vert="horz" lIns="91440" tIns="45720" rIns="91440" bIns="45720" rtlCol="0" anchor="ctr"/>
          <a:lstStyle>
            <a:lvl1pPr algn="l">
              <a:defRPr sz="1200">
                <a:solidFill>
                  <a:srgbClr val="0070C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Slide Number Placeholder 5"/>
          <p:cNvSpPr>
            <a:spLocks noGrp="1"/>
          </p:cNvSpPr>
          <p:nvPr>
            <p:ph type="sldNum" sz="quarter" idx="4"/>
          </p:nvPr>
        </p:nvSpPr>
        <p:spPr>
          <a:xfrm>
            <a:off x="8133538" y="6505302"/>
            <a:ext cx="879834" cy="352698"/>
          </a:xfrm>
          <a:prstGeom prst="rect">
            <a:avLst/>
          </a:prstGeom>
        </p:spPr>
        <p:txBody>
          <a:bodyPr vert="horz" lIns="91440" tIns="45720" rIns="91440" bIns="45720" rtlCol="0" anchor="ctr"/>
          <a:lstStyle>
            <a:lvl1pPr algn="r">
              <a:defRPr sz="1200">
                <a:solidFill>
                  <a:srgbClr val="0070C0"/>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国家高性能计算中心（合肥）</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并行计算，孙广中（中国科学技术大学，计算机学院）</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28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0.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2.emf"/><Relationship Id="rId7" Type="http://schemas.openxmlformats.org/officeDocument/2006/relationships/oleObject" Target="../embeddings/oleObject7.bin"/><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 Id="rId3" Type="http://schemas.openxmlformats.org/officeDocument/2006/relationships/oleObject" Target="../embeddings/oleObject5.bin"/><Relationship Id="rId2" Type="http://schemas.openxmlformats.org/officeDocument/2006/relationships/image" Target="../media/image9.emf"/><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a:xfrm>
            <a:off x="1259632" y="1700808"/>
            <a:ext cx="6506935" cy="2025877"/>
          </a:xfrm>
        </p:spPr>
        <p:txBody>
          <a:bodyPr>
            <a:normAutofit/>
          </a:bodyPr>
          <a:lstStyle/>
          <a:p>
            <a:pPr eaLnBrk="1" hangingPunct="1"/>
            <a:r>
              <a:rPr lang="zh-CN" altLang="en-US" sz="5400"/>
              <a:t>并行计算</a:t>
            </a:r>
            <a:br>
              <a:rPr lang="zh-CN" altLang="en-US" sz="4400" b="1"/>
            </a:br>
            <a:r>
              <a:rPr lang="en-US" altLang="zh-CN" sz="4400"/>
              <a:t>Parallel Computing</a:t>
            </a:r>
            <a:endParaRPr lang="en-US" altLang="zh-CN" sz="4400"/>
          </a:p>
        </p:txBody>
      </p:sp>
      <p:sp>
        <p:nvSpPr>
          <p:cNvPr id="588803" name="Rectangle 3"/>
          <p:cNvSpPr>
            <a:spLocks noGrp="1" noChangeArrowheads="1"/>
          </p:cNvSpPr>
          <p:nvPr>
            <p:ph sz="quarter" idx="4294967295"/>
          </p:nvPr>
        </p:nvSpPr>
        <p:spPr>
          <a:xfrm>
            <a:off x="2011075" y="3880488"/>
            <a:ext cx="5004048" cy="1133928"/>
          </a:xfrm>
        </p:spPr>
        <p:txBody>
          <a:bodyPr/>
          <a:lstStyle/>
          <a:p>
            <a:pPr marL="0" indent="0" algn="ctr" eaLnBrk="1" hangingPunct="1">
              <a:buNone/>
              <a:defRPr/>
            </a:pPr>
            <a:r>
              <a:rPr lang="zh-CN" altLang="en-US" sz="3600" dirty="0">
                <a:solidFill>
                  <a:srgbClr val="0070C0"/>
                </a:solidFill>
                <a:effectLst/>
                <a:latin typeface="+mj-ea"/>
                <a:ea typeface="+mj-ea"/>
              </a:rPr>
              <a:t>主讲人   孙广中</a:t>
            </a:r>
            <a:endParaRPr lang="zh-CN" altLang="en-US" sz="3600" dirty="0">
              <a:solidFill>
                <a:srgbClr val="0070C0"/>
              </a:solidFill>
              <a:effectLst/>
              <a:latin typeface="+mj-ea"/>
              <a:ea typeface="+mj-ea"/>
            </a:endParaRPr>
          </a:p>
          <a:p>
            <a:pPr marL="0" indent="0" algn="ctr" eaLnBrk="1" hangingPunct="1">
              <a:buNone/>
              <a:defRPr/>
            </a:pPr>
            <a:r>
              <a:rPr lang="en-US" altLang="zh-CN" sz="2800" dirty="0">
                <a:solidFill>
                  <a:srgbClr val="0070C0"/>
                </a:solidFill>
                <a:latin typeface="+mj-ea"/>
                <a:ea typeface="+mj-ea"/>
              </a:rPr>
              <a:t>Spring, 2020</a:t>
            </a:r>
            <a:endParaRPr lang="en-US" altLang="zh-CN" sz="2800" dirty="0">
              <a:solidFill>
                <a:srgbClr val="0070C0"/>
              </a:solidFill>
              <a:latin typeface="+mj-ea"/>
              <a:ea typeface="+mj-ea"/>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7CE0F-7A11-4679-94E6-1A3F3A3B4010}"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ctrTitle"/>
          </p:nvPr>
        </p:nvSpPr>
        <p:spPr>
          <a:xfrm>
            <a:off x="254000" y="476250"/>
            <a:ext cx="8710613" cy="3960813"/>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en-US" altLang="zh-CN" sz="3200" dirty="0">
                <a:solidFill>
                  <a:srgbClr val="FF0000"/>
                </a:solidFill>
                <a:ea typeface="华文新魏" panose="02010800040101010101" pitchFamily="2" charset="-122"/>
              </a:rPr>
              <a:t>6.2.1 </a:t>
            </a:r>
            <a:r>
              <a:rPr lang="zh-CN" altLang="en-US" sz="3200" u="sng" dirty="0">
                <a:solidFill>
                  <a:srgbClr val="FF0000"/>
                </a:solidFill>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6.2.2 </a:t>
            </a:r>
            <a:r>
              <a:rPr lang="zh-CN" altLang="en-US" sz="3200" dirty="0">
                <a:latin typeface="Arial" panose="020B0604020202020204" pitchFamily="34" charset="0"/>
                <a:ea typeface="华文新魏" panose="02010800040101010101" pitchFamily="2" charset="-122"/>
              </a:rPr>
              <a:t>有向环</a:t>
            </a:r>
            <a:r>
              <a:rPr lang="en-US" altLang="zh-CN" sz="3200" dirty="0">
                <a:latin typeface="Arial" panose="020B0604020202020204" pitchFamily="34" charset="0"/>
                <a:ea typeface="华文新魏" panose="02010800040101010101" pitchFamily="2" charset="-122"/>
              </a:rPr>
              <a:t>k</a:t>
            </a:r>
            <a:r>
              <a:rPr lang="zh-CN" altLang="en-US" sz="3200" dirty="0">
                <a:latin typeface="Arial" panose="020B0604020202020204" pitchFamily="34" charset="0"/>
                <a:ea typeface="华文新魏" panose="02010800040101010101" pitchFamily="2" charset="-122"/>
              </a:rPr>
              <a:t>着色算法的并行化  </a:t>
            </a:r>
            <a:br>
              <a:rPr lang="en-US" altLang="zh-CN"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3316"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设计方法的描述</a:t>
            </a:r>
            <a:endParaRPr lang="zh-CN" altLang="en-US" sz="4400" dirty="0"/>
          </a:p>
        </p:txBody>
      </p:sp>
      <p:sp>
        <p:nvSpPr>
          <p:cNvPr id="497667" name="Rectangle 3"/>
          <p:cNvSpPr>
            <a:spLocks noGrp="1" noChangeArrowheads="1"/>
          </p:cNvSpPr>
          <p:nvPr>
            <p:ph idx="1"/>
          </p:nvPr>
        </p:nvSpPr>
        <p:spPr>
          <a:xfrm>
            <a:off x="609600" y="1628775"/>
            <a:ext cx="7942263"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方法描述</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从问题本身描述出发，不考虑相应的串行算法，设计一个全新的并行算法。</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评注</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挖掘问题的固有特性与并行的关系；</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设计全新的并行算法是一个挑战性和创造性的工作；</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利用串的周期性的</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PRAM-CRCW</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算法是一个很好的范例；</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ctrTitle"/>
          </p:nvPr>
        </p:nvSpPr>
        <p:spPr>
          <a:xfrm>
            <a:off x="254000" y="404813"/>
            <a:ext cx="8710613" cy="3960812"/>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zh-CN" altLang="en-US" sz="3200" dirty="0">
                <a:ea typeface="华文新魏" panose="02010800040101010101" pitchFamily="2" charset="-122"/>
              </a:rPr>
              <a:t> </a:t>
            </a:r>
            <a:r>
              <a:rPr lang="en-US" altLang="zh-CN" sz="3200" dirty="0">
                <a:ea typeface="华文新魏" panose="02010800040101010101" pitchFamily="2" charset="-122"/>
              </a:rPr>
              <a:t>6.2.1  </a:t>
            </a:r>
            <a:r>
              <a:rPr lang="zh-CN" altLang="en-US" sz="3200" dirty="0">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solidFill>
                  <a:srgbClr val="FF0000"/>
                </a:solidFill>
                <a:ea typeface="华文新魏" panose="02010800040101010101" pitchFamily="2" charset="-122"/>
              </a:rPr>
              <a:t>6.2.2 </a:t>
            </a:r>
            <a:r>
              <a:rPr lang="zh-CN" altLang="en-US" sz="3200" u="sng" dirty="0">
                <a:solidFill>
                  <a:srgbClr val="FF0000"/>
                </a:solidFill>
                <a:latin typeface="Arial" panose="020B0604020202020204" pitchFamily="34" charset="0"/>
                <a:ea typeface="华文新魏" panose="02010800040101010101" pitchFamily="2" charset="-122"/>
              </a:rPr>
              <a:t>有向环</a:t>
            </a:r>
            <a:r>
              <a:rPr lang="en-US" altLang="zh-CN" sz="3200" u="sng" dirty="0">
                <a:solidFill>
                  <a:srgbClr val="FF0000"/>
                </a:solidFill>
                <a:latin typeface="Arial" panose="020B0604020202020204" pitchFamily="34" charset="0"/>
                <a:ea typeface="华文新魏" panose="02010800040101010101" pitchFamily="2" charset="-122"/>
              </a:rPr>
              <a:t>k</a:t>
            </a:r>
            <a:r>
              <a:rPr lang="zh-CN" altLang="en-US" sz="3200" u="sng" dirty="0">
                <a:solidFill>
                  <a:srgbClr val="FF0000"/>
                </a:solidFill>
                <a:latin typeface="Arial" panose="020B0604020202020204" pitchFamily="34" charset="0"/>
                <a:ea typeface="华文新魏" panose="02010800040101010101" pitchFamily="2" charset="-122"/>
              </a:rPr>
              <a:t>着色算法的并行化  </a:t>
            </a:r>
            <a:br>
              <a:rPr lang="en-US" altLang="zh-CN"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5364"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dirty="0"/>
              <a:t>有向环</a:t>
            </a:r>
            <a:r>
              <a:rPr lang="en-US" altLang="zh-CN" dirty="0"/>
              <a:t>k</a:t>
            </a:r>
            <a:r>
              <a:rPr lang="zh-CN" altLang="en-US" dirty="0"/>
              <a:t>着色算法的并行化（</a:t>
            </a:r>
            <a:r>
              <a:rPr lang="en-US" altLang="zh-CN" dirty="0"/>
              <a:t>1</a:t>
            </a:r>
            <a:r>
              <a:rPr lang="zh-CN" altLang="en-US" dirty="0"/>
              <a:t>）</a:t>
            </a:r>
            <a:endParaRPr lang="zh-CN" altLang="en-US" dirty="0"/>
          </a:p>
        </p:txBody>
      </p:sp>
      <p:sp>
        <p:nvSpPr>
          <p:cNvPr id="510979" name="Rectangle 3"/>
          <p:cNvSpPr>
            <a:spLocks noGrp="1" noChangeArrowheads="1"/>
          </p:cNvSpPr>
          <p:nvPr>
            <p:ph idx="1"/>
          </p:nvPr>
        </p:nvSpPr>
        <p:spPr>
          <a:xfrm>
            <a:off x="609600" y="1665288"/>
            <a:ext cx="7942263"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K</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着色问题</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设有向环</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G=(V,E)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G</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的</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k</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着色问题：构造映射</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c: V</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{0,1,2,</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ahoma" panose="020B0604030504040204"/>
                <a:ea typeface="+mn-ea"/>
                <a:cs typeface="+mn-cs"/>
                <a:sym typeface="Wingdings" panose="05000000000000000000" pitchFamily="2" charset="2"/>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,k-1}</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，使得如果</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&lt;i, j&gt; </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sym typeface="Wingdings" panose="05000000000000000000" pitchFamily="2" charset="2"/>
              </a:rPr>
              <a:t>∈E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sym typeface="Wingdings" panose="05000000000000000000" pitchFamily="2" charset="2"/>
              </a:rPr>
              <a:t>，则</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sym typeface="Wingdings" panose="05000000000000000000" pitchFamily="2" charset="2"/>
              </a:rPr>
              <a:t>c[i]≠c[j]</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着色串行算法</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从一顶点开始，依次给顶点交替用两种颜色着色，如果顶点数为奇数则需要第</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种颜色。</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注：该串行算法难以并行化。这时需要将顶点划分为若干类，每类指派相同颜色，最后再将分类数减为</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6388"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dirty="0"/>
              <a:t>有向环</a:t>
            </a:r>
            <a:r>
              <a:rPr lang="en-US" altLang="zh-CN" dirty="0"/>
              <a:t>k</a:t>
            </a:r>
            <a:r>
              <a:rPr lang="zh-CN" altLang="en-US" dirty="0"/>
              <a:t>着色算法的并行化（</a:t>
            </a:r>
            <a:r>
              <a:rPr lang="en-US" altLang="zh-CN" dirty="0"/>
              <a:t>2</a:t>
            </a:r>
            <a:r>
              <a:rPr lang="zh-CN" altLang="en-US" dirty="0"/>
              <a:t>）</a:t>
            </a:r>
            <a:endParaRPr lang="zh-CN" altLang="en-US" dirty="0"/>
          </a:p>
        </p:txBody>
      </p:sp>
      <p:sp>
        <p:nvSpPr>
          <p:cNvPr id="512003" name="Rectangle 3"/>
          <p:cNvSpPr>
            <a:spLocks noGrp="1" noChangeArrowheads="1"/>
          </p:cNvSpPr>
          <p:nvPr>
            <p:ph idx="1"/>
          </p:nvPr>
        </p:nvSpPr>
        <p:spPr>
          <a:xfrm>
            <a:off x="609600" y="1557338"/>
            <a:ext cx="7942263" cy="48958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基本并行</a:t>
            </a:r>
            <a:r>
              <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k</a:t>
            </a: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着色算法</a:t>
            </a:r>
            <a:endPar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SIMD-EREW</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模型</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输入初始点着色</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 </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输出最终着色</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(i)</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begin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for i=1 to n par-do</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(1)</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令</a:t>
            </a:r>
            <a:r>
              <a:rPr kumimoji="0" lang="en-US" altLang="zh-CN" sz="2000" b="0" i="1"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k</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是</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和</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的后继</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的最低的不同二进制位</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(2)c</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(i)= 2</a:t>
            </a:r>
            <a:r>
              <a:rPr kumimoji="0" lang="en-US" altLang="zh-CN" sz="2000" b="0" i="1"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k</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en-US" altLang="zh-CN" sz="2000" b="0" i="1" u="none" strike="noStrike" kern="0" cap="none" spc="0" normalizeH="0" baseline="-25000" noProof="0" smtClean="0">
                <a:ln>
                  <a:noFill/>
                </a:ln>
                <a:solidFill>
                  <a:schemeClr val="tx1"/>
                </a:solidFill>
                <a:effectLst>
                  <a:outerShdw blurRad="38100" dist="38100" dir="2700000" algn="tl">
                    <a:srgbClr val="C0C0C0"/>
                  </a:outerShdw>
                </a:effectLst>
                <a:uLnTx/>
                <a:uFillTx/>
                <a:latin typeface="+mn-lt"/>
                <a:ea typeface="+mn-ea"/>
              </a:rPr>
              <a:t>k</a:t>
            </a:r>
            <a:r>
              <a:rPr kumimoji="0" lang="en-US" altLang="zh-CN" sz="2000" b="0" i="0" u="none" strike="noStrike" kern="0" cap="none" spc="0" normalizeH="0" baseline="-2500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//c(i)</a:t>
            </a:r>
            <a:r>
              <a:rPr kumimoji="0" lang="en-US" altLang="zh-CN" sz="2000" b="0" i="1" u="none" strike="noStrike" kern="0" cap="none" spc="0" normalizeH="0" baseline="-25000" noProof="0" smtClean="0">
                <a:ln>
                  <a:noFill/>
                </a:ln>
                <a:solidFill>
                  <a:schemeClr val="tx1"/>
                </a:solidFill>
                <a:effectLst>
                  <a:outerShdw blurRad="38100" dist="38100" dir="2700000" algn="tl">
                    <a:srgbClr val="C0C0C0"/>
                  </a:outerShdw>
                </a:effectLst>
                <a:uLnTx/>
                <a:uFillTx/>
                <a:latin typeface="+mn-lt"/>
                <a:ea typeface="+mn-ea"/>
              </a:rPr>
              <a:t>k</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为</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的二进制第</a:t>
            </a:r>
            <a:r>
              <a:rPr kumimoji="0" lang="en-US" altLang="zh-CN" sz="2000" b="0" i="1"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k</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位</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end for</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end</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注</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sym typeface="Wingdings" panose="05000000000000000000" pitchFamily="2" charset="2"/>
              </a:rPr>
              <a:t>: (1)</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算法的正确性需要证明；</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(2)</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算法的运行时间和工作量？</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(3)</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算法应用的是破对称技术，算法中打破了顶点的对称性，</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并对分类进行了压缩；</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(4)</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在此算法的基础上如何构造</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3</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着色算法？</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7412"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dirty="0"/>
              <a:t>有向环</a:t>
            </a:r>
            <a:r>
              <a:rPr lang="en-US" altLang="zh-CN" dirty="0"/>
              <a:t>k</a:t>
            </a:r>
            <a:r>
              <a:rPr lang="zh-CN" altLang="en-US" dirty="0"/>
              <a:t>着色算法的并行化（</a:t>
            </a:r>
            <a:r>
              <a:rPr lang="en-US" altLang="zh-CN" dirty="0"/>
              <a:t>3</a:t>
            </a:r>
            <a:r>
              <a:rPr lang="zh-CN" altLang="en-US" dirty="0"/>
              <a:t>）</a:t>
            </a:r>
            <a:endParaRPr lang="zh-CN" altLang="en-US" dirty="0"/>
          </a:p>
        </p:txBody>
      </p:sp>
      <p:sp>
        <p:nvSpPr>
          <p:cNvPr id="513028" name="Rectangle 4"/>
          <p:cNvSpPr>
            <a:spLocks noGrp="1" noChangeArrowheads="1"/>
          </p:cNvSpPr>
          <p:nvPr>
            <p:ph idx="1"/>
          </p:nvPr>
        </p:nvSpPr>
        <p:spPr>
          <a:xfrm>
            <a:off x="609600" y="1557338"/>
            <a:ext cx="7848600"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图例</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pic>
        <p:nvPicPr>
          <p:cNvPr id="17414" name="Picture 9"/>
          <p:cNvPicPr>
            <a:picLocks noChangeAspect="1"/>
          </p:cNvPicPr>
          <p:nvPr>
            <p:ph sz="half" idx="1"/>
          </p:nvPr>
        </p:nvPicPr>
        <p:blipFill>
          <a:blip r:embed="rId1"/>
          <a:srcRect/>
          <a:stretch>
            <a:fillRect/>
          </a:stretch>
        </p:blipFill>
        <p:spPr>
          <a:xfrm>
            <a:off x="1979613" y="1700213"/>
            <a:ext cx="5761037" cy="438626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ctrTitle"/>
          </p:nvPr>
        </p:nvSpPr>
        <p:spPr>
          <a:xfrm>
            <a:off x="254000" y="908050"/>
            <a:ext cx="8710613" cy="3960813"/>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br>
              <a:rPr lang="en-US" altLang="zh-CN" sz="3600" dirty="0">
                <a:ea typeface="华文新魏" panose="02010800040101010101" pitchFamily="2" charset="-122"/>
              </a:rPr>
            </a:br>
            <a:r>
              <a:rPr lang="en-US" altLang="zh-CN" sz="3600" dirty="0">
                <a:solidFill>
                  <a:schemeClr val="tx2"/>
                </a:solidFill>
                <a:ea typeface="华文新魏" panose="02010800040101010101" pitchFamily="2" charset="-122"/>
              </a:rPr>
              <a:t>      </a:t>
            </a:r>
            <a:r>
              <a:rPr lang="en-US" altLang="zh-CN" sz="3200" dirty="0">
                <a:solidFill>
                  <a:schemeClr val="tx2"/>
                </a:solidFill>
                <a:ea typeface="华文新魏" panose="02010800040101010101" pitchFamily="2" charset="-122"/>
              </a:rPr>
              <a:t>6.3.1</a:t>
            </a:r>
            <a:r>
              <a:rPr lang="en-US" altLang="zh-CN" sz="3200" dirty="0">
                <a:solidFill>
                  <a:schemeClr val="tx2"/>
                </a:solidFill>
                <a:latin typeface="Arial" panose="020B0604020202020204" pitchFamily="34" charset="0"/>
                <a:ea typeface="华文新魏" panose="02010800040101010101" pitchFamily="2" charset="-122"/>
              </a:rPr>
              <a:t> </a:t>
            </a:r>
            <a:r>
              <a:rPr lang="zh-CN" altLang="en-US" sz="3200" u="sng" dirty="0">
                <a:solidFill>
                  <a:schemeClr val="tx2"/>
                </a:solidFill>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6.3.2</a:t>
            </a:r>
            <a:r>
              <a:rPr lang="en-US" altLang="zh-CN" sz="3200" dirty="0">
                <a:latin typeface="Arial" panose="020B0604020202020204" pitchFamily="34" charset="0"/>
                <a:ea typeface="华文新魏" panose="02010800040101010101" pitchFamily="2" charset="-122"/>
              </a:rPr>
              <a:t> </a:t>
            </a:r>
            <a:r>
              <a:rPr lang="zh-CN" altLang="en-US" sz="3200" dirty="0">
                <a:latin typeface="Arial" panose="020B0604020202020204" pitchFamily="34" charset="0"/>
                <a:ea typeface="华文新魏" panose="02010800040101010101" pitchFamily="2" charset="-122"/>
              </a:rPr>
              <a:t>利用矩阵乘法求所有点对间最短路径</a:t>
            </a:r>
            <a:br>
              <a:rPr lang="en-US" altLang="zh-CN" sz="3600" dirty="0">
                <a:ea typeface="华文新魏" panose="02010800040101010101" pitchFamily="2" charset="-122"/>
              </a:rPr>
            </a:br>
            <a:endParaRPr lang="en-US" altLang="zh-CN" sz="3600" dirty="0">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9460"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设计方法的描述</a:t>
            </a:r>
            <a:endParaRPr lang="zh-CN" altLang="en-US" sz="4400" dirty="0"/>
          </a:p>
        </p:txBody>
      </p:sp>
      <p:sp>
        <p:nvSpPr>
          <p:cNvPr id="500739" name="Rectangle 3"/>
          <p:cNvSpPr>
            <a:spLocks noGrp="1" noChangeArrowheads="1"/>
          </p:cNvSpPr>
          <p:nvPr>
            <p:ph idx="1"/>
          </p:nvPr>
        </p:nvSpPr>
        <p:spPr>
          <a:xfrm>
            <a:off x="609600" y="1628775"/>
            <a:ext cx="8283575" cy="34559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方法描述</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找出求解问题和某个已解决问题之间的联系；</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改造或利用已知算法应用到求解问题上。</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评注 </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这是一项创造性的工作；</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使用矩阵乘法算法求解所有点对间最短路径是一个很好的范例。</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ctrTitle"/>
          </p:nvPr>
        </p:nvSpPr>
        <p:spPr>
          <a:xfrm>
            <a:off x="254000" y="765175"/>
            <a:ext cx="8710613" cy="3960813"/>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br>
              <a:rPr lang="en-US" altLang="zh-CN" sz="3600" dirty="0">
                <a:ea typeface="华文新魏" panose="02010800040101010101" pitchFamily="2" charset="-122"/>
              </a:rPr>
            </a:br>
            <a:r>
              <a:rPr lang="en-US" altLang="zh-CN" sz="3200" dirty="0">
                <a:ea typeface="华文新魏" panose="02010800040101010101" pitchFamily="2" charset="-122"/>
              </a:rPr>
              <a:t>      6.3.1 </a:t>
            </a:r>
            <a:r>
              <a:rPr lang="zh-CN" altLang="en-US" sz="3200" dirty="0">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solidFill>
                  <a:srgbClr val="FF0000"/>
                </a:solidFill>
                <a:ea typeface="华文新魏" panose="02010800040101010101" pitchFamily="2" charset="-122"/>
              </a:rPr>
              <a:t>      </a:t>
            </a:r>
            <a:r>
              <a:rPr lang="en-US" altLang="zh-CN" sz="3200" dirty="0">
                <a:solidFill>
                  <a:srgbClr val="FF0000"/>
                </a:solidFill>
                <a:ea typeface="华文新魏" panose="02010800040101010101" pitchFamily="2" charset="-122"/>
              </a:rPr>
              <a:t>6.3.2</a:t>
            </a:r>
            <a:r>
              <a:rPr lang="en-US" altLang="zh-CN" sz="3200" dirty="0">
                <a:solidFill>
                  <a:srgbClr val="FF0000"/>
                </a:solidFill>
                <a:latin typeface="Arial" panose="020B0604020202020204" pitchFamily="34" charset="0"/>
                <a:ea typeface="华文新魏" panose="02010800040101010101" pitchFamily="2" charset="-122"/>
              </a:rPr>
              <a:t> </a:t>
            </a:r>
            <a:r>
              <a:rPr lang="zh-CN" altLang="en-US" sz="3200" u="sng" dirty="0">
                <a:solidFill>
                  <a:srgbClr val="FF0000"/>
                </a:solidFill>
                <a:latin typeface="Arial" panose="020B0604020202020204" pitchFamily="34" charset="0"/>
                <a:ea typeface="华文新魏" panose="02010800040101010101" pitchFamily="2" charset="-122"/>
              </a:rPr>
              <a:t>利用矩阵乘法求所有点对间最短路径</a:t>
            </a:r>
            <a:br>
              <a:rPr lang="en-US" altLang="zh-CN" sz="3600" u="sng" dirty="0">
                <a:solidFill>
                  <a:srgbClr val="FF0000"/>
                </a:solidFill>
                <a:ea typeface="华文新魏" panose="02010800040101010101" pitchFamily="2" charset="-122"/>
              </a:rPr>
            </a:br>
            <a:endParaRPr lang="en-US" altLang="zh-CN" sz="3600" u="sng" dirty="0">
              <a:solidFill>
                <a:srgbClr val="FF0000"/>
              </a:solidFill>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21508" name="Rectangle 2"/>
          <p:cNvSpPr>
            <a:spLocks noGrp="1"/>
          </p:cNvSpPr>
          <p:nvPr>
            <p:ph type="title"/>
          </p:nvPr>
        </p:nvSpPr>
        <p:spPr>
          <a:xfrm>
            <a:off x="0" y="795338"/>
            <a:ext cx="9144000" cy="762000"/>
          </a:xfrm>
        </p:spPr>
        <p:txBody>
          <a:bodyPr vert="horz" wrap="square" lIns="91440" tIns="45720" rIns="91440" bIns="45720" anchor="b"/>
          <a:p>
            <a:pPr eaLnBrk="1" hangingPunct="1"/>
            <a:r>
              <a:rPr lang="zh-CN" altLang="en-US" sz="3600" dirty="0"/>
              <a:t> 利用矩阵乘法求所有点对间最短路径（</a:t>
            </a:r>
            <a:r>
              <a:rPr lang="en-US" altLang="zh-CN" sz="3600" dirty="0"/>
              <a:t>1</a:t>
            </a:r>
            <a:r>
              <a:rPr lang="zh-CN" altLang="en-US" sz="3600" dirty="0"/>
              <a:t>）</a:t>
            </a:r>
            <a:endParaRPr lang="zh-CN" altLang="en-US" sz="3600" dirty="0"/>
          </a:p>
        </p:txBody>
      </p:sp>
      <p:sp>
        <p:nvSpPr>
          <p:cNvPr id="502787" name="Rectangle 3"/>
          <p:cNvSpPr>
            <a:spLocks noGrp="1" noChangeArrowheads="1"/>
          </p:cNvSpPr>
          <p:nvPr>
            <p:ph idx="1"/>
          </p:nvPr>
        </p:nvSpPr>
        <p:spPr>
          <a:xfrm>
            <a:off x="468313" y="1557338"/>
            <a:ext cx="8118475" cy="46085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计算原理</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有向图</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G=(V,E)</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，边权矩阵</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W=(</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w</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n×n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，求最短路径长度矩阵</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n×n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到</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的最短路径长度。假定图中无负权有向回路，记</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到</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至多有</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k-1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个中间结点的最短路径长，</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err="1"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n×n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，则</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w</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当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&lt;&gt;j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如果</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到</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之间无边存在记为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=0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当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=j</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无负权回路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(n-1)</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(3)</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利用最优性原理：</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=min</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1</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1"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sym typeface="Wingdings" panose="05000000000000000000" pitchFamily="2" charset="2"/>
              </a:rPr>
              <a:t>l</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n</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视：</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“min” 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，则上式变为</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1</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1"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sym typeface="Wingdings" panose="05000000000000000000" pitchFamily="2" charset="2"/>
              </a:rPr>
              <a:t>l</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n</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(4)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应用矩阵乘法：</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1</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2</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4</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2</a:t>
            </a:r>
            <a:r>
              <a:rPr kumimoji="0" lang="en-US" altLang="zh-CN" sz="2000" b="0" i="0" u="none" strike="noStrike" kern="0" cap="none" spc="0" normalizeH="0" baseline="8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logn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D</a:t>
            </a:r>
            <a:r>
              <a:rPr kumimoji="0" lang="en-US" altLang="zh-CN" sz="2000" b="0" i="0" u="none" strike="noStrike" kern="0" cap="none" spc="0" normalizeH="0" baseline="3000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n</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SIMD-CC</a:t>
            </a:r>
            <a:r>
              <a:rPr kumimoji="0"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上的并行算法：</a:t>
            </a: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p183</a:t>
            </a: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算法</a:t>
            </a: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6.5</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471488" y="1166813"/>
            <a:ext cx="8204200" cy="4206875"/>
          </a:xfrm>
        </p:spPr>
        <p:txBody>
          <a:bodyPr vert="horz" wrap="square" lIns="91440" tIns="45720" rIns="91440" bIns="45720" anchor="b"/>
          <a:p>
            <a:pPr algn="l" eaLnBrk="1" hangingPunct="1"/>
            <a:r>
              <a:rPr lang="zh-CN" altLang="en-US" sz="4400" dirty="0">
                <a:solidFill>
                  <a:srgbClr val="003399"/>
                </a:solidFill>
                <a:ea typeface="华文新魏" panose="02010800040101010101" pitchFamily="2" charset="-122"/>
              </a:rPr>
              <a:t>第二篇 并行算法的设计</a:t>
            </a:r>
            <a:br>
              <a:rPr lang="zh-CN" altLang="en-US" sz="4400" dirty="0">
                <a:solidFill>
                  <a:srgbClr val="003399"/>
                </a:solidFill>
                <a:ea typeface="华文新魏" panose="02010800040101010101" pitchFamily="2" charset="-122"/>
              </a:rPr>
            </a:br>
            <a:r>
              <a:rPr lang="zh-CN" altLang="en-US" dirty="0">
                <a:solidFill>
                  <a:srgbClr val="003399"/>
                </a:solidFill>
                <a:ea typeface="华文新魏" panose="02010800040101010101" pitchFamily="2" charset="-122"/>
              </a:rPr>
              <a:t>   </a:t>
            </a:r>
            <a:r>
              <a:rPr lang="zh-CN" altLang="en-US" dirty="0">
                <a:ea typeface="华文新魏" panose="02010800040101010101" pitchFamily="2" charset="-122"/>
              </a:rPr>
              <a:t>第五章 并行算法与并行计算模型</a:t>
            </a:r>
            <a:br>
              <a:rPr lang="en-US" altLang="zh-CN" dirty="0">
                <a:ea typeface="华文新魏" panose="02010800040101010101" pitchFamily="2" charset="-122"/>
              </a:rPr>
            </a:br>
            <a:r>
              <a:rPr lang="en-US" altLang="zh-CN" dirty="0">
                <a:ea typeface="华文新魏" panose="02010800040101010101" pitchFamily="2" charset="-122"/>
              </a:rPr>
              <a:t>   </a:t>
            </a:r>
            <a:r>
              <a:rPr lang="zh-CN" altLang="en-US" dirty="0">
                <a:solidFill>
                  <a:schemeClr val="tx2"/>
                </a:solidFill>
                <a:ea typeface="华文新魏" panose="02010800040101010101" pitchFamily="2" charset="-122"/>
              </a:rPr>
              <a:t>第六章 </a:t>
            </a:r>
            <a:r>
              <a:rPr lang="zh-CN" altLang="en-US" u="sng" dirty="0">
                <a:solidFill>
                  <a:schemeClr val="tx2"/>
                </a:solidFill>
                <a:ea typeface="华文新魏" panose="02010800040101010101" pitchFamily="2" charset="-122"/>
              </a:rPr>
              <a:t>并行算法基本设计策略</a:t>
            </a:r>
            <a:br>
              <a:rPr lang="zh-CN" altLang="en-US" dirty="0">
                <a:ea typeface="华文新魏" panose="02010800040101010101" pitchFamily="2" charset="-122"/>
              </a:rPr>
            </a:br>
            <a:r>
              <a:rPr lang="zh-CN" altLang="en-US" dirty="0">
                <a:ea typeface="华文新魏" panose="02010800040101010101" pitchFamily="2" charset="-122"/>
              </a:rPr>
              <a:t>   第七章 并行算法常用设计技术</a:t>
            </a:r>
            <a:br>
              <a:rPr lang="zh-CN" altLang="en-US" dirty="0">
                <a:ea typeface="华文新魏" panose="02010800040101010101" pitchFamily="2" charset="-122"/>
              </a:rPr>
            </a:br>
            <a:r>
              <a:rPr lang="zh-CN" altLang="en-US" dirty="0">
                <a:ea typeface="华文新魏" panose="02010800040101010101" pitchFamily="2" charset="-122"/>
              </a:rPr>
              <a:t>   第八章 并行算法一般设计过程</a:t>
            </a:r>
            <a:br>
              <a:rPr lang="zh-CN" altLang="en-US" dirty="0">
                <a:ea typeface="华文新魏" panose="02010800040101010101" pitchFamily="2" charset="-122"/>
              </a:rPr>
            </a:br>
            <a:endParaRPr lang="zh-CN" altLang="en-US" sz="4400" dirty="0">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1"/>
          <a:stretch>
            <a:fillRect/>
          </a:stretch>
        </p:blipFill>
        <p:spPr>
          <a:xfrm>
            <a:off x="349250" y="96520"/>
            <a:ext cx="6292850" cy="2027555"/>
          </a:xfrm>
          <a:prstGeom prst="rect">
            <a:avLst/>
          </a:prstGeom>
        </p:spPr>
      </p:pic>
      <p:pic>
        <p:nvPicPr>
          <p:cNvPr id="7" name="图片 6"/>
          <p:cNvPicPr>
            <a:picLocks noChangeAspect="1"/>
          </p:cNvPicPr>
          <p:nvPr/>
        </p:nvPicPr>
        <p:blipFill>
          <a:blip r:embed="rId2"/>
          <a:stretch>
            <a:fillRect/>
          </a:stretch>
        </p:blipFill>
        <p:spPr>
          <a:xfrm>
            <a:off x="175895" y="1898650"/>
            <a:ext cx="6275070" cy="48901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031" name="Rectangle 2"/>
          <p:cNvSpPr>
            <a:spLocks noGrp="1"/>
          </p:cNvSpPr>
          <p:nvPr>
            <p:ph type="title"/>
          </p:nvPr>
        </p:nvSpPr>
        <p:spPr>
          <a:xfrm>
            <a:off x="0" y="685800"/>
            <a:ext cx="9144000" cy="762000"/>
          </a:xfrm>
        </p:spPr>
        <p:txBody>
          <a:bodyPr vert="horz" wrap="square" lIns="91440" tIns="45720" rIns="91440" bIns="45720" anchor="b"/>
          <a:p>
            <a:pPr eaLnBrk="1" hangingPunct="1"/>
            <a:r>
              <a:rPr lang="zh-CN" altLang="en-US" sz="3600" dirty="0"/>
              <a:t> 利用矩阵乘法求所有点对间最短路径（</a:t>
            </a:r>
            <a:r>
              <a:rPr lang="en-US" altLang="zh-CN" sz="3600" dirty="0"/>
              <a:t>2</a:t>
            </a:r>
            <a:r>
              <a:rPr lang="zh-CN" altLang="en-US" sz="3600" dirty="0"/>
              <a:t>）</a:t>
            </a:r>
            <a:endParaRPr lang="zh-CN" altLang="en-US" sz="3600" dirty="0"/>
          </a:p>
        </p:txBody>
      </p:sp>
      <p:sp>
        <p:nvSpPr>
          <p:cNvPr id="514051" name="Rectangle 3"/>
          <p:cNvSpPr>
            <a:spLocks noGrp="1" noChangeArrowheads="1"/>
          </p:cNvSpPr>
          <p:nvPr>
            <p:ph type="body" sz="half" idx="1"/>
          </p:nvPr>
        </p:nvSpPr>
        <p:spPr>
          <a:xfrm>
            <a:off x="395288" y="1412875"/>
            <a:ext cx="8497888" cy="47672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时间分析</a:t>
            </a:r>
            <a:endPar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每次矩阵乘时间</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O(logn),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共作           次乘法</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==&gt; t(n)=O(log</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mn-lt"/>
                <a:ea typeface="+mn-ea"/>
                <a:cs typeface="+mn-cs"/>
              </a:rPr>
              <a:t>2</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n),  p(n)=n</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mn-lt"/>
                <a:ea typeface="+mn-ea"/>
                <a:cs typeface="+mn-cs"/>
              </a:rPr>
              <a:t>3</a:t>
            </a:r>
            <a:endPar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计算示例</a:t>
            </a:r>
            <a:endPar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p:txBody>
      </p:sp>
      <p:graphicFrame>
        <p:nvGraphicFramePr>
          <p:cNvPr id="1026" name="Object 4"/>
          <p:cNvGraphicFramePr/>
          <p:nvPr>
            <p:ph sz="half" idx="2"/>
          </p:nvPr>
        </p:nvGraphicFramePr>
        <p:xfrm>
          <a:off x="4670108" y="2014855"/>
          <a:ext cx="852487" cy="438150"/>
        </p:xfrm>
        <a:graphic>
          <a:graphicData uri="http://schemas.openxmlformats.org/presentationml/2006/ole">
            <mc:AlternateContent xmlns:mc="http://schemas.openxmlformats.org/markup-compatibility/2006">
              <mc:Choice xmlns:v="urn:schemas-microsoft-com:vml" Requires="v">
                <p:oleObj spid="_x0000_s3080" name="" r:id="rId1" imgW="444500" imgH="228600" progId="Equation.3">
                  <p:embed/>
                </p:oleObj>
              </mc:Choice>
              <mc:Fallback>
                <p:oleObj name="" r:id="rId1" imgW="444500" imgH="228600" progId="Equation.3">
                  <p:embed/>
                  <p:pic>
                    <p:nvPicPr>
                      <p:cNvPr id="0" name="图片 3079"/>
                      <p:cNvPicPr/>
                      <p:nvPr/>
                    </p:nvPicPr>
                    <p:blipFill>
                      <a:blip r:embed="rId2"/>
                      <a:stretch>
                        <a:fillRect/>
                      </a:stretch>
                    </p:blipFill>
                    <p:spPr>
                      <a:xfrm>
                        <a:off x="4670108" y="2014855"/>
                        <a:ext cx="852487" cy="438150"/>
                      </a:xfrm>
                      <a:prstGeom prst="rect">
                        <a:avLst/>
                      </a:prstGeom>
                      <a:noFill/>
                      <a:ln w="38100">
                        <a:miter/>
                      </a:ln>
                    </p:spPr>
                  </p:pic>
                </p:oleObj>
              </mc:Fallback>
            </mc:AlternateContent>
          </a:graphicData>
        </a:graphic>
      </p:graphicFrame>
      <p:graphicFrame>
        <p:nvGraphicFramePr>
          <p:cNvPr id="514054" name="Object 6"/>
          <p:cNvGraphicFramePr/>
          <p:nvPr/>
        </p:nvGraphicFramePr>
        <p:xfrm>
          <a:off x="920750" y="3357563"/>
          <a:ext cx="4032250" cy="3186112"/>
        </p:xfrm>
        <a:graphic>
          <a:graphicData uri="http://schemas.openxmlformats.org/presentationml/2006/ole">
            <mc:AlternateContent xmlns:mc="http://schemas.openxmlformats.org/markup-compatibility/2006">
              <mc:Choice xmlns:v="urn:schemas-microsoft-com:vml" Requires="v">
                <p:oleObj spid="_x0000_s3082" name="" r:id="rId3" imgW="2178685" imgH="1727200" progId="Visio.Drawing.6">
                  <p:embed/>
                </p:oleObj>
              </mc:Choice>
              <mc:Fallback>
                <p:oleObj name="" r:id="rId3" imgW="2178685" imgH="1727200" progId="Visio.Drawing.6">
                  <p:embed/>
                  <p:pic>
                    <p:nvPicPr>
                      <p:cNvPr id="0" name="图片 3081"/>
                      <p:cNvPicPr/>
                      <p:nvPr/>
                    </p:nvPicPr>
                    <p:blipFill>
                      <a:blip r:embed="rId4"/>
                      <a:stretch>
                        <a:fillRect/>
                      </a:stretch>
                    </p:blipFill>
                    <p:spPr>
                      <a:xfrm>
                        <a:off x="920750" y="3357563"/>
                        <a:ext cx="4032250" cy="3186112"/>
                      </a:xfrm>
                      <a:prstGeom prst="rect">
                        <a:avLst/>
                      </a:prstGeom>
                      <a:noFill/>
                      <a:ln w="38100">
                        <a:noFill/>
                        <a:miter/>
                      </a:ln>
                    </p:spPr>
                  </p:pic>
                </p:oleObj>
              </mc:Fallback>
            </mc:AlternateContent>
          </a:graphicData>
        </a:graphic>
      </p:graphicFrame>
      <p:graphicFrame>
        <p:nvGraphicFramePr>
          <p:cNvPr id="514055" name="Object 7"/>
          <p:cNvGraphicFramePr/>
          <p:nvPr/>
        </p:nvGraphicFramePr>
        <p:xfrm>
          <a:off x="5240338" y="3429000"/>
          <a:ext cx="2949575" cy="3036888"/>
        </p:xfrm>
        <a:graphic>
          <a:graphicData uri="http://schemas.openxmlformats.org/presentationml/2006/ole">
            <mc:AlternateContent xmlns:mc="http://schemas.openxmlformats.org/markup-compatibility/2006">
              <mc:Choice xmlns:v="urn:schemas-microsoft-com:vml" Requires="v">
                <p:oleObj spid="_x0000_s3081" name="" r:id="rId5" imgW="1602740" imgH="1648460" progId="Visio.Drawing.6">
                  <p:embed/>
                </p:oleObj>
              </mc:Choice>
              <mc:Fallback>
                <p:oleObj name="" r:id="rId5" imgW="1602740" imgH="1648460" progId="Visio.Drawing.6">
                  <p:embed/>
                  <p:pic>
                    <p:nvPicPr>
                      <p:cNvPr id="0" name="图片 3080"/>
                      <p:cNvPicPr/>
                      <p:nvPr/>
                    </p:nvPicPr>
                    <p:blipFill>
                      <a:blip r:embed="rId6"/>
                      <a:stretch>
                        <a:fillRect/>
                      </a:stretch>
                    </p:blipFill>
                    <p:spPr>
                      <a:xfrm>
                        <a:off x="5240338" y="3429000"/>
                        <a:ext cx="2949575" cy="3036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2056" name="Rectangle 2"/>
          <p:cNvSpPr>
            <a:spLocks noGrp="1"/>
          </p:cNvSpPr>
          <p:nvPr>
            <p:ph type="title"/>
          </p:nvPr>
        </p:nvSpPr>
        <p:spPr>
          <a:xfrm>
            <a:off x="0" y="685800"/>
            <a:ext cx="9144000" cy="762000"/>
          </a:xfrm>
        </p:spPr>
        <p:txBody>
          <a:bodyPr vert="horz" wrap="square" lIns="91440" tIns="45720" rIns="91440" bIns="45720" anchor="b"/>
          <a:p>
            <a:pPr eaLnBrk="1" hangingPunct="1"/>
            <a:r>
              <a:rPr lang="zh-CN" altLang="en-US" sz="3600" dirty="0"/>
              <a:t> 利用矩阵乘法求所有点对间最短路径（</a:t>
            </a:r>
            <a:r>
              <a:rPr lang="en-US" altLang="zh-CN" sz="3600" dirty="0"/>
              <a:t>3</a:t>
            </a:r>
            <a:r>
              <a:rPr lang="zh-CN" altLang="en-US" sz="3600" dirty="0"/>
              <a:t>）</a:t>
            </a:r>
            <a:endParaRPr lang="zh-CN" altLang="en-US" sz="3600" dirty="0"/>
          </a:p>
        </p:txBody>
      </p:sp>
      <p:sp>
        <p:nvSpPr>
          <p:cNvPr id="516099" name="Rectangle 3"/>
          <p:cNvSpPr>
            <a:spLocks noGrp="1" noChangeArrowheads="1"/>
          </p:cNvSpPr>
          <p:nvPr>
            <p:ph type="body" sz="half" idx="1"/>
          </p:nvPr>
        </p:nvSpPr>
        <p:spPr>
          <a:xfrm>
            <a:off x="395288" y="1412875"/>
            <a:ext cx="8497888" cy="47672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计算示例</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p:txBody>
      </p:sp>
      <p:graphicFrame>
        <p:nvGraphicFramePr>
          <p:cNvPr id="2050" name="Object 9"/>
          <p:cNvGraphicFramePr/>
          <p:nvPr>
            <p:ph sz="half" idx="2"/>
          </p:nvPr>
        </p:nvGraphicFramePr>
        <p:xfrm>
          <a:off x="992188" y="1773238"/>
          <a:ext cx="4156075" cy="3024187"/>
        </p:xfrm>
        <a:graphic>
          <a:graphicData uri="http://schemas.openxmlformats.org/presentationml/2006/ole">
            <mc:AlternateContent xmlns:mc="http://schemas.openxmlformats.org/markup-compatibility/2006">
              <mc:Choice xmlns:v="urn:schemas-microsoft-com:vml" Requires="v">
                <p:oleObj spid="_x0000_s3079" name="" r:id="rId1" imgW="2393315" imgH="1738630" progId="Visio.Drawing.6">
                  <p:embed/>
                </p:oleObj>
              </mc:Choice>
              <mc:Fallback>
                <p:oleObj name="" r:id="rId1" imgW="2393315" imgH="1738630" progId="Visio.Drawing.6">
                  <p:embed/>
                  <p:pic>
                    <p:nvPicPr>
                      <p:cNvPr id="0" name="图片 3078"/>
                      <p:cNvPicPr/>
                      <p:nvPr/>
                    </p:nvPicPr>
                    <p:blipFill>
                      <a:blip r:embed="rId2"/>
                      <a:stretch>
                        <a:fillRect/>
                      </a:stretch>
                    </p:blipFill>
                    <p:spPr>
                      <a:xfrm>
                        <a:off x="992188" y="1773238"/>
                        <a:ext cx="4156075" cy="3024187"/>
                      </a:xfrm>
                      <a:prstGeom prst="rect">
                        <a:avLst/>
                      </a:prstGeom>
                      <a:noFill/>
                      <a:ln w="38100">
                        <a:miter/>
                      </a:ln>
                    </p:spPr>
                  </p:pic>
                </p:oleObj>
              </mc:Fallback>
            </mc:AlternateContent>
          </a:graphicData>
        </a:graphic>
      </p:graphicFrame>
      <p:graphicFrame>
        <p:nvGraphicFramePr>
          <p:cNvPr id="2051" name="Object 10"/>
          <p:cNvGraphicFramePr/>
          <p:nvPr/>
        </p:nvGraphicFramePr>
        <p:xfrm>
          <a:off x="4665663" y="1773238"/>
          <a:ext cx="4083050" cy="2973387"/>
        </p:xfrm>
        <a:graphic>
          <a:graphicData uri="http://schemas.openxmlformats.org/presentationml/2006/ole">
            <mc:AlternateContent xmlns:mc="http://schemas.openxmlformats.org/markup-compatibility/2006">
              <mc:Choice xmlns:v="urn:schemas-microsoft-com:vml" Requires="v">
                <p:oleObj spid="_x0000_s3077" name="" r:id="rId3" imgW="2393315" imgH="1738630" progId="Visio.Drawing.6">
                  <p:embed/>
                </p:oleObj>
              </mc:Choice>
              <mc:Fallback>
                <p:oleObj name="" r:id="rId3" imgW="2393315" imgH="1738630" progId="Visio.Drawing.6">
                  <p:embed/>
                  <p:pic>
                    <p:nvPicPr>
                      <p:cNvPr id="0" name="图片 3076"/>
                      <p:cNvPicPr/>
                      <p:nvPr/>
                    </p:nvPicPr>
                    <p:blipFill>
                      <a:blip r:embed="rId4"/>
                      <a:stretch>
                        <a:fillRect/>
                      </a:stretch>
                    </p:blipFill>
                    <p:spPr>
                      <a:xfrm>
                        <a:off x="4665663" y="1773238"/>
                        <a:ext cx="4083050" cy="2973387"/>
                      </a:xfrm>
                      <a:prstGeom prst="rect">
                        <a:avLst/>
                      </a:prstGeom>
                      <a:noFill/>
                      <a:ln w="38100">
                        <a:noFill/>
                        <a:miter/>
                      </a:ln>
                    </p:spPr>
                  </p:pic>
                </p:oleObj>
              </mc:Fallback>
            </mc:AlternateContent>
          </a:graphicData>
        </a:graphic>
      </p:graphicFrame>
      <p:graphicFrame>
        <p:nvGraphicFramePr>
          <p:cNvPr id="2052" name="Object 11"/>
          <p:cNvGraphicFramePr/>
          <p:nvPr/>
        </p:nvGraphicFramePr>
        <p:xfrm>
          <a:off x="1064578" y="4149725"/>
          <a:ext cx="4011612" cy="3262313"/>
        </p:xfrm>
        <a:graphic>
          <a:graphicData uri="http://schemas.openxmlformats.org/presentationml/2006/ole">
            <mc:AlternateContent xmlns:mc="http://schemas.openxmlformats.org/markup-compatibility/2006">
              <mc:Choice xmlns:v="urn:schemas-microsoft-com:vml" Requires="v">
                <p:oleObj spid="_x0000_s3076" name="" r:id="rId5" imgW="2393315" imgH="1738630" progId="Visio.Drawing.6">
                  <p:embed/>
                </p:oleObj>
              </mc:Choice>
              <mc:Fallback>
                <p:oleObj name="" r:id="rId5" imgW="2393315" imgH="1738630" progId="Visio.Drawing.6">
                  <p:embed/>
                  <p:pic>
                    <p:nvPicPr>
                      <p:cNvPr id="0" name="图片 3075"/>
                      <p:cNvPicPr/>
                      <p:nvPr/>
                    </p:nvPicPr>
                    <p:blipFill>
                      <a:blip r:embed="rId6"/>
                      <a:stretch>
                        <a:fillRect/>
                      </a:stretch>
                    </p:blipFill>
                    <p:spPr>
                      <a:xfrm>
                        <a:off x="1064578" y="4149725"/>
                        <a:ext cx="4011612" cy="3262313"/>
                      </a:xfrm>
                      <a:prstGeom prst="rect">
                        <a:avLst/>
                      </a:prstGeom>
                      <a:noFill/>
                      <a:ln w="38100">
                        <a:noFill/>
                        <a:miter/>
                      </a:ln>
                    </p:spPr>
                  </p:pic>
                </p:oleObj>
              </mc:Fallback>
            </mc:AlternateContent>
          </a:graphicData>
        </a:graphic>
      </p:graphicFrame>
      <p:graphicFrame>
        <p:nvGraphicFramePr>
          <p:cNvPr id="2053" name="Object 12"/>
          <p:cNvGraphicFramePr/>
          <p:nvPr/>
        </p:nvGraphicFramePr>
        <p:xfrm>
          <a:off x="4738688" y="4149725"/>
          <a:ext cx="4010025" cy="3151188"/>
        </p:xfrm>
        <a:graphic>
          <a:graphicData uri="http://schemas.openxmlformats.org/presentationml/2006/ole">
            <mc:AlternateContent xmlns:mc="http://schemas.openxmlformats.org/markup-compatibility/2006">
              <mc:Choice xmlns:v="urn:schemas-microsoft-com:vml" Requires="v">
                <p:oleObj spid="_x0000_s3078" name="" r:id="rId7" imgW="2393315" imgH="1738630" progId="Visio.Drawing.6">
                  <p:embed/>
                </p:oleObj>
              </mc:Choice>
              <mc:Fallback>
                <p:oleObj name="" r:id="rId7" imgW="2393315" imgH="1738630" progId="Visio.Drawing.6">
                  <p:embed/>
                  <p:pic>
                    <p:nvPicPr>
                      <p:cNvPr id="0" name="图片 3077"/>
                      <p:cNvPicPr/>
                      <p:nvPr/>
                    </p:nvPicPr>
                    <p:blipFill>
                      <a:blip r:embed="rId8"/>
                      <a:stretch>
                        <a:fillRect/>
                      </a:stretch>
                    </p:blipFill>
                    <p:spPr>
                      <a:xfrm>
                        <a:off x="4738688" y="4149725"/>
                        <a:ext cx="4010025" cy="3151188"/>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565251" name="Rectangle 3"/>
          <p:cNvSpPr>
            <a:spLocks noGrp="1" noChangeArrowheads="1"/>
          </p:cNvSpPr>
          <p:nvPr>
            <p:ph type="body" sz="half" idx="1"/>
          </p:nvPr>
        </p:nvSpPr>
        <p:spPr>
          <a:xfrm>
            <a:off x="682625" y="1054100"/>
            <a:ext cx="7850188" cy="5111750"/>
          </a:xfrm>
        </p:spPr>
        <p:txBody>
          <a:bodyPr vert="horz" wrap="square" lIns="91440" tIns="45720" rIns="91440" bIns="45720" numCol="1" anchor="t" anchorCtr="0" compatLnSpc="1"/>
          <a:lstStyle/>
          <a:p>
            <a:pPr marL="381000" marR="0" lvl="0" indent="-3810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是一个大小为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的布尔数组，欲求出最小的下标</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且</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为真，试设计一个常数时间的</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PRAM-CRCW</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并行算法。如果使用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PRAM-CREW</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模型，运行时间如何？</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Hint:   1. copy A[1..n] to B[1..n]         3. for i=1 to n par-do</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2. for i=1 to n par-do                   if B[i]=true then</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if B[i]=true then                         return i</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for j=i+1 to n par-do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B[j]=false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endfor</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endfor</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endfor</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2.</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PRAM-CREW</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模型上，用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个处理器在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O(1)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时间内求出数组</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A[1..n]={0,…,0,1,…,1}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，最先为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值的下标。</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565252" name="Rectangle 4"/>
          <p:cNvSpPr>
            <a:spLocks noChangeArrowheads="1"/>
          </p:cNvSpPr>
          <p:nvPr/>
        </p:nvSpPr>
        <p:spPr bwMode="auto">
          <a:xfrm>
            <a:off x="0" y="3167063"/>
            <a:ext cx="9144000" cy="0"/>
          </a:xfrm>
          <a:prstGeom prst="rect">
            <a:avLst/>
          </a:prstGeom>
          <a:noFill/>
          <a:ln w="9525">
            <a:noFill/>
            <a:miter lim="800000"/>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
        <p:nvSpPr>
          <p:cNvPr id="565253" name="Rectangle 5"/>
          <p:cNvSpPr>
            <a:spLocks noChangeArrowheads="1"/>
          </p:cNvSpPr>
          <p:nvPr/>
        </p:nvSpPr>
        <p:spPr bwMode="auto">
          <a:xfrm>
            <a:off x="0" y="3190875"/>
            <a:ext cx="9144000" cy="0"/>
          </a:xfrm>
          <a:prstGeom prst="rect">
            <a:avLst/>
          </a:prstGeom>
          <a:noFill/>
          <a:ln w="9525">
            <a:noFill/>
            <a:miter lim="800000"/>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6" name="内容占位符 5"/>
          <p:cNvPicPr>
            <a:picLocks noChangeAspect="1"/>
          </p:cNvPicPr>
          <p:nvPr>
            <p:ph sz="quarter" idx="12"/>
          </p:nvPr>
        </p:nvPicPr>
        <p:blipFill>
          <a:blip r:embed="rId1"/>
          <a:stretch>
            <a:fillRect/>
          </a:stretch>
        </p:blipFill>
        <p:spPr>
          <a:xfrm>
            <a:off x="2040255" y="96520"/>
            <a:ext cx="4771390" cy="636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ctrTitle"/>
          </p:nvPr>
        </p:nvSpPr>
        <p:spPr>
          <a:xfrm>
            <a:off x="254000" y="1412875"/>
            <a:ext cx="8645525" cy="3024188"/>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200" dirty="0">
                <a:solidFill>
                  <a:schemeClr val="tx2"/>
                </a:solidFill>
                <a:ea typeface="华文新魏" panose="02010800040101010101" pitchFamily="2" charset="-122"/>
              </a:rPr>
              <a:t>6.1.1</a:t>
            </a:r>
            <a:r>
              <a:rPr lang="en-US" altLang="zh-CN" sz="3200" dirty="0">
                <a:solidFill>
                  <a:schemeClr val="tx2"/>
                </a:solidFill>
                <a:latin typeface="Arial" panose="020B0604020202020204" pitchFamily="34" charset="0"/>
                <a:ea typeface="华文新魏" panose="02010800040101010101" pitchFamily="2" charset="-122"/>
              </a:rPr>
              <a:t> </a:t>
            </a:r>
            <a:r>
              <a:rPr lang="zh-CN" altLang="en-US" sz="3200" u="sng" dirty="0">
                <a:solidFill>
                  <a:schemeClr val="tx2"/>
                </a:solidFill>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6.1.2</a:t>
            </a:r>
            <a:r>
              <a:rPr lang="en-US" altLang="zh-CN" sz="3200" dirty="0">
                <a:latin typeface="Arial" panose="020B0604020202020204" pitchFamily="34" charset="0"/>
                <a:ea typeface="华文新魏" panose="02010800040101010101" pitchFamily="2" charset="-122"/>
              </a:rPr>
              <a:t> </a:t>
            </a:r>
            <a:r>
              <a:rPr lang="zh-CN" altLang="en-US" sz="3200" dirty="0">
                <a:latin typeface="Arial" panose="020B0604020202020204" pitchFamily="34" charset="0"/>
                <a:ea typeface="华文新魏" panose="02010800040101010101" pitchFamily="2" charset="-122"/>
              </a:rPr>
              <a:t>快排序算法的并行化</a:t>
            </a:r>
            <a:br>
              <a:rPr lang="zh-CN" altLang="en-US" sz="32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7172"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设计方法的描述</a:t>
            </a:r>
            <a:endParaRPr lang="zh-CN" altLang="en-US" sz="4400" dirty="0"/>
          </a:p>
        </p:txBody>
      </p:sp>
      <p:sp>
        <p:nvSpPr>
          <p:cNvPr id="485379" name="Rectangle 3"/>
          <p:cNvSpPr>
            <a:spLocks noGrp="1" noChangeArrowheads="1"/>
          </p:cNvSpPr>
          <p:nvPr>
            <p:ph idx="1"/>
          </p:nvPr>
        </p:nvSpPr>
        <p:spPr>
          <a:xfrm>
            <a:off x="609600" y="1557338"/>
            <a:ext cx="8283575"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方法描述</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发掘和利用现有串行算法中的并行性，直接将串行算法改造为并行算法。</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评注</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由串行算法直接并行化的方法是并行算法设计的最常用方法之一；</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不是所有的串行算法都可以直接并行化的；</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一个好的串行算法并不能并行化为一个好的并行算法；</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许多数值串行算法可以并行化为有效的数值并行算法。</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ctrTitle"/>
          </p:nvPr>
        </p:nvSpPr>
        <p:spPr>
          <a:xfrm>
            <a:off x="254000" y="1412875"/>
            <a:ext cx="8645525" cy="3024188"/>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6.1.1</a:t>
            </a:r>
            <a:r>
              <a:rPr lang="en-US" altLang="zh-CN" sz="3200" dirty="0">
                <a:latin typeface="Arial" panose="020B0604020202020204" pitchFamily="34" charset="0"/>
                <a:ea typeface="华文新魏" panose="02010800040101010101" pitchFamily="2" charset="-122"/>
              </a:rPr>
              <a:t> </a:t>
            </a:r>
            <a:r>
              <a:rPr lang="zh-CN" altLang="en-US" sz="3200" dirty="0">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solidFill>
                  <a:srgbClr val="FF0000"/>
                </a:solidFill>
                <a:ea typeface="华文新魏" panose="02010800040101010101" pitchFamily="2" charset="-122"/>
              </a:rPr>
              <a:t>6.1.2</a:t>
            </a:r>
            <a:r>
              <a:rPr lang="en-US" altLang="zh-CN" sz="3200" dirty="0">
                <a:solidFill>
                  <a:srgbClr val="FF0000"/>
                </a:solidFill>
                <a:latin typeface="Arial" panose="020B0604020202020204" pitchFamily="34" charset="0"/>
                <a:ea typeface="华文新魏" panose="02010800040101010101" pitchFamily="2" charset="-122"/>
              </a:rPr>
              <a:t> </a:t>
            </a:r>
            <a:r>
              <a:rPr lang="zh-CN" altLang="en-US" sz="3200" u="sng" dirty="0">
                <a:solidFill>
                  <a:srgbClr val="FF0000"/>
                </a:solidFill>
                <a:latin typeface="Arial" panose="020B0604020202020204" pitchFamily="34" charset="0"/>
                <a:ea typeface="华文新魏" panose="02010800040101010101" pitchFamily="2" charset="-122"/>
              </a:rPr>
              <a:t>快排序算法的并行化</a:t>
            </a:r>
            <a:br>
              <a:rPr lang="zh-CN" altLang="en-US" sz="32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9220"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快排序算法的并行化（</a:t>
            </a:r>
            <a:r>
              <a:rPr lang="en-US" altLang="zh-CN" sz="4400" dirty="0"/>
              <a:t>1</a:t>
            </a:r>
            <a:r>
              <a:rPr lang="zh-CN" altLang="en-US" sz="4400" dirty="0"/>
              <a:t>）</a:t>
            </a:r>
            <a:endParaRPr lang="zh-CN" altLang="en-US" sz="4400" dirty="0"/>
          </a:p>
        </p:txBody>
      </p:sp>
      <p:sp>
        <p:nvSpPr>
          <p:cNvPr id="517123" name="Rectangle 3"/>
          <p:cNvSpPr>
            <a:spLocks noGrp="1" noChangeArrowheads="1"/>
          </p:cNvSpPr>
          <p:nvPr>
            <p:ph idx="1"/>
          </p:nvPr>
        </p:nvSpPr>
        <p:spPr>
          <a:xfrm>
            <a:off x="395288" y="1557338"/>
            <a:ext cx="84153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SISD</a:t>
            </a: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上的快排序算法</a:t>
            </a:r>
            <a:r>
              <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6.1</a:t>
            </a:r>
            <a:endPar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输入：</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无序序列（</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pitchFamily="34"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Ar</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输出：</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有序序列（</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pitchFamily="34"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Ar</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Procedure Quicrsort(A</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r);</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Begin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if</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q&lt;r</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then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(1)  x=A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(2)  s=q</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(3)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for</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i=q+1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to</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r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do</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if</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≤x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then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s=s+1</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swap(A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s</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end if</a:t>
            </a:r>
            <a:endPar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17124" name="Text Box 4"/>
          <p:cNvSpPr txBox="1">
            <a:spLocks noChangeArrowheads="1"/>
          </p:cNvSpPr>
          <p:nvPr/>
        </p:nvSpPr>
        <p:spPr bwMode="auto">
          <a:xfrm>
            <a:off x="3995738" y="2503488"/>
            <a:ext cx="4951413" cy="3949700"/>
          </a:xfrm>
          <a:prstGeom prst="rect">
            <a:avLst/>
          </a:prstGeom>
          <a:noFill/>
          <a:ln w="9525">
            <a:noFill/>
            <a:miter lim="800000"/>
          </a:ln>
          <a:effectLst/>
        </p:spPr>
        <p:txBody>
          <a:bodyPr>
            <a:spAutoFit/>
          </a:bodyPr>
          <a:lstStyle/>
          <a:p>
            <a:pPr marR="0" algn="l" defTabSz="914400">
              <a:buClrTx/>
              <a:buSzTx/>
              <a:buFontTx/>
              <a:buNone/>
              <a:defRPr/>
            </a:pP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0"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endfor</a:t>
            </a:r>
            <a:endParaRPr kumimoji="0"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a:p>
            <a:pPr marR="0" algn="l" defTabSz="914400">
              <a:buClrTx/>
              <a:buSzTx/>
              <a:buFontTx/>
              <a:buNone/>
              <a:defRPr/>
            </a:pP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4</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swap(A</a:t>
            </a:r>
            <a:r>
              <a:rPr kumimoji="0" lang="en-US" altLang="zh-CN" kern="1200" cap="none" spc="0" normalizeH="0" baseline="-25000" noProof="0">
                <a:solidFill>
                  <a:schemeClr val="tx1"/>
                </a:solidFill>
                <a:effectLst>
                  <a:outerShdw blurRad="38100" dist="38100" dir="2700000" algn="tl">
                    <a:srgbClr val="C0C0C0"/>
                  </a:outerShdw>
                </a:effectLst>
                <a:latin typeface="Comic Sans MS" panose="030F0702030302020204" pitchFamily="66" charset="0"/>
                <a:ea typeface="黑体" panose="02010609060101010101" pitchFamily="49" charset="-122"/>
                <a:cs typeface="+mn-cs"/>
              </a:rPr>
              <a:t>q</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A</a:t>
            </a:r>
            <a:r>
              <a:rPr kumimoji="1" lang="en-US" altLang="zh-CN" sz="1800" kern="1200" cap="none" spc="0" normalizeH="0" baseline="-25000" noProof="0">
                <a:solidFill>
                  <a:schemeClr val="tx1"/>
                </a:solidFill>
                <a:latin typeface="Comic Sans MS" panose="030F0702030302020204" pitchFamily="66" charset="0"/>
                <a:ea typeface="黑体" panose="02010609060101010101" pitchFamily="49" charset="-122"/>
                <a:cs typeface="+mn-cs"/>
              </a:rPr>
              <a:t>s</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endPar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5</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Quicksort(A</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q</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s)</a:t>
            </a:r>
            <a:endPar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6</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Quicksort(A</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s+1</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r)</a:t>
            </a:r>
            <a:endPar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en-US" altLang="zh-CN" sz="14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0"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end if</a:t>
            </a:r>
            <a:endParaRPr kumimoji="1" lang="en-US" altLang="zh-CN" sz="1600" kern="1200" cap="none" spc="0" normalizeH="0" baseline="0" noProof="0">
              <a:solidFill>
                <a:schemeClr val="tx1"/>
              </a:solidFill>
              <a:latin typeface="Times New Roman" panose="02020603050405020304" pitchFamily="18" charset="0"/>
              <a:ea typeface="黑体" panose="02010609060101010101" pitchFamily="49" charset="-122"/>
              <a:cs typeface="+mn-cs"/>
            </a:endParaRPr>
          </a:p>
          <a:p>
            <a:pPr marR="0" algn="l" defTabSz="914400">
              <a:buClrTx/>
              <a:buSzTx/>
              <a:buFontTx/>
              <a:buNone/>
              <a:defRPr/>
            </a:pPr>
            <a:r>
              <a:rPr kumimoji="1" lang="en-US" altLang="zh-CN"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en-US" altLang="zh-CN" sz="2000" b="1" kern="1200" cap="none" spc="0" normalizeH="0" baseline="0" noProof="0">
                <a:solidFill>
                  <a:schemeClr val="tx1"/>
                </a:solidFill>
                <a:latin typeface="Times New Roman" panose="02020603050405020304" pitchFamily="18" charset="0"/>
                <a:ea typeface="黑体" panose="02010609060101010101" pitchFamily="49" charset="-122"/>
                <a:cs typeface="+mn-cs"/>
              </a:rPr>
              <a:t>end</a:t>
            </a:r>
            <a:r>
              <a:rPr kumimoji="1" lang="en-US" altLang="zh-CN" b="1" kern="1200" cap="none" spc="0" normalizeH="0" baseline="0" noProof="0">
                <a:solidFill>
                  <a:schemeClr val="tx1"/>
                </a:solidFill>
                <a:latin typeface="Comic Sans MS" panose="030F0702030302020204" pitchFamily="66" charset="0"/>
                <a:ea typeface="黑体" panose="02010609060101010101" pitchFamily="49" charset="-122"/>
                <a:cs typeface="+mn-cs"/>
              </a:rPr>
              <a:t> </a:t>
            </a:r>
            <a:endParaRPr kumimoji="1" lang="en-US" altLang="zh-CN" b="1"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    对于长度为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n</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的序列，在最坏情况下的划分的两个子序别为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n-1</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及</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1</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的长度、相应的运行时间为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t(n)=t(n-1)+Θ(n)</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，其解为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 =Θ(n</a:t>
            </a:r>
            <a:r>
              <a:rPr kumimoji="1" lang="en-US" altLang="zh-CN" sz="1800" kern="1200" cap="none" spc="0" normalizeH="0" baseline="30000" noProof="0">
                <a:solidFill>
                  <a:schemeClr val="tx1"/>
                </a:solidFill>
                <a:latin typeface="Comic Sans MS" panose="030F0702030302020204" pitchFamily="66" charset="0"/>
                <a:ea typeface="宋体" panose="02010600030101010101" pitchFamily="2" charset="-122"/>
                <a:cs typeface="+mn-cs"/>
              </a:rPr>
              <a:t>2</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a:t>
            </a:r>
            <a:endPar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endParaRPr>
          </a:p>
          <a:p>
            <a:pPr marR="0" algn="l" defTabSz="914400">
              <a:buClrTx/>
              <a:buSzTx/>
              <a:buFontTx/>
              <a:buNone/>
              <a:defRPr/>
            </a:pP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    </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理想的情况是所划分的两个子序列等长，相应的运行时间为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t(n)=2t(n/2)+Θ(n),</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其解为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t(n)=Θ(</a:t>
            </a:r>
            <a:r>
              <a:rPr kumimoji="1" lang="en-US" altLang="zh-CN" sz="1800" i="1" kern="1200" cap="none" spc="0" normalizeH="0" baseline="0" noProof="0">
                <a:solidFill>
                  <a:schemeClr val="tx1"/>
                </a:solidFill>
                <a:latin typeface="Comic Sans MS" panose="030F0702030302020204" pitchFamily="66" charset="0"/>
                <a:ea typeface="宋体" panose="02010600030101010101" pitchFamily="2" charset="-122"/>
                <a:cs typeface="+mn-cs"/>
              </a:rPr>
              <a:t>n</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log</a:t>
            </a:r>
            <a:r>
              <a:rPr kumimoji="1" lang="en-US" altLang="zh-CN" sz="1800" i="1" kern="1200" cap="none" spc="0" normalizeH="0" baseline="0" noProof="0">
                <a:solidFill>
                  <a:schemeClr val="tx1"/>
                </a:solidFill>
                <a:latin typeface="Comic Sans MS" panose="030F0702030302020204" pitchFamily="66" charset="0"/>
                <a:ea typeface="宋体" panose="02010600030101010101" pitchFamily="2" charset="-122"/>
                <a:cs typeface="+mn-cs"/>
              </a:rPr>
              <a:t>n</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a:t>
            </a:r>
            <a:endPar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0244"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快排序算法的并行化（</a:t>
            </a:r>
            <a:r>
              <a:rPr lang="en-US" altLang="zh-CN" sz="4400" dirty="0"/>
              <a:t>2</a:t>
            </a:r>
            <a:r>
              <a:rPr lang="zh-CN" altLang="en-US" sz="4400" dirty="0"/>
              <a:t>）</a:t>
            </a:r>
            <a:endParaRPr lang="zh-CN" altLang="en-US" sz="4400" dirty="0"/>
          </a:p>
        </p:txBody>
      </p:sp>
      <p:sp>
        <p:nvSpPr>
          <p:cNvPr id="518147" name="Rectangle 3"/>
          <p:cNvSpPr>
            <a:spLocks noGrp="1" noChangeArrowheads="1"/>
          </p:cNvSpPr>
          <p:nvPr>
            <p:ph idx="1"/>
          </p:nvPr>
        </p:nvSpPr>
        <p:spPr>
          <a:xfrm>
            <a:off x="404813" y="1412875"/>
            <a:ext cx="84153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快排序的并行化</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一种自然的并行化方法是并行地调用快排序对两个所划分的子序列进行快排序。这种方法并不改变串行算法本身的属性，很容易改成并行形式。但是，如果用</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个</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PE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排序</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个数，若用一个</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PE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将</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1</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划分成</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1</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s</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 (A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s+1</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是不会得到成本最优算法的，因为单是划分时就有</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Ω(n),</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所以</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C(n)=p(n)t(n)=Ω(n</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2</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可见，</a:t>
            </a:r>
            <a:r>
              <a:rPr kumimoji="0" lang="zh-CN" altLang="en-US"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n-ea"/>
              </a:rPr>
              <a:t>只有将划分步并行化，才有可能得到成本最优算法</a:t>
            </a:r>
            <a:r>
              <a:rPr kumimoji="0" lang="en-US" altLang="zh-CN"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n-ea"/>
              </a:rPr>
              <a:t>.</a:t>
            </a:r>
            <a:endParaRPr kumimoji="0" lang="en-US" altLang="zh-CN"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PRAM-CRCW</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上快排序算法</a:t>
            </a: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rPr>
              <a:t> </a:t>
            </a:r>
            <a:endPar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构造一棵二叉排序树，其中主元是根</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小于等于主元的元素处于左子树，大于主元的元素处于右子树</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其左、右子树分别也为二叉排序树</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1268"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快排序算法的并行化（</a:t>
            </a:r>
            <a:r>
              <a:rPr lang="en-US" altLang="zh-CN" sz="4400" dirty="0"/>
              <a:t>3</a:t>
            </a:r>
            <a:r>
              <a:rPr lang="zh-CN" altLang="en-US" sz="4400" dirty="0"/>
              <a:t>）</a:t>
            </a:r>
            <a:endParaRPr lang="zh-CN" altLang="en-US" sz="4400" dirty="0"/>
          </a:p>
        </p:txBody>
      </p:sp>
      <p:sp>
        <p:nvSpPr>
          <p:cNvPr id="494595" name="Rectangle 3"/>
          <p:cNvSpPr>
            <a:spLocks noGrp="1" noChangeArrowheads="1"/>
          </p:cNvSpPr>
          <p:nvPr>
            <p:ph idx="1"/>
          </p:nvPr>
        </p:nvSpPr>
        <p:spPr>
          <a:xfrm>
            <a:off x="395288" y="1484313"/>
            <a:ext cx="84153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算法</a:t>
            </a: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6.2  APRAM-CRCW</a:t>
            </a: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上的快排序二叉树构造算法</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输入：序列</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panose="020B0604020202020204"/>
                <a:ea typeface="+mn-ea"/>
                <a:cs typeface="+mn-cs"/>
              </a:rPr>
              <a:t>…</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和</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个处理器</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输出：供排序用的一棵二叉排序树</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Begin</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(1)for each processor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par-do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(2)repeat for each processor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&lt;&gt;root par-do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(1.1)root=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if (A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then</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(1.2)</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=root                              (2.1)</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(1.3)</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=n+1                       (2.2)if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then exit else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end for                                          else</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(2.3)</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(2.4)if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then exit else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end repeat</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End</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注：</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6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root</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是</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SM</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变量；</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6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可以是</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LM</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变量；</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时间为</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O(</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logn</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C">
      <a:majorFont>
        <a:latin typeface="Calibri Light"/>
        <a:ea typeface="黑体"/>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4690</Words>
  <Application>WPS 演示</Application>
  <PresentationFormat>全屏显示(4:3)</PresentationFormat>
  <Paragraphs>207</Paragraphs>
  <Slides>23</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7</vt:i4>
      </vt:variant>
      <vt:variant>
        <vt:lpstr>幻灯片标题</vt:lpstr>
      </vt:variant>
      <vt:variant>
        <vt:i4>23</vt:i4>
      </vt:variant>
    </vt:vector>
  </HeadingPairs>
  <TitlesOfParts>
    <vt:vector size="50" baseType="lpstr">
      <vt:lpstr>Arial</vt:lpstr>
      <vt:lpstr>宋体</vt:lpstr>
      <vt:lpstr>Wingdings</vt:lpstr>
      <vt:lpstr>Comic Sans MS</vt:lpstr>
      <vt:lpstr>黑体</vt:lpstr>
      <vt:lpstr>微软雅黑</vt:lpstr>
      <vt:lpstr>Calibri</vt:lpstr>
      <vt:lpstr>等线</vt:lpstr>
      <vt:lpstr>创艺简黑体</vt:lpstr>
      <vt:lpstr>华文新魏</vt:lpstr>
      <vt:lpstr>Times New Roman</vt:lpstr>
      <vt:lpstr>仿宋_GB2312</vt:lpstr>
      <vt:lpstr>Arial</vt:lpstr>
      <vt:lpstr>Calibri Light</vt:lpstr>
      <vt:lpstr>Arial Unicode MS</vt:lpstr>
      <vt:lpstr>Tahoma</vt:lpstr>
      <vt:lpstr>华文中宋</vt:lpstr>
      <vt:lpstr>仿宋</vt:lpstr>
      <vt:lpstr>Calibri</vt:lpstr>
      <vt:lpstr>Office 主题</vt:lpstr>
      <vt:lpstr>Equation.3</vt:lpstr>
      <vt:lpstr>Visio.Drawing.6</vt:lpstr>
      <vt:lpstr>Visio.Drawing.6</vt:lpstr>
      <vt:lpstr>Visio.Drawing.6</vt:lpstr>
      <vt:lpstr>Visio.Drawing.6</vt:lpstr>
      <vt:lpstr>Visio.Drawing.6</vt:lpstr>
      <vt:lpstr>Visio.Drawing.6</vt:lpstr>
      <vt:lpstr>并行计算 Parallel Computing</vt:lpstr>
      <vt:lpstr>第二篇 并行算法的设计    第五章 并行算法与并行计算模型    第六章 并行算法基本设计策略    第七章 并行算法常用设计技术    第八章 并行算法一般设计过程 </vt:lpstr>
      <vt:lpstr>PowerPoint 演示文稿</vt:lpstr>
      <vt:lpstr>第六章 并行算法基本设计策略     6.1 串行算法的直接并行化        6.1.1 设计方法描述        6.1.2 快排序算法的并行化     6.2 从问题描述开始设计并行算法     6.3 借用已有算法求解新问题  </vt:lpstr>
      <vt:lpstr> 设计方法的描述</vt:lpstr>
      <vt:lpstr>第六章 并行算法基本设计策略     6.1 串行算法的直接并行化        6.1.1 设计方法描述        6.1.2 快排序算法的并行化     6.2 从问题描述开始设计并行算法     6.3 借用已有算法求解新问题  </vt:lpstr>
      <vt:lpstr> 快排序算法的并行化（1）</vt:lpstr>
      <vt:lpstr> 快排序算法的并行化（2）</vt:lpstr>
      <vt:lpstr> 快排序算法的并行化（3）</vt:lpstr>
      <vt:lpstr>第六章 并行算法基本设计策略     6.1 串行算法的直接并行化     6.2 从问题描述开始设计并行算法        6.2.1 设计方法描述         6.2.2 有向环k着色算法的并行化       6.3 借用已有算法求解新问题  </vt:lpstr>
      <vt:lpstr>设计方法的描述</vt:lpstr>
      <vt:lpstr>第六章 并行算法基本设计策略     6.1 串行算法的直接并行化     6.2 从问题描述开始设计并行算法        6.2.1  设计方法描述         6.2.2 有向环k着色算法的并行化       6.3 借用已有算法求解新问题  </vt:lpstr>
      <vt:lpstr>有向环k着色算法的并行化（1）</vt:lpstr>
      <vt:lpstr>有向环k着色算法的并行化（2）</vt:lpstr>
      <vt:lpstr>有向环k着色算法的并行化（3）</vt:lpstr>
      <vt:lpstr>第六章 并行算法基本设计策略     6.1 串行算法的直接并行化     6.2 从问题描述开始设计并行算法     6.3 借用已有算法求解新问题        6.3.1 设计方法描述       6.3.2 利用矩阵乘法求所有点对间最短路径 </vt:lpstr>
      <vt:lpstr> 设计方法的描述</vt:lpstr>
      <vt:lpstr>第六章 并行算法基本设计策略     6.1 串行算法的直接并行化     6.2 从问题描述开始设计并行算法     6.3 借用已有算法求解新问题        6.3.1 设计方法描述       6.3.2 利用矩阵乘法求所有点对间最短路径 </vt:lpstr>
      <vt:lpstr> 利用矩阵乘法求所有点对间最短路径（1）</vt:lpstr>
      <vt:lpstr>PowerPoint 演示文稿</vt:lpstr>
      <vt:lpstr> 利用矩阵乘法求所有点对间最短路径（2）</vt:lpstr>
      <vt:lpstr> 利用矩阵乘法求所有点对间最短路径（3）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Xu Yun</dc:creator>
  <cp:lastModifiedBy>gzsun</cp:lastModifiedBy>
  <cp:revision>155</cp:revision>
  <dcterms:created xsi:type="dcterms:W3CDTF">2003-07-16T00:37:00Z</dcterms:created>
  <dcterms:modified xsi:type="dcterms:W3CDTF">2020-03-17T07:41:17Z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2052-11.1.0.8013</vt:lpwstr>
  </property>
</Properties>
</file>