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handoutMasterIdLst>
    <p:handoutMasterId r:id="rId17"/>
  </p:handoutMasterIdLst>
  <p:sldIdLst>
    <p:sldId id="256" r:id="rId2"/>
    <p:sldId id="306" r:id="rId3"/>
    <p:sldId id="257" r:id="rId4"/>
    <p:sldId id="260" r:id="rId5"/>
    <p:sldId id="259" r:id="rId6"/>
    <p:sldId id="258" r:id="rId7"/>
    <p:sldId id="261" r:id="rId8"/>
    <p:sldId id="307" r:id="rId9"/>
    <p:sldId id="308" r:id="rId10"/>
    <p:sldId id="281" r:id="rId11"/>
    <p:sldId id="269" r:id="rId12"/>
    <p:sldId id="303" r:id="rId13"/>
    <p:sldId id="304" r:id="rId14"/>
    <p:sldId id="279" r:id="rId15"/>
  </p:sldIdLst>
  <p:sldSz cx="6858000" cy="5143500"/>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Montserrat" panose="02010600030101010101" charset="0"/>
      <p:regular r:id="rId23"/>
      <p:bold r:id="rId24"/>
      <p:italic r:id="rId25"/>
      <p:boldItalic r:id="rId26"/>
    </p:embeddedFont>
    <p:embeddedFont>
      <p:font typeface="等线" panose="02010600030101010101" pitchFamily="2" charset="-122"/>
      <p:regular r:id="rId27"/>
      <p:bold r:id="rId28"/>
    </p:embeddedFont>
    <p:embeddedFont>
      <p:font typeface="微软雅黑" panose="020B0503020204020204" pitchFamily="34" charset="-122"/>
      <p:regular r:id="rId29"/>
      <p:bold r:id="rId30"/>
    </p:embeddedFont>
    <p:embeddedFont>
      <p:font typeface="微软雅黑" panose="020B0503020204020204" pitchFamily="34" charset="-122"/>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418E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0C5E19-F7B2-4EAC-9170-22403BCCDF83}">
  <a:tblStyle styleId="{070C5E19-F7B2-4EAC-9170-22403BCCDF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94660"/>
  </p:normalViewPr>
  <p:slideViewPr>
    <p:cSldViewPr snapToGrid="0">
      <p:cViewPr varScale="1">
        <p:scale>
          <a:sx n="109" d="100"/>
          <a:sy n="109" d="100"/>
        </p:scale>
        <p:origin x="60" y="195"/>
      </p:cViewPr>
      <p:guideLst/>
    </p:cSldViewPr>
  </p:slideViewPr>
  <p:notesTextViewPr>
    <p:cViewPr>
      <p:scale>
        <a:sx n="1" d="1"/>
        <a:sy n="1" d="1"/>
      </p:scale>
      <p:origin x="0" y="0"/>
    </p:cViewPr>
  </p:notesTextViewPr>
  <p:notesViewPr>
    <p:cSldViewPr snapToGrid="0">
      <p:cViewPr varScale="1">
        <p:scale>
          <a:sx n="124" d="100"/>
          <a:sy n="124" d="100"/>
        </p:scale>
        <p:origin x="367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3EE8FB-F4EE-42C7-B57C-604D8C4FAFCE}" type="datetimeFigureOut">
              <a:rPr lang="zh-CN" altLang="en-US" smtClean="0"/>
              <a:t>2020/6/2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A1734-7F9F-4F08-B819-BBBADF0BEEBE}" type="slidenum">
              <a:rPr lang="zh-CN" altLang="en-US" smtClean="0"/>
              <a:t>‹#›</a:t>
            </a:fld>
            <a:endParaRPr lang="zh-CN" altLang="en-US"/>
          </a:p>
        </p:txBody>
      </p:sp>
    </p:spTree>
    <p:extLst>
      <p:ext uri="{BB962C8B-B14F-4D97-AF65-F5344CB8AC3E}">
        <p14:creationId xmlns:p14="http://schemas.microsoft.com/office/powerpoint/2010/main" val="230862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Epsilon,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delta</a:t>
            </a:r>
            <a:r>
              <a:rPr lang="zh-CN" altLang="en-US" sz="1200" kern="1200" dirty="0">
                <a:solidFill>
                  <a:schemeClr val="tx1"/>
                </a:solidFill>
                <a:effectLst/>
                <a:latin typeface="+mn-lt"/>
                <a:ea typeface="+mn-ea"/>
                <a:cs typeface="+mn-cs"/>
              </a:rPr>
              <a:t>越小，满足的差分隐私需求更强</a:t>
            </a:r>
            <a:endParaRPr lang="en-US"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94A6F-F683-7248-90FB-BB57E45F3134}"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8097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随机梯度下降，迭代地计算梯度函数与更新权重。保护隐私的梯度下降，在计算完梯度后不是直接更新，而是对梯度加上一个噪声再进行更新</a:t>
            </a:r>
            <a:endParaRPr lang="en-US"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94A6F-F683-7248-90FB-BB57E45F3134}"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95544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注意到，在加噪之前需要对梯度进行放缩以保证每一步的敏感度小于等于一个给定的参数</a:t>
            </a:r>
            <a:r>
              <a:rPr lang="en-US" altLang="zh-CN" sz="1200" kern="1200" dirty="0">
                <a:solidFill>
                  <a:schemeClr val="tx1"/>
                </a:solidFill>
                <a:effectLst/>
                <a:latin typeface="+mn-lt"/>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综合每一步的隐私损失，进而可以得到整体算法的隐私损失。</a:t>
            </a:r>
            <a:r>
              <a:rPr lang="en-US" altLang="zh-CN" sz="1200" kern="1200" dirty="0">
                <a:solidFill>
                  <a:schemeClr val="tx1"/>
                </a:solidFill>
                <a:effectLst/>
                <a:latin typeface="+mn-lt"/>
                <a:ea typeface="+mn-ea"/>
                <a:cs typeface="+mn-cs"/>
              </a:rPr>
              <a:t>Composition</a:t>
            </a:r>
            <a:r>
              <a:rPr lang="zh-CN" altLang="en-US" sz="1200" kern="1200" dirty="0">
                <a:solidFill>
                  <a:schemeClr val="tx1"/>
                </a:solidFill>
                <a:effectLst/>
                <a:latin typeface="+mn-lt"/>
                <a:ea typeface="+mn-ea"/>
                <a:cs typeface="+mn-cs"/>
              </a:rPr>
              <a:t>性质（复合性质）。</a:t>
            </a:r>
            <a:endParaRPr lang="en-US"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94A6F-F683-7248-90FB-BB57E45F3134}"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21958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这一页给出复合性质的一个经典定理：</a:t>
            </a:r>
            <a:r>
              <a:rPr lang="en-US" altLang="zh-CN" sz="1200" kern="1200" dirty="0">
                <a:solidFill>
                  <a:schemeClr val="tx1"/>
                </a:solidFill>
                <a:effectLst/>
                <a:latin typeface="+mn-lt"/>
                <a:ea typeface="+mn-ea"/>
                <a:cs typeface="+mn-cs"/>
              </a:rPr>
              <a:t>advanced composition</a:t>
            </a:r>
            <a:r>
              <a:rPr lang="zh-CN" altLang="en-US" sz="1200" kern="1200" dirty="0">
                <a:solidFill>
                  <a:schemeClr val="tx1"/>
                </a:solidFill>
                <a:effectLst/>
                <a:latin typeface="+mn-lt"/>
                <a:ea typeface="+mn-ea"/>
                <a:cs typeface="+mn-cs"/>
              </a:rPr>
              <a:t>。如果每一步是</a:t>
            </a:r>
            <a:r>
              <a:rPr lang="en-US" altLang="zh-CN" sz="1200" kern="1200" dirty="0">
                <a:solidFill>
                  <a:schemeClr val="tx1"/>
                </a:solidFill>
                <a:effectLst/>
                <a:latin typeface="+mn-lt"/>
                <a:ea typeface="+mn-ea"/>
                <a:cs typeface="+mn-cs"/>
              </a:rPr>
              <a:t>epsilon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delta-DP</a:t>
            </a:r>
            <a:r>
              <a:rPr lang="zh-CN" altLang="en-US" sz="1200" kern="1200" dirty="0">
                <a:solidFill>
                  <a:schemeClr val="tx1"/>
                </a:solidFill>
                <a:effectLst/>
                <a:latin typeface="+mn-lt"/>
                <a:ea typeface="+mn-ea"/>
                <a:cs typeface="+mn-cs"/>
              </a:rPr>
              <a:t>，则整体的算法就是</a:t>
            </a:r>
            <a:r>
              <a:rPr lang="en-US" altLang="zh-CN" sz="1200" kern="1200" dirty="0">
                <a:solidFill>
                  <a:schemeClr val="tx1"/>
                </a:solidFill>
                <a:effectLst/>
                <a:latin typeface="+mn-lt"/>
                <a:ea typeface="+mn-ea"/>
                <a:cs typeface="+mn-cs"/>
              </a:rPr>
              <a:t>eps’,</a:t>
            </a:r>
            <a:r>
              <a:rPr lang="en-US" altLang="zh-CN" sz="1200" kern="1200" dirty="0" err="1">
                <a:solidFill>
                  <a:schemeClr val="tx1"/>
                </a:solidFill>
                <a:effectLst/>
                <a:latin typeface="+mn-lt"/>
                <a:ea typeface="+mn-ea"/>
                <a:cs typeface="+mn-cs"/>
              </a:rPr>
              <a:t>kdellta+delta</a:t>
            </a:r>
            <a:r>
              <a:rPr lang="en-US" altLang="zh-CN" sz="1200" kern="1200" dirty="0">
                <a:solidFill>
                  <a:schemeClr val="tx1"/>
                </a:solidFill>
                <a:effectLst/>
                <a:latin typeface="+mn-lt"/>
                <a:ea typeface="+mn-ea"/>
                <a:cs typeface="+mn-cs"/>
              </a:rPr>
              <a:t>’-DP</a:t>
            </a:r>
            <a:r>
              <a:rPr lang="zh-CN" altLang="en-US" sz="1200" kern="1200" dirty="0">
                <a:solidFill>
                  <a:schemeClr val="tx1"/>
                </a:solidFill>
                <a:effectLst/>
                <a:latin typeface="+mn-lt"/>
                <a:ea typeface="+mn-ea"/>
                <a:cs typeface="+mn-cs"/>
              </a:rPr>
              <a:t>。借助这个定理，可以证明如果</a:t>
            </a:r>
            <a:r>
              <a:rPr lang="en-US" altLang="zh-CN" sz="1200" kern="1200" dirty="0">
                <a:solidFill>
                  <a:schemeClr val="tx1"/>
                </a:solidFill>
                <a:effectLst/>
                <a:latin typeface="+mn-lt"/>
                <a:ea typeface="+mn-ea"/>
                <a:cs typeface="+mn-cs"/>
              </a:rPr>
              <a:t>DPSGD</a:t>
            </a:r>
            <a:r>
              <a:rPr lang="zh-CN" altLang="en-US" sz="1200" kern="1200" dirty="0">
                <a:solidFill>
                  <a:schemeClr val="tx1"/>
                </a:solidFill>
                <a:effectLst/>
                <a:latin typeface="+mn-lt"/>
                <a:ea typeface="+mn-ea"/>
                <a:cs typeface="+mn-cs"/>
              </a:rPr>
              <a:t>每一步是</a:t>
            </a:r>
            <a:r>
              <a:rPr lang="en-US" altLang="zh-CN" sz="1200" kern="1200" dirty="0" err="1">
                <a:solidFill>
                  <a:schemeClr val="tx1"/>
                </a:solidFill>
                <a:effectLst/>
                <a:latin typeface="+mn-lt"/>
                <a:ea typeface="+mn-ea"/>
                <a:cs typeface="+mn-cs"/>
              </a:rPr>
              <a:t>eps,delta</a:t>
            </a:r>
            <a:r>
              <a:rPr lang="en-US" altLang="zh-CN" sz="1200" kern="1200" dirty="0">
                <a:solidFill>
                  <a:schemeClr val="tx1"/>
                </a:solidFill>
                <a:effectLst/>
                <a:latin typeface="+mn-lt"/>
                <a:ea typeface="+mn-ea"/>
                <a:cs typeface="+mn-cs"/>
              </a:rPr>
              <a:t>-DP</a:t>
            </a:r>
            <a:r>
              <a:rPr lang="zh-CN" altLang="en-US" sz="1200" kern="1200" dirty="0">
                <a:solidFill>
                  <a:schemeClr val="tx1"/>
                </a:solidFill>
                <a:effectLst/>
                <a:latin typeface="+mn-lt"/>
                <a:ea typeface="+mn-ea"/>
                <a:cs typeface="+mn-cs"/>
              </a:rPr>
              <a:t>，则整体的算法的隐私性质就是标红的这部分。但是，这篇文章指出，这个</a:t>
            </a:r>
            <a:r>
              <a:rPr lang="en-US" altLang="zh-CN" sz="1200" kern="1200" dirty="0">
                <a:solidFill>
                  <a:schemeClr val="tx1"/>
                </a:solidFill>
                <a:effectLst/>
                <a:latin typeface="+mn-lt"/>
                <a:ea typeface="+mn-ea"/>
                <a:cs typeface="+mn-cs"/>
              </a:rPr>
              <a:t>bound</a:t>
            </a:r>
            <a:r>
              <a:rPr lang="zh-CN" altLang="en-US" sz="1200" kern="1200" dirty="0">
                <a:solidFill>
                  <a:schemeClr val="tx1"/>
                </a:solidFill>
                <a:effectLst/>
                <a:latin typeface="+mn-lt"/>
                <a:ea typeface="+mn-ea"/>
                <a:cs typeface="+mn-cs"/>
              </a:rPr>
              <a:t>并不紧，为了得到一个更紧的</a:t>
            </a:r>
            <a:r>
              <a:rPr lang="en-US" altLang="zh-CN" sz="1200" kern="1200" dirty="0">
                <a:solidFill>
                  <a:schemeClr val="tx1"/>
                </a:solidFill>
                <a:effectLst/>
                <a:latin typeface="+mn-lt"/>
                <a:ea typeface="+mn-ea"/>
                <a:cs typeface="+mn-cs"/>
              </a:rPr>
              <a:t>bound</a:t>
            </a:r>
            <a:r>
              <a:rPr lang="zh-CN" altLang="en-US" sz="1200" kern="1200" dirty="0">
                <a:solidFill>
                  <a:schemeClr val="tx1"/>
                </a:solidFill>
                <a:effectLst/>
                <a:latin typeface="+mn-lt"/>
                <a:ea typeface="+mn-ea"/>
                <a:cs typeface="+mn-cs"/>
              </a:rPr>
              <a:t>，本文提出了</a:t>
            </a:r>
            <a:r>
              <a:rPr lang="en-US" altLang="zh-CN" sz="1200" kern="1200" dirty="0">
                <a:solidFill>
                  <a:schemeClr val="tx1"/>
                </a:solidFill>
                <a:effectLst/>
                <a:latin typeface="+mn-lt"/>
                <a:ea typeface="+mn-ea"/>
                <a:cs typeface="+mn-cs"/>
              </a:rPr>
              <a:t>moment account</a:t>
            </a:r>
            <a:r>
              <a:rPr lang="zh-CN" altLang="en-US" sz="1200" kern="1200" dirty="0">
                <a:solidFill>
                  <a:schemeClr val="tx1"/>
                </a:solidFill>
                <a:effectLst/>
                <a:latin typeface="+mn-lt"/>
                <a:ea typeface="+mn-ea"/>
                <a:cs typeface="+mn-cs"/>
              </a:rPr>
              <a:t>方法。</a:t>
            </a:r>
            <a:endParaRPr lang="en-US"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94A6F-F683-7248-90FB-BB57E45F3134}"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197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这一页给出复合性质的一个经典定理：</a:t>
            </a:r>
            <a:r>
              <a:rPr lang="en-US" altLang="zh-CN" sz="1200" kern="1200" dirty="0">
                <a:solidFill>
                  <a:schemeClr val="tx1"/>
                </a:solidFill>
                <a:effectLst/>
                <a:latin typeface="+mn-lt"/>
                <a:ea typeface="+mn-ea"/>
                <a:cs typeface="+mn-cs"/>
              </a:rPr>
              <a:t>advanced composition</a:t>
            </a:r>
            <a:r>
              <a:rPr lang="zh-CN" altLang="en-US" sz="1200" kern="1200" dirty="0">
                <a:solidFill>
                  <a:schemeClr val="tx1"/>
                </a:solidFill>
                <a:effectLst/>
                <a:latin typeface="+mn-lt"/>
                <a:ea typeface="+mn-ea"/>
                <a:cs typeface="+mn-cs"/>
              </a:rPr>
              <a:t>。如果每一步是</a:t>
            </a:r>
            <a:r>
              <a:rPr lang="en-US" altLang="zh-CN" sz="1200" kern="1200" dirty="0">
                <a:solidFill>
                  <a:schemeClr val="tx1"/>
                </a:solidFill>
                <a:effectLst/>
                <a:latin typeface="+mn-lt"/>
                <a:ea typeface="+mn-ea"/>
                <a:cs typeface="+mn-cs"/>
              </a:rPr>
              <a:t>epsilon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delta-DP</a:t>
            </a:r>
            <a:r>
              <a:rPr lang="zh-CN" altLang="en-US" sz="1200" kern="1200" dirty="0">
                <a:solidFill>
                  <a:schemeClr val="tx1"/>
                </a:solidFill>
                <a:effectLst/>
                <a:latin typeface="+mn-lt"/>
                <a:ea typeface="+mn-ea"/>
                <a:cs typeface="+mn-cs"/>
              </a:rPr>
              <a:t>，则整体的算法就是</a:t>
            </a:r>
            <a:r>
              <a:rPr lang="en-US" altLang="zh-CN" sz="1200" kern="1200" dirty="0">
                <a:solidFill>
                  <a:schemeClr val="tx1"/>
                </a:solidFill>
                <a:effectLst/>
                <a:latin typeface="+mn-lt"/>
                <a:ea typeface="+mn-ea"/>
                <a:cs typeface="+mn-cs"/>
              </a:rPr>
              <a:t>eps’,</a:t>
            </a:r>
            <a:r>
              <a:rPr lang="en-US" altLang="zh-CN" sz="1200" kern="1200" dirty="0" err="1">
                <a:solidFill>
                  <a:schemeClr val="tx1"/>
                </a:solidFill>
                <a:effectLst/>
                <a:latin typeface="+mn-lt"/>
                <a:ea typeface="+mn-ea"/>
                <a:cs typeface="+mn-cs"/>
              </a:rPr>
              <a:t>kdellta+delta</a:t>
            </a:r>
            <a:r>
              <a:rPr lang="en-US" altLang="zh-CN" sz="1200" kern="1200" dirty="0">
                <a:solidFill>
                  <a:schemeClr val="tx1"/>
                </a:solidFill>
                <a:effectLst/>
                <a:latin typeface="+mn-lt"/>
                <a:ea typeface="+mn-ea"/>
                <a:cs typeface="+mn-cs"/>
              </a:rPr>
              <a:t>’-DP</a:t>
            </a:r>
            <a:r>
              <a:rPr lang="zh-CN" altLang="en-US" sz="1200" kern="1200" dirty="0">
                <a:solidFill>
                  <a:schemeClr val="tx1"/>
                </a:solidFill>
                <a:effectLst/>
                <a:latin typeface="+mn-lt"/>
                <a:ea typeface="+mn-ea"/>
                <a:cs typeface="+mn-cs"/>
              </a:rPr>
              <a:t>。借助这个定理，可以证明如果</a:t>
            </a:r>
            <a:r>
              <a:rPr lang="en-US" altLang="zh-CN" sz="1200" kern="1200" dirty="0">
                <a:solidFill>
                  <a:schemeClr val="tx1"/>
                </a:solidFill>
                <a:effectLst/>
                <a:latin typeface="+mn-lt"/>
                <a:ea typeface="+mn-ea"/>
                <a:cs typeface="+mn-cs"/>
              </a:rPr>
              <a:t>DPSGD</a:t>
            </a:r>
            <a:r>
              <a:rPr lang="zh-CN" altLang="en-US" sz="1200" kern="1200" dirty="0">
                <a:solidFill>
                  <a:schemeClr val="tx1"/>
                </a:solidFill>
                <a:effectLst/>
                <a:latin typeface="+mn-lt"/>
                <a:ea typeface="+mn-ea"/>
                <a:cs typeface="+mn-cs"/>
              </a:rPr>
              <a:t>每一步是</a:t>
            </a:r>
            <a:r>
              <a:rPr lang="en-US" altLang="zh-CN" sz="1200" kern="1200" dirty="0" err="1">
                <a:solidFill>
                  <a:schemeClr val="tx1"/>
                </a:solidFill>
                <a:effectLst/>
                <a:latin typeface="+mn-lt"/>
                <a:ea typeface="+mn-ea"/>
                <a:cs typeface="+mn-cs"/>
              </a:rPr>
              <a:t>eps,delta</a:t>
            </a:r>
            <a:r>
              <a:rPr lang="en-US" altLang="zh-CN" sz="1200" kern="1200" dirty="0">
                <a:solidFill>
                  <a:schemeClr val="tx1"/>
                </a:solidFill>
                <a:effectLst/>
                <a:latin typeface="+mn-lt"/>
                <a:ea typeface="+mn-ea"/>
                <a:cs typeface="+mn-cs"/>
              </a:rPr>
              <a:t>-DP</a:t>
            </a:r>
            <a:r>
              <a:rPr lang="zh-CN" altLang="en-US" sz="1200" kern="1200" dirty="0">
                <a:solidFill>
                  <a:schemeClr val="tx1"/>
                </a:solidFill>
                <a:effectLst/>
                <a:latin typeface="+mn-lt"/>
                <a:ea typeface="+mn-ea"/>
                <a:cs typeface="+mn-cs"/>
              </a:rPr>
              <a:t>，则整体的算法的隐私性质就是标红的这部分。但是，这篇文章指出，这个</a:t>
            </a:r>
            <a:r>
              <a:rPr lang="en-US" altLang="zh-CN" sz="1200" kern="1200" dirty="0">
                <a:solidFill>
                  <a:schemeClr val="tx1"/>
                </a:solidFill>
                <a:effectLst/>
                <a:latin typeface="+mn-lt"/>
                <a:ea typeface="+mn-ea"/>
                <a:cs typeface="+mn-cs"/>
              </a:rPr>
              <a:t>bound</a:t>
            </a:r>
            <a:r>
              <a:rPr lang="zh-CN" altLang="en-US" sz="1200" kern="1200" dirty="0">
                <a:solidFill>
                  <a:schemeClr val="tx1"/>
                </a:solidFill>
                <a:effectLst/>
                <a:latin typeface="+mn-lt"/>
                <a:ea typeface="+mn-ea"/>
                <a:cs typeface="+mn-cs"/>
              </a:rPr>
              <a:t>并不紧，为了得到一个更紧的</a:t>
            </a:r>
            <a:r>
              <a:rPr lang="en-US" altLang="zh-CN" sz="1200" kern="1200" dirty="0">
                <a:solidFill>
                  <a:schemeClr val="tx1"/>
                </a:solidFill>
                <a:effectLst/>
                <a:latin typeface="+mn-lt"/>
                <a:ea typeface="+mn-ea"/>
                <a:cs typeface="+mn-cs"/>
              </a:rPr>
              <a:t>bound</a:t>
            </a:r>
            <a:r>
              <a:rPr lang="zh-CN" altLang="en-US" sz="1200" kern="1200" dirty="0">
                <a:solidFill>
                  <a:schemeClr val="tx1"/>
                </a:solidFill>
                <a:effectLst/>
                <a:latin typeface="+mn-lt"/>
                <a:ea typeface="+mn-ea"/>
                <a:cs typeface="+mn-cs"/>
              </a:rPr>
              <a:t>，本文提出了</a:t>
            </a:r>
            <a:r>
              <a:rPr lang="en-US" altLang="zh-CN" sz="1200" kern="1200" dirty="0">
                <a:solidFill>
                  <a:schemeClr val="tx1"/>
                </a:solidFill>
                <a:effectLst/>
                <a:latin typeface="+mn-lt"/>
                <a:ea typeface="+mn-ea"/>
                <a:cs typeface="+mn-cs"/>
              </a:rPr>
              <a:t>moment account</a:t>
            </a:r>
            <a:r>
              <a:rPr lang="zh-CN" altLang="en-US" sz="1200" kern="1200" dirty="0">
                <a:solidFill>
                  <a:schemeClr val="tx1"/>
                </a:solidFill>
                <a:effectLst/>
                <a:latin typeface="+mn-lt"/>
                <a:ea typeface="+mn-ea"/>
                <a:cs typeface="+mn-cs"/>
              </a:rPr>
              <a:t>方法。</a:t>
            </a:r>
            <a:endParaRPr lang="en-US"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94A6F-F683-7248-90FB-BB57E45F3134}"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3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这一页给出复合性质的一个经典定理：</a:t>
            </a:r>
            <a:r>
              <a:rPr lang="en-US" altLang="zh-CN" sz="1200" kern="1200" dirty="0">
                <a:solidFill>
                  <a:schemeClr val="tx1"/>
                </a:solidFill>
                <a:effectLst/>
                <a:latin typeface="+mn-lt"/>
                <a:ea typeface="+mn-ea"/>
                <a:cs typeface="+mn-cs"/>
              </a:rPr>
              <a:t>advanced composition</a:t>
            </a:r>
            <a:r>
              <a:rPr lang="zh-CN" altLang="en-US" sz="1200" kern="1200" dirty="0">
                <a:solidFill>
                  <a:schemeClr val="tx1"/>
                </a:solidFill>
                <a:effectLst/>
                <a:latin typeface="+mn-lt"/>
                <a:ea typeface="+mn-ea"/>
                <a:cs typeface="+mn-cs"/>
              </a:rPr>
              <a:t>。如果每一步是</a:t>
            </a:r>
            <a:r>
              <a:rPr lang="en-US" altLang="zh-CN" sz="1200" kern="1200" dirty="0">
                <a:solidFill>
                  <a:schemeClr val="tx1"/>
                </a:solidFill>
                <a:effectLst/>
                <a:latin typeface="+mn-lt"/>
                <a:ea typeface="+mn-ea"/>
                <a:cs typeface="+mn-cs"/>
              </a:rPr>
              <a:t>epsilon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delta-DP</a:t>
            </a:r>
            <a:r>
              <a:rPr lang="zh-CN" altLang="en-US" sz="1200" kern="1200" dirty="0">
                <a:solidFill>
                  <a:schemeClr val="tx1"/>
                </a:solidFill>
                <a:effectLst/>
                <a:latin typeface="+mn-lt"/>
                <a:ea typeface="+mn-ea"/>
                <a:cs typeface="+mn-cs"/>
              </a:rPr>
              <a:t>，则整体的算法就是</a:t>
            </a:r>
            <a:r>
              <a:rPr lang="en-US" altLang="zh-CN" sz="1200" kern="1200" dirty="0">
                <a:solidFill>
                  <a:schemeClr val="tx1"/>
                </a:solidFill>
                <a:effectLst/>
                <a:latin typeface="+mn-lt"/>
                <a:ea typeface="+mn-ea"/>
                <a:cs typeface="+mn-cs"/>
              </a:rPr>
              <a:t>eps’,</a:t>
            </a:r>
            <a:r>
              <a:rPr lang="en-US" altLang="zh-CN" sz="1200" kern="1200" dirty="0" err="1">
                <a:solidFill>
                  <a:schemeClr val="tx1"/>
                </a:solidFill>
                <a:effectLst/>
                <a:latin typeface="+mn-lt"/>
                <a:ea typeface="+mn-ea"/>
                <a:cs typeface="+mn-cs"/>
              </a:rPr>
              <a:t>kdellta+delta</a:t>
            </a:r>
            <a:r>
              <a:rPr lang="en-US" altLang="zh-CN" sz="1200" kern="1200" dirty="0">
                <a:solidFill>
                  <a:schemeClr val="tx1"/>
                </a:solidFill>
                <a:effectLst/>
                <a:latin typeface="+mn-lt"/>
                <a:ea typeface="+mn-ea"/>
                <a:cs typeface="+mn-cs"/>
              </a:rPr>
              <a:t>’-DP</a:t>
            </a:r>
            <a:r>
              <a:rPr lang="zh-CN" altLang="en-US" sz="1200" kern="1200" dirty="0">
                <a:solidFill>
                  <a:schemeClr val="tx1"/>
                </a:solidFill>
                <a:effectLst/>
                <a:latin typeface="+mn-lt"/>
                <a:ea typeface="+mn-ea"/>
                <a:cs typeface="+mn-cs"/>
              </a:rPr>
              <a:t>。借助这个定理，可以证明如果</a:t>
            </a:r>
            <a:r>
              <a:rPr lang="en-US" altLang="zh-CN" sz="1200" kern="1200" dirty="0">
                <a:solidFill>
                  <a:schemeClr val="tx1"/>
                </a:solidFill>
                <a:effectLst/>
                <a:latin typeface="+mn-lt"/>
                <a:ea typeface="+mn-ea"/>
                <a:cs typeface="+mn-cs"/>
              </a:rPr>
              <a:t>DPSGD</a:t>
            </a:r>
            <a:r>
              <a:rPr lang="zh-CN" altLang="en-US" sz="1200" kern="1200" dirty="0">
                <a:solidFill>
                  <a:schemeClr val="tx1"/>
                </a:solidFill>
                <a:effectLst/>
                <a:latin typeface="+mn-lt"/>
                <a:ea typeface="+mn-ea"/>
                <a:cs typeface="+mn-cs"/>
              </a:rPr>
              <a:t>每一步是</a:t>
            </a:r>
            <a:r>
              <a:rPr lang="en-US" altLang="zh-CN" sz="1200" kern="1200" dirty="0" err="1">
                <a:solidFill>
                  <a:schemeClr val="tx1"/>
                </a:solidFill>
                <a:effectLst/>
                <a:latin typeface="+mn-lt"/>
                <a:ea typeface="+mn-ea"/>
                <a:cs typeface="+mn-cs"/>
              </a:rPr>
              <a:t>eps,delta</a:t>
            </a:r>
            <a:r>
              <a:rPr lang="en-US" altLang="zh-CN" sz="1200" kern="1200" dirty="0">
                <a:solidFill>
                  <a:schemeClr val="tx1"/>
                </a:solidFill>
                <a:effectLst/>
                <a:latin typeface="+mn-lt"/>
                <a:ea typeface="+mn-ea"/>
                <a:cs typeface="+mn-cs"/>
              </a:rPr>
              <a:t>-DP</a:t>
            </a:r>
            <a:r>
              <a:rPr lang="zh-CN" altLang="en-US" sz="1200" kern="1200" dirty="0">
                <a:solidFill>
                  <a:schemeClr val="tx1"/>
                </a:solidFill>
                <a:effectLst/>
                <a:latin typeface="+mn-lt"/>
                <a:ea typeface="+mn-ea"/>
                <a:cs typeface="+mn-cs"/>
              </a:rPr>
              <a:t>，则整体的算法的隐私性质就是标红的这部分。但是，这篇文章指出，这个</a:t>
            </a:r>
            <a:r>
              <a:rPr lang="en-US" altLang="zh-CN" sz="1200" kern="1200" dirty="0">
                <a:solidFill>
                  <a:schemeClr val="tx1"/>
                </a:solidFill>
                <a:effectLst/>
                <a:latin typeface="+mn-lt"/>
                <a:ea typeface="+mn-ea"/>
                <a:cs typeface="+mn-cs"/>
              </a:rPr>
              <a:t>bound</a:t>
            </a:r>
            <a:r>
              <a:rPr lang="zh-CN" altLang="en-US" sz="1200" kern="1200" dirty="0">
                <a:solidFill>
                  <a:schemeClr val="tx1"/>
                </a:solidFill>
                <a:effectLst/>
                <a:latin typeface="+mn-lt"/>
                <a:ea typeface="+mn-ea"/>
                <a:cs typeface="+mn-cs"/>
              </a:rPr>
              <a:t>并不紧，为了得到一个更紧的</a:t>
            </a:r>
            <a:r>
              <a:rPr lang="en-US" altLang="zh-CN" sz="1200" kern="1200" dirty="0">
                <a:solidFill>
                  <a:schemeClr val="tx1"/>
                </a:solidFill>
                <a:effectLst/>
                <a:latin typeface="+mn-lt"/>
                <a:ea typeface="+mn-ea"/>
                <a:cs typeface="+mn-cs"/>
              </a:rPr>
              <a:t>bound</a:t>
            </a:r>
            <a:r>
              <a:rPr lang="zh-CN" altLang="en-US" sz="1200" kern="1200" dirty="0">
                <a:solidFill>
                  <a:schemeClr val="tx1"/>
                </a:solidFill>
                <a:effectLst/>
                <a:latin typeface="+mn-lt"/>
                <a:ea typeface="+mn-ea"/>
                <a:cs typeface="+mn-cs"/>
              </a:rPr>
              <a:t>，本文提出了</a:t>
            </a:r>
            <a:r>
              <a:rPr lang="en-US" altLang="zh-CN" sz="1200" kern="1200" dirty="0">
                <a:solidFill>
                  <a:schemeClr val="tx1"/>
                </a:solidFill>
                <a:effectLst/>
                <a:latin typeface="+mn-lt"/>
                <a:ea typeface="+mn-ea"/>
                <a:cs typeface="+mn-cs"/>
              </a:rPr>
              <a:t>moment account</a:t>
            </a:r>
            <a:r>
              <a:rPr lang="zh-CN" altLang="en-US" sz="1200" kern="1200" dirty="0">
                <a:solidFill>
                  <a:schemeClr val="tx1"/>
                </a:solidFill>
                <a:effectLst/>
                <a:latin typeface="+mn-lt"/>
                <a:ea typeface="+mn-ea"/>
                <a:cs typeface="+mn-cs"/>
              </a:rPr>
              <a:t>方法。</a:t>
            </a:r>
            <a:endParaRPr lang="en-US"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94A6F-F683-7248-90FB-BB57E45F3134}"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2812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 y="0"/>
            <a:ext cx="6858000" cy="2571600"/>
          </a:xfrm>
          <a:prstGeom prst="rect">
            <a:avLst/>
          </a:prstGeom>
          <a:solidFill>
            <a:srgbClr val="418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11" name="Google Shape;11;p2" descr="marco.png"/>
          <p:cNvPicPr preferRelativeResize="0"/>
          <p:nvPr userDrawn="1"/>
        </p:nvPicPr>
        <p:blipFill rotWithShape="1">
          <a:blip r:embed="rId2">
            <a:alphaModFix/>
          </a:blip>
          <a:srcRect l="2382" t="4963" r="2142" b="5173"/>
          <a:stretch/>
        </p:blipFill>
        <p:spPr>
          <a:xfrm>
            <a:off x="-8164" y="-16329"/>
            <a:ext cx="6874328" cy="5176158"/>
          </a:xfrm>
          <a:prstGeom prst="rect">
            <a:avLst/>
          </a:prstGeom>
          <a:noFill/>
          <a:ln>
            <a:noFill/>
          </a:ln>
        </p:spPr>
      </p:pic>
      <p:sp>
        <p:nvSpPr>
          <p:cNvPr id="12" name="Google Shape;12;p2"/>
          <p:cNvSpPr txBox="1">
            <a:spLocks noGrp="1"/>
          </p:cNvSpPr>
          <p:nvPr>
            <p:ph type="ctrTitle" hasCustomPrompt="1"/>
          </p:nvPr>
        </p:nvSpPr>
        <p:spPr>
          <a:xfrm>
            <a:off x="854400" y="645550"/>
            <a:ext cx="5149350" cy="192605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2400">
                <a:solidFill>
                  <a:srgbClr val="FFFFFF"/>
                </a:solidFill>
                <a:latin typeface="Montserrat" panose="02010600030101010101" charset="0"/>
                <a:ea typeface="微软雅黑" panose="020B0503020204020204" pitchFamily="34" charset="-122"/>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r>
              <a:rPr lang="en-US" altLang="zh-CN" dirty="0" err="1"/>
              <a:t>Abc</a:t>
            </a:r>
            <a:r>
              <a:rPr lang="zh-CN" altLang="en-US" dirty="0"/>
              <a:t>标题</a:t>
            </a:r>
            <a:endParaRPr dirty="0"/>
          </a:p>
        </p:txBody>
      </p:sp>
      <p:sp>
        <p:nvSpPr>
          <p:cNvPr id="3" name="文本框 2"/>
          <p:cNvSpPr txBox="1"/>
          <p:nvPr userDrawn="1"/>
        </p:nvSpPr>
        <p:spPr>
          <a:xfrm>
            <a:off x="854400" y="2800350"/>
            <a:ext cx="5149350" cy="1600438"/>
          </a:xfrm>
          <a:prstGeom prst="rect">
            <a:avLst/>
          </a:prstGeom>
          <a:noFill/>
        </p:spPr>
        <p:txBody>
          <a:bodyPr wrap="square" rtlCol="0">
            <a:spAutoFit/>
          </a:bodyPr>
          <a:lstStyle/>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en-US" altLang="zh-CN" dirty="0">
              <a:solidFill>
                <a:schemeClr val="tx2">
                  <a:lumMod val="50000"/>
                </a:schemeClr>
              </a:solidFill>
              <a:latin typeface="Montserrat" panose="02010600030101010101" charset="0"/>
            </a:endParaRPr>
          </a:p>
          <a:p>
            <a:endParaRPr lang="zh-CN" altLang="en-US" dirty="0">
              <a:solidFill>
                <a:schemeClr val="tx2">
                  <a:lumMod val="50000"/>
                </a:schemeClr>
              </a:solidFill>
              <a:latin typeface="Montserrat" panose="02010600030101010101"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userDrawn="1">
  <p:cSld name="TITLE_AND_BODY">
    <p:spTree>
      <p:nvGrpSpPr>
        <p:cNvPr id="1" name="Shape 24"/>
        <p:cNvGrpSpPr/>
        <p:nvPr/>
      </p:nvGrpSpPr>
      <p:grpSpPr>
        <a:xfrm>
          <a:off x="0" y="0"/>
          <a:ext cx="0" cy="0"/>
          <a:chOff x="0" y="0"/>
          <a:chExt cx="0" cy="0"/>
        </a:xfrm>
      </p:grpSpPr>
      <p:sp>
        <p:nvSpPr>
          <p:cNvPr id="25" name="Google Shape;25;p5"/>
          <p:cNvSpPr/>
          <p:nvPr/>
        </p:nvSpPr>
        <p:spPr>
          <a:xfrm>
            <a:off x="-19" y="0"/>
            <a:ext cx="6858000" cy="1080000"/>
          </a:xfrm>
          <a:prstGeom prst="rect">
            <a:avLst/>
          </a:prstGeom>
          <a:solidFill>
            <a:srgbClr val="418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pic>
        <p:nvPicPr>
          <p:cNvPr id="7" name="Google Shape;11;p2" descr="marco.png"/>
          <p:cNvPicPr preferRelativeResize="0"/>
          <p:nvPr userDrawn="1"/>
        </p:nvPicPr>
        <p:blipFill rotWithShape="1">
          <a:blip r:embed="rId2">
            <a:alphaModFix/>
          </a:blip>
          <a:srcRect l="2382" t="4963" r="2142" b="5173"/>
          <a:stretch/>
        </p:blipFill>
        <p:spPr>
          <a:xfrm>
            <a:off x="-8164" y="-8164"/>
            <a:ext cx="6874328" cy="5176158"/>
          </a:xfrm>
          <a:prstGeom prst="rect">
            <a:avLst/>
          </a:prstGeom>
          <a:noFill/>
          <a:ln>
            <a:noFill/>
          </a:ln>
        </p:spPr>
      </p:pic>
      <p:sp>
        <p:nvSpPr>
          <p:cNvPr id="28" name="Google Shape;28;p5"/>
          <p:cNvSpPr txBox="1">
            <a:spLocks noGrp="1"/>
          </p:cNvSpPr>
          <p:nvPr>
            <p:ph type="body" idx="1" hasCustomPrompt="1"/>
          </p:nvPr>
        </p:nvSpPr>
        <p:spPr>
          <a:xfrm>
            <a:off x="757651" y="1240971"/>
            <a:ext cx="5348475" cy="3269117"/>
          </a:xfrm>
          <a:prstGeom prst="rect">
            <a:avLst/>
          </a:prstGeom>
        </p:spPr>
        <p:txBody>
          <a:bodyPr spcFirstLastPara="1" wrap="square" lIns="91425" tIns="91425" rIns="91425" bIns="91425" anchor="t" anchorCtr="0">
            <a:noAutofit/>
          </a:bodyPr>
          <a:lstStyle>
            <a:lvl1pPr marL="288000" lvl="0" indent="-381000">
              <a:lnSpc>
                <a:spcPct val="100000"/>
              </a:lnSpc>
              <a:spcBef>
                <a:spcPts val="600"/>
              </a:spcBef>
              <a:spcAft>
                <a:spcPts val="0"/>
              </a:spcAft>
              <a:buClr>
                <a:srgbClr val="418EBD"/>
              </a:buClr>
              <a:buSzPts val="2400"/>
              <a:buChar char="»"/>
              <a:defRPr sz="1600">
                <a:solidFill>
                  <a:schemeClr val="bg2">
                    <a:lumMod val="50000"/>
                  </a:schemeClr>
                </a:solidFill>
                <a:latin typeface="Montserrat" panose="02010600030101010101" charset="0"/>
                <a:ea typeface="微软雅黑" panose="020B0503020204020204" pitchFamily="34" charset="-122"/>
              </a:defRPr>
            </a:lvl1pPr>
            <a:lvl2pPr marL="914400" lvl="1" indent="-381000">
              <a:lnSpc>
                <a:spcPct val="100000"/>
              </a:lnSpc>
              <a:spcBef>
                <a:spcPts val="600"/>
              </a:spcBef>
              <a:spcAft>
                <a:spcPts val="0"/>
              </a:spcAft>
              <a:buClr>
                <a:srgbClr val="418EBD"/>
              </a:buClr>
              <a:buSzPct val="100000"/>
              <a:buFont typeface="Arial" panose="020B0604020202020204" pitchFamily="34" charset="0"/>
              <a:buChar char="•"/>
              <a:defRPr>
                <a:solidFill>
                  <a:schemeClr val="bg2">
                    <a:lumMod val="75000"/>
                  </a:schemeClr>
                </a:solidFill>
                <a:latin typeface="Montserrat" panose="02010600030101010101" charset="0"/>
                <a:ea typeface="微软雅黑" panose="020B0503020204020204" pitchFamily="34" charset="-122"/>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r>
              <a:rPr lang="en-US" altLang="zh-CN" dirty="0"/>
              <a:t>Content</a:t>
            </a:r>
            <a:r>
              <a:rPr lang="zh-CN" altLang="en-US" dirty="0"/>
              <a:t>内容</a:t>
            </a:r>
            <a:endParaRPr lang="en-US" altLang="zh-CN" dirty="0"/>
          </a:p>
          <a:p>
            <a:pPr lvl="1"/>
            <a:r>
              <a:rPr lang="en-US" altLang="zh-CN" dirty="0"/>
              <a:t>Content</a:t>
            </a:r>
          </a:p>
          <a:p>
            <a:pPr lvl="1"/>
            <a:r>
              <a:rPr lang="en-US" altLang="zh-CN" dirty="0"/>
              <a:t>Content</a:t>
            </a:r>
          </a:p>
          <a:p>
            <a:endParaRPr dirty="0"/>
          </a:p>
        </p:txBody>
      </p:sp>
      <p:sp>
        <p:nvSpPr>
          <p:cNvPr id="8" name="Google Shape;33;p6"/>
          <p:cNvSpPr txBox="1">
            <a:spLocks noGrp="1"/>
          </p:cNvSpPr>
          <p:nvPr>
            <p:ph type="title" hasCustomPrompt="1"/>
          </p:nvPr>
        </p:nvSpPr>
        <p:spPr>
          <a:xfrm>
            <a:off x="754743" y="432706"/>
            <a:ext cx="5348475" cy="647293"/>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sz="1800" b="1">
                <a:latin typeface="Montserrat" panose="02010600030101010101" charset="0"/>
                <a:ea typeface="微软雅黑" panose="020B0503020204020204" pitchFamily="34" charset="-122"/>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ltLang="zh-CN" dirty="0"/>
              <a:t>Title</a:t>
            </a:r>
            <a:r>
              <a:rPr lang="zh-CN" altLang="en-US" dirty="0"/>
              <a:t>标题</a:t>
            </a:r>
            <a:endParaRPr dirty="0"/>
          </a:p>
        </p:txBody>
      </p:sp>
      <p:sp>
        <p:nvSpPr>
          <p:cNvPr id="10" name="Google Shape;23;p4"/>
          <p:cNvSpPr txBox="1">
            <a:spLocks noGrp="1"/>
          </p:cNvSpPr>
          <p:nvPr>
            <p:ph type="sldNum" idx="12"/>
          </p:nvPr>
        </p:nvSpPr>
        <p:spPr>
          <a:xfrm>
            <a:off x="334716" y="4798444"/>
            <a:ext cx="6188529" cy="291318"/>
          </a:xfrm>
          <a:prstGeom prst="rect">
            <a:avLst/>
          </a:prstGeom>
        </p:spPr>
        <p:txBody>
          <a:bodyPr spcFirstLastPara="1" wrap="square" lIns="91425" tIns="91425" rIns="91425" bIns="91425" anchor="b" anchorCtr="0">
            <a:noAutofit/>
          </a:bodyPr>
          <a:lstStyle>
            <a:lvl1pPr lvl="0" algn="r" rtl="0">
              <a:buNone/>
              <a:defRPr>
                <a:solidFill>
                  <a:schemeClr val="bg1"/>
                </a:solidFill>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fld id="{00000000-1234-1234-1234-123412341234}" type="slidenum">
              <a:rPr lang="en" smtClean="0"/>
              <a:pPr/>
              <a:t>‹#›</a:t>
            </a:fld>
            <a:endParaRPr lang="e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8" name="任意多边形 7"/>
          <p:cNvSpPr>
            <a:spLocks noChangeArrowheads="1"/>
          </p:cNvSpPr>
          <p:nvPr userDrawn="1"/>
        </p:nvSpPr>
        <p:spPr bwMode="auto">
          <a:xfrm>
            <a:off x="0" y="5092031"/>
            <a:ext cx="6858000" cy="86723"/>
          </a:xfrm>
          <a:custGeom>
            <a:avLst/>
            <a:gdLst>
              <a:gd name="connsiteX0" fmla="*/ 0 w 9144000"/>
              <a:gd name="connsiteY0" fmla="*/ 0 h 130016"/>
              <a:gd name="connsiteX1" fmla="*/ 2266950 w 9144000"/>
              <a:gd name="connsiteY1" fmla="*/ 0 h 130016"/>
              <a:gd name="connsiteX2" fmla="*/ 2266951 w 9144000"/>
              <a:gd name="connsiteY2" fmla="*/ 0 h 130016"/>
              <a:gd name="connsiteX3" fmla="*/ 4572000 w 9144000"/>
              <a:gd name="connsiteY3" fmla="*/ 0 h 130016"/>
              <a:gd name="connsiteX4" fmla="*/ 6838950 w 9144000"/>
              <a:gd name="connsiteY4" fmla="*/ 0 h 130016"/>
              <a:gd name="connsiteX5" fmla="*/ 9144000 w 9144000"/>
              <a:gd name="connsiteY5" fmla="*/ 0 h 130016"/>
              <a:gd name="connsiteX6" fmla="*/ 9144000 w 9144000"/>
              <a:gd name="connsiteY6" fmla="*/ 130016 h 130016"/>
              <a:gd name="connsiteX7" fmla="*/ 6838950 w 9144000"/>
              <a:gd name="connsiteY7" fmla="*/ 130016 h 130016"/>
              <a:gd name="connsiteX8" fmla="*/ 4572000 w 9144000"/>
              <a:gd name="connsiteY8" fmla="*/ 130016 h 130016"/>
              <a:gd name="connsiteX9" fmla="*/ 2266951 w 9144000"/>
              <a:gd name="connsiteY9" fmla="*/ 130016 h 130016"/>
              <a:gd name="connsiteX10" fmla="*/ 2266950 w 9144000"/>
              <a:gd name="connsiteY10" fmla="*/ 130016 h 130016"/>
              <a:gd name="connsiteX11" fmla="*/ 0 w 9144000"/>
              <a:gd name="connsiteY11" fmla="*/ 130016 h 13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30016">
                <a:moveTo>
                  <a:pt x="0" y="0"/>
                </a:moveTo>
                <a:lnTo>
                  <a:pt x="2266950" y="0"/>
                </a:lnTo>
                <a:lnTo>
                  <a:pt x="2266951" y="0"/>
                </a:lnTo>
                <a:lnTo>
                  <a:pt x="4572000" y="0"/>
                </a:lnTo>
                <a:lnTo>
                  <a:pt x="6838950" y="0"/>
                </a:lnTo>
                <a:lnTo>
                  <a:pt x="9144000" y="0"/>
                </a:lnTo>
                <a:lnTo>
                  <a:pt x="9144000" y="130016"/>
                </a:lnTo>
                <a:lnTo>
                  <a:pt x="6838950" y="130016"/>
                </a:lnTo>
                <a:lnTo>
                  <a:pt x="4572000" y="130016"/>
                </a:lnTo>
                <a:lnTo>
                  <a:pt x="2266951" y="130016"/>
                </a:lnTo>
                <a:lnTo>
                  <a:pt x="2266950" y="130016"/>
                </a:lnTo>
                <a:lnTo>
                  <a:pt x="0" y="130016"/>
                </a:lnTo>
                <a:close/>
              </a:path>
            </a:pathLst>
          </a:custGeom>
          <a:solidFill>
            <a:schemeClr val="accent1"/>
          </a:solidFill>
          <a:ln>
            <a:noFill/>
          </a:ln>
        </p:spPr>
        <p:txBody>
          <a:bodyPr wrap="square" anchor="ctr">
            <a:noAutofit/>
          </a:bodyPr>
          <a:lstStyle/>
          <a:p>
            <a:pPr algn="ctr" eaLnBrk="1" hangingPunct="1">
              <a:buFont typeface="Arial" pitchFamily="34" charset="0"/>
              <a:buNone/>
            </a:pPr>
            <a:endParaRPr lang="zh-CN" altLang="zh-CN" sz="1350">
              <a:solidFill>
                <a:srgbClr val="FFFFFF"/>
              </a:solidFill>
              <a:latin typeface="宋体" pitchFamily="2" charset="-122"/>
              <a:sym typeface="宋体" pitchFamily="2" charset="-122"/>
            </a:endParaRPr>
          </a:p>
        </p:txBody>
      </p:sp>
      <p:sp>
        <p:nvSpPr>
          <p:cNvPr id="6" name="灯片编号占位符 5"/>
          <p:cNvSpPr>
            <a:spLocks noGrp="1"/>
          </p:cNvSpPr>
          <p:nvPr>
            <p:ph type="sldNum" sz="quarter" idx="12"/>
          </p:nvPr>
        </p:nvSpPr>
        <p:spPr>
          <a:xfrm>
            <a:off x="5257800" y="4933238"/>
            <a:ext cx="1600200" cy="273844"/>
          </a:xfrm>
        </p:spPr>
        <p:txBody>
          <a:bodyPr/>
          <a:lstStyle>
            <a:lvl1pPr>
              <a:defRPr>
                <a:solidFill>
                  <a:schemeClr val="bg1"/>
                </a:solidFill>
              </a:defRPr>
            </a:lvl1pPr>
          </a:lstStyle>
          <a:p>
            <a:fld id="{5B46943D-4D1A-4227-8E4A-4C0DFA2C8D4F}" type="slidenum">
              <a:rPr lang="zh-CN" altLang="en-US" smtClean="0"/>
              <a:pPr/>
              <a:t>‹#›</a:t>
            </a:fld>
            <a:endParaRPr lang="zh-CN" altLang="en-US" dirty="0"/>
          </a:p>
        </p:txBody>
      </p:sp>
      <p:sp>
        <p:nvSpPr>
          <p:cNvPr id="4" name="日期占位符 3"/>
          <p:cNvSpPr>
            <a:spLocks noGrp="1"/>
          </p:cNvSpPr>
          <p:nvPr>
            <p:ph type="dt" sz="half" idx="10"/>
          </p:nvPr>
        </p:nvSpPr>
        <p:spPr>
          <a:xfrm>
            <a:off x="27945" y="4941570"/>
            <a:ext cx="1600200" cy="273844"/>
          </a:xfrm>
        </p:spPr>
        <p:txBody>
          <a:bodyPr/>
          <a:lstStyle>
            <a:lvl1pPr>
              <a:defRPr>
                <a:solidFill>
                  <a:schemeClr val="bg1">
                    <a:lumMod val="95000"/>
                  </a:schemeClr>
                </a:solidFill>
              </a:defRPr>
            </a:lvl1pPr>
          </a:lstStyle>
          <a:p>
            <a:fld id="{A0F1D807-92CB-40E1-8909-FC53D865401B}" type="datetimeFigureOut">
              <a:rPr lang="zh-CN" altLang="en-US" smtClean="0"/>
              <a:pPr/>
              <a:t>2020/6/2</a:t>
            </a:fld>
            <a:endParaRPr lang="zh-CN" altLang="en-US"/>
          </a:p>
        </p:txBody>
      </p:sp>
      <p:cxnSp>
        <p:nvCxnSpPr>
          <p:cNvPr id="11" name="直接连接符 10"/>
          <p:cNvCxnSpPr/>
          <p:nvPr userDrawn="1"/>
        </p:nvCxnSpPr>
        <p:spPr>
          <a:xfrm>
            <a:off x="318826" y="722928"/>
            <a:ext cx="6566558" cy="0"/>
          </a:xfrm>
          <a:prstGeom prst="line">
            <a:avLst/>
          </a:prstGeom>
          <a:ln w="12700">
            <a:solidFill>
              <a:srgbClr val="0070C0"/>
            </a:solidFill>
          </a:ln>
        </p:spPr>
        <p:style>
          <a:lnRef idx="1">
            <a:schemeClr val="accent5"/>
          </a:lnRef>
          <a:fillRef idx="0">
            <a:schemeClr val="accent5"/>
          </a:fillRef>
          <a:effectRef idx="0">
            <a:schemeClr val="accent5"/>
          </a:effectRef>
          <a:fontRef idx="minor">
            <a:schemeClr val="tx1"/>
          </a:fontRef>
        </p:style>
      </p:cxnSp>
      <p:pic>
        <p:nvPicPr>
          <p:cNvPr id="10" name="Picture 6" descr="“中科大 logo”的图片搜索结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70105" y="228549"/>
            <a:ext cx="1852017" cy="414983"/>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68"/>
          <p:cNvGrpSpPr>
            <a:grpSpLocks/>
          </p:cNvGrpSpPr>
          <p:nvPr userDrawn="1"/>
        </p:nvGrpSpPr>
        <p:grpSpPr bwMode="auto">
          <a:xfrm>
            <a:off x="88150" y="262156"/>
            <a:ext cx="270569" cy="460772"/>
            <a:chOff x="0" y="0"/>
            <a:chExt cx="563562" cy="720725"/>
          </a:xfrm>
          <a:solidFill>
            <a:srgbClr val="0070C0"/>
          </a:solidFill>
        </p:grpSpPr>
        <p:sp>
          <p:nvSpPr>
            <p:cNvPr id="16" name="Freeform 32"/>
            <p:cNvSpPr>
              <a:spLocks noChangeArrowheads="1"/>
            </p:cNvSpPr>
            <p:nvPr/>
          </p:nvSpPr>
          <p:spPr bwMode="auto">
            <a:xfrm>
              <a:off x="209550" y="0"/>
              <a:ext cx="142875" cy="720725"/>
            </a:xfrm>
            <a:custGeom>
              <a:avLst/>
              <a:gdLst>
                <a:gd name="T0" fmla="*/ 2147483646 w 64"/>
                <a:gd name="T1" fmla="*/ 2147483646 h 321"/>
                <a:gd name="T2" fmla="*/ 2147483646 w 64"/>
                <a:gd name="T3" fmla="*/ 2147483646 h 321"/>
                <a:gd name="T4" fmla="*/ 0 w 64"/>
                <a:gd name="T5" fmla="*/ 2147483646 h 321"/>
                <a:gd name="T6" fmla="*/ 0 w 64"/>
                <a:gd name="T7" fmla="*/ 2147483646 h 321"/>
                <a:gd name="T8" fmla="*/ 2147483646 w 64"/>
                <a:gd name="T9" fmla="*/ 0 h 321"/>
                <a:gd name="T10" fmla="*/ 2147483646 w 64"/>
                <a:gd name="T11" fmla="*/ 2147483646 h 321"/>
                <a:gd name="T12" fmla="*/ 2147483646 w 64"/>
                <a:gd name="T13" fmla="*/ 2147483646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788"/>
            </a:p>
          </p:txBody>
        </p:sp>
        <p:sp>
          <p:nvSpPr>
            <p:cNvPr id="17" name="Freeform 33"/>
            <p:cNvSpPr>
              <a:spLocks noChangeArrowheads="1"/>
            </p:cNvSpPr>
            <p:nvPr/>
          </p:nvSpPr>
          <p:spPr bwMode="auto">
            <a:xfrm>
              <a:off x="0" y="439737"/>
              <a:ext cx="141288" cy="280988"/>
            </a:xfrm>
            <a:custGeom>
              <a:avLst/>
              <a:gdLst>
                <a:gd name="T0" fmla="*/ 2147483646 w 63"/>
                <a:gd name="T1" fmla="*/ 2147483646 h 125"/>
                <a:gd name="T2" fmla="*/ 2147483646 w 63"/>
                <a:gd name="T3" fmla="*/ 2147483646 h 125"/>
                <a:gd name="T4" fmla="*/ 0 w 63"/>
                <a:gd name="T5" fmla="*/ 2147483646 h 125"/>
                <a:gd name="T6" fmla="*/ 0 w 63"/>
                <a:gd name="T7" fmla="*/ 2147483646 h 125"/>
                <a:gd name="T8" fmla="*/ 2147483646 w 63"/>
                <a:gd name="T9" fmla="*/ 0 h 125"/>
                <a:gd name="T10" fmla="*/ 2147483646 w 63"/>
                <a:gd name="T11" fmla="*/ 2147483646 h 125"/>
                <a:gd name="T12" fmla="*/ 2147483646 w 63"/>
                <a:gd name="T13" fmla="*/ 2147483646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788"/>
            </a:p>
          </p:txBody>
        </p:sp>
        <p:sp>
          <p:nvSpPr>
            <p:cNvPr id="18" name="Freeform 34"/>
            <p:cNvSpPr>
              <a:spLocks noChangeArrowheads="1"/>
            </p:cNvSpPr>
            <p:nvPr/>
          </p:nvSpPr>
          <p:spPr bwMode="auto">
            <a:xfrm>
              <a:off x="420687" y="231775"/>
              <a:ext cx="142875" cy="488950"/>
            </a:xfrm>
            <a:custGeom>
              <a:avLst/>
              <a:gdLst>
                <a:gd name="T0" fmla="*/ 2147483646 w 64"/>
                <a:gd name="T1" fmla="*/ 2147483646 h 218"/>
                <a:gd name="T2" fmla="*/ 2147483646 w 64"/>
                <a:gd name="T3" fmla="*/ 2147483646 h 218"/>
                <a:gd name="T4" fmla="*/ 0 w 64"/>
                <a:gd name="T5" fmla="*/ 2147483646 h 218"/>
                <a:gd name="T6" fmla="*/ 0 w 64"/>
                <a:gd name="T7" fmla="*/ 2147483646 h 218"/>
                <a:gd name="T8" fmla="*/ 2147483646 w 64"/>
                <a:gd name="T9" fmla="*/ 0 h 218"/>
                <a:gd name="T10" fmla="*/ 2147483646 w 64"/>
                <a:gd name="T11" fmla="*/ 2147483646 h 218"/>
                <a:gd name="T12" fmla="*/ 2147483646 w 64"/>
                <a:gd name="T13" fmla="*/ 214748364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788"/>
            </a:p>
          </p:txBody>
        </p:sp>
      </p:grpSp>
    </p:spTree>
    <p:extLst>
      <p:ext uri="{BB962C8B-B14F-4D97-AF65-F5344CB8AC3E}">
        <p14:creationId xmlns:p14="http://schemas.microsoft.com/office/powerpoint/2010/main" val="22475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7651" y="648725"/>
            <a:ext cx="5348475" cy="671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1pPr>
            <a:lvl2pPr lvl="1">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2pPr>
            <a:lvl3pPr lvl="2">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3pPr>
            <a:lvl4pPr lvl="3">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4pPr>
            <a:lvl5pPr lvl="4">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5pPr>
            <a:lvl6pPr lvl="5">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6pPr>
            <a:lvl7pPr lvl="6">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7pPr>
            <a:lvl8pPr lvl="7">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8pPr>
            <a:lvl9pPr lvl="8">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9pPr>
          </a:lstStyle>
          <a:p>
            <a:r>
              <a:rPr lang="zh-CN" altLang="en-US" dirty="0"/>
              <a:t>纵纹</a:t>
            </a:r>
            <a:endParaRPr dirty="0"/>
          </a:p>
        </p:txBody>
      </p:sp>
      <p:sp>
        <p:nvSpPr>
          <p:cNvPr id="7" name="Google Shape;7;p1"/>
          <p:cNvSpPr txBox="1">
            <a:spLocks noGrp="1"/>
          </p:cNvSpPr>
          <p:nvPr>
            <p:ph type="body" idx="1"/>
          </p:nvPr>
        </p:nvSpPr>
        <p:spPr>
          <a:xfrm>
            <a:off x="757651" y="1434950"/>
            <a:ext cx="5348475" cy="2780100"/>
          </a:xfrm>
          <a:prstGeom prst="rect">
            <a:avLst/>
          </a:prstGeom>
          <a:noFill/>
          <a:ln>
            <a:noFill/>
          </a:ln>
        </p:spPr>
        <p:txBody>
          <a:bodyPr spcFirstLastPara="1" wrap="square" lIns="91425" tIns="91425" rIns="91425" bIns="91425" anchor="t" anchorCtr="0">
            <a:noAutofit/>
          </a:bodyPr>
          <a:lstStyle/>
          <a:p>
            <a:pPr marL="288000" lvl="0" indent="-381000">
              <a:spcBef>
                <a:spcPts val="600"/>
              </a:spcBef>
              <a:buClr>
                <a:srgbClr val="418EBD"/>
              </a:buClr>
              <a:buSzPts val="2400"/>
              <a:buChar char="»"/>
            </a:pPr>
            <a:endParaRPr dirty="0"/>
          </a:p>
        </p:txBody>
      </p:sp>
      <p:sp>
        <p:nvSpPr>
          <p:cNvPr id="8" name="Google Shape;8;p1"/>
          <p:cNvSpPr txBox="1">
            <a:spLocks noGrp="1"/>
          </p:cNvSpPr>
          <p:nvPr>
            <p:ph type="sldNum" idx="12"/>
          </p:nvPr>
        </p:nvSpPr>
        <p:spPr>
          <a:xfrm>
            <a:off x="5824820" y="648725"/>
            <a:ext cx="411525" cy="671400"/>
          </a:xfrm>
          <a:prstGeom prst="rect">
            <a:avLst/>
          </a:prstGeom>
          <a:noFill/>
          <a:ln>
            <a:noFill/>
          </a:ln>
        </p:spPr>
        <p:txBody>
          <a:bodyPr spcFirstLastPara="1" wrap="square" lIns="91425" tIns="91425" rIns="91425" bIns="91425" anchor="b" anchorCtr="0">
            <a:noAutofit/>
          </a:bodyPr>
          <a:lstStyle>
            <a:lvl1pPr lvl="0" algn="r">
              <a:buNone/>
              <a:defRPr sz="1200">
                <a:solidFill>
                  <a:schemeClr val="lt1"/>
                </a:solidFill>
                <a:latin typeface="Montserrat" panose="02010600030101010101" charset="0"/>
                <a:ea typeface="微软雅黑" panose="020B0503020204020204" pitchFamily="34" charset="-122"/>
                <a:cs typeface="Montserrat" panose="02010600030101010101" charset="0"/>
                <a:sym typeface="Montserrat"/>
              </a:defRPr>
            </a:lvl1pPr>
            <a:lvl2pPr lvl="1" algn="r">
              <a:buNone/>
              <a:defRPr sz="1200">
                <a:solidFill>
                  <a:schemeClr val="lt1"/>
                </a:solidFill>
                <a:latin typeface="Montserrat"/>
                <a:ea typeface="Montserrat"/>
                <a:cs typeface="Montserrat"/>
                <a:sym typeface="Montserrat"/>
              </a:defRPr>
            </a:lvl2pPr>
            <a:lvl3pPr lvl="2" algn="r">
              <a:buNone/>
              <a:defRPr sz="1200">
                <a:solidFill>
                  <a:schemeClr val="lt1"/>
                </a:solidFill>
                <a:latin typeface="Montserrat"/>
                <a:ea typeface="Montserrat"/>
                <a:cs typeface="Montserrat"/>
                <a:sym typeface="Montserrat"/>
              </a:defRPr>
            </a:lvl3pPr>
            <a:lvl4pPr lvl="3" algn="r">
              <a:buNone/>
              <a:defRPr sz="1200">
                <a:solidFill>
                  <a:schemeClr val="lt1"/>
                </a:solidFill>
                <a:latin typeface="Montserrat"/>
                <a:ea typeface="Montserrat"/>
                <a:cs typeface="Montserrat"/>
                <a:sym typeface="Montserrat"/>
              </a:defRPr>
            </a:lvl4pPr>
            <a:lvl5pPr lvl="4" algn="r">
              <a:buNone/>
              <a:defRPr sz="1200">
                <a:solidFill>
                  <a:schemeClr val="lt1"/>
                </a:solidFill>
                <a:latin typeface="Montserrat"/>
                <a:ea typeface="Montserrat"/>
                <a:cs typeface="Montserrat"/>
                <a:sym typeface="Montserrat"/>
              </a:defRPr>
            </a:lvl5pPr>
            <a:lvl6pPr lvl="5" algn="r">
              <a:buNone/>
              <a:defRPr sz="1200">
                <a:solidFill>
                  <a:schemeClr val="lt1"/>
                </a:solidFill>
                <a:latin typeface="Montserrat"/>
                <a:ea typeface="Montserrat"/>
                <a:cs typeface="Montserrat"/>
                <a:sym typeface="Montserrat"/>
              </a:defRPr>
            </a:lvl6pPr>
            <a:lvl7pPr lvl="6" algn="r">
              <a:buNone/>
              <a:defRPr sz="1200">
                <a:solidFill>
                  <a:schemeClr val="lt1"/>
                </a:solidFill>
                <a:latin typeface="Montserrat"/>
                <a:ea typeface="Montserrat"/>
                <a:cs typeface="Montserrat"/>
                <a:sym typeface="Montserrat"/>
              </a:defRPr>
            </a:lvl7pPr>
            <a:lvl8pPr lvl="7" algn="r">
              <a:buNone/>
              <a:defRPr sz="1200">
                <a:solidFill>
                  <a:schemeClr val="lt1"/>
                </a:solidFill>
                <a:latin typeface="Montserrat"/>
                <a:ea typeface="Montserrat"/>
                <a:cs typeface="Montserrat"/>
                <a:sym typeface="Montserrat"/>
              </a:defRPr>
            </a:lvl8pPr>
            <a:lvl9pPr lvl="8" algn="r">
              <a:buNone/>
              <a:defRPr sz="1200">
                <a:solidFill>
                  <a:schemeClr val="lt1"/>
                </a:solidFill>
                <a:latin typeface="Montserrat"/>
                <a:ea typeface="Montserrat"/>
                <a:cs typeface="Montserrat"/>
                <a:sym typeface="Montserrat"/>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418EBD"/>
          </a:solidFill>
          <a:latin typeface="微软雅黑" panose="020B0503020204020204" pitchFamily="34" charset="-122"/>
          <a:ea typeface="微软雅黑"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dirty="0">
          <a:solidFill>
            <a:schemeClr val="bg2">
              <a:lumMod val="50000"/>
            </a:schemeClr>
          </a:solidFill>
          <a:latin typeface="Montserrat" panose="02010600030101010101" charset="0"/>
          <a:ea typeface="微软雅黑" panose="020B0503020204020204" pitchFamily="34" charset="-122"/>
          <a:cs typeface="Arial"/>
          <a:sym typeface="Source Sans Pro"/>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mpy2.readthedocs.io/en/latest/mpfr.html" TargetMode="External"/><Relationship Id="rId2" Type="http://schemas.openxmlformats.org/officeDocument/2006/relationships/hyperlink" Target="https://www.lfd.uci.edu/~gohlke/pythonlibs/#gmp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328611" y="1462087"/>
            <a:ext cx="6181725" cy="928787"/>
          </a:xfrm>
          <a:prstGeom prst="rect">
            <a:avLst/>
          </a:prstGeom>
        </p:spPr>
        <p:txBody>
          <a:bodyPr spcFirstLastPara="1" wrap="square" lIns="91425" tIns="91425" rIns="91425" bIns="91425" anchor="b" anchorCtr="0">
            <a:noAutofit/>
          </a:bodyPr>
          <a:lstStyle/>
          <a:p>
            <a:pPr algn="ctr"/>
            <a:r>
              <a:rPr lang="en-US" dirty="0"/>
              <a:t>Methodology, Ethics and Practice of </a:t>
            </a:r>
            <a:br>
              <a:rPr lang="en-US" dirty="0"/>
            </a:br>
            <a:r>
              <a:rPr lang="en-US" dirty="0"/>
              <a:t>Data </a:t>
            </a:r>
            <a:r>
              <a:rPr lang="en-US" altLang="zh-CN" dirty="0"/>
              <a:t>P</a:t>
            </a:r>
            <a:r>
              <a:rPr lang="en-US" dirty="0"/>
              <a:t>rivacy</a:t>
            </a:r>
            <a:endParaRPr dirty="0"/>
          </a:p>
        </p:txBody>
      </p:sp>
      <p:sp>
        <p:nvSpPr>
          <p:cNvPr id="2" name="矩形 1"/>
          <p:cNvSpPr/>
          <p:nvPr/>
        </p:nvSpPr>
        <p:spPr>
          <a:xfrm>
            <a:off x="438149" y="3509957"/>
            <a:ext cx="5962650" cy="1175891"/>
          </a:xfrm>
          <a:prstGeom prst="rect">
            <a:avLst/>
          </a:prstGeom>
          <a:noFill/>
          <a:ln>
            <a:noFill/>
          </a:ln>
        </p:spPr>
        <p:txBody>
          <a:bodyPr spcFirstLastPara="1" wrap="square" lIns="91425" tIns="91425" rIns="91425" bIns="91425" anchor="b" anchorCtr="0">
            <a:noAutofit/>
          </a:bodyPr>
          <a:lstStyle/>
          <a:p>
            <a:pPr algn="ctr">
              <a:buClr>
                <a:srgbClr val="FFFFFF"/>
              </a:buClr>
              <a:buSzPts val="3600"/>
              <a:buFont typeface="Montserrat"/>
              <a:buNone/>
            </a:pPr>
            <a:r>
              <a:rPr lang="en-US" altLang="zh-CN" sz="1600" i="1" dirty="0">
                <a:solidFill>
                  <a:srgbClr val="418EBD"/>
                </a:solidFill>
                <a:latin typeface="Montserrat"/>
                <a:ea typeface="Montserrat"/>
                <a:cs typeface="Montserrat"/>
                <a:sym typeface="Montserrat"/>
              </a:rPr>
              <a:t>Lan Zhang</a:t>
            </a:r>
          </a:p>
          <a:p>
            <a:pPr algn="ctr">
              <a:buClr>
                <a:srgbClr val="FFFFFF"/>
              </a:buClr>
              <a:buSzPts val="3600"/>
              <a:buFont typeface="Montserrat"/>
              <a:buNone/>
            </a:pPr>
            <a:r>
              <a:rPr lang="en-US" altLang="zh-CN" i="1" dirty="0">
                <a:solidFill>
                  <a:srgbClr val="418EBD"/>
                </a:solidFill>
                <a:latin typeface="Times New Roman" panose="02020603050405020304" pitchFamily="18" charset="0"/>
                <a:ea typeface="Montserrat"/>
                <a:cs typeface="Times New Roman" panose="02020603050405020304" pitchFamily="18" charset="0"/>
                <a:sym typeface="Montserrat"/>
              </a:rPr>
              <a:t>School of Computer Science and Technology </a:t>
            </a:r>
          </a:p>
          <a:p>
            <a:pPr algn="ctr">
              <a:buClr>
                <a:srgbClr val="FFFFFF"/>
              </a:buClr>
              <a:buSzPts val="3600"/>
              <a:buFont typeface="Montserrat"/>
              <a:buNone/>
            </a:pPr>
            <a:r>
              <a:rPr lang="en-US" altLang="zh-CN" i="1" dirty="0">
                <a:solidFill>
                  <a:srgbClr val="418EBD"/>
                </a:solidFill>
                <a:latin typeface="Times New Roman" panose="02020603050405020304" pitchFamily="18" charset="0"/>
                <a:ea typeface="Montserrat"/>
                <a:cs typeface="Times New Roman" panose="02020603050405020304" pitchFamily="18" charset="0"/>
                <a:sym typeface="Montserrat"/>
              </a:rPr>
              <a:t>University of Science and Technology of China </a:t>
            </a:r>
          </a:p>
          <a:p>
            <a:pPr algn="ctr">
              <a:buClr>
                <a:srgbClr val="FFFFFF"/>
              </a:buClr>
              <a:buSzPts val="3600"/>
              <a:buFont typeface="Montserrat"/>
              <a:buNone/>
            </a:pPr>
            <a:r>
              <a:rPr lang="en-US" altLang="zh-CN" i="1" dirty="0">
                <a:solidFill>
                  <a:srgbClr val="418EBD"/>
                </a:solidFill>
                <a:latin typeface="Times New Roman" panose="02020603050405020304" pitchFamily="18" charset="0"/>
                <a:ea typeface="Montserrat"/>
                <a:cs typeface="Times New Roman" panose="02020603050405020304" pitchFamily="18" charset="0"/>
                <a:sym typeface="Montserrat"/>
              </a:rPr>
              <a:t>Spring 2020</a:t>
            </a:r>
            <a:endParaRPr lang="zh-CN" altLang="en-US" i="1" dirty="0">
              <a:solidFill>
                <a:srgbClr val="418EBD"/>
              </a:solidFill>
              <a:latin typeface="Times New Roman" panose="02020603050405020304" pitchFamily="18" charset="0"/>
              <a:ea typeface="Montserrat"/>
              <a:cs typeface="Times New Roman" panose="02020603050405020304" pitchFamily="18" charset="0"/>
              <a:sym typeface="Montserrat"/>
            </a:endParaRPr>
          </a:p>
        </p:txBody>
      </p:sp>
      <p:sp>
        <p:nvSpPr>
          <p:cNvPr id="3" name="文本框 2"/>
          <p:cNvSpPr txBox="1"/>
          <p:nvPr/>
        </p:nvSpPr>
        <p:spPr>
          <a:xfrm>
            <a:off x="328611" y="2876649"/>
            <a:ext cx="6181725" cy="4001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lgn="ctr">
              <a:buClr>
                <a:srgbClr val="FFFFFF"/>
              </a:buClr>
              <a:buSzPts val="3600"/>
              <a:buFont typeface="Montserrat"/>
              <a:buNone/>
              <a:defRPr sz="2000" b="1">
                <a:solidFill>
                  <a:srgbClr val="FFFFFF"/>
                </a:solidFill>
                <a:latin typeface="Montserrat" panose="02010600030101010101" charset="0"/>
                <a:ea typeface="微软雅黑" panose="020B0503020204020204" pitchFamily="34" charset="-122"/>
                <a:cs typeface="Montserrat"/>
                <a:sym typeface="Montserrat"/>
              </a:defRPr>
            </a:lvl1pPr>
            <a:lvl2pPr>
              <a:buClr>
                <a:srgbClr val="FFFFFF"/>
              </a:buClr>
              <a:buSzPts val="3600"/>
              <a:buFont typeface="Montserrat"/>
              <a:buNone/>
              <a:defRPr sz="3600" b="1">
                <a:solidFill>
                  <a:srgbClr val="FFFFFF"/>
                </a:solidFill>
                <a:latin typeface="Montserrat"/>
                <a:ea typeface="Montserrat"/>
                <a:cs typeface="Montserrat"/>
                <a:sym typeface="Montserrat"/>
              </a:defRPr>
            </a:lvl2pPr>
            <a:lvl3pPr>
              <a:buClr>
                <a:srgbClr val="FFFFFF"/>
              </a:buClr>
              <a:buSzPts val="3600"/>
              <a:buFont typeface="Montserrat"/>
              <a:buNone/>
              <a:defRPr sz="3600" b="1">
                <a:solidFill>
                  <a:srgbClr val="FFFFFF"/>
                </a:solidFill>
                <a:latin typeface="Montserrat"/>
                <a:ea typeface="Montserrat"/>
                <a:cs typeface="Montserrat"/>
                <a:sym typeface="Montserrat"/>
              </a:defRPr>
            </a:lvl3pPr>
            <a:lvl4pPr>
              <a:buClr>
                <a:srgbClr val="FFFFFF"/>
              </a:buClr>
              <a:buSzPts val="3600"/>
              <a:buFont typeface="Montserrat"/>
              <a:buNone/>
              <a:defRPr sz="3600" b="1">
                <a:solidFill>
                  <a:srgbClr val="FFFFFF"/>
                </a:solidFill>
                <a:latin typeface="Montserrat"/>
                <a:ea typeface="Montserrat"/>
                <a:cs typeface="Montserrat"/>
                <a:sym typeface="Montserrat"/>
              </a:defRPr>
            </a:lvl4pPr>
            <a:lvl5pPr>
              <a:buClr>
                <a:srgbClr val="FFFFFF"/>
              </a:buClr>
              <a:buSzPts val="3600"/>
              <a:buFont typeface="Montserrat"/>
              <a:buNone/>
              <a:defRPr sz="3600" b="1">
                <a:solidFill>
                  <a:srgbClr val="FFFFFF"/>
                </a:solidFill>
                <a:latin typeface="Montserrat"/>
                <a:ea typeface="Montserrat"/>
                <a:cs typeface="Montserrat"/>
                <a:sym typeface="Montserrat"/>
              </a:defRPr>
            </a:lvl5pPr>
            <a:lvl6pPr>
              <a:buClr>
                <a:srgbClr val="FFFFFF"/>
              </a:buClr>
              <a:buSzPts val="3600"/>
              <a:buFont typeface="Montserrat"/>
              <a:buNone/>
              <a:defRPr sz="3600" b="1">
                <a:solidFill>
                  <a:srgbClr val="FFFFFF"/>
                </a:solidFill>
                <a:latin typeface="Montserrat"/>
                <a:ea typeface="Montserrat"/>
                <a:cs typeface="Montserrat"/>
                <a:sym typeface="Montserrat"/>
              </a:defRPr>
            </a:lvl6pPr>
            <a:lvl7pPr>
              <a:buClr>
                <a:srgbClr val="FFFFFF"/>
              </a:buClr>
              <a:buSzPts val="3600"/>
              <a:buFont typeface="Montserrat"/>
              <a:buNone/>
              <a:defRPr sz="3600" b="1">
                <a:solidFill>
                  <a:srgbClr val="FFFFFF"/>
                </a:solidFill>
                <a:latin typeface="Montserrat"/>
                <a:ea typeface="Montserrat"/>
                <a:cs typeface="Montserrat"/>
                <a:sym typeface="Montserrat"/>
              </a:defRPr>
            </a:lvl7pPr>
            <a:lvl8pPr>
              <a:buClr>
                <a:srgbClr val="FFFFFF"/>
              </a:buClr>
              <a:buSzPts val="3600"/>
              <a:buFont typeface="Montserrat"/>
              <a:buNone/>
              <a:defRPr sz="3600" b="1">
                <a:solidFill>
                  <a:srgbClr val="FFFFFF"/>
                </a:solidFill>
                <a:latin typeface="Montserrat"/>
                <a:ea typeface="Montserrat"/>
                <a:cs typeface="Montserrat"/>
                <a:sym typeface="Montserrat"/>
              </a:defRPr>
            </a:lvl8pPr>
            <a:lvl9pPr>
              <a:buClr>
                <a:srgbClr val="FFFFFF"/>
              </a:buClr>
              <a:buSzPts val="3600"/>
              <a:buFont typeface="Montserrat"/>
              <a:buNone/>
              <a:defRPr sz="3600" b="1">
                <a:solidFill>
                  <a:srgbClr val="FFFFFF"/>
                </a:solidFill>
                <a:latin typeface="Montserrat"/>
                <a:ea typeface="Montserrat"/>
                <a:cs typeface="Montserrat"/>
                <a:sym typeface="Montserrat"/>
              </a:defRPr>
            </a:lvl9pPr>
          </a:lstStyle>
          <a:p>
            <a:r>
              <a:rPr lang="zh-CN" altLang="en-US" dirty="0">
                <a:solidFill>
                  <a:schemeClr val="bg2">
                    <a:lumMod val="75000"/>
                  </a:schemeClr>
                </a:solidFill>
              </a:rPr>
              <a:t>实验部分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F3DB38-FC99-49AB-A50A-19E63F7B2FFB}"/>
              </a:ext>
            </a:extLst>
          </p:cNvPr>
          <p:cNvPicPr>
            <a:picLocks noChangeAspect="1"/>
          </p:cNvPicPr>
          <p:nvPr/>
        </p:nvPicPr>
        <p:blipFill>
          <a:blip r:embed="rId3"/>
          <a:stretch>
            <a:fillRect/>
          </a:stretch>
        </p:blipFill>
        <p:spPr>
          <a:xfrm>
            <a:off x="388544" y="1391656"/>
            <a:ext cx="3266675" cy="2670545"/>
          </a:xfrm>
          <a:prstGeom prst="rect">
            <a:avLst/>
          </a:prstGeom>
        </p:spPr>
      </p:pic>
      <p:pic>
        <p:nvPicPr>
          <p:cNvPr id="17" name="Picture 16">
            <a:extLst>
              <a:ext uri="{FF2B5EF4-FFF2-40B4-BE49-F238E27FC236}">
                <a16:creationId xmlns:a16="http://schemas.microsoft.com/office/drawing/2014/main" id="{63E0EFEF-678B-45AE-9A83-9DE76405BE09}"/>
              </a:ext>
            </a:extLst>
          </p:cNvPr>
          <p:cNvPicPr>
            <a:picLocks noChangeAspect="1"/>
          </p:cNvPicPr>
          <p:nvPr/>
        </p:nvPicPr>
        <p:blipFill>
          <a:blip r:embed="rId4"/>
          <a:stretch>
            <a:fillRect/>
          </a:stretch>
        </p:blipFill>
        <p:spPr>
          <a:xfrm>
            <a:off x="3828339" y="1860097"/>
            <a:ext cx="2669861" cy="1453591"/>
          </a:xfrm>
          <a:prstGeom prst="rect">
            <a:avLst/>
          </a:prstGeom>
        </p:spPr>
      </p:pic>
      <p:sp>
        <p:nvSpPr>
          <p:cNvPr id="4" name="标题 3">
            <a:extLst>
              <a:ext uri="{FF2B5EF4-FFF2-40B4-BE49-F238E27FC236}">
                <a16:creationId xmlns:a16="http://schemas.microsoft.com/office/drawing/2014/main" id="{C31A73F3-0603-4BC9-BB8F-7F00004EF153}"/>
              </a:ext>
            </a:extLst>
          </p:cNvPr>
          <p:cNvSpPr>
            <a:spLocks noGrp="1"/>
          </p:cNvSpPr>
          <p:nvPr>
            <p:ph type="title"/>
          </p:nvPr>
        </p:nvSpPr>
        <p:spPr/>
        <p:txBody>
          <a:bodyPr/>
          <a:lstStyle/>
          <a:p>
            <a:r>
              <a:rPr lang="en-US" altLang="zh-CN" dirty="0"/>
              <a:t>PPLR using DPGD</a:t>
            </a:r>
            <a:endParaRPr lang="zh-CN" altLang="en-US" dirty="0"/>
          </a:p>
        </p:txBody>
      </p:sp>
    </p:spTree>
    <p:extLst>
      <p:ext uri="{BB962C8B-B14F-4D97-AF65-F5344CB8AC3E}">
        <p14:creationId xmlns:p14="http://schemas.microsoft.com/office/powerpoint/2010/main" val="59163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2"/>
              <p:cNvSpPr txBox="1">
                <a:spLocks/>
              </p:cNvSpPr>
              <p:nvPr/>
            </p:nvSpPr>
            <p:spPr>
              <a:xfrm>
                <a:off x="471467" y="1198847"/>
                <a:ext cx="5876735" cy="3425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Basic idea of FM: Perturb </a:t>
                </a:r>
                <a14:m>
                  <m:oMath xmlns:m="http://schemas.openxmlformats.org/officeDocument/2006/math">
                    <m:r>
                      <a:rPr lang="en-US" altLang="zh-CN" sz="1575" i="1">
                        <a:solidFill>
                          <a:prstClr val="black"/>
                        </a:solidFill>
                        <a:latin typeface="Cambria Math" panose="02040503050406030204" pitchFamily="18" charset="0"/>
                      </a:rPr>
                      <m:t>𝑙</m:t>
                    </m:r>
                    <m:d>
                      <m:dPr>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𝑤</m:t>
                        </m:r>
                        <m:r>
                          <a:rPr lang="en-US" altLang="zh-CN" sz="1575" i="1">
                            <a:solidFill>
                              <a:prstClr val="black"/>
                            </a:solidFill>
                            <a:latin typeface="Cambria Math" panose="02040503050406030204" pitchFamily="18" charset="0"/>
                          </a:rPr>
                          <m:t>, </m:t>
                        </m:r>
                        <m:r>
                          <a:rPr lang="en-US" altLang="zh-CN" sz="1575" i="1">
                            <a:solidFill>
                              <a:prstClr val="black"/>
                            </a:solidFill>
                            <a:latin typeface="Cambria Math" panose="02040503050406030204" pitchFamily="18" charset="0"/>
                          </a:rPr>
                          <m:t>𝑋</m:t>
                        </m:r>
                        <m:r>
                          <a:rPr lang="en-US" altLang="zh-CN" sz="1575" i="1">
                            <a:solidFill>
                              <a:prstClr val="black"/>
                            </a:solidFill>
                            <a:latin typeface="Cambria Math" panose="02040503050406030204" pitchFamily="18" charset="0"/>
                          </a:rPr>
                          <m:t>, </m:t>
                        </m:r>
                        <m:r>
                          <a:rPr lang="en-US" altLang="zh-CN" sz="1575" i="1">
                            <a:solidFill>
                              <a:prstClr val="black"/>
                            </a:solidFill>
                            <a:latin typeface="Cambria Math" panose="02040503050406030204" pitchFamily="18" charset="0"/>
                          </a:rPr>
                          <m:t>𝑌</m:t>
                        </m:r>
                      </m:e>
                    </m:d>
                  </m:oMath>
                </a14:m>
                <a:r>
                  <a:rPr lang="en-US" altLang="zh-CN" sz="1575" dirty="0">
                    <a:solidFill>
                      <a:prstClr val="black"/>
                    </a:solidFill>
                    <a:latin typeface="Calibri" panose="020F0502020204030204"/>
                    <a:ea typeface="宋体" panose="02010600030101010101" pitchFamily="2" charset="-122"/>
                  </a:rPr>
                  <a:t> instead of </a:t>
                </a:r>
                <a14:m>
                  <m:oMath xmlns:m="http://schemas.openxmlformats.org/officeDocument/2006/math">
                    <m:r>
                      <a:rPr lang="en-US" altLang="zh-CN" sz="1575" i="1">
                        <a:solidFill>
                          <a:prstClr val="black"/>
                        </a:solidFill>
                        <a:latin typeface="Cambria Math" panose="02040503050406030204" pitchFamily="18" charset="0"/>
                      </a:rPr>
                      <m:t>𝑤</m:t>
                    </m:r>
                  </m:oMath>
                </a14:m>
                <a:r>
                  <a:rPr lang="en-US" altLang="zh-CN" sz="1575" dirty="0">
                    <a:solidFill>
                      <a:prstClr val="black"/>
                    </a:solidFill>
                    <a:latin typeface="Calibri" panose="020F0502020204030204"/>
                    <a:ea typeface="宋体" panose="02010600030101010101" pitchFamily="2" charset="-122"/>
                  </a:rPr>
                  <a:t>, where </a:t>
                </a:r>
                <a14:m>
                  <m:oMath xmlns:m="http://schemas.openxmlformats.org/officeDocument/2006/math">
                    <m:r>
                      <a:rPr lang="en-US" altLang="zh-CN" sz="1575" i="1">
                        <a:solidFill>
                          <a:prstClr val="black"/>
                        </a:solidFill>
                        <a:latin typeface="Cambria Math" panose="02040503050406030204" pitchFamily="18" charset="0"/>
                      </a:rPr>
                      <m:t>𝑋</m:t>
                    </m:r>
                  </m:oMath>
                </a14:m>
                <a:r>
                  <a:rPr lang="en-US" altLang="zh-CN" sz="1575" dirty="0">
                    <a:solidFill>
                      <a:prstClr val="black"/>
                    </a:solidFill>
                    <a:latin typeface="Calibri" panose="020F0502020204030204"/>
                    <a:ea typeface="宋体" panose="02010600030101010101" pitchFamily="2" charset="-122"/>
                  </a:rPr>
                  <a:t> and </a:t>
                </a:r>
                <a14:m>
                  <m:oMath xmlns:m="http://schemas.openxmlformats.org/officeDocument/2006/math">
                    <m:r>
                      <a:rPr lang="en-US" altLang="zh-CN" sz="1575" i="1">
                        <a:solidFill>
                          <a:prstClr val="black"/>
                        </a:solidFill>
                        <a:latin typeface="Cambria Math" panose="02040503050406030204" pitchFamily="18" charset="0"/>
                      </a:rPr>
                      <m:t>𝑌</m:t>
                    </m:r>
                  </m:oMath>
                </a14:m>
                <a:r>
                  <a:rPr lang="en-US" altLang="zh-CN" sz="1575" dirty="0">
                    <a:solidFill>
                      <a:prstClr val="black"/>
                    </a:solidFill>
                    <a:latin typeface="Calibri" panose="020F0502020204030204"/>
                    <a:ea typeface="宋体" panose="02010600030101010101" pitchFamily="2" charset="-122"/>
                  </a:rPr>
                  <a:t> are normalized to </a:t>
                </a:r>
                <a14:m>
                  <m:oMath xmlns:m="http://schemas.openxmlformats.org/officeDocument/2006/math">
                    <m:d>
                      <m:dPr>
                        <m:begChr m:val="["/>
                        <m:endChr m:val="]"/>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−1,1</m:t>
                        </m:r>
                      </m:e>
                    </m:d>
                  </m:oMath>
                </a14:m>
                <a:r>
                  <a:rPr lang="en-US" altLang="zh-CN" sz="1575" dirty="0">
                    <a:solidFill>
                      <a:prstClr val="black"/>
                    </a:solidFill>
                    <a:latin typeface="Calibri" panose="020F0502020204030204"/>
                    <a:ea typeface="宋体" panose="02010600030101010101" pitchFamily="2" charset="-122"/>
                  </a:rPr>
                  <a:t>.</a:t>
                </a: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For LR, the solution of PPLR using FM is:</a:t>
                </a:r>
              </a:p>
              <a:p>
                <a:pPr marL="0" indent="0" defTabSz="514350">
                  <a:spcBef>
                    <a:spcPts val="563"/>
                  </a:spcBef>
                  <a:buClrTx/>
                  <a:buNone/>
                  <a:defRPr/>
                </a:pPr>
                <a14:m>
                  <m:oMathPara xmlns:m="http://schemas.openxmlformats.org/officeDocument/2006/math">
                    <m:oMathParaPr>
                      <m:jc m:val="centerGroup"/>
                    </m:oMathParaPr>
                    <m:oMath xmlns:m="http://schemas.openxmlformats.org/officeDocument/2006/math">
                      <m:r>
                        <a:rPr lang="en-US" altLang="zh-CN" sz="1575" i="1">
                          <a:solidFill>
                            <a:prstClr val="black"/>
                          </a:solidFill>
                          <a:latin typeface="Cambria Math" panose="02040503050406030204" pitchFamily="18" charset="0"/>
                        </a:rPr>
                        <m:t>𝑤</m:t>
                      </m:r>
                      <m:r>
                        <a:rPr lang="en-US" altLang="zh-CN" sz="1575" i="1">
                          <a:solidFill>
                            <a:prstClr val="black"/>
                          </a:solidFill>
                          <a:latin typeface="Cambria Math" panose="02040503050406030204" pitchFamily="18" charset="0"/>
                        </a:rPr>
                        <m:t>=</m:t>
                      </m:r>
                      <m:sSup>
                        <m:sSupPr>
                          <m:ctrlPr>
                            <a:rPr lang="en-US" altLang="zh-CN" sz="1575" i="1">
                              <a:solidFill>
                                <a:prstClr val="black"/>
                              </a:solidFill>
                              <a:latin typeface="Cambria Math" panose="02040503050406030204" pitchFamily="18" charset="0"/>
                            </a:rPr>
                          </m:ctrlPr>
                        </m:sSupPr>
                        <m:e>
                          <m:d>
                            <m:dPr>
                              <m:ctrlPr>
                                <a:rPr lang="en-US" altLang="zh-CN" sz="1575" i="1">
                                  <a:solidFill>
                                    <a:prstClr val="black"/>
                                  </a:solidFill>
                                  <a:latin typeface="Cambria Math" panose="02040503050406030204" pitchFamily="18" charset="0"/>
                                </a:rPr>
                              </m:ctrlPr>
                            </m:dPr>
                            <m:e>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𝑋</m:t>
                                  </m:r>
                                </m:e>
                                <m:sup>
                                  <m:r>
                                    <a:rPr lang="en-US" altLang="zh-CN" sz="1575" i="1">
                                      <a:solidFill>
                                        <a:prstClr val="black"/>
                                      </a:solidFill>
                                      <a:latin typeface="Cambria Math" panose="02040503050406030204" pitchFamily="18" charset="0"/>
                                    </a:rPr>
                                    <m:t>𝑇</m:t>
                                  </m:r>
                                </m:sup>
                              </m:sSup>
                              <m:r>
                                <a:rPr lang="en-US" altLang="zh-CN" sz="1575" i="1">
                                  <a:solidFill>
                                    <a:prstClr val="black"/>
                                  </a:solidFill>
                                  <a:latin typeface="Cambria Math" panose="02040503050406030204" pitchFamily="18" charset="0"/>
                                </a:rPr>
                                <m:t>𝑋</m:t>
                              </m:r>
                              <m:r>
                                <a:rPr lang="en-US" altLang="zh-CN" sz="1575" i="1">
                                  <a:solidFill>
                                    <a:prstClr val="black"/>
                                  </a:solidFill>
                                  <a:latin typeface="Cambria Math" panose="02040503050406030204" pitchFamily="18" charset="0"/>
                                </a:rPr>
                                <m:t> +</m:t>
                              </m:r>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𝑁</m:t>
                                  </m:r>
                                </m:e>
                                <m:sup>
                                  <m:d>
                                    <m:dPr>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1</m:t>
                                      </m:r>
                                    </m:e>
                                  </m:d>
                                </m:sup>
                              </m:sSup>
                            </m:e>
                          </m:d>
                        </m:e>
                        <m:sup>
                          <m:r>
                            <a:rPr lang="en-US" altLang="zh-CN" sz="1575" i="1">
                              <a:solidFill>
                                <a:prstClr val="black"/>
                              </a:solidFill>
                              <a:latin typeface="Cambria Math" panose="02040503050406030204" pitchFamily="18" charset="0"/>
                            </a:rPr>
                            <m:t>𝑇</m:t>
                          </m:r>
                        </m:sup>
                      </m:sSup>
                      <m:r>
                        <a:rPr lang="en-US" altLang="zh-CN" sz="1575" i="1">
                          <a:solidFill>
                            <a:prstClr val="black"/>
                          </a:solidFill>
                          <a:latin typeface="Cambria Math" panose="02040503050406030204" pitchFamily="18" charset="0"/>
                        </a:rPr>
                        <m:t>(</m:t>
                      </m:r>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𝑋</m:t>
                          </m:r>
                        </m:e>
                        <m:sup>
                          <m:r>
                            <a:rPr lang="en-US" altLang="zh-CN" sz="1575" i="1">
                              <a:solidFill>
                                <a:prstClr val="black"/>
                              </a:solidFill>
                              <a:latin typeface="Cambria Math" panose="02040503050406030204" pitchFamily="18" charset="0"/>
                            </a:rPr>
                            <m:t>𝑇</m:t>
                          </m:r>
                        </m:sup>
                      </m:sSup>
                      <m:r>
                        <a:rPr lang="en-US" altLang="zh-CN" sz="1575" i="1">
                          <a:solidFill>
                            <a:prstClr val="black"/>
                          </a:solidFill>
                          <a:latin typeface="Cambria Math" panose="02040503050406030204" pitchFamily="18" charset="0"/>
                        </a:rPr>
                        <m:t>𝑌</m:t>
                      </m:r>
                      <m:r>
                        <a:rPr lang="en-US" altLang="zh-CN" sz="1575" i="1">
                          <a:solidFill>
                            <a:prstClr val="black"/>
                          </a:solidFill>
                          <a:latin typeface="Cambria Math" panose="02040503050406030204" pitchFamily="18" charset="0"/>
                        </a:rPr>
                        <m:t>+</m:t>
                      </m:r>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𝑁</m:t>
                          </m:r>
                        </m:e>
                        <m:sup>
                          <m:d>
                            <m:dPr>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2</m:t>
                              </m:r>
                            </m:e>
                          </m:d>
                        </m:sup>
                      </m:sSup>
                      <m:r>
                        <a:rPr lang="en-US" altLang="zh-CN" sz="1575" i="1">
                          <a:solidFill>
                            <a:prstClr val="black"/>
                          </a:solidFill>
                          <a:latin typeface="Cambria Math" panose="02040503050406030204" pitchFamily="18" charset="0"/>
                        </a:rPr>
                        <m:t>)</m:t>
                      </m:r>
                    </m:oMath>
                  </m:oMathPara>
                </a14:m>
                <a:endParaRPr lang="en-US" altLang="zh-CN" sz="1575" dirty="0">
                  <a:solidFill>
                    <a:prstClr val="black"/>
                  </a:solidFill>
                  <a:latin typeface="Calibri" panose="020F0502020204030204"/>
                  <a:ea typeface="宋体" panose="02010600030101010101" pitchFamily="2" charset="-122"/>
                </a:endParaRPr>
              </a:p>
              <a:p>
                <a:pPr marL="385763" lvl="1" indent="-128588" defTabSz="514350">
                  <a:spcBef>
                    <a:spcPts val="281"/>
                  </a:spcBef>
                  <a:buClrTx/>
                  <a:defRPr/>
                </a:pPr>
                <a14:m>
                  <m:oMath xmlns:m="http://schemas.openxmlformats.org/officeDocument/2006/math">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𝑁</m:t>
                        </m:r>
                      </m:e>
                      <m:sup>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1</m:t>
                            </m:r>
                          </m:e>
                        </m:d>
                      </m:sup>
                    </m:sSup>
                    <m:r>
                      <a:rPr lang="en-US" altLang="zh-CN" sz="1350" i="1">
                        <a:solidFill>
                          <a:prstClr val="black"/>
                        </a:solidFill>
                        <a:latin typeface="Cambria Math" panose="02040503050406030204" pitchFamily="18" charset="0"/>
                      </a:rPr>
                      <m:t> </m:t>
                    </m:r>
                  </m:oMath>
                </a14:m>
                <a:r>
                  <a:rPr lang="en-US" altLang="zh-CN" sz="1350" dirty="0">
                    <a:solidFill>
                      <a:prstClr val="black"/>
                    </a:solidFill>
                    <a:latin typeface="Calibri" panose="020F0502020204030204"/>
                    <a:ea typeface="宋体" panose="02010600030101010101" pitchFamily="2" charset="-122"/>
                  </a:rPr>
                  <a:t>is a  symmetric  random  matrix,  and </a:t>
                </a:r>
                <a14:m>
                  <m:oMath xmlns:m="http://schemas.openxmlformats.org/officeDocument/2006/math">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𝑁</m:t>
                        </m:r>
                      </m:e>
                      <m:sup>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2</m:t>
                            </m:r>
                          </m:e>
                        </m:d>
                      </m:sup>
                    </m:sSup>
                    <m:r>
                      <a:rPr lang="en-US" altLang="zh-CN" sz="1350" i="1">
                        <a:solidFill>
                          <a:prstClr val="black"/>
                        </a:solidFill>
                        <a:latin typeface="Cambria Math" panose="02040503050406030204" pitchFamily="18" charset="0"/>
                      </a:rPr>
                      <m:t> </m:t>
                    </m:r>
                  </m:oMath>
                </a14:m>
                <a:r>
                  <a:rPr lang="en-US" altLang="zh-CN" sz="1350" dirty="0">
                    <a:solidFill>
                      <a:prstClr val="black"/>
                    </a:solidFill>
                    <a:latin typeface="Calibri" panose="020F0502020204030204"/>
                    <a:ea typeface="宋体" panose="02010600030101010101" pitchFamily="2" charset="-122"/>
                  </a:rPr>
                  <a:t>is  a  random  vector. Elements  of </a:t>
                </a:r>
                <a14:m>
                  <m:oMath xmlns:m="http://schemas.openxmlformats.org/officeDocument/2006/math">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𝑁</m:t>
                        </m:r>
                      </m:e>
                      <m:sup>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2</m:t>
                            </m:r>
                          </m:e>
                        </m:d>
                      </m:sup>
                    </m:sSup>
                  </m:oMath>
                </a14:m>
                <a:r>
                  <a:rPr lang="en-US" altLang="zh-CN" sz="1350" dirty="0">
                    <a:solidFill>
                      <a:prstClr val="black"/>
                    </a:solidFill>
                    <a:latin typeface="Calibri" panose="020F0502020204030204"/>
                    <a:ea typeface="宋体" panose="02010600030101010101" pitchFamily="2" charset="-122"/>
                  </a:rPr>
                  <a:t> and  the  upper  triangular  part  of </a:t>
                </a:r>
                <a14:m>
                  <m:oMath xmlns:m="http://schemas.openxmlformats.org/officeDocument/2006/math">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𝑁</m:t>
                        </m:r>
                      </m:e>
                      <m:sup>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1</m:t>
                            </m:r>
                          </m:e>
                        </m:d>
                      </m:sup>
                    </m:sSup>
                  </m:oMath>
                </a14:m>
                <a:r>
                  <a:rPr lang="en-US" altLang="zh-CN" sz="1350" dirty="0">
                    <a:solidFill>
                      <a:prstClr val="black"/>
                    </a:solidFill>
                    <a:latin typeface="Calibri" panose="020F0502020204030204"/>
                    <a:ea typeface="宋体" panose="02010600030101010101" pitchFamily="2" charset="-122"/>
                  </a:rPr>
                  <a:t> are </a:t>
                </a:r>
                <a:r>
                  <a:rPr lang="en-US" altLang="zh-CN" sz="1350" dirty="0" err="1">
                    <a:solidFill>
                      <a:prstClr val="black"/>
                    </a:solidFill>
                    <a:latin typeface="Calibri" panose="020F0502020204030204"/>
                    <a:ea typeface="宋体" panose="02010600030101010101" pitchFamily="2" charset="-122"/>
                  </a:rPr>
                  <a:t>i.i.d</a:t>
                </a:r>
                <a:r>
                  <a:rPr lang="en-US" altLang="zh-CN" sz="1350" dirty="0">
                    <a:solidFill>
                      <a:prstClr val="black"/>
                    </a:solidFill>
                    <a:latin typeface="Calibri" panose="020F0502020204030204"/>
                    <a:ea typeface="宋体" panose="02010600030101010101" pitchFamily="2" charset="-122"/>
                  </a:rPr>
                  <a:t> and the diagonal elements of </a:t>
                </a:r>
                <a14:m>
                  <m:oMath xmlns:m="http://schemas.openxmlformats.org/officeDocument/2006/math">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𝑁</m:t>
                        </m:r>
                      </m:e>
                      <m:sup>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1</m:t>
                            </m:r>
                          </m:e>
                        </m:d>
                      </m:sup>
                    </m:sSup>
                  </m:oMath>
                </a14:m>
                <a:r>
                  <a:rPr lang="en-US" altLang="zh-CN" sz="1350" dirty="0">
                    <a:solidFill>
                      <a:prstClr val="black"/>
                    </a:solidFill>
                    <a:latin typeface="Calibri" panose="020F0502020204030204"/>
                    <a:ea typeface="宋体" panose="02010600030101010101" pitchFamily="2" charset="-122"/>
                  </a:rPr>
                  <a:t> obey </a:t>
                </a:r>
                <a14:m>
                  <m:oMath xmlns:m="http://schemas.openxmlformats.org/officeDocument/2006/math">
                    <m:r>
                      <a:rPr lang="en-US" altLang="zh-CN" sz="1350" i="1">
                        <a:solidFill>
                          <a:prstClr val="black"/>
                        </a:solidFill>
                        <a:latin typeface="Cambria Math" panose="02040503050406030204" pitchFamily="18" charset="0"/>
                      </a:rPr>
                      <m:t>𝒩</m:t>
                    </m:r>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0,</m:t>
                        </m:r>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𝜎</m:t>
                            </m:r>
                          </m:e>
                          <m:sup>
                            <m:r>
                              <a:rPr lang="en-US" altLang="zh-CN" sz="1350" i="1">
                                <a:solidFill>
                                  <a:prstClr val="black"/>
                                </a:solidFill>
                                <a:latin typeface="Cambria Math" panose="02040503050406030204" pitchFamily="18" charset="0"/>
                              </a:rPr>
                              <m:t>2</m:t>
                            </m:r>
                          </m:sup>
                        </m:sSup>
                      </m:e>
                    </m:d>
                  </m:oMath>
                </a14:m>
                <a:r>
                  <a:rPr lang="en-US" altLang="zh-CN" sz="1350" dirty="0">
                    <a:solidFill>
                      <a:prstClr val="black"/>
                    </a:solidFill>
                    <a:latin typeface="Calibri" panose="020F0502020204030204"/>
                    <a:ea typeface="宋体" panose="02010600030101010101" pitchFamily="2" charset="-122"/>
                  </a:rPr>
                  <a:t> while the off-diagonal elements of </a:t>
                </a:r>
                <a14:m>
                  <m:oMath xmlns:m="http://schemas.openxmlformats.org/officeDocument/2006/math">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𝑁</m:t>
                        </m:r>
                      </m:e>
                      <m:sup>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1</m:t>
                            </m:r>
                          </m:e>
                        </m:d>
                      </m:sup>
                    </m:sSup>
                  </m:oMath>
                </a14:m>
                <a:r>
                  <a:rPr lang="en-US" altLang="zh-CN" sz="1350" dirty="0">
                    <a:solidFill>
                      <a:prstClr val="black"/>
                    </a:solidFill>
                    <a:latin typeface="Calibri" panose="020F0502020204030204"/>
                    <a:ea typeface="宋体" panose="02010600030101010101" pitchFamily="2" charset="-122"/>
                  </a:rPr>
                  <a:t> and elements of </a:t>
                </a:r>
                <a14:m>
                  <m:oMath xmlns:m="http://schemas.openxmlformats.org/officeDocument/2006/math">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𝑁</m:t>
                        </m:r>
                      </m:e>
                      <m:sup>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2</m:t>
                            </m:r>
                          </m:e>
                        </m:d>
                      </m:sup>
                    </m:sSup>
                  </m:oMath>
                </a14:m>
                <a:r>
                  <a:rPr lang="en-US" altLang="zh-CN" sz="1350" dirty="0">
                    <a:solidFill>
                      <a:prstClr val="black"/>
                    </a:solidFill>
                    <a:latin typeface="Calibri" panose="020F0502020204030204"/>
                    <a:ea typeface="宋体" panose="02010600030101010101" pitchFamily="2" charset="-122"/>
                  </a:rPr>
                  <a:t> obey </a:t>
                </a:r>
                <a14:m>
                  <m:oMath xmlns:m="http://schemas.openxmlformats.org/officeDocument/2006/math">
                    <m:r>
                      <a:rPr lang="en-US" altLang="zh-CN" sz="1350" i="1">
                        <a:solidFill>
                          <a:prstClr val="black"/>
                        </a:solidFill>
                        <a:latin typeface="Cambria Math" panose="02040503050406030204" pitchFamily="18" charset="0"/>
                      </a:rPr>
                      <m:t>𝒩</m:t>
                    </m:r>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0,</m:t>
                        </m:r>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𝜎</m:t>
                            </m:r>
                          </m:e>
                          <m:sup>
                            <m:r>
                              <a:rPr lang="en-US" altLang="zh-CN" sz="1350" i="1">
                                <a:solidFill>
                                  <a:prstClr val="black"/>
                                </a:solidFill>
                                <a:latin typeface="Cambria Math" panose="02040503050406030204" pitchFamily="18" charset="0"/>
                              </a:rPr>
                              <m:t>2</m:t>
                            </m:r>
                          </m:sup>
                        </m:sSup>
                        <m:r>
                          <a:rPr lang="en-US" altLang="zh-CN" sz="1350" i="1">
                            <a:solidFill>
                              <a:prstClr val="black"/>
                            </a:solidFill>
                            <a:latin typeface="Cambria Math" panose="02040503050406030204" pitchFamily="18" charset="0"/>
                          </a:rPr>
                          <m:t>/4</m:t>
                        </m:r>
                      </m:e>
                    </m:d>
                    <m:r>
                      <a:rPr lang="en-US" altLang="zh-CN" sz="1350" i="1">
                        <a:solidFill>
                          <a:prstClr val="black"/>
                        </a:solidFill>
                        <a:latin typeface="Cambria Math" panose="02040503050406030204" pitchFamily="18" charset="0"/>
                      </a:rPr>
                      <m:t>.</m:t>
                    </m:r>
                  </m:oMath>
                </a14:m>
                <a:endParaRPr lang="en-US" altLang="zh-CN" sz="1350" dirty="0">
                  <a:solidFill>
                    <a:prstClr val="black"/>
                  </a:solidFill>
                  <a:latin typeface="Calibri" panose="020F0502020204030204"/>
                  <a:ea typeface="宋体" panose="02010600030101010101" pitchFamily="2" charset="-122"/>
                </a:endParaRPr>
              </a:p>
              <a:p>
                <a:pPr marL="385763" lvl="1" indent="-128588" defTabSz="514350">
                  <a:spcBef>
                    <a:spcPts val="281"/>
                  </a:spcBef>
                  <a:buClrTx/>
                  <a:defRPr/>
                </a:pPr>
                <a:endParaRPr lang="en-US" altLang="zh-CN" sz="1350" i="1" dirty="0">
                  <a:solidFill>
                    <a:prstClr val="black"/>
                  </a:solidFill>
                  <a:latin typeface="Cambria Math" panose="02040503050406030204" pitchFamily="18" charset="0"/>
                </a:endParaRPr>
              </a:p>
              <a:p>
                <a:pPr marL="385763" lvl="1" indent="-128588" defTabSz="514350">
                  <a:spcBef>
                    <a:spcPts val="281"/>
                  </a:spcBef>
                  <a:buClrTx/>
                  <a:defRPr/>
                </a:pPr>
                <a14:m>
                  <m:oMath xmlns:m="http://schemas.openxmlformats.org/officeDocument/2006/math">
                    <m:r>
                      <a:rPr lang="en-US" altLang="zh-CN" sz="1350" i="1">
                        <a:solidFill>
                          <a:prstClr val="black"/>
                        </a:solidFill>
                        <a:latin typeface="Cambria Math" panose="02040503050406030204" pitchFamily="18" charset="0"/>
                      </a:rPr>
                      <m:t>𝒩</m:t>
                    </m:r>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0,</m:t>
                        </m:r>
                        <m:sSup>
                          <m:sSupPr>
                            <m:ctrlPr>
                              <a:rPr lang="en-US" altLang="zh-CN" sz="1350" i="1">
                                <a:solidFill>
                                  <a:prstClr val="black"/>
                                </a:solidFill>
                                <a:latin typeface="Cambria Math" panose="02040503050406030204" pitchFamily="18" charset="0"/>
                              </a:rPr>
                            </m:ctrlPr>
                          </m:sSupPr>
                          <m:e>
                            <m:r>
                              <a:rPr lang="en-US" altLang="zh-CN" sz="1350" i="1">
                                <a:solidFill>
                                  <a:prstClr val="black"/>
                                </a:solidFill>
                                <a:latin typeface="Cambria Math" panose="02040503050406030204" pitchFamily="18" charset="0"/>
                              </a:rPr>
                              <m:t>𝜎</m:t>
                            </m:r>
                          </m:e>
                          <m:sup>
                            <m:r>
                              <a:rPr lang="en-US" altLang="zh-CN" sz="1350" i="1">
                                <a:solidFill>
                                  <a:prstClr val="black"/>
                                </a:solidFill>
                                <a:latin typeface="Cambria Math" panose="02040503050406030204" pitchFamily="18" charset="0"/>
                              </a:rPr>
                              <m:t>2</m:t>
                            </m:r>
                          </m:sup>
                        </m:sSup>
                      </m:e>
                    </m:d>
                  </m:oMath>
                </a14:m>
                <a:r>
                  <a:rPr lang="en-US" altLang="zh-CN" sz="1350" dirty="0">
                    <a:solidFill>
                      <a:prstClr val="black"/>
                    </a:solidFill>
                    <a:latin typeface="Calibri" panose="020F0502020204030204"/>
                    <a:ea typeface="宋体" panose="02010600030101010101" pitchFamily="2" charset="-122"/>
                  </a:rPr>
                  <a:t> is the Gaussian noise for DP with sensitivity </a:t>
                </a:r>
                <a14:m>
                  <m:oMath xmlns:m="http://schemas.openxmlformats.org/officeDocument/2006/math">
                    <m:r>
                      <a:rPr lang="en-US" altLang="zh-CN" sz="1350" i="1">
                        <a:solidFill>
                          <a:prstClr val="black"/>
                        </a:solidFill>
                        <a:latin typeface="Cambria Math" panose="02040503050406030204" pitchFamily="18" charset="0"/>
                      </a:rPr>
                      <m:t>2</m:t>
                    </m:r>
                    <m:sSup>
                      <m:sSupPr>
                        <m:ctrlPr>
                          <a:rPr lang="en-US" altLang="zh-CN" sz="1350" i="1">
                            <a:solidFill>
                              <a:prstClr val="black"/>
                            </a:solidFill>
                            <a:latin typeface="Cambria Math" panose="02040503050406030204" pitchFamily="18" charset="0"/>
                          </a:rPr>
                        </m:ctrlPr>
                      </m:sSupPr>
                      <m:e>
                        <m:d>
                          <m:dPr>
                            <m:ctrlPr>
                              <a:rPr lang="en-US" altLang="zh-CN" sz="1350" i="1">
                                <a:solidFill>
                                  <a:prstClr val="black"/>
                                </a:solidFill>
                                <a:latin typeface="Cambria Math" panose="02040503050406030204" pitchFamily="18" charset="0"/>
                              </a:rPr>
                            </m:ctrlPr>
                          </m:dPr>
                          <m:e>
                            <m:r>
                              <a:rPr lang="en-US" altLang="zh-CN" sz="1350" i="1">
                                <a:solidFill>
                                  <a:prstClr val="black"/>
                                </a:solidFill>
                                <a:latin typeface="Cambria Math" panose="02040503050406030204" pitchFamily="18" charset="0"/>
                              </a:rPr>
                              <m:t>𝑑</m:t>
                            </m:r>
                            <m:r>
                              <a:rPr lang="en-US" altLang="zh-CN" sz="1350" i="1">
                                <a:solidFill>
                                  <a:prstClr val="black"/>
                                </a:solidFill>
                                <a:latin typeface="Cambria Math" panose="02040503050406030204" pitchFamily="18" charset="0"/>
                              </a:rPr>
                              <m:t>+1</m:t>
                            </m:r>
                          </m:e>
                        </m:d>
                      </m:e>
                      <m:sup>
                        <m:r>
                          <a:rPr lang="en-US" altLang="zh-CN" sz="1350" i="1">
                            <a:solidFill>
                              <a:prstClr val="black"/>
                            </a:solidFill>
                            <a:latin typeface="Cambria Math" panose="02040503050406030204" pitchFamily="18" charset="0"/>
                          </a:rPr>
                          <m:t>2</m:t>
                        </m:r>
                      </m:sup>
                    </m:sSup>
                  </m:oMath>
                </a14:m>
                <a:r>
                  <a:rPr lang="en-US" altLang="zh-CN" sz="1350" dirty="0">
                    <a:solidFill>
                      <a:prstClr val="black"/>
                    </a:solidFill>
                    <a:latin typeface="Calibri" panose="020F0502020204030204"/>
                    <a:ea typeface="宋体" panose="02010600030101010101" pitchFamily="2" charset="-122"/>
                  </a:rPr>
                  <a:t>.</a:t>
                </a:r>
              </a:p>
              <a:p>
                <a:pPr marL="385763" lvl="1" indent="-128588" defTabSz="514350">
                  <a:spcBef>
                    <a:spcPts val="281"/>
                  </a:spcBef>
                  <a:buClrTx/>
                  <a:defRPr/>
                </a:pPr>
                <a:endParaRPr lang="en-US" altLang="zh-CN" sz="1350" b="1" dirty="0">
                  <a:solidFill>
                    <a:srgbClr val="FF0000"/>
                  </a:solidFill>
                  <a:latin typeface="Calibri" panose="020F0502020204030204"/>
                  <a:ea typeface="宋体" panose="02010600030101010101" pitchFamily="2" charset="-122"/>
                </a:endParaRPr>
              </a:p>
              <a:p>
                <a:pPr marL="385763" lvl="1" indent="-128588" defTabSz="514350">
                  <a:spcBef>
                    <a:spcPts val="281"/>
                  </a:spcBef>
                  <a:buClrTx/>
                  <a:defRPr/>
                </a:pPr>
                <a:r>
                  <a:rPr lang="en-US" altLang="zh-CN" sz="1350" b="1" dirty="0">
                    <a:solidFill>
                      <a:srgbClr val="FF0000"/>
                    </a:solidFill>
                    <a:latin typeface="Calibri" panose="020F0502020204030204"/>
                    <a:ea typeface="宋体" panose="02010600030101010101" pitchFamily="2" charset="-122"/>
                  </a:rPr>
                  <a:t>*Challenge: </a:t>
                </a:r>
                <a14:m>
                  <m:oMath xmlns:m="http://schemas.openxmlformats.org/officeDocument/2006/math">
                    <m:sSup>
                      <m:sSupPr>
                        <m:ctrlPr>
                          <a:rPr lang="en-US" altLang="zh-CN" sz="1350" b="1" i="1">
                            <a:solidFill>
                              <a:srgbClr val="FF0000"/>
                            </a:solidFill>
                            <a:latin typeface="Cambria Math" panose="02040503050406030204" pitchFamily="18" charset="0"/>
                          </a:rPr>
                        </m:ctrlPr>
                      </m:sSupPr>
                      <m:e>
                        <m:r>
                          <a:rPr lang="en-US" altLang="zh-CN" sz="1350" b="1" i="1">
                            <a:solidFill>
                              <a:srgbClr val="FF0000"/>
                            </a:solidFill>
                            <a:latin typeface="Cambria Math" panose="02040503050406030204" pitchFamily="18" charset="0"/>
                          </a:rPr>
                          <m:t>𝑿</m:t>
                        </m:r>
                      </m:e>
                      <m:sup>
                        <m:r>
                          <a:rPr lang="en-US" altLang="zh-CN" sz="1350" b="1" i="1">
                            <a:solidFill>
                              <a:srgbClr val="FF0000"/>
                            </a:solidFill>
                            <a:latin typeface="Cambria Math" panose="02040503050406030204" pitchFamily="18" charset="0"/>
                          </a:rPr>
                          <m:t>𝑻</m:t>
                        </m:r>
                      </m:sup>
                    </m:sSup>
                    <m:r>
                      <a:rPr lang="en-US" altLang="zh-CN" sz="1350" b="1" i="1">
                        <a:solidFill>
                          <a:srgbClr val="FF0000"/>
                        </a:solidFill>
                        <a:latin typeface="Cambria Math" panose="02040503050406030204" pitchFamily="18" charset="0"/>
                      </a:rPr>
                      <m:t>𝑿</m:t>
                    </m:r>
                    <m:r>
                      <a:rPr lang="en-US" altLang="zh-CN" sz="1350" b="1" i="1">
                        <a:solidFill>
                          <a:srgbClr val="FF0000"/>
                        </a:solidFill>
                        <a:latin typeface="Cambria Math" panose="02040503050406030204" pitchFamily="18" charset="0"/>
                      </a:rPr>
                      <m:t> +</m:t>
                    </m:r>
                    <m:sSup>
                      <m:sSupPr>
                        <m:ctrlPr>
                          <a:rPr lang="en-US" altLang="zh-CN" sz="1350" b="1" i="1">
                            <a:solidFill>
                              <a:srgbClr val="FF0000"/>
                            </a:solidFill>
                            <a:latin typeface="Cambria Math" panose="02040503050406030204" pitchFamily="18" charset="0"/>
                          </a:rPr>
                        </m:ctrlPr>
                      </m:sSupPr>
                      <m:e>
                        <m:r>
                          <a:rPr lang="en-US" altLang="zh-CN" sz="1350" b="1" i="1">
                            <a:solidFill>
                              <a:srgbClr val="FF0000"/>
                            </a:solidFill>
                            <a:latin typeface="Cambria Math" panose="02040503050406030204" pitchFamily="18" charset="0"/>
                          </a:rPr>
                          <m:t>𝑵</m:t>
                        </m:r>
                      </m:e>
                      <m:sup>
                        <m:d>
                          <m:dPr>
                            <m:ctrlPr>
                              <a:rPr lang="en-US" altLang="zh-CN" sz="1350" b="1" i="1">
                                <a:solidFill>
                                  <a:srgbClr val="FF0000"/>
                                </a:solidFill>
                                <a:latin typeface="Cambria Math" panose="02040503050406030204" pitchFamily="18" charset="0"/>
                              </a:rPr>
                            </m:ctrlPr>
                          </m:dPr>
                          <m:e>
                            <m:r>
                              <a:rPr lang="en-US" altLang="zh-CN" sz="1350" b="1" i="1">
                                <a:solidFill>
                                  <a:srgbClr val="FF0000"/>
                                </a:solidFill>
                                <a:latin typeface="Cambria Math" panose="02040503050406030204" pitchFamily="18" charset="0"/>
                              </a:rPr>
                              <m:t>𝟏</m:t>
                            </m:r>
                          </m:e>
                        </m:d>
                      </m:sup>
                    </m:sSup>
                  </m:oMath>
                </a14:m>
                <a:r>
                  <a:rPr lang="en-US" altLang="zh-CN" sz="1350" b="1" dirty="0">
                    <a:solidFill>
                      <a:srgbClr val="FF0000"/>
                    </a:solidFill>
                    <a:latin typeface="Calibri" panose="020F0502020204030204"/>
                    <a:ea typeface="宋体" panose="02010600030101010101" pitchFamily="2" charset="-122"/>
                  </a:rPr>
                  <a:t> may not be positive definite (Solution: use </a:t>
                </a:r>
                <a14:m>
                  <m:oMath xmlns:m="http://schemas.openxmlformats.org/officeDocument/2006/math">
                    <m:sSup>
                      <m:sSupPr>
                        <m:ctrlPr>
                          <a:rPr lang="en-US" altLang="zh-CN" sz="1350" b="1" i="1">
                            <a:solidFill>
                              <a:srgbClr val="FF0000"/>
                            </a:solidFill>
                            <a:latin typeface="Cambria Math" panose="02040503050406030204" pitchFamily="18" charset="0"/>
                          </a:rPr>
                        </m:ctrlPr>
                      </m:sSupPr>
                      <m:e>
                        <m:r>
                          <a:rPr lang="en-US" altLang="zh-CN" sz="1350" b="1" i="1">
                            <a:solidFill>
                              <a:srgbClr val="FF0000"/>
                            </a:solidFill>
                            <a:latin typeface="Cambria Math" panose="02040503050406030204" pitchFamily="18" charset="0"/>
                          </a:rPr>
                          <m:t>𝑿</m:t>
                        </m:r>
                      </m:e>
                      <m:sup>
                        <m:r>
                          <a:rPr lang="en-US" altLang="zh-CN" sz="1350" b="1" i="1">
                            <a:solidFill>
                              <a:srgbClr val="FF0000"/>
                            </a:solidFill>
                            <a:latin typeface="Cambria Math" panose="02040503050406030204" pitchFamily="18" charset="0"/>
                          </a:rPr>
                          <m:t>𝑻</m:t>
                        </m:r>
                      </m:sup>
                    </m:sSup>
                    <m:r>
                      <a:rPr lang="en-US" altLang="zh-CN" sz="1350" b="1" i="1">
                        <a:solidFill>
                          <a:srgbClr val="FF0000"/>
                        </a:solidFill>
                        <a:latin typeface="Cambria Math" panose="02040503050406030204" pitchFamily="18" charset="0"/>
                      </a:rPr>
                      <m:t>𝑿</m:t>
                    </m:r>
                    <m:r>
                      <a:rPr lang="en-US" altLang="zh-CN" sz="1350" b="1" i="1">
                        <a:solidFill>
                          <a:srgbClr val="FF0000"/>
                        </a:solidFill>
                        <a:latin typeface="Cambria Math" panose="02040503050406030204" pitchFamily="18" charset="0"/>
                      </a:rPr>
                      <m:t> +</m:t>
                    </m:r>
                    <m:sSup>
                      <m:sSupPr>
                        <m:ctrlPr>
                          <a:rPr lang="en-US" altLang="zh-CN" sz="1350" b="1" i="1">
                            <a:solidFill>
                              <a:srgbClr val="FF0000"/>
                            </a:solidFill>
                            <a:latin typeface="Cambria Math" panose="02040503050406030204" pitchFamily="18" charset="0"/>
                          </a:rPr>
                        </m:ctrlPr>
                      </m:sSupPr>
                      <m:e>
                        <m:r>
                          <a:rPr lang="en-US" altLang="zh-CN" sz="1350" b="1" i="1">
                            <a:solidFill>
                              <a:srgbClr val="FF0000"/>
                            </a:solidFill>
                            <a:latin typeface="Cambria Math" panose="02040503050406030204" pitchFamily="18" charset="0"/>
                          </a:rPr>
                          <m:t>𝑵</m:t>
                        </m:r>
                      </m:e>
                      <m:sup>
                        <m:d>
                          <m:dPr>
                            <m:ctrlPr>
                              <a:rPr lang="en-US" altLang="zh-CN" sz="1350" b="1" i="1">
                                <a:solidFill>
                                  <a:srgbClr val="FF0000"/>
                                </a:solidFill>
                                <a:latin typeface="Cambria Math" panose="02040503050406030204" pitchFamily="18" charset="0"/>
                              </a:rPr>
                            </m:ctrlPr>
                          </m:dPr>
                          <m:e>
                            <m:r>
                              <a:rPr lang="en-US" altLang="zh-CN" sz="1350" b="1" i="1">
                                <a:solidFill>
                                  <a:srgbClr val="FF0000"/>
                                </a:solidFill>
                                <a:latin typeface="Cambria Math" panose="02040503050406030204" pitchFamily="18" charset="0"/>
                              </a:rPr>
                              <m:t>𝟏</m:t>
                            </m:r>
                          </m:e>
                        </m:d>
                      </m:sup>
                    </m:sSup>
                    <m:r>
                      <a:rPr lang="en-US" altLang="zh-CN" sz="1350" b="1" i="1">
                        <a:solidFill>
                          <a:srgbClr val="FF0000"/>
                        </a:solidFill>
                        <a:latin typeface="Cambria Math" panose="02040503050406030204" pitchFamily="18" charset="0"/>
                      </a:rPr>
                      <m:t>+</m:t>
                    </m:r>
                    <m:r>
                      <a:rPr lang="en-US" altLang="zh-CN" sz="1350" b="1" i="1">
                        <a:solidFill>
                          <a:srgbClr val="FF0000"/>
                        </a:solidFill>
                        <a:latin typeface="Cambria Math" panose="02040503050406030204" pitchFamily="18" charset="0"/>
                      </a:rPr>
                      <m:t>𝝀</m:t>
                    </m:r>
                    <m:r>
                      <a:rPr lang="en-US" altLang="zh-CN" sz="1350" b="1" i="1">
                        <a:solidFill>
                          <a:srgbClr val="FF0000"/>
                        </a:solidFill>
                        <a:latin typeface="Cambria Math" panose="02040503050406030204" pitchFamily="18" charset="0"/>
                      </a:rPr>
                      <m:t>𝑰</m:t>
                    </m:r>
                  </m:oMath>
                </a14:m>
                <a:r>
                  <a:rPr lang="en-US" altLang="zh-CN" sz="1350" b="1" dirty="0">
                    <a:solidFill>
                      <a:srgbClr val="FF0000"/>
                    </a:solidFill>
                    <a:latin typeface="Calibri" panose="020F0502020204030204"/>
                    <a:ea typeface="宋体" panose="02010600030101010101" pitchFamily="2" charset="-122"/>
                  </a:rPr>
                  <a:t> instead).</a:t>
                </a:r>
                <a:br>
                  <a:rPr lang="en-US" altLang="zh-CN" sz="1350" dirty="0">
                    <a:solidFill>
                      <a:prstClr val="black"/>
                    </a:solidFill>
                    <a:latin typeface="Calibri" panose="020F0502020204030204"/>
                    <a:ea typeface="宋体" panose="02010600030101010101" pitchFamily="2" charset="-122"/>
                  </a:rPr>
                </a:br>
                <a:br>
                  <a:rPr lang="en-US" altLang="zh-CN" sz="1350" dirty="0">
                    <a:solidFill>
                      <a:prstClr val="black"/>
                    </a:solidFill>
                    <a:latin typeface="Calibri" panose="020F0502020204030204"/>
                    <a:ea typeface="宋体" panose="02010600030101010101" pitchFamily="2" charset="-122"/>
                  </a:rPr>
                </a:br>
                <a:endParaRPr lang="en-US" altLang="zh-CN" sz="1350"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257175" lvl="1" indent="0" defTabSz="514350">
                  <a:spcBef>
                    <a:spcPts val="281"/>
                  </a:spcBef>
                  <a:buClr>
                    <a:prstClr val="black"/>
                  </a:buClr>
                  <a:buSzPct val="100000"/>
                  <a:buNone/>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
                    <a:prstClr val="black"/>
                  </a:buClr>
                  <a:buSzPct val="100000"/>
                  <a:buFont typeface="Arial" charset="0"/>
                  <a:buChar char="•"/>
                  <a:defRPr/>
                </a:pPr>
                <a:endParaRPr kumimoji="1" lang="en-US" altLang="zh-CN" sz="1800"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Tx/>
                  <a:defRPr/>
                </a:pPr>
                <a:endParaRPr kumimoji="1" lang="zh-CN" altLang="en-US" sz="1575" dirty="0">
                  <a:solidFill>
                    <a:prstClr val="black"/>
                  </a:solidFill>
                  <a:latin typeface="Calibri" panose="020F0502020204030204"/>
                  <a:ea typeface="宋体" panose="02010600030101010101" pitchFamily="2" charset="-122"/>
                </a:endParaRPr>
              </a:p>
            </p:txBody>
          </p:sp>
        </mc:Choice>
        <mc:Fallback xmlns="">
          <p:sp>
            <p:nvSpPr>
              <p:cNvPr id="2" name="内容占位符 2"/>
              <p:cNvSpPr txBox="1">
                <a:spLocks noRot="1" noChangeAspect="1" noMove="1" noResize="1" noEditPoints="1" noAdjustHandles="1" noChangeArrowheads="1" noChangeShapeType="1" noTextEdit="1"/>
              </p:cNvSpPr>
              <p:nvPr/>
            </p:nvSpPr>
            <p:spPr>
              <a:xfrm>
                <a:off x="471467" y="1198847"/>
                <a:ext cx="5876735" cy="3425751"/>
              </a:xfrm>
              <a:prstGeom prst="rect">
                <a:avLst/>
              </a:prstGeom>
              <a:blipFill>
                <a:blip r:embed="rId3"/>
                <a:stretch>
                  <a:fillRect l="-415" t="-1246" r="-830" b="-534"/>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5989E2C4-C713-4223-A634-6BCD3A71BEF5}"/>
              </a:ext>
            </a:extLst>
          </p:cNvPr>
          <p:cNvSpPr>
            <a:spLocks noGrp="1"/>
          </p:cNvSpPr>
          <p:nvPr>
            <p:ph type="title"/>
          </p:nvPr>
        </p:nvSpPr>
        <p:spPr/>
        <p:txBody>
          <a:bodyPr/>
          <a:lstStyle/>
          <a:p>
            <a:r>
              <a:rPr lang="en-US" altLang="zh-CN" dirty="0"/>
              <a:t>PPLR using Functional Mechanism</a:t>
            </a:r>
            <a:endParaRPr lang="zh-CN" altLang="en-US" dirty="0"/>
          </a:p>
        </p:txBody>
      </p:sp>
    </p:spTree>
    <p:extLst>
      <p:ext uri="{BB962C8B-B14F-4D97-AF65-F5344CB8AC3E}">
        <p14:creationId xmlns:p14="http://schemas.microsoft.com/office/powerpoint/2010/main" val="110511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71488" y="1380918"/>
            <a:ext cx="5915025" cy="29742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588" indent="-128588" defTabSz="514350">
              <a:spcBef>
                <a:spcPts val="563"/>
              </a:spcBef>
              <a:buClrTx/>
              <a:defRPr/>
            </a:pPr>
            <a:br>
              <a:rPr lang="en-US" altLang="zh-CN" sz="1575" dirty="0">
                <a:solidFill>
                  <a:prstClr val="black"/>
                </a:solidFill>
                <a:latin typeface="Calibri" panose="020F0502020204030204"/>
                <a:ea typeface="宋体" panose="02010600030101010101" pitchFamily="2" charset="-122"/>
              </a:rPr>
            </a:br>
            <a:br>
              <a:rPr lang="en-US" altLang="zh-CN" sz="1575" dirty="0">
                <a:solidFill>
                  <a:prstClr val="black"/>
                </a:solidFill>
                <a:latin typeface="Calibri" panose="020F0502020204030204"/>
                <a:ea typeface="宋体" panose="02010600030101010101" pitchFamily="2" charset="-122"/>
              </a:rPr>
            </a:b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257175" lvl="1" indent="0" defTabSz="514350">
              <a:spcBef>
                <a:spcPts val="281"/>
              </a:spcBef>
              <a:buClr>
                <a:prstClr val="black"/>
              </a:buClr>
              <a:buSzPct val="100000"/>
              <a:buNone/>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
                <a:prstClr val="black"/>
              </a:buClr>
              <a:buSzPct val="100000"/>
              <a:buFont typeface="Arial" charset="0"/>
              <a:buChar char="•"/>
              <a:defRPr/>
            </a:pPr>
            <a:endParaRPr kumimoji="1" lang="en-US" altLang="zh-CN" sz="1800"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Tx/>
              <a:defRPr/>
            </a:pPr>
            <a:endParaRPr kumimoji="1" lang="zh-CN" altLang="en-US" sz="1575" dirty="0">
              <a:solidFill>
                <a:prstClr val="black"/>
              </a:solidFill>
              <a:latin typeface="Calibri" panose="020F0502020204030204"/>
              <a:ea typeface="宋体" panose="02010600030101010101" pitchFamily="2" charset="-122"/>
            </a:endParaRPr>
          </a:p>
        </p:txBody>
      </p:sp>
      <p:pic>
        <p:nvPicPr>
          <p:cNvPr id="4" name="Picture 3">
            <a:extLst>
              <a:ext uri="{FF2B5EF4-FFF2-40B4-BE49-F238E27FC236}">
                <a16:creationId xmlns:a16="http://schemas.microsoft.com/office/drawing/2014/main" id="{55C5EB15-E6EA-4EF7-A0C1-D72B6A825E8F}"/>
              </a:ext>
            </a:extLst>
          </p:cNvPr>
          <p:cNvPicPr>
            <a:picLocks noChangeAspect="1"/>
          </p:cNvPicPr>
          <p:nvPr/>
        </p:nvPicPr>
        <p:blipFill>
          <a:blip r:embed="rId3"/>
          <a:stretch>
            <a:fillRect/>
          </a:stretch>
        </p:blipFill>
        <p:spPr>
          <a:xfrm>
            <a:off x="754743" y="1380918"/>
            <a:ext cx="3061591" cy="2696584"/>
          </a:xfrm>
          <a:prstGeom prst="rect">
            <a:avLst/>
          </a:prstGeom>
        </p:spPr>
      </p:pic>
      <p:sp>
        <p:nvSpPr>
          <p:cNvPr id="5" name="标题 4">
            <a:extLst>
              <a:ext uri="{FF2B5EF4-FFF2-40B4-BE49-F238E27FC236}">
                <a16:creationId xmlns:a16="http://schemas.microsoft.com/office/drawing/2014/main" id="{040FEC19-E22A-44FF-82D4-E246271329A5}"/>
              </a:ext>
            </a:extLst>
          </p:cNvPr>
          <p:cNvSpPr>
            <a:spLocks noGrp="1"/>
          </p:cNvSpPr>
          <p:nvPr>
            <p:ph type="title"/>
          </p:nvPr>
        </p:nvSpPr>
        <p:spPr/>
        <p:txBody>
          <a:bodyPr/>
          <a:lstStyle/>
          <a:p>
            <a:r>
              <a:rPr lang="en-US" altLang="zh-CN" dirty="0"/>
              <a:t>PPLR using Functional Mechanism</a:t>
            </a:r>
            <a:endParaRPr lang="zh-CN" altLang="en-US" dirty="0"/>
          </a:p>
        </p:txBody>
      </p:sp>
    </p:spTree>
    <p:extLst>
      <p:ext uri="{BB962C8B-B14F-4D97-AF65-F5344CB8AC3E}">
        <p14:creationId xmlns:p14="http://schemas.microsoft.com/office/powerpoint/2010/main" val="1974684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71488" y="1380918"/>
            <a:ext cx="5915025" cy="29742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Fill in the missing parts in the program and execute it (</a:t>
            </a:r>
            <a:r>
              <a:rPr lang="en-US" altLang="zh-CN" sz="1575" dirty="0" err="1">
                <a:solidFill>
                  <a:prstClr val="black"/>
                </a:solidFill>
                <a:latin typeface="Calibri" panose="020F0502020204030204"/>
                <a:ea typeface="宋体" panose="02010600030101010101" pitchFamily="2" charset="-122"/>
              </a:rPr>
              <a:t>numpy</a:t>
            </a:r>
            <a:r>
              <a:rPr lang="en-US" altLang="zh-CN" sz="1575" dirty="0">
                <a:solidFill>
                  <a:prstClr val="black"/>
                </a:solidFill>
                <a:latin typeface="Calibri" panose="020F0502020204030204"/>
                <a:ea typeface="宋体" panose="02010600030101010101" pitchFamily="2" charset="-122"/>
              </a:rPr>
              <a:t> package needed).</a:t>
            </a: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Compare the performance of PPLR using DPGD and FM with different parameters.</a:t>
            </a: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Report Submission: the missing codes + </a:t>
            </a:r>
            <a:r>
              <a:rPr lang="en-US" altLang="zh-CN" sz="1575">
                <a:solidFill>
                  <a:prstClr val="black"/>
                </a:solidFill>
                <a:latin typeface="Calibri" panose="020F0502020204030204"/>
                <a:ea typeface="宋体" panose="02010600030101010101" pitchFamily="2" charset="-122"/>
              </a:rPr>
              <a:t>performance evaluation</a:t>
            </a:r>
            <a:br>
              <a:rPr lang="en-US" altLang="zh-CN" sz="1575" dirty="0">
                <a:solidFill>
                  <a:prstClr val="black"/>
                </a:solidFill>
                <a:latin typeface="Calibri" panose="020F0502020204030204"/>
                <a:ea typeface="宋体" panose="02010600030101010101" pitchFamily="2" charset="-122"/>
              </a:rPr>
            </a:br>
            <a:br>
              <a:rPr lang="en-US" altLang="zh-CN" sz="1575" dirty="0">
                <a:solidFill>
                  <a:prstClr val="black"/>
                </a:solidFill>
                <a:latin typeface="Calibri" panose="020F0502020204030204"/>
                <a:ea typeface="宋体" panose="02010600030101010101" pitchFamily="2" charset="-122"/>
              </a:rPr>
            </a:b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257175" lvl="1" indent="0" defTabSz="514350">
              <a:spcBef>
                <a:spcPts val="281"/>
              </a:spcBef>
              <a:buClr>
                <a:prstClr val="black"/>
              </a:buClr>
              <a:buSzPct val="100000"/>
              <a:buNone/>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
                <a:prstClr val="black"/>
              </a:buClr>
              <a:buSzPct val="100000"/>
              <a:buFont typeface="Arial" charset="0"/>
              <a:buChar char="•"/>
              <a:defRPr/>
            </a:pPr>
            <a:endParaRPr kumimoji="1" lang="en-US" altLang="zh-CN" sz="1800"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Tx/>
              <a:defRPr/>
            </a:pPr>
            <a:endParaRPr kumimoji="1" lang="zh-CN" altLang="en-US" sz="1575" dirty="0">
              <a:solidFill>
                <a:prstClr val="black"/>
              </a:solidFill>
              <a:latin typeface="Calibri" panose="020F0502020204030204"/>
              <a:ea typeface="宋体" panose="02010600030101010101" pitchFamily="2" charset="-122"/>
            </a:endParaRPr>
          </a:p>
        </p:txBody>
      </p:sp>
      <p:sp>
        <p:nvSpPr>
          <p:cNvPr id="4" name="标题 3">
            <a:extLst>
              <a:ext uri="{FF2B5EF4-FFF2-40B4-BE49-F238E27FC236}">
                <a16:creationId xmlns:a16="http://schemas.microsoft.com/office/drawing/2014/main" id="{CB913F36-3E86-409E-914F-D81AC7C8FFF0}"/>
              </a:ext>
            </a:extLst>
          </p:cNvPr>
          <p:cNvSpPr>
            <a:spLocks noGrp="1"/>
          </p:cNvSpPr>
          <p:nvPr>
            <p:ph type="title"/>
          </p:nvPr>
        </p:nvSpPr>
        <p:spPr>
          <a:xfrm>
            <a:off x="471488" y="432706"/>
            <a:ext cx="5348475" cy="647293"/>
          </a:xfrm>
        </p:spPr>
        <p:txBody>
          <a:bodyPr/>
          <a:lstStyle/>
          <a:p>
            <a:r>
              <a:rPr lang="en-US" altLang="zh-CN" dirty="0"/>
              <a:t>Requirement</a:t>
            </a:r>
            <a:endParaRPr lang="zh-CN" altLang="en-US" dirty="0"/>
          </a:p>
        </p:txBody>
      </p:sp>
    </p:spTree>
    <p:extLst>
      <p:ext uri="{BB962C8B-B14F-4D97-AF65-F5344CB8AC3E}">
        <p14:creationId xmlns:p14="http://schemas.microsoft.com/office/powerpoint/2010/main" val="171708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body" idx="1"/>
          </p:nvPr>
        </p:nvSpPr>
        <p:spPr>
          <a:xfrm>
            <a:off x="324400" y="1339700"/>
            <a:ext cx="5730000" cy="2780100"/>
          </a:xfrm>
          <a:prstGeom prst="rect">
            <a:avLst/>
          </a:prstGeom>
        </p:spPr>
        <p:txBody>
          <a:bodyPr spcFirstLastPara="1" wrap="square" lIns="91425" tIns="91425" rIns="91425" bIns="91425" anchor="t" anchorCtr="0">
            <a:noAutofit/>
          </a:bodyPr>
          <a:lstStyle/>
          <a:p>
            <a:pPr marL="0" indent="0">
              <a:buNone/>
            </a:pPr>
            <a:r>
              <a:rPr lang="en" sz="3600" b="1" dirty="0"/>
              <a:t>Any questions?</a:t>
            </a:r>
            <a:endParaRPr sz="3600" b="1" dirty="0"/>
          </a:p>
          <a:p>
            <a:pPr marL="0" indent="0">
              <a:buNone/>
            </a:pPr>
            <a:endParaRPr dirty="0"/>
          </a:p>
          <a:p>
            <a:endParaRPr dirty="0"/>
          </a:p>
        </p:txBody>
      </p:sp>
      <p:sp>
        <p:nvSpPr>
          <p:cNvPr id="300" name="Google Shape;300;p36"/>
          <p:cNvSpPr txBox="1">
            <a:spLocks noGrp="1"/>
          </p:cNvSpPr>
          <p:nvPr>
            <p:ph type="title"/>
          </p:nvPr>
        </p:nvSpPr>
        <p:spPr>
          <a:xfrm>
            <a:off x="324400" y="423862"/>
            <a:ext cx="6181175" cy="658661"/>
          </a:xfrm>
          <a:prstGeom prst="rect">
            <a:avLst/>
          </a:prstGeom>
        </p:spPr>
        <p:txBody>
          <a:bodyPr spcFirstLastPara="1" wrap="square" lIns="91425" tIns="91425" rIns="91425" bIns="91425" anchor="b" anchorCtr="0">
            <a:noAutofit/>
          </a:bodyPr>
          <a:lstStyle/>
          <a:p>
            <a:r>
              <a:rPr lang="en" dirty="0"/>
              <a:t>THANKS!</a:t>
            </a:r>
            <a:endParaRPr dirty="0"/>
          </a:p>
        </p:txBody>
      </p:sp>
      <p:pic>
        <p:nvPicPr>
          <p:cNvPr id="301" name="Google Shape;301;p36" descr="photo-1434030216411-0b793f4b4173.jpg"/>
          <p:cNvPicPr preferRelativeResize="0"/>
          <p:nvPr/>
        </p:nvPicPr>
        <p:blipFill>
          <a:blip r:embed="rId3">
            <a:alphaModFix/>
          </a:blip>
          <a:stretch>
            <a:fillRect/>
          </a:stretch>
        </p:blipFill>
        <p:spPr>
          <a:xfrm>
            <a:off x="4286250" y="1595241"/>
            <a:ext cx="2066925" cy="24004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85D578F3-B6CC-4AC9-8316-EBF11AD15C33}"/>
              </a:ext>
            </a:extLst>
          </p:cNvPr>
          <p:cNvSpPr>
            <a:spLocks noGrp="1"/>
          </p:cNvSpPr>
          <p:nvPr>
            <p:ph type="body" idx="1"/>
          </p:nvPr>
        </p:nvSpPr>
        <p:spPr/>
        <p:txBody>
          <a:bodyPr>
            <a:normAutofit/>
          </a:bodyPr>
          <a:lstStyle/>
          <a:p>
            <a:pPr marL="0" indent="0" algn="ctr">
              <a:buNone/>
            </a:pPr>
            <a:r>
              <a:rPr lang="en-US" altLang="zh-CN" sz="2025" dirty="0" err="1"/>
              <a:t>Paillier</a:t>
            </a:r>
            <a:r>
              <a:rPr lang="en-US" altLang="zh-CN" sz="2025" dirty="0"/>
              <a:t> </a:t>
            </a:r>
            <a:r>
              <a:rPr lang="zh-CN" altLang="en-US" sz="2025" dirty="0"/>
              <a:t>同态加密</a:t>
            </a:r>
          </a:p>
        </p:txBody>
      </p:sp>
      <p:sp>
        <p:nvSpPr>
          <p:cNvPr id="2" name="标题 1">
            <a:extLst>
              <a:ext uri="{FF2B5EF4-FFF2-40B4-BE49-F238E27FC236}">
                <a16:creationId xmlns:a16="http://schemas.microsoft.com/office/drawing/2014/main" id="{0E858A96-DAA7-4D4F-8C7D-69ED4A2C9CEF}"/>
              </a:ext>
            </a:extLst>
          </p:cNvPr>
          <p:cNvSpPr>
            <a:spLocks noGrp="1"/>
          </p:cNvSpPr>
          <p:nvPr>
            <p:ph type="title"/>
          </p:nvPr>
        </p:nvSpPr>
        <p:spPr/>
        <p:txBody>
          <a:bodyPr>
            <a:normAutofit/>
          </a:bodyPr>
          <a:lstStyle/>
          <a:p>
            <a:pPr algn="ctr"/>
            <a:r>
              <a:rPr lang="en-US" altLang="zh-CN" sz="3038" dirty="0"/>
              <a:t>Part 1</a:t>
            </a:r>
            <a:endParaRPr lang="zh-CN" altLang="en-US" sz="3038" dirty="0"/>
          </a:p>
        </p:txBody>
      </p:sp>
    </p:spTree>
    <p:extLst>
      <p:ext uri="{BB962C8B-B14F-4D97-AF65-F5344CB8AC3E}">
        <p14:creationId xmlns:p14="http://schemas.microsoft.com/office/powerpoint/2010/main" val="180637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C36CD9E-49B5-438B-BAEC-344FD79152AA}"/>
                  </a:ext>
                </a:extLst>
              </p:cNvPr>
              <p:cNvSpPr>
                <a:spLocks noGrp="1"/>
              </p:cNvSpPr>
              <p:nvPr>
                <p:ph type="body" idx="1"/>
              </p:nvPr>
            </p:nvSpPr>
            <p:spPr>
              <a:xfrm>
                <a:off x="754741" y="1079998"/>
                <a:ext cx="5479803" cy="3820135"/>
              </a:xfrm>
            </p:spPr>
            <p:txBody>
              <a:bodyPr>
                <a:normAutofit fontScale="92500" lnSpcReduction="10000"/>
              </a:bodyPr>
              <a:lstStyle/>
              <a:p>
                <a:r>
                  <a:rPr lang="zh-CN" altLang="en-US" sz="1800" dirty="0">
                    <a:latin typeface="微软雅黑" panose="020B0503020204020204" pitchFamily="34" charset="-122"/>
                  </a:rPr>
                  <a:t>加法同态加密</a:t>
                </a:r>
                <a:endParaRPr lang="en-US" altLang="zh-CN" sz="1800" dirty="0">
                  <a:latin typeface="微软雅黑" panose="020B0503020204020204" pitchFamily="34" charset="-122"/>
                </a:endParaRPr>
              </a:p>
              <a:p>
                <a:pPr lvl="1"/>
                <a:r>
                  <a:rPr lang="en-US" altLang="zh-CN" sz="1200" dirty="0">
                    <a:latin typeface="微软雅黑" panose="020B0503020204020204" pitchFamily="34" charset="-122"/>
                    <a:ea typeface="微软雅黑" panose="020B0503020204020204" pitchFamily="34" charset="-122"/>
                  </a:rPr>
                  <a:t>given encryption of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𝑚</m:t>
                        </m:r>
                      </m:e>
                      <m:sub>
                        <m:r>
                          <a:rPr lang="en-US" altLang="zh-CN" sz="1200" i="1">
                            <a:latin typeface="Cambria Math" panose="02040503050406030204" pitchFamily="18" charset="0"/>
                          </a:rPr>
                          <m:t>1</m:t>
                        </m:r>
                      </m:sub>
                    </m:sSub>
                    <m:r>
                      <a:rPr lang="en-US" altLang="zh-CN" sz="1200" i="1">
                        <a:latin typeface="Cambria Math" panose="02040503050406030204" pitchFamily="18" charset="0"/>
                      </a:rPr>
                      <m:t> </m:t>
                    </m:r>
                  </m:oMath>
                </a14:m>
                <a:r>
                  <a:rPr lang="en-US" altLang="zh-CN" sz="1200" dirty="0">
                    <a:latin typeface="微软雅黑" panose="020B0503020204020204" pitchFamily="34" charset="-122"/>
                    <a:ea typeface="微软雅黑" panose="020B0503020204020204" pitchFamily="34" charset="-122"/>
                  </a:rPr>
                  <a:t>and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𝑚</m:t>
                        </m:r>
                      </m:e>
                      <m:sub>
                        <m:r>
                          <a:rPr lang="en-US" altLang="zh-CN" sz="1200" i="1">
                            <a:latin typeface="Cambria Math" panose="02040503050406030204" pitchFamily="18" charset="0"/>
                          </a:rPr>
                          <m:t>2</m:t>
                        </m:r>
                      </m:sub>
                    </m:sSub>
                  </m:oMath>
                </a14:m>
                <a:r>
                  <a:rPr lang="en-US" altLang="zh-CN" sz="1200" dirty="0">
                    <a:latin typeface="微软雅黑" panose="020B0503020204020204" pitchFamily="34" charset="-122"/>
                    <a:ea typeface="微软雅黑" panose="020B0503020204020204" pitchFamily="34" charset="-122"/>
                  </a:rPr>
                  <a:t>, one can compute the encryption of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𝑚</m:t>
                        </m:r>
                      </m:e>
                      <m:sub>
                        <m:r>
                          <a:rPr lang="en-US" altLang="zh-CN" sz="1200" i="1">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𝑚</m:t>
                        </m:r>
                      </m:e>
                      <m:sub>
                        <m:r>
                          <a:rPr lang="en-US" altLang="zh-CN" sz="1200" i="1">
                            <a:latin typeface="Cambria Math" panose="02040503050406030204" pitchFamily="18" charset="0"/>
                          </a:rPr>
                          <m:t>2</m:t>
                        </m:r>
                      </m:sub>
                    </m:sSub>
                  </m:oMath>
                </a14:m>
                <a:r>
                  <a:rPr lang="en-US" altLang="zh-CN" sz="1200" dirty="0">
                    <a:latin typeface="微软雅黑" panose="020B0503020204020204" pitchFamily="34" charset="-122"/>
                    <a:ea typeface="微软雅黑" panose="020B0503020204020204" pitchFamily="34" charset="-122"/>
                  </a:rPr>
                  <a:t>.</a:t>
                </a:r>
              </a:p>
              <a:p>
                <a:pPr lvl="1"/>
                <a14:m>
                  <m:oMath xmlns:m="http://schemas.openxmlformats.org/officeDocument/2006/math">
                    <m:r>
                      <a:rPr lang="en-US" altLang="zh-CN" sz="1200" i="1">
                        <a:latin typeface="Cambria Math" panose="02040503050406030204" pitchFamily="18" charset="0"/>
                      </a:rPr>
                      <m:t>𝐸</m:t>
                    </m:r>
                    <m:d>
                      <m:dPr>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𝑚</m:t>
                            </m:r>
                          </m:e>
                          <m:sub>
                            <m:r>
                              <a:rPr lang="en-US" altLang="zh-CN" sz="1200" i="1">
                                <a:latin typeface="Cambria Math" panose="02040503050406030204" pitchFamily="18" charset="0"/>
                              </a:rPr>
                              <m:t>1</m:t>
                            </m:r>
                          </m:sub>
                        </m:sSub>
                      </m:e>
                    </m:d>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𝐸</m:t>
                    </m:r>
                    <m:d>
                      <m:dPr>
                        <m:ctrlPr>
                          <a:rPr lang="en-US" altLang="zh-CN" sz="1200" i="1">
                            <a:latin typeface="Cambria Math" panose="02040503050406030204" pitchFamily="18" charset="0"/>
                            <a:ea typeface="Cambria Math" panose="02040503050406030204" pitchFamily="18" charset="0"/>
                          </a:rPr>
                        </m:ctrlPr>
                      </m:dPr>
                      <m:e>
                        <m:sSub>
                          <m:sSubPr>
                            <m:ctrlPr>
                              <a:rPr lang="en-US" altLang="zh-CN" sz="1200" i="1">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ea typeface="Cambria Math" panose="02040503050406030204" pitchFamily="18" charset="0"/>
                              </a:rPr>
                              <m:t>𝑚</m:t>
                            </m:r>
                          </m:e>
                          <m:sub>
                            <m:r>
                              <a:rPr lang="en-US" altLang="zh-CN" sz="1200" i="1">
                                <a:latin typeface="Cambria Math" panose="02040503050406030204" pitchFamily="18" charset="0"/>
                                <a:ea typeface="Cambria Math" panose="02040503050406030204" pitchFamily="18" charset="0"/>
                              </a:rPr>
                              <m:t>2</m:t>
                            </m:r>
                          </m:sub>
                        </m:sSub>
                      </m:e>
                    </m:d>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𝐸</m:t>
                    </m:r>
                    <m:d>
                      <m:dPr>
                        <m:ctrlPr>
                          <a:rPr lang="en-US" altLang="zh-CN" sz="1200" i="1">
                            <a:latin typeface="Cambria Math" panose="02040503050406030204" pitchFamily="18" charset="0"/>
                            <a:ea typeface="Cambria Math" panose="02040503050406030204" pitchFamily="18" charset="0"/>
                          </a:rPr>
                        </m:ctrlPr>
                      </m:dPr>
                      <m:e>
                        <m:sSub>
                          <m:sSubPr>
                            <m:ctrlPr>
                              <a:rPr lang="en-US" altLang="zh-CN" sz="1200" i="1">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ea typeface="Cambria Math" panose="02040503050406030204" pitchFamily="18" charset="0"/>
                              </a:rPr>
                              <m:t>𝑚</m:t>
                            </m:r>
                          </m:e>
                          <m:sub>
                            <m:r>
                              <a:rPr lang="en-US" altLang="zh-CN" sz="1200" i="1">
                                <a:latin typeface="Cambria Math" panose="02040503050406030204" pitchFamily="18" charset="0"/>
                                <a:ea typeface="Cambria Math" panose="02040503050406030204" pitchFamily="18" charset="0"/>
                              </a:rPr>
                              <m:t>1</m:t>
                            </m:r>
                          </m:sub>
                        </m:sSub>
                        <m:r>
                          <a:rPr lang="en-US" altLang="zh-CN" sz="1200" i="1">
                            <a:latin typeface="Cambria Math" panose="02040503050406030204" pitchFamily="18" charset="0"/>
                            <a:ea typeface="Cambria Math" panose="02040503050406030204" pitchFamily="18" charset="0"/>
                          </a:rPr>
                          <m:t>+</m:t>
                        </m:r>
                        <m:sSub>
                          <m:sSubPr>
                            <m:ctrlPr>
                              <a:rPr lang="en-US" altLang="zh-CN" sz="1200" i="1">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ea typeface="Cambria Math" panose="02040503050406030204" pitchFamily="18" charset="0"/>
                              </a:rPr>
                              <m:t>𝑚</m:t>
                            </m:r>
                          </m:e>
                          <m:sub>
                            <m:r>
                              <a:rPr lang="en-US" altLang="zh-CN" sz="1200" i="1">
                                <a:latin typeface="Cambria Math" panose="02040503050406030204" pitchFamily="18" charset="0"/>
                                <a:ea typeface="Cambria Math" panose="02040503050406030204" pitchFamily="18" charset="0"/>
                              </a:rPr>
                              <m:t>2</m:t>
                            </m:r>
                          </m:sub>
                        </m:sSub>
                      </m:e>
                    </m:d>
                  </m:oMath>
                </a14:m>
                <a:endParaRPr lang="en-US" altLang="zh-CN" sz="10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ndParaRPr>
              </a:p>
              <a:p>
                <a:r>
                  <a:rPr lang="en-US" altLang="zh-CN" sz="1800" dirty="0" err="1">
                    <a:latin typeface="微软雅黑" panose="020B0503020204020204" pitchFamily="34" charset="-122"/>
                  </a:rPr>
                  <a:t>Paillier</a:t>
                </a:r>
                <a:r>
                  <a:rPr lang="en-US" altLang="zh-CN" sz="1800" dirty="0">
                    <a:latin typeface="微软雅黑" panose="020B0503020204020204" pitchFamily="34" charset="-122"/>
                  </a:rPr>
                  <a:t>: </a:t>
                </a:r>
                <a:r>
                  <a:rPr lang="zh-CN" altLang="en-US" sz="1800" dirty="0">
                    <a:latin typeface="微软雅黑" panose="020B0503020204020204" pitchFamily="34" charset="-122"/>
                  </a:rPr>
                  <a:t>一种基于公钥系统的加法同态加密系统</a:t>
                </a:r>
                <a:endParaRPr lang="en-US" altLang="zh-CN" sz="1800" dirty="0">
                  <a:latin typeface="微软雅黑" panose="020B0503020204020204" pitchFamily="34" charset="-122"/>
                </a:endParaRPr>
              </a:p>
              <a:p>
                <a:pPr lvl="1"/>
                <a:r>
                  <a:rPr lang="zh-CN" altLang="en-US" sz="1600" dirty="0">
                    <a:latin typeface="微软雅黑" panose="020B0503020204020204" pitchFamily="34" charset="-122"/>
                    <a:ea typeface="微软雅黑" panose="020B0503020204020204" pitchFamily="34" charset="-122"/>
                  </a:rPr>
                  <a:t>密钥生成</a:t>
                </a:r>
                <a:endParaRPr lang="en-US" altLang="zh-CN" sz="1600" dirty="0">
                  <a:latin typeface="微软雅黑" panose="020B0503020204020204" pitchFamily="34" charset="-122"/>
                  <a:ea typeface="微软雅黑" panose="020B0503020204020204" pitchFamily="34" charset="-122"/>
                </a:endParaRPr>
              </a:p>
              <a:p>
                <a:pPr marL="990600" lvl="2" indent="0">
                  <a:buNone/>
                </a:pPr>
                <a:r>
                  <a:rPr lang="zh-CN" altLang="en-US" sz="1200" dirty="0">
                    <a:latin typeface="微软雅黑" panose="020B0503020204020204" pitchFamily="34" charset="-122"/>
                    <a:ea typeface="微软雅黑" panose="020B0503020204020204" pitchFamily="34" charset="-122"/>
                  </a:rPr>
                  <a:t>随机并且独立选择两个</a:t>
                </a:r>
                <a:r>
                  <a:rPr lang="zh-CN" altLang="en-US" sz="1200" b="1" i="1" dirty="0">
                    <a:latin typeface="微软雅黑" panose="020B0503020204020204" pitchFamily="34" charset="-122"/>
                    <a:ea typeface="微软雅黑" panose="020B0503020204020204" pitchFamily="34" charset="-122"/>
                  </a:rPr>
                  <a:t>相同位数</a:t>
                </a:r>
                <a:r>
                  <a:rPr lang="zh-CN" altLang="en-US" sz="1200" dirty="0">
                    <a:latin typeface="微软雅黑" panose="020B0503020204020204" pitchFamily="34" charset="-122"/>
                    <a:ea typeface="微软雅黑" panose="020B0503020204020204" pitchFamily="34" charset="-122"/>
                  </a:rPr>
                  <a:t>大质数</a:t>
                </a:r>
                <a14:m>
                  <m:oMath xmlns:m="http://schemas.openxmlformats.org/officeDocument/2006/math">
                    <m:r>
                      <a:rPr lang="en-US" altLang="zh-CN" sz="1200" i="1">
                        <a:latin typeface="Cambria Math" panose="02040503050406030204" pitchFamily="18" charset="0"/>
                        <a:ea typeface="微软雅黑" panose="020B0503020204020204" pitchFamily="34" charset="-122"/>
                      </a:rPr>
                      <m:t>𝑝</m:t>
                    </m:r>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𝑞</m:t>
                    </m:r>
                  </m:oMath>
                </a14:m>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计算</a:t>
                </a:r>
                <a14:m>
                  <m:oMath xmlns:m="http://schemas.openxmlformats.org/officeDocument/2006/math">
                    <m:r>
                      <a:rPr lang="en-US" altLang="zh-CN" sz="1200" i="1">
                        <a:latin typeface="Cambria Math" panose="02040503050406030204" pitchFamily="18" charset="0"/>
                        <a:ea typeface="微软雅黑" panose="020B0503020204020204" pitchFamily="34" charset="-122"/>
                      </a:rPr>
                      <m:t>𝑛</m:t>
                    </m:r>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𝑝𝑞</m:t>
                    </m:r>
                  </m:oMath>
                </a14:m>
                <a:endParaRPr lang="en-US" altLang="zh-CN" sz="1200" dirty="0">
                  <a:latin typeface="微软雅黑" panose="020B0503020204020204" pitchFamily="34" charset="-122"/>
                  <a:ea typeface="微软雅黑" panose="020B0503020204020204" pitchFamily="34" charset="-122"/>
                </a:endParaRPr>
              </a:p>
              <a:p>
                <a:pPr marL="990600" lvl="2" indent="0">
                  <a:buNone/>
                </a:pPr>
                <a:r>
                  <a:rPr lang="zh-CN" altLang="en-US" sz="1200" dirty="0">
                    <a:ea typeface="微软雅黑" panose="020B0503020204020204" pitchFamily="34" charset="-122"/>
                  </a:rPr>
                  <a:t>当</a:t>
                </a:r>
                <a14:m>
                  <m:oMath xmlns:m="http://schemas.openxmlformats.org/officeDocument/2006/math">
                    <m:r>
                      <a:rPr lang="en-US" altLang="zh-CN" sz="1200" b="0" i="1" smtClean="0">
                        <a:latin typeface="Cambria Math" panose="02040503050406030204" pitchFamily="18" charset="0"/>
                        <a:ea typeface="微软雅黑" panose="020B0503020204020204" pitchFamily="34" charset="-122"/>
                      </a:rPr>
                      <m:t>𝑝</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𝑞</m:t>
                    </m:r>
                  </m:oMath>
                </a14:m>
                <a:r>
                  <a:rPr lang="zh-CN" altLang="en-US" sz="1200" dirty="0">
                    <a:ea typeface="微软雅黑" panose="020B0503020204020204" pitchFamily="34" charset="-122"/>
                  </a:rPr>
                  <a:t>时，欧拉函数</a:t>
                </a:r>
                <a14:m>
                  <m:oMath xmlns:m="http://schemas.openxmlformats.org/officeDocument/2006/math">
                    <m:r>
                      <a:rPr lang="en-US" altLang="zh-CN" sz="1200" i="1">
                        <a:latin typeface="Cambria Math" panose="02040503050406030204" pitchFamily="18" charset="0"/>
                        <a:ea typeface="微软雅黑" panose="020B0503020204020204" pitchFamily="34" charset="-122"/>
                      </a:rPr>
                      <m:t>𝜆</m:t>
                    </m:r>
                    <m:r>
                      <a:rPr lang="en-US" altLang="zh-CN" sz="1200" i="1">
                        <a:latin typeface="Cambria Math" panose="02040503050406030204" pitchFamily="18" charset="0"/>
                        <a:ea typeface="微软雅黑" panose="020B0503020204020204" pitchFamily="34" charset="-122"/>
                      </a:rPr>
                      <m:t>=</m:t>
                    </m:r>
                    <m:r>
                      <a:rPr lang="en-US" altLang="zh-CN" sz="1200" i="1" dirty="0">
                        <a:latin typeface="Cambria Math" panose="02040503050406030204" pitchFamily="18" charset="0"/>
                        <a:ea typeface="微软雅黑" panose="020B0503020204020204" pitchFamily="34" charset="-122"/>
                      </a:rPr>
                      <m:t>𝜙</m:t>
                    </m:r>
                    <m:d>
                      <m:dPr>
                        <m:ctrlPr>
                          <a:rPr lang="en-US" altLang="zh-CN" sz="1200" i="1" dirty="0">
                            <a:latin typeface="Cambria Math" panose="02040503050406030204" pitchFamily="18" charset="0"/>
                            <a:ea typeface="微软雅黑" panose="020B0503020204020204" pitchFamily="34" charset="-122"/>
                          </a:rPr>
                        </m:ctrlPr>
                      </m:dPr>
                      <m:e>
                        <m:r>
                          <a:rPr lang="en-US" altLang="zh-CN" sz="1200" i="1" dirty="0">
                            <a:latin typeface="Cambria Math" panose="02040503050406030204" pitchFamily="18" charset="0"/>
                            <a:ea typeface="微软雅黑" panose="020B0503020204020204" pitchFamily="34" charset="-122"/>
                          </a:rPr>
                          <m:t>𝑛</m:t>
                        </m:r>
                      </m:e>
                    </m:d>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𝑝</m:t>
                    </m:r>
                    <m:r>
                      <a:rPr lang="en-US" altLang="zh-CN" sz="1200" i="1">
                        <a:latin typeface="Cambria Math" panose="02040503050406030204" pitchFamily="18" charset="0"/>
                        <a:ea typeface="微软雅黑" panose="020B0503020204020204" pitchFamily="34" charset="-122"/>
                      </a:rPr>
                      <m:t>−1)(</m:t>
                    </m:r>
                    <m:r>
                      <a:rPr lang="en-US" altLang="zh-CN" sz="1200" i="1">
                        <a:latin typeface="Cambria Math" panose="02040503050406030204" pitchFamily="18" charset="0"/>
                        <a:ea typeface="微软雅黑" panose="020B0503020204020204" pitchFamily="34" charset="-122"/>
                      </a:rPr>
                      <m:t>𝑞</m:t>
                    </m:r>
                    <m:r>
                      <a:rPr lang="en-US" altLang="zh-CN" sz="1200" i="1">
                        <a:latin typeface="Cambria Math" panose="02040503050406030204" pitchFamily="18" charset="0"/>
                        <a:ea typeface="微软雅黑" panose="020B0503020204020204" pitchFamily="34" charset="-122"/>
                      </a:rPr>
                      <m:t>−1)</m:t>
                    </m:r>
                  </m:oMath>
                </a14:m>
                <a:r>
                  <a:rPr lang="en-US" altLang="zh-CN" sz="1200" dirty="0">
                    <a:latin typeface="微软雅黑" panose="020B0503020204020204" pitchFamily="34" charset="-122"/>
                    <a:ea typeface="微软雅黑" panose="020B0503020204020204" pitchFamily="34" charset="-122"/>
                  </a:rPr>
                  <a:t>.</a:t>
                </a:r>
              </a:p>
              <a:p>
                <a:pPr marL="990600" lvl="2" indent="0">
                  <a:buNone/>
                </a:pPr>
                <a:r>
                  <a:rPr lang="zh-CN" altLang="en-US" sz="1200" dirty="0">
                    <a:latin typeface="微软雅黑" panose="020B0503020204020204" pitchFamily="34" charset="-122"/>
                    <a:ea typeface="微软雅黑" panose="020B0503020204020204" pitchFamily="34" charset="-122"/>
                  </a:rPr>
                  <a:t>当</a:t>
                </a:r>
                <a14:m>
                  <m:oMath xmlns:m="http://schemas.openxmlformats.org/officeDocument/2006/math">
                    <m:r>
                      <a:rPr lang="en-US" altLang="zh-CN" sz="1200" b="0" i="1" smtClean="0">
                        <a:latin typeface="Cambria Math" panose="02040503050406030204" pitchFamily="18" charset="0"/>
                        <a:ea typeface="微软雅黑" panose="020B0503020204020204" pitchFamily="34" charset="-122"/>
                      </a:rPr>
                      <m:t>𝑝</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𝑞</m:t>
                    </m:r>
                  </m:oMath>
                </a14:m>
                <a:r>
                  <a:rPr lang="zh-CN" altLang="en-US" sz="1200" dirty="0">
                    <a:latin typeface="微软雅黑" panose="020B0503020204020204" pitchFamily="34" charset="-122"/>
                    <a:ea typeface="微软雅黑" panose="020B0503020204020204" pitchFamily="34" charset="-122"/>
                  </a:rPr>
                  <a:t>时，</a:t>
                </a:r>
                <a:r>
                  <a:rPr lang="zh-CN" altLang="en-US" sz="1200" dirty="0">
                    <a:ea typeface="微软雅黑" panose="020B0503020204020204" pitchFamily="34" charset="-122"/>
                  </a:rPr>
                  <a:t>欧拉函数</a:t>
                </a:r>
                <a14:m>
                  <m:oMath xmlns:m="http://schemas.openxmlformats.org/officeDocument/2006/math">
                    <m:r>
                      <a:rPr lang="en-US" altLang="zh-CN" sz="1200" i="1">
                        <a:latin typeface="Cambria Math" panose="02040503050406030204" pitchFamily="18" charset="0"/>
                        <a:ea typeface="微软雅黑" panose="020B0503020204020204" pitchFamily="34" charset="-122"/>
                      </a:rPr>
                      <m:t>𝜆</m:t>
                    </m:r>
                    <m:r>
                      <a:rPr lang="en-US" altLang="zh-CN" sz="1200" i="1">
                        <a:latin typeface="Cambria Math" panose="02040503050406030204" pitchFamily="18" charset="0"/>
                        <a:ea typeface="微软雅黑" panose="020B0503020204020204" pitchFamily="34" charset="-122"/>
                      </a:rPr>
                      <m:t>=</m:t>
                    </m:r>
                    <m:r>
                      <a:rPr lang="en-US" altLang="zh-CN" sz="1200" i="1" dirty="0">
                        <a:latin typeface="Cambria Math" panose="02040503050406030204" pitchFamily="18" charset="0"/>
                        <a:ea typeface="微软雅黑" panose="020B0503020204020204" pitchFamily="34" charset="-122"/>
                      </a:rPr>
                      <m:t>𝜙</m:t>
                    </m:r>
                    <m:d>
                      <m:dPr>
                        <m:ctrlPr>
                          <a:rPr lang="en-US" altLang="zh-CN" sz="1200" i="1" dirty="0">
                            <a:latin typeface="Cambria Math" panose="02040503050406030204" pitchFamily="18" charset="0"/>
                            <a:ea typeface="微软雅黑" panose="020B0503020204020204" pitchFamily="34" charset="-122"/>
                          </a:rPr>
                        </m:ctrlPr>
                      </m:dPr>
                      <m:e>
                        <m:r>
                          <a:rPr lang="en-US" altLang="zh-CN" sz="1200" i="1" dirty="0">
                            <a:latin typeface="Cambria Math" panose="02040503050406030204" pitchFamily="18" charset="0"/>
                            <a:ea typeface="微软雅黑" panose="020B0503020204020204" pitchFamily="34" charset="-122"/>
                          </a:rPr>
                          <m:t>𝑛</m:t>
                        </m:r>
                      </m:e>
                    </m:d>
                    <m:r>
                      <a:rPr lang="en-US" altLang="zh-CN" sz="1200" i="1">
                        <a:latin typeface="Cambria Math" panose="02040503050406030204" pitchFamily="18" charset="0"/>
                        <a:ea typeface="微软雅黑" panose="020B0503020204020204" pitchFamily="34" charset="-122"/>
                      </a:rPr>
                      <m:t>=</m:t>
                    </m:r>
                    <m:r>
                      <m:rPr>
                        <m:sty m:val="p"/>
                      </m:rPr>
                      <a:rPr lang="en-US" altLang="zh-CN" sz="1200" i="1">
                        <a:latin typeface="Cambria Math" panose="02040503050406030204" pitchFamily="18" charset="0"/>
                        <a:ea typeface="微软雅黑" panose="020B0503020204020204" pitchFamily="34" charset="-122"/>
                      </a:rPr>
                      <m:t>q</m:t>
                    </m:r>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𝑞</m:t>
                    </m:r>
                    <m:r>
                      <a:rPr lang="en-US" altLang="zh-CN" sz="1200" i="1">
                        <a:latin typeface="Cambria Math" panose="02040503050406030204" pitchFamily="18" charset="0"/>
                        <a:ea typeface="微软雅黑" panose="020B0503020204020204" pitchFamily="34" charset="-122"/>
                      </a:rPr>
                      <m:t>−1)</m:t>
                    </m:r>
                  </m:oMath>
                </a14:m>
                <a:r>
                  <a:rPr lang="en-US" altLang="zh-CN" sz="1200" dirty="0">
                    <a:latin typeface="微软雅黑" panose="020B0503020204020204" pitchFamily="34" charset="-122"/>
                    <a:ea typeface="微软雅黑" panose="020B0503020204020204" pitchFamily="34" charset="-122"/>
                  </a:rPr>
                  <a:t>.</a:t>
                </a:r>
              </a:p>
              <a:p>
                <a:pPr marL="990600" lvl="2" indent="0">
                  <a:buNone/>
                </a:pPr>
                <a:r>
                  <a:rPr lang="zh-CN" altLang="en-US" sz="1200" dirty="0">
                    <a:latin typeface="微软雅黑" panose="020B0503020204020204" pitchFamily="34" charset="-122"/>
                    <a:ea typeface="微软雅黑" panose="020B0503020204020204" pitchFamily="34" charset="-122"/>
                  </a:rPr>
                  <a:t>选择一个整数</a:t>
                </a:r>
                <a14:m>
                  <m:oMath xmlns:m="http://schemas.openxmlformats.org/officeDocument/2006/math">
                    <m:r>
                      <a:rPr lang="en-US" altLang="zh-CN" sz="1200" i="1">
                        <a:latin typeface="Cambria Math" panose="02040503050406030204" pitchFamily="18" charset="0"/>
                        <a:ea typeface="微软雅黑" panose="020B0503020204020204" pitchFamily="34" charset="-122"/>
                      </a:rPr>
                      <m:t>𝑔</m:t>
                    </m:r>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𝑛</m:t>
                    </m:r>
                    <m:r>
                      <a:rPr lang="en-US" altLang="zh-CN" sz="1200" i="1">
                        <a:latin typeface="Cambria Math" panose="02040503050406030204" pitchFamily="18" charset="0"/>
                        <a:ea typeface="微软雅黑" panose="020B0503020204020204" pitchFamily="34" charset="-122"/>
                      </a:rPr>
                      <m:t>+1</m:t>
                    </m:r>
                  </m:oMath>
                </a14:m>
                <a:r>
                  <a:rPr lang="en-US" altLang="zh-CN" sz="12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1200" i="1">
                        <a:latin typeface="Cambria Math" panose="02040503050406030204" pitchFamily="18" charset="0"/>
                        <a:ea typeface="微软雅黑" panose="020B0503020204020204" pitchFamily="34" charset="-122"/>
                      </a:rPr>
                      <m:t>𝜇</m:t>
                    </m:r>
                    <m:r>
                      <a:rPr lang="en-US" altLang="zh-CN" sz="1200" i="1">
                        <a:latin typeface="Cambria Math" panose="02040503050406030204" pitchFamily="18" charset="0"/>
                        <a:ea typeface="微软雅黑" panose="020B0503020204020204" pitchFamily="34" charset="-122"/>
                      </a:rPr>
                      <m:t>=</m:t>
                    </m:r>
                    <m:sSup>
                      <m:sSupPr>
                        <m:ctrlPr>
                          <a:rPr lang="en-US" altLang="zh-CN" sz="1200" i="1">
                            <a:latin typeface="Cambria Math" panose="02040503050406030204" pitchFamily="18" charset="0"/>
                            <a:ea typeface="微软雅黑" panose="020B0503020204020204" pitchFamily="34" charset="-122"/>
                          </a:rPr>
                        </m:ctrlPr>
                      </m:sSupPr>
                      <m:e>
                        <m:r>
                          <a:rPr lang="en-US" altLang="zh-CN" sz="1200" i="1">
                            <a:latin typeface="Cambria Math" panose="02040503050406030204" pitchFamily="18" charset="0"/>
                            <a:ea typeface="微软雅黑" panose="020B0503020204020204" pitchFamily="34" charset="-122"/>
                          </a:rPr>
                          <m:t>𝜙</m:t>
                        </m:r>
                        <m:d>
                          <m:dPr>
                            <m:ctrlPr>
                              <a:rPr lang="en-US" altLang="zh-CN" sz="1200" i="1">
                                <a:latin typeface="Cambria Math" panose="02040503050406030204" pitchFamily="18" charset="0"/>
                                <a:ea typeface="微软雅黑" panose="020B0503020204020204" pitchFamily="34" charset="-122"/>
                              </a:rPr>
                            </m:ctrlPr>
                          </m:dPr>
                          <m:e>
                            <m:r>
                              <a:rPr lang="en-US" altLang="zh-CN" sz="1200" i="1">
                                <a:latin typeface="Cambria Math" panose="02040503050406030204" pitchFamily="18" charset="0"/>
                                <a:ea typeface="微软雅黑" panose="020B0503020204020204" pitchFamily="34" charset="-122"/>
                              </a:rPr>
                              <m:t>𝑛</m:t>
                            </m:r>
                          </m:e>
                        </m:d>
                      </m:e>
                      <m:sup>
                        <m:r>
                          <a:rPr lang="en-US" altLang="zh-CN" sz="1200" i="1">
                            <a:latin typeface="Cambria Math" panose="02040503050406030204" pitchFamily="18" charset="0"/>
                            <a:ea typeface="微软雅黑" panose="020B0503020204020204" pitchFamily="34" charset="-122"/>
                          </a:rPr>
                          <m:t>−1</m:t>
                        </m:r>
                      </m:sup>
                    </m:sSup>
                    <m:r>
                      <a:rPr lang="en-US" altLang="zh-CN" sz="1200" i="1">
                        <a:latin typeface="Cambria Math" panose="02040503050406030204" pitchFamily="18" charset="0"/>
                        <a:ea typeface="微软雅黑" panose="020B0503020204020204" pitchFamily="34" charset="-122"/>
                      </a:rPr>
                      <m:t>𝑚𝑜𝑑</m:t>
                    </m:r>
                    <m:r>
                      <a:rPr lang="en-US" altLang="zh-CN" sz="1200" i="1">
                        <a:latin typeface="Cambria Math" panose="02040503050406030204" pitchFamily="18" charset="0"/>
                        <a:ea typeface="微软雅黑" panose="020B0503020204020204" pitchFamily="34" charset="-122"/>
                      </a:rPr>
                      <m:t> </m:t>
                    </m:r>
                    <m:r>
                      <a:rPr lang="en-US" altLang="zh-CN" sz="1200" i="1">
                        <a:latin typeface="Cambria Math" panose="02040503050406030204" pitchFamily="18" charset="0"/>
                        <a:ea typeface="微软雅黑" panose="020B0503020204020204" pitchFamily="34" charset="-122"/>
                      </a:rPr>
                      <m:t>𝑛</m:t>
                    </m:r>
                  </m:oMath>
                </a14:m>
                <a:endParaRPr lang="en-US" altLang="zh-CN" sz="1200" dirty="0">
                  <a:latin typeface="微软雅黑" panose="020B0503020204020204" pitchFamily="34" charset="-122"/>
                  <a:ea typeface="微软雅黑" panose="020B0503020204020204" pitchFamily="34" charset="-122"/>
                </a:endParaRPr>
              </a:p>
              <a:p>
                <a:pPr marL="990600" lvl="2" indent="0">
                  <a:buNone/>
                </a:pPr>
                <a:r>
                  <a:rPr lang="en-US" altLang="zh-CN" sz="12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rPr>
                      <m:t>𝜇</m:t>
                    </m:r>
                  </m:oMath>
                </a14:m>
                <a:r>
                  <a:rPr lang="zh-CN" altLang="en-US" sz="1200" dirty="0">
                    <a:latin typeface="微软雅黑" panose="020B0503020204020204" pitchFamily="34" charset="-122"/>
                    <a:ea typeface="微软雅黑" panose="020B0503020204020204" pitchFamily="34" charset="-122"/>
                  </a:rPr>
                  <a:t>有可能不存在，需要重新生成</a:t>
                </a:r>
                <a:r>
                  <a:rPr lang="en-US" altLang="zh-CN" sz="1200" dirty="0">
                    <a:latin typeface="微软雅黑" panose="020B0503020204020204" pitchFamily="34" charset="-122"/>
                    <a:ea typeface="微软雅黑" panose="020B0503020204020204" pitchFamily="34" charset="-122"/>
                  </a:rPr>
                  <a:t>).</a:t>
                </a:r>
              </a:p>
              <a:p>
                <a:pPr marL="990600" lvl="2" indent="0">
                  <a:buNone/>
                </a:pPr>
                <a:r>
                  <a:rPr lang="zh-CN" altLang="en-US" sz="1200" dirty="0">
                    <a:latin typeface="微软雅黑" panose="020B0503020204020204" pitchFamily="34" charset="-122"/>
                    <a:ea typeface="微软雅黑" panose="020B0503020204020204" pitchFamily="34" charset="-122"/>
                  </a:rPr>
                  <a:t>公钥为</a:t>
                </a:r>
                <a14:m>
                  <m:oMath xmlns:m="http://schemas.openxmlformats.org/officeDocument/2006/math">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𝑛</m:t>
                    </m:r>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𝑔</m:t>
                    </m:r>
                    <m:r>
                      <a:rPr lang="en-US" altLang="zh-CN" sz="1200" i="1">
                        <a:latin typeface="Cambria Math" panose="02040503050406030204" pitchFamily="18" charset="0"/>
                        <a:ea typeface="微软雅黑" panose="020B0503020204020204" pitchFamily="34" charset="-122"/>
                      </a:rPr>
                      <m:t>)</m:t>
                    </m:r>
                  </m:oMath>
                </a14:m>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私钥为</a:t>
                </a:r>
                <a14:m>
                  <m:oMath xmlns:m="http://schemas.openxmlformats.org/officeDocument/2006/math">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𝜆</m:t>
                    </m:r>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𝜇</m:t>
                    </m:r>
                    <m:r>
                      <a:rPr lang="en-US" altLang="zh-CN" sz="1200" i="1">
                        <a:latin typeface="Cambria Math" panose="02040503050406030204" pitchFamily="18" charset="0"/>
                        <a:ea typeface="微软雅黑" panose="020B0503020204020204" pitchFamily="34" charset="-122"/>
                      </a:rPr>
                      <m:t>)</m:t>
                    </m:r>
                  </m:oMath>
                </a14:m>
                <a:r>
                  <a:rPr lang="en-US" altLang="zh-CN" sz="1200" dirty="0">
                    <a:latin typeface="微软雅黑" panose="020B0503020204020204" pitchFamily="34" charset="-122"/>
                    <a:ea typeface="微软雅黑" panose="020B0503020204020204" pitchFamily="34" charset="-122"/>
                  </a:rPr>
                  <a:t>.</a:t>
                </a:r>
              </a:p>
              <a:p>
                <a:pPr lvl="1"/>
                <a:r>
                  <a:rPr lang="zh-CN" altLang="en-US" sz="1600" dirty="0">
                    <a:latin typeface="微软雅黑" panose="020B0503020204020204" pitchFamily="34" charset="-122"/>
                    <a:ea typeface="微软雅黑" panose="020B0503020204020204" pitchFamily="34" charset="-122"/>
                  </a:rPr>
                  <a:t>加密</a:t>
                </a:r>
                <a:endParaRPr lang="en-US" altLang="zh-CN" sz="1600" dirty="0">
                  <a:latin typeface="微软雅黑" panose="020B0503020204020204" pitchFamily="34" charset="-122"/>
                  <a:ea typeface="微软雅黑" panose="020B0503020204020204" pitchFamily="34" charset="-122"/>
                </a:endParaRPr>
              </a:p>
              <a:p>
                <a:pPr marL="990600" lvl="2" indent="0">
                  <a:buNone/>
                </a:pPr>
                <a:r>
                  <a:rPr lang="zh-CN" altLang="en-US" sz="1200" dirty="0">
                    <a:latin typeface="微软雅黑" panose="020B0503020204020204" pitchFamily="34" charset="-122"/>
                    <a:ea typeface="微软雅黑" panose="020B0503020204020204" pitchFamily="34" charset="-122"/>
                  </a:rPr>
                  <a:t>消息</a:t>
                </a:r>
                <a14:m>
                  <m:oMath xmlns:m="http://schemas.openxmlformats.org/officeDocument/2006/math">
                    <m:r>
                      <a:rPr lang="en-US" altLang="zh-CN" sz="1200" i="1">
                        <a:latin typeface="Cambria Math" panose="02040503050406030204" pitchFamily="18" charset="0"/>
                        <a:ea typeface="微软雅黑" panose="020B0503020204020204" pitchFamily="34" charset="-122"/>
                      </a:rPr>
                      <m:t>𝑚</m:t>
                    </m:r>
                    <m:d>
                      <m:dPr>
                        <m:ctrlPr>
                          <a:rPr lang="en-US" altLang="zh-CN" sz="1200" i="1">
                            <a:latin typeface="Cambria Math" panose="02040503050406030204" pitchFamily="18" charset="0"/>
                            <a:ea typeface="微软雅黑" panose="020B0503020204020204" pitchFamily="34" charset="-122"/>
                          </a:rPr>
                        </m:ctrlPr>
                      </m:dPr>
                      <m:e>
                        <m:r>
                          <a:rPr lang="en-US" altLang="zh-CN" sz="1200" i="1">
                            <a:latin typeface="Cambria Math" panose="02040503050406030204" pitchFamily="18" charset="0"/>
                            <a:ea typeface="微软雅黑" panose="020B0503020204020204" pitchFamily="34" charset="-122"/>
                          </a:rPr>
                          <m:t>0≤</m:t>
                        </m:r>
                        <m:r>
                          <a:rPr lang="en-US" altLang="zh-CN" sz="1200" i="1">
                            <a:latin typeface="Cambria Math" panose="02040503050406030204" pitchFamily="18" charset="0"/>
                            <a:ea typeface="微软雅黑" panose="020B0503020204020204" pitchFamily="34" charset="-122"/>
                          </a:rPr>
                          <m:t>𝑚</m:t>
                        </m:r>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𝑛</m:t>
                        </m:r>
                      </m:e>
                    </m:d>
                  </m:oMath>
                </a14:m>
                <a:endParaRPr lang="en-US" altLang="zh-CN" sz="1200" dirty="0">
                  <a:latin typeface="微软雅黑" panose="020B0503020204020204" pitchFamily="34" charset="-122"/>
                  <a:ea typeface="微软雅黑" panose="020B0503020204020204" pitchFamily="34" charset="-122"/>
                </a:endParaRPr>
              </a:p>
              <a:p>
                <a:pPr marL="990600" lvl="2" indent="0">
                  <a:buNone/>
                </a:pPr>
                <a:r>
                  <a:rPr lang="zh-CN" altLang="en-US" sz="1200" dirty="0">
                    <a:latin typeface="微软雅黑" panose="020B0503020204020204" pitchFamily="34" charset="-122"/>
                    <a:ea typeface="微软雅黑" panose="020B0503020204020204" pitchFamily="34" charset="-122"/>
                  </a:rPr>
                  <a:t>选择随机数</a:t>
                </a:r>
                <a14:m>
                  <m:oMath xmlns:m="http://schemas.openxmlformats.org/officeDocument/2006/math">
                    <m:r>
                      <a:rPr lang="en-US" altLang="zh-CN" sz="1200" i="1" dirty="0">
                        <a:latin typeface="Cambria Math" panose="02040503050406030204" pitchFamily="18" charset="0"/>
                        <a:ea typeface="微软雅黑" panose="020B0503020204020204" pitchFamily="34" charset="-122"/>
                      </a:rPr>
                      <m:t>𝑟</m:t>
                    </m:r>
                  </m:oMath>
                </a14:m>
                <a:r>
                  <a:rPr lang="zh-CN" altLang="en-US" sz="1200" dirty="0">
                    <a:ea typeface="微软雅黑" panose="020B0503020204020204" pitchFamily="34" charset="-122"/>
                  </a:rPr>
                  <a:t>满足</a:t>
                </a:r>
                <a14:m>
                  <m:oMath xmlns:m="http://schemas.openxmlformats.org/officeDocument/2006/math">
                    <m:r>
                      <a:rPr lang="en-US" altLang="zh-CN" sz="1200" i="1" dirty="0">
                        <a:latin typeface="Cambria Math" panose="02040503050406030204" pitchFamily="18" charset="0"/>
                        <a:ea typeface="微软雅黑" panose="020B0503020204020204" pitchFamily="34" charset="-122"/>
                      </a:rPr>
                      <m:t>0&lt;</m:t>
                    </m:r>
                    <m:r>
                      <a:rPr lang="en-US" altLang="zh-CN" sz="1200" i="1" dirty="0">
                        <a:latin typeface="Cambria Math" panose="02040503050406030204" pitchFamily="18" charset="0"/>
                        <a:ea typeface="微软雅黑" panose="020B0503020204020204" pitchFamily="34" charset="-122"/>
                      </a:rPr>
                      <m:t>𝑟</m:t>
                    </m:r>
                    <m:r>
                      <a:rPr lang="en-US" altLang="zh-CN" sz="1200" i="1" dirty="0">
                        <a:latin typeface="Cambria Math" panose="02040503050406030204" pitchFamily="18" charset="0"/>
                        <a:ea typeface="微软雅黑" panose="020B0503020204020204" pitchFamily="34" charset="-122"/>
                      </a:rPr>
                      <m:t>&lt;</m:t>
                    </m:r>
                    <m:r>
                      <a:rPr lang="en-US" altLang="zh-CN" sz="1200" i="1" dirty="0">
                        <a:latin typeface="Cambria Math" panose="02040503050406030204" pitchFamily="18" charset="0"/>
                        <a:ea typeface="微软雅黑" panose="020B0503020204020204" pitchFamily="34" charset="-122"/>
                      </a:rPr>
                      <m:t>𝑛</m:t>
                    </m:r>
                  </m:oMath>
                </a14:m>
                <a:r>
                  <a:rPr lang="zh-CN" altLang="en-US" sz="1200" dirty="0">
                    <a:latin typeface="微软雅黑" panose="020B0503020204020204" pitchFamily="34" charset="-122"/>
                    <a:ea typeface="微软雅黑" panose="020B0503020204020204" pitchFamily="34" charset="-122"/>
                  </a:rPr>
                  <a:t>且</a:t>
                </a:r>
                <a14:m>
                  <m:oMath xmlns:m="http://schemas.openxmlformats.org/officeDocument/2006/math">
                    <m:r>
                      <a:rPr lang="en-US" altLang="zh-CN" sz="1200" i="1" dirty="0">
                        <a:latin typeface="Cambria Math" panose="02040503050406030204" pitchFamily="18" charset="0"/>
                        <a:ea typeface="微软雅黑" panose="020B0503020204020204" pitchFamily="34" charset="-122"/>
                      </a:rPr>
                      <m:t>𝑟</m:t>
                    </m:r>
                    <m:r>
                      <a:rPr lang="en-US" altLang="zh-CN" sz="1200" i="1" dirty="0">
                        <a:latin typeface="Cambria Math" panose="02040503050406030204" pitchFamily="18" charset="0"/>
                        <a:ea typeface="微软雅黑" panose="020B0503020204020204" pitchFamily="34" charset="-122"/>
                      </a:rPr>
                      <m:t>∈</m:t>
                    </m:r>
                    <m:sSubSup>
                      <m:sSubSupPr>
                        <m:ctrlPr>
                          <a:rPr lang="en-US" altLang="zh-CN" sz="1200" i="1" dirty="0">
                            <a:latin typeface="Cambria Math" panose="02040503050406030204" pitchFamily="18" charset="0"/>
                            <a:ea typeface="Cambria Math" panose="02040503050406030204" pitchFamily="18" charset="0"/>
                          </a:rPr>
                        </m:ctrlPr>
                      </m:sSubSupPr>
                      <m:e>
                        <m:r>
                          <a:rPr lang="en-US" altLang="zh-CN" sz="1200" i="1" dirty="0">
                            <a:latin typeface="Cambria Math" panose="02040503050406030204" pitchFamily="18" charset="0"/>
                            <a:ea typeface="Cambria Math" panose="02040503050406030204" pitchFamily="18" charset="0"/>
                          </a:rPr>
                          <m:t>ℤ</m:t>
                        </m:r>
                      </m:e>
                      <m:sub>
                        <m:r>
                          <a:rPr lang="en-US" altLang="zh-CN" sz="1200" i="1" dirty="0">
                            <a:latin typeface="Cambria Math" panose="02040503050406030204" pitchFamily="18" charset="0"/>
                            <a:ea typeface="Cambria Math" panose="02040503050406030204" pitchFamily="18" charset="0"/>
                          </a:rPr>
                          <m:t>𝑛</m:t>
                        </m:r>
                      </m:sub>
                      <m:sup>
                        <m:r>
                          <a:rPr lang="en-US" altLang="zh-CN" sz="1200" i="1" dirty="0">
                            <a:latin typeface="Cambria Math" panose="02040503050406030204" pitchFamily="18" charset="0"/>
                            <a:ea typeface="Cambria Math" panose="02040503050406030204" pitchFamily="18" charset="0"/>
                          </a:rPr>
                          <m:t>∗</m:t>
                        </m:r>
                      </m:sup>
                    </m:sSubSup>
                  </m:oMath>
                </a14:m>
                <a:r>
                  <a:rPr lang="en-US" altLang="zh-CN" sz="1200" dirty="0">
                    <a:latin typeface="微软雅黑" panose="020B0503020204020204" pitchFamily="34" charset="-122"/>
                    <a:ea typeface="微软雅黑" panose="020B0503020204020204" pitchFamily="34" charset="-122"/>
                  </a:rPr>
                  <a:t>(i.e.,</a:t>
                </a:r>
                <a:r>
                  <a:rPr lang="zh-CN" altLang="en-US" sz="1200" dirty="0">
                    <a:latin typeface="微软雅黑" panose="020B0503020204020204" pitchFamily="34" charset="-122"/>
                    <a:ea typeface="微软雅黑" panose="020B0503020204020204" pitchFamily="34" charset="-122"/>
                  </a:rPr>
                  <a:t>保证</a:t>
                </a:r>
                <a14:m>
                  <m:oMath xmlns:m="http://schemas.openxmlformats.org/officeDocument/2006/math">
                    <m:func>
                      <m:funcPr>
                        <m:ctrlPr>
                          <a:rPr lang="en-US" altLang="zh-CN" sz="1200" i="1">
                            <a:latin typeface="Cambria Math" panose="02040503050406030204" pitchFamily="18" charset="0"/>
                            <a:ea typeface="微软雅黑" panose="020B0503020204020204" pitchFamily="34" charset="-122"/>
                          </a:rPr>
                        </m:ctrlPr>
                      </m:funcPr>
                      <m:fName>
                        <m:r>
                          <m:rPr>
                            <m:sty m:val="p"/>
                          </m:rPr>
                          <a:rPr lang="en-US" altLang="zh-CN" sz="1200">
                            <a:latin typeface="Cambria Math" panose="02040503050406030204" pitchFamily="18" charset="0"/>
                            <a:ea typeface="微软雅黑" panose="020B0503020204020204" pitchFamily="34" charset="-122"/>
                          </a:rPr>
                          <m:t>gcd</m:t>
                        </m:r>
                      </m:fName>
                      <m:e>
                        <m:d>
                          <m:dPr>
                            <m:ctrlPr>
                              <a:rPr lang="en-US" altLang="zh-CN" sz="1200" i="1">
                                <a:latin typeface="Cambria Math" panose="02040503050406030204" pitchFamily="18" charset="0"/>
                                <a:ea typeface="微软雅黑" panose="020B0503020204020204" pitchFamily="34" charset="-122"/>
                              </a:rPr>
                            </m:ctrlPr>
                          </m:dPr>
                          <m:e>
                            <m:r>
                              <a:rPr lang="en-US" altLang="zh-CN" sz="1200" i="1">
                                <a:latin typeface="Cambria Math" panose="02040503050406030204" pitchFamily="18" charset="0"/>
                                <a:ea typeface="微软雅黑" panose="020B0503020204020204" pitchFamily="34" charset="-122"/>
                              </a:rPr>
                              <m:t>𝑟</m:t>
                            </m:r>
                            <m:r>
                              <a:rPr lang="en-US" altLang="zh-CN" sz="1200" i="1">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𝑛</m:t>
                            </m:r>
                          </m:e>
                        </m:d>
                      </m:e>
                    </m:func>
                    <m:r>
                      <a:rPr lang="en-US" altLang="zh-CN" sz="1200" i="1">
                        <a:latin typeface="Cambria Math" panose="02040503050406030204" pitchFamily="18" charset="0"/>
                        <a:ea typeface="微软雅黑" panose="020B0503020204020204" pitchFamily="34" charset="-122"/>
                      </a:rPr>
                      <m:t>=1</m:t>
                    </m:r>
                  </m:oMath>
                </a14:m>
                <a:r>
                  <a:rPr lang="en-US" altLang="zh-CN" sz="1200" dirty="0">
                    <a:latin typeface="微软雅黑" panose="020B0503020204020204" pitchFamily="34" charset="-122"/>
                    <a:ea typeface="微软雅黑" panose="020B0503020204020204" pitchFamily="34" charset="-122"/>
                  </a:rPr>
                  <a:t>)</a:t>
                </a:r>
              </a:p>
              <a:p>
                <a:pPr marL="990600" lvl="2" indent="0">
                  <a:buNone/>
                </a:pPr>
                <a:r>
                  <a:rPr lang="zh-CN" altLang="en-US" sz="1200" dirty="0">
                    <a:latin typeface="微软雅黑" panose="020B0503020204020204" pitchFamily="34" charset="-122"/>
                    <a:ea typeface="微软雅黑" panose="020B0503020204020204" pitchFamily="34" charset="-122"/>
                  </a:rPr>
                  <a:t>计算密文</a:t>
                </a:r>
                <a14:m>
                  <m:oMath xmlns:m="http://schemas.openxmlformats.org/officeDocument/2006/math">
                    <m:r>
                      <a:rPr lang="en-US" altLang="zh-CN" sz="1200" i="1">
                        <a:latin typeface="Cambria Math" panose="02040503050406030204" pitchFamily="18" charset="0"/>
                        <a:ea typeface="微软雅黑" panose="020B0503020204020204" pitchFamily="34" charset="-122"/>
                      </a:rPr>
                      <m:t>𝑐</m:t>
                    </m:r>
                    <m:r>
                      <a:rPr lang="en-US" altLang="zh-CN" sz="1200" i="1">
                        <a:latin typeface="Cambria Math" panose="02040503050406030204" pitchFamily="18" charset="0"/>
                        <a:ea typeface="微软雅黑" panose="020B0503020204020204" pitchFamily="34" charset="-122"/>
                      </a:rPr>
                      <m:t>=</m:t>
                    </m:r>
                    <m:sSup>
                      <m:sSupPr>
                        <m:ctrlPr>
                          <a:rPr lang="en-US" altLang="zh-CN" sz="1200" i="1">
                            <a:latin typeface="Cambria Math" panose="02040503050406030204" pitchFamily="18" charset="0"/>
                            <a:ea typeface="微软雅黑" panose="020B0503020204020204" pitchFamily="34" charset="-122"/>
                          </a:rPr>
                        </m:ctrlPr>
                      </m:sSupPr>
                      <m:e>
                        <m:r>
                          <a:rPr lang="en-US" altLang="zh-CN" sz="1200" i="1">
                            <a:latin typeface="Cambria Math" panose="02040503050406030204" pitchFamily="18" charset="0"/>
                            <a:ea typeface="微软雅黑" panose="020B0503020204020204" pitchFamily="34" charset="-122"/>
                          </a:rPr>
                          <m:t>𝑔</m:t>
                        </m:r>
                      </m:e>
                      <m:sup>
                        <m:r>
                          <a:rPr lang="en-US" altLang="zh-CN" sz="1200" i="1">
                            <a:latin typeface="Cambria Math" panose="02040503050406030204" pitchFamily="18" charset="0"/>
                            <a:ea typeface="微软雅黑" panose="020B0503020204020204" pitchFamily="34" charset="-122"/>
                          </a:rPr>
                          <m:t>𝑚</m:t>
                        </m:r>
                      </m:sup>
                    </m:sSup>
                    <m:r>
                      <a:rPr lang="en-US" altLang="zh-CN" sz="1200" i="1">
                        <a:latin typeface="Cambria Math" panose="02040503050406030204" pitchFamily="18" charset="0"/>
                        <a:ea typeface="微软雅黑" panose="020B0503020204020204" pitchFamily="34" charset="-122"/>
                      </a:rPr>
                      <m:t>⋅</m:t>
                    </m:r>
                    <m:sSup>
                      <m:sSupPr>
                        <m:ctrlPr>
                          <a:rPr lang="en-US" altLang="zh-CN" sz="1200" i="1">
                            <a:latin typeface="Cambria Math" panose="02040503050406030204" pitchFamily="18" charset="0"/>
                            <a:ea typeface="微软雅黑" panose="020B0503020204020204" pitchFamily="34" charset="-122"/>
                          </a:rPr>
                        </m:ctrlPr>
                      </m:sSupPr>
                      <m:e>
                        <m:r>
                          <a:rPr lang="en-US" altLang="zh-CN" sz="1200" i="1">
                            <a:latin typeface="Cambria Math" panose="02040503050406030204" pitchFamily="18" charset="0"/>
                            <a:ea typeface="微软雅黑" panose="020B0503020204020204" pitchFamily="34" charset="-122"/>
                          </a:rPr>
                          <m:t>𝑟</m:t>
                        </m:r>
                      </m:e>
                      <m:sup>
                        <m:r>
                          <a:rPr lang="en-US" altLang="zh-CN" sz="1200" i="1">
                            <a:latin typeface="Cambria Math" panose="02040503050406030204" pitchFamily="18" charset="0"/>
                            <a:ea typeface="微软雅黑" panose="020B0503020204020204" pitchFamily="34" charset="-122"/>
                          </a:rPr>
                          <m:t>𝑛</m:t>
                        </m:r>
                      </m:sup>
                    </m:sSup>
                    <m:r>
                      <a:rPr lang="en-US" altLang="zh-CN" sz="1200" i="1">
                        <a:latin typeface="Cambria Math" panose="02040503050406030204" pitchFamily="18" charset="0"/>
                        <a:ea typeface="微软雅黑" panose="020B0503020204020204" pitchFamily="34" charset="-122"/>
                      </a:rPr>
                      <m:t>𝑚𝑜𝑑</m:t>
                    </m:r>
                    <m:r>
                      <a:rPr lang="en-US" altLang="zh-CN" sz="1200" i="1">
                        <a:latin typeface="Cambria Math" panose="02040503050406030204" pitchFamily="18" charset="0"/>
                        <a:ea typeface="微软雅黑" panose="020B0503020204020204" pitchFamily="34" charset="-122"/>
                      </a:rPr>
                      <m:t> </m:t>
                    </m:r>
                    <m:sSup>
                      <m:sSupPr>
                        <m:ctrlPr>
                          <a:rPr lang="en-US" altLang="zh-CN" sz="1200" i="1">
                            <a:latin typeface="Cambria Math" panose="02040503050406030204" pitchFamily="18" charset="0"/>
                            <a:ea typeface="微软雅黑" panose="020B0503020204020204" pitchFamily="34" charset="-122"/>
                          </a:rPr>
                        </m:ctrlPr>
                      </m:sSupPr>
                      <m:e>
                        <m:r>
                          <a:rPr lang="en-US" altLang="zh-CN" sz="1200" i="1">
                            <a:latin typeface="Cambria Math" panose="02040503050406030204" pitchFamily="18" charset="0"/>
                            <a:ea typeface="微软雅黑" panose="020B0503020204020204" pitchFamily="34" charset="-122"/>
                          </a:rPr>
                          <m:t>𝑛</m:t>
                        </m:r>
                      </m:e>
                      <m:sup>
                        <m:r>
                          <a:rPr lang="en-US" altLang="zh-CN" sz="1200" i="1">
                            <a:latin typeface="Cambria Math" panose="02040503050406030204" pitchFamily="18" charset="0"/>
                            <a:ea typeface="微软雅黑" panose="020B0503020204020204" pitchFamily="34" charset="-122"/>
                          </a:rPr>
                          <m:t>2</m:t>
                        </m:r>
                      </m:sup>
                    </m:sSup>
                  </m:oMath>
                </a14:m>
                <a:endParaRPr lang="en-US" altLang="zh-CN" sz="1200" dirty="0">
                  <a:latin typeface="微软雅黑" panose="020B0503020204020204" pitchFamily="34" charset="-122"/>
                  <a:ea typeface="微软雅黑" panose="020B0503020204020204" pitchFamily="34" charset="-122"/>
                </a:endParaRPr>
              </a:p>
            </p:txBody>
          </p:sp>
        </mc:Choice>
        <mc:Fallback>
          <p:sp>
            <p:nvSpPr>
              <p:cNvPr id="3" name="内容占位符 2">
                <a:extLst>
                  <a:ext uri="{FF2B5EF4-FFF2-40B4-BE49-F238E27FC236}">
                    <a16:creationId xmlns:a16="http://schemas.microsoft.com/office/drawing/2014/main" id="{0C36CD9E-49B5-438B-BAEC-344FD79152AA}"/>
                  </a:ext>
                </a:extLst>
              </p:cNvPr>
              <p:cNvSpPr>
                <a:spLocks noGrp="1" noRot="1" noChangeAspect="1" noMove="1" noResize="1" noEditPoints="1" noAdjustHandles="1" noChangeArrowheads="1" noChangeShapeType="1" noTextEdit="1"/>
              </p:cNvSpPr>
              <p:nvPr>
                <p:ph type="body" idx="1"/>
              </p:nvPr>
            </p:nvSpPr>
            <p:spPr>
              <a:xfrm>
                <a:off x="754741" y="1079998"/>
                <a:ext cx="5479803" cy="3820135"/>
              </a:xfrm>
              <a:blipFill>
                <a:blip r:embed="rId2"/>
                <a:stretch>
                  <a:fillRect l="-1557" t="-319"/>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BB964AC-17B8-49C8-8E34-D46F33E06386}"/>
              </a:ext>
            </a:extLst>
          </p:cNvPr>
          <p:cNvSpPr>
            <a:spLocks noGrp="1"/>
          </p:cNvSpPr>
          <p:nvPr>
            <p:ph type="title"/>
          </p:nvPr>
        </p:nvSpPr>
        <p:spPr/>
        <p:txBody>
          <a:bodyPr>
            <a:normAutofit/>
          </a:bodyPr>
          <a:lstStyle/>
          <a:p>
            <a:r>
              <a:rPr lang="en-US" altLang="zh-CN" sz="2025" dirty="0" err="1">
                <a:latin typeface="微软雅黑" panose="020B0503020204020204" pitchFamily="34" charset="-122"/>
                <a:ea typeface="微软雅黑" panose="020B0503020204020204" pitchFamily="34" charset="-122"/>
              </a:rPr>
              <a:t>Paillier</a:t>
            </a:r>
            <a:r>
              <a:rPr lang="en-US" altLang="zh-CN" sz="2025" dirty="0">
                <a:latin typeface="微软雅黑" panose="020B0503020204020204" pitchFamily="34" charset="-122"/>
                <a:ea typeface="微软雅黑" panose="020B0503020204020204" pitchFamily="34" charset="-122"/>
              </a:rPr>
              <a:t> </a:t>
            </a:r>
            <a:r>
              <a:rPr lang="zh-CN" altLang="en-US" sz="2025" dirty="0">
                <a:latin typeface="微软雅黑" panose="020B0503020204020204" pitchFamily="34" charset="-122"/>
                <a:ea typeface="微软雅黑" panose="020B0503020204020204" pitchFamily="34" charset="-122"/>
              </a:rPr>
              <a:t>同态加密简介</a:t>
            </a:r>
          </a:p>
        </p:txBody>
      </p:sp>
    </p:spTree>
    <p:extLst>
      <p:ext uri="{BB962C8B-B14F-4D97-AF65-F5344CB8AC3E}">
        <p14:creationId xmlns:p14="http://schemas.microsoft.com/office/powerpoint/2010/main" val="6510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C36CD9E-49B5-438B-BAEC-344FD79152AA}"/>
                  </a:ext>
                </a:extLst>
              </p:cNvPr>
              <p:cNvSpPr>
                <a:spLocks noGrp="1"/>
              </p:cNvSpPr>
              <p:nvPr>
                <p:ph type="body" idx="1"/>
              </p:nvPr>
            </p:nvSpPr>
            <p:spPr>
              <a:xfrm>
                <a:off x="757651" y="1240971"/>
                <a:ext cx="5493446" cy="3258201"/>
              </a:xfrm>
            </p:spPr>
            <p:txBody>
              <a:bodyPr>
                <a:normAutofit/>
              </a:bodyPr>
              <a:lstStyle/>
              <a:p>
                <a:r>
                  <a:rPr lang="en-US" altLang="zh-CN" dirty="0">
                    <a:latin typeface="微软雅黑" panose="020B0503020204020204" pitchFamily="34" charset="-122"/>
                  </a:rPr>
                  <a:t>Paillier: </a:t>
                </a:r>
                <a:r>
                  <a:rPr lang="zh-CN" altLang="en-US" dirty="0">
                    <a:latin typeface="微软雅黑" panose="020B0503020204020204" pitchFamily="34" charset="-122"/>
                  </a:rPr>
                  <a:t>一种基于公钥系统的加法同态加密系统</a:t>
                </a:r>
                <a:endParaRPr lang="en-US" altLang="zh-CN" dirty="0">
                  <a:latin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解密</a:t>
                </a:r>
                <a:endParaRPr lang="en-US" altLang="zh-CN" dirty="0">
                  <a:latin typeface="微软雅黑" panose="020B0503020204020204" pitchFamily="34" charset="-122"/>
                  <a:ea typeface="微软雅黑" panose="020B0503020204020204" pitchFamily="34" charset="-122"/>
                </a:endParaRPr>
              </a:p>
              <a:p>
                <a:pPr marL="990600" lvl="2" indent="0">
                  <a:buNone/>
                </a:pPr>
                <a:r>
                  <a:rPr lang="zh-CN" altLang="en-US" sz="1100" dirty="0">
                    <a:latin typeface="微软雅黑" panose="020B0503020204020204" pitchFamily="34" charset="-122"/>
                    <a:ea typeface="微软雅黑" panose="020B0503020204020204" pitchFamily="34" charset="-122"/>
                  </a:rPr>
                  <a:t>密文</a:t>
                </a:r>
                <a14:m>
                  <m:oMath xmlns:m="http://schemas.openxmlformats.org/officeDocument/2006/math">
                    <m:r>
                      <a:rPr lang="en-US" altLang="zh-CN" sz="1100" i="1">
                        <a:latin typeface="Cambria Math" panose="02040503050406030204" pitchFamily="18" charset="0"/>
                        <a:ea typeface="微软雅黑" panose="020B0503020204020204" pitchFamily="34" charset="-122"/>
                      </a:rPr>
                      <m:t>𝑐</m:t>
                    </m:r>
                    <m:r>
                      <a:rPr lang="en-US" altLang="zh-CN" sz="1100" i="1">
                        <a:latin typeface="Cambria Math" panose="02040503050406030204" pitchFamily="18" charset="0"/>
                        <a:ea typeface="微软雅黑" panose="020B0503020204020204" pitchFamily="34" charset="-122"/>
                      </a:rPr>
                      <m:t>∈</m:t>
                    </m:r>
                    <m:sSubSup>
                      <m:sSubSupPr>
                        <m:ctrlPr>
                          <a:rPr lang="en-US" altLang="zh-CN" sz="1100" i="1">
                            <a:latin typeface="Cambria Math" panose="02040503050406030204" pitchFamily="18" charset="0"/>
                            <a:ea typeface="Cambria Math" panose="02040503050406030204" pitchFamily="18" charset="0"/>
                          </a:rPr>
                        </m:ctrlPr>
                      </m:sSubSupPr>
                      <m:e>
                        <m:r>
                          <a:rPr lang="en-US" altLang="zh-CN" sz="1100" i="1">
                            <a:latin typeface="Cambria Math" panose="02040503050406030204" pitchFamily="18" charset="0"/>
                            <a:ea typeface="Cambria Math" panose="02040503050406030204" pitchFamily="18" charset="0"/>
                          </a:rPr>
                          <m:t>ℤ</m:t>
                        </m:r>
                      </m:e>
                      <m:sub>
                        <m:sSup>
                          <m:sSupPr>
                            <m:ctrlPr>
                              <a:rPr lang="en-US" altLang="zh-CN" sz="1100" i="1">
                                <a:latin typeface="Cambria Math" panose="02040503050406030204" pitchFamily="18" charset="0"/>
                                <a:ea typeface="Cambria Math" panose="02040503050406030204" pitchFamily="18" charset="0"/>
                              </a:rPr>
                            </m:ctrlPr>
                          </m:sSupPr>
                          <m:e>
                            <m:r>
                              <a:rPr lang="en-US" altLang="zh-CN" sz="1100" i="1">
                                <a:latin typeface="Cambria Math" panose="02040503050406030204" pitchFamily="18" charset="0"/>
                                <a:ea typeface="Cambria Math" panose="02040503050406030204" pitchFamily="18" charset="0"/>
                              </a:rPr>
                              <m:t>𝑛</m:t>
                            </m:r>
                          </m:e>
                          <m:sup>
                            <m:r>
                              <a:rPr lang="en-US" altLang="zh-CN" sz="1100" i="1">
                                <a:latin typeface="Cambria Math" panose="02040503050406030204" pitchFamily="18" charset="0"/>
                                <a:ea typeface="Cambria Math" panose="02040503050406030204" pitchFamily="18" charset="0"/>
                              </a:rPr>
                              <m:t>2</m:t>
                            </m:r>
                          </m:sup>
                        </m:sSup>
                      </m:sub>
                      <m:sup>
                        <m:r>
                          <a:rPr lang="en-US" altLang="zh-CN" sz="1100" i="1">
                            <a:latin typeface="Cambria Math" panose="02040503050406030204" pitchFamily="18" charset="0"/>
                            <a:ea typeface="Cambria Math" panose="02040503050406030204" pitchFamily="18" charset="0"/>
                          </a:rPr>
                          <m:t>∗</m:t>
                        </m:r>
                      </m:sup>
                    </m:sSubSup>
                  </m:oMath>
                </a14:m>
                <a:endParaRPr lang="en-US" altLang="zh-CN" sz="1100" dirty="0">
                  <a:latin typeface="微软雅黑" panose="020B0503020204020204" pitchFamily="34" charset="-122"/>
                  <a:ea typeface="微软雅黑" panose="020B0503020204020204" pitchFamily="34" charset="-122"/>
                </a:endParaRPr>
              </a:p>
              <a:p>
                <a:pPr marL="990600" lvl="2" indent="0" algn="just">
                  <a:buNone/>
                </a:pPr>
                <a:r>
                  <a:rPr lang="zh-CN" altLang="en-US" sz="1100" dirty="0">
                    <a:latin typeface="微软雅黑" panose="020B0503020204020204" pitchFamily="34" charset="-122"/>
                    <a:ea typeface="微软雅黑" panose="020B0503020204020204" pitchFamily="34" charset="-122"/>
                  </a:rPr>
                  <a:t>明文</a:t>
                </a:r>
                <a14:m>
                  <m:oMath xmlns:m="http://schemas.openxmlformats.org/officeDocument/2006/math">
                    <m:r>
                      <a:rPr lang="en-US" altLang="zh-CN" sz="1100" i="1">
                        <a:latin typeface="Cambria Math" panose="02040503050406030204" pitchFamily="18" charset="0"/>
                        <a:ea typeface="微软雅黑" panose="020B0503020204020204" pitchFamily="34" charset="-122"/>
                      </a:rPr>
                      <m:t>𝑚</m:t>
                    </m:r>
                    <m:r>
                      <a:rPr lang="en-US" altLang="zh-CN" sz="1100" i="1">
                        <a:latin typeface="Cambria Math" panose="02040503050406030204" pitchFamily="18" charset="0"/>
                        <a:ea typeface="微软雅黑" panose="020B0503020204020204" pitchFamily="34" charset="-122"/>
                      </a:rPr>
                      <m:t>=</m:t>
                    </m:r>
                    <m:r>
                      <a:rPr lang="en-US" altLang="zh-CN" sz="1100" i="1">
                        <a:latin typeface="Cambria Math" panose="02040503050406030204" pitchFamily="18" charset="0"/>
                        <a:ea typeface="微软雅黑" panose="020B0503020204020204" pitchFamily="34" charset="-122"/>
                      </a:rPr>
                      <m:t>𝐿</m:t>
                    </m:r>
                    <m:d>
                      <m:dPr>
                        <m:ctrlPr>
                          <a:rPr lang="en-US" altLang="zh-CN" sz="1100" i="1">
                            <a:latin typeface="Cambria Math" panose="02040503050406030204" pitchFamily="18" charset="0"/>
                            <a:ea typeface="微软雅黑" panose="020B0503020204020204" pitchFamily="34" charset="-122"/>
                          </a:rPr>
                        </m:ctrlPr>
                      </m:dPr>
                      <m:e>
                        <m:sSup>
                          <m:sSupPr>
                            <m:ctrlPr>
                              <a:rPr lang="en-US" altLang="zh-CN" sz="1100" i="1">
                                <a:latin typeface="Cambria Math" panose="02040503050406030204" pitchFamily="18" charset="0"/>
                                <a:ea typeface="微软雅黑" panose="020B0503020204020204" pitchFamily="34" charset="-122"/>
                              </a:rPr>
                            </m:ctrlPr>
                          </m:sSupPr>
                          <m:e>
                            <m:r>
                              <a:rPr lang="en-US" altLang="zh-CN" sz="1100" i="1">
                                <a:latin typeface="Cambria Math" panose="02040503050406030204" pitchFamily="18" charset="0"/>
                                <a:ea typeface="微软雅黑" panose="020B0503020204020204" pitchFamily="34" charset="-122"/>
                              </a:rPr>
                              <m:t>𝑐</m:t>
                            </m:r>
                          </m:e>
                          <m:sup>
                            <m:r>
                              <a:rPr lang="en-US" altLang="zh-CN" sz="1100" i="1">
                                <a:latin typeface="Cambria Math" panose="02040503050406030204" pitchFamily="18" charset="0"/>
                                <a:ea typeface="微软雅黑" panose="020B0503020204020204" pitchFamily="34" charset="-122"/>
                              </a:rPr>
                              <m:t>𝜆</m:t>
                            </m:r>
                          </m:sup>
                        </m:sSup>
                        <m:r>
                          <a:rPr lang="en-US" altLang="zh-CN" sz="1100" i="1">
                            <a:latin typeface="Cambria Math" panose="02040503050406030204" pitchFamily="18" charset="0"/>
                            <a:ea typeface="微软雅黑" panose="020B0503020204020204" pitchFamily="34" charset="-122"/>
                          </a:rPr>
                          <m:t>𝑚𝑜𝑑</m:t>
                        </m:r>
                        <m:r>
                          <a:rPr lang="en-US" altLang="zh-CN" sz="1100" i="1">
                            <a:latin typeface="Cambria Math" panose="02040503050406030204" pitchFamily="18" charset="0"/>
                            <a:ea typeface="微软雅黑" panose="020B0503020204020204" pitchFamily="34" charset="-122"/>
                          </a:rPr>
                          <m:t> </m:t>
                        </m:r>
                        <m:sSup>
                          <m:sSupPr>
                            <m:ctrlPr>
                              <a:rPr lang="en-US" altLang="zh-CN" sz="1100" i="1">
                                <a:latin typeface="Cambria Math" panose="02040503050406030204" pitchFamily="18" charset="0"/>
                                <a:ea typeface="微软雅黑" panose="020B0503020204020204" pitchFamily="34" charset="-122"/>
                              </a:rPr>
                            </m:ctrlPr>
                          </m:sSupPr>
                          <m:e>
                            <m:r>
                              <a:rPr lang="en-US" altLang="zh-CN" sz="1100" i="1">
                                <a:latin typeface="Cambria Math" panose="02040503050406030204" pitchFamily="18" charset="0"/>
                                <a:ea typeface="微软雅黑" panose="020B0503020204020204" pitchFamily="34" charset="-122"/>
                              </a:rPr>
                              <m:t>𝑛</m:t>
                            </m:r>
                          </m:e>
                          <m:sup>
                            <m:r>
                              <a:rPr lang="en-US" altLang="zh-CN" sz="1100" i="1">
                                <a:latin typeface="Cambria Math" panose="02040503050406030204" pitchFamily="18" charset="0"/>
                                <a:ea typeface="微软雅黑" panose="020B0503020204020204" pitchFamily="34" charset="-122"/>
                              </a:rPr>
                              <m:t>2</m:t>
                            </m:r>
                          </m:sup>
                        </m:sSup>
                      </m:e>
                    </m:d>
                    <m:r>
                      <a:rPr lang="en-US" altLang="zh-CN" sz="1100" i="1">
                        <a:latin typeface="Cambria Math" panose="02040503050406030204" pitchFamily="18" charset="0"/>
                        <a:ea typeface="微软雅黑" panose="020B0503020204020204" pitchFamily="34" charset="-122"/>
                      </a:rPr>
                      <m:t>⋅</m:t>
                    </m:r>
                    <m:r>
                      <a:rPr lang="en-US" altLang="zh-CN" sz="1100" i="1">
                        <a:latin typeface="Cambria Math" panose="02040503050406030204" pitchFamily="18" charset="0"/>
                        <a:ea typeface="微软雅黑" panose="020B0503020204020204" pitchFamily="34" charset="-122"/>
                      </a:rPr>
                      <m:t>𝜇</m:t>
                    </m:r>
                    <m:r>
                      <a:rPr lang="en-US" altLang="zh-CN" sz="1100" i="1">
                        <a:latin typeface="Cambria Math" panose="02040503050406030204" pitchFamily="18" charset="0"/>
                        <a:ea typeface="微软雅黑" panose="020B0503020204020204" pitchFamily="34" charset="-122"/>
                      </a:rPr>
                      <m:t> </m:t>
                    </m:r>
                    <m:r>
                      <a:rPr lang="en-US" altLang="zh-CN" sz="1100" i="1">
                        <a:latin typeface="Cambria Math" panose="02040503050406030204" pitchFamily="18" charset="0"/>
                        <a:ea typeface="微软雅黑" panose="020B0503020204020204" pitchFamily="34" charset="-122"/>
                      </a:rPr>
                      <m:t>𝑚𝑜𝑑</m:t>
                    </m:r>
                    <m:r>
                      <a:rPr lang="en-US" altLang="zh-CN" sz="1100" i="1">
                        <a:latin typeface="Cambria Math" panose="02040503050406030204" pitchFamily="18" charset="0"/>
                        <a:ea typeface="微软雅黑" panose="020B0503020204020204" pitchFamily="34" charset="-122"/>
                      </a:rPr>
                      <m:t> </m:t>
                    </m:r>
                    <m:r>
                      <a:rPr lang="en-US" altLang="zh-CN" sz="1100" i="1">
                        <a:latin typeface="Cambria Math" panose="02040503050406030204" pitchFamily="18" charset="0"/>
                        <a:ea typeface="微软雅黑" panose="020B0503020204020204" pitchFamily="34" charset="-122"/>
                      </a:rPr>
                      <m:t>𝑛</m:t>
                    </m:r>
                  </m:oMath>
                </a14:m>
                <a:r>
                  <a:rPr lang="en-US" altLang="zh-CN" sz="1100" dirty="0">
                    <a:latin typeface="微软雅黑" panose="020B0503020204020204" pitchFamily="34" charset="-122"/>
                    <a:ea typeface="微软雅黑" panose="020B0503020204020204" pitchFamily="34" charset="-122"/>
                  </a:rPr>
                  <a:t>, </a:t>
                </a:r>
                <a:r>
                  <a:rPr lang="zh-CN" altLang="en-US" sz="11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1100" i="1">
                        <a:latin typeface="Cambria Math" panose="02040503050406030204" pitchFamily="18" charset="0"/>
                        <a:ea typeface="微软雅黑" panose="020B0503020204020204" pitchFamily="34" charset="-122"/>
                      </a:rPr>
                      <m:t>𝐿</m:t>
                    </m:r>
                    <m:d>
                      <m:dPr>
                        <m:ctrlPr>
                          <a:rPr lang="en-US" altLang="zh-CN" sz="1100" i="1">
                            <a:latin typeface="Cambria Math" panose="02040503050406030204" pitchFamily="18" charset="0"/>
                            <a:ea typeface="微软雅黑" panose="020B0503020204020204" pitchFamily="34" charset="-122"/>
                          </a:rPr>
                        </m:ctrlPr>
                      </m:dPr>
                      <m:e>
                        <m:r>
                          <a:rPr lang="en-US" altLang="zh-CN" sz="1100" i="1">
                            <a:latin typeface="Cambria Math" panose="02040503050406030204" pitchFamily="18" charset="0"/>
                            <a:ea typeface="微软雅黑" panose="020B0503020204020204" pitchFamily="34" charset="-122"/>
                          </a:rPr>
                          <m:t>𝑥</m:t>
                        </m:r>
                      </m:e>
                    </m:d>
                    <m:r>
                      <a:rPr lang="en-US" altLang="zh-CN" sz="1100" i="1">
                        <a:latin typeface="Cambria Math" panose="02040503050406030204" pitchFamily="18" charset="0"/>
                        <a:ea typeface="微软雅黑" panose="020B0503020204020204" pitchFamily="34" charset="-122"/>
                      </a:rPr>
                      <m:t>=</m:t>
                    </m:r>
                    <m:r>
                      <a:rPr lang="en-US" altLang="zh-CN" sz="1100" b="0" i="1" smtClean="0">
                        <a:latin typeface="Cambria Math" panose="02040503050406030204" pitchFamily="18" charset="0"/>
                        <a:ea typeface="微软雅黑" panose="020B0503020204020204" pitchFamily="34" charset="-122"/>
                      </a:rPr>
                      <m:t>⌊</m:t>
                    </m:r>
                    <m:f>
                      <m:fPr>
                        <m:ctrlPr>
                          <a:rPr lang="en-US" altLang="zh-CN" sz="1100" i="1">
                            <a:latin typeface="Cambria Math" panose="02040503050406030204" pitchFamily="18" charset="0"/>
                            <a:ea typeface="微软雅黑" panose="020B0503020204020204" pitchFamily="34" charset="-122"/>
                          </a:rPr>
                        </m:ctrlPr>
                      </m:fPr>
                      <m:num>
                        <m:r>
                          <a:rPr lang="en-US" altLang="zh-CN" sz="1100" i="1">
                            <a:latin typeface="Cambria Math" panose="02040503050406030204" pitchFamily="18" charset="0"/>
                            <a:ea typeface="微软雅黑" panose="020B0503020204020204" pitchFamily="34" charset="-122"/>
                          </a:rPr>
                          <m:t>𝑥</m:t>
                        </m:r>
                        <m:r>
                          <a:rPr lang="en-US" altLang="zh-CN" sz="1100" i="1">
                            <a:latin typeface="Cambria Math" panose="02040503050406030204" pitchFamily="18" charset="0"/>
                            <a:ea typeface="微软雅黑" panose="020B0503020204020204" pitchFamily="34" charset="-122"/>
                          </a:rPr>
                          <m:t>−1</m:t>
                        </m:r>
                      </m:num>
                      <m:den>
                        <m:r>
                          <a:rPr lang="en-US" altLang="zh-CN" sz="1100" i="1">
                            <a:latin typeface="Cambria Math" panose="02040503050406030204" pitchFamily="18" charset="0"/>
                            <a:ea typeface="微软雅黑" panose="020B0503020204020204" pitchFamily="34" charset="-122"/>
                          </a:rPr>
                          <m:t>𝑛</m:t>
                        </m:r>
                      </m:den>
                    </m:f>
                    <m:r>
                      <a:rPr lang="en-US" altLang="zh-CN" sz="1100" b="0" i="1" smtClean="0">
                        <a:latin typeface="Cambria Math" panose="02040503050406030204" pitchFamily="18" charset="0"/>
                        <a:ea typeface="微软雅黑" panose="020B0503020204020204" pitchFamily="34" charset="-122"/>
                      </a:rPr>
                      <m:t>⌋</m:t>
                    </m:r>
                  </m:oMath>
                </a14:m>
                <a:r>
                  <a:rPr lang="en-US" altLang="zh-CN" sz="1100" dirty="0">
                    <a:latin typeface="微软雅黑" panose="020B0503020204020204" pitchFamily="34" charset="-122"/>
                    <a:ea typeface="微软雅黑" panose="020B0503020204020204" pitchFamily="34" charset="-122"/>
                  </a:rPr>
                  <a:t>, </a:t>
                </a:r>
                <a:r>
                  <a:rPr lang="zh-CN" altLang="en-US" sz="1100" dirty="0">
                    <a:latin typeface="微软雅黑" panose="020B0503020204020204" pitchFamily="34" charset="-122"/>
                    <a:ea typeface="微软雅黑" panose="020B0503020204020204" pitchFamily="34" charset="-122"/>
                  </a:rPr>
                  <a:t>表示</a:t>
                </a:r>
                <a14:m>
                  <m:oMath xmlns:m="http://schemas.openxmlformats.org/officeDocument/2006/math">
                    <m:r>
                      <a:rPr lang="en-US" altLang="zh-CN" sz="1100" i="1">
                        <a:latin typeface="Cambria Math" panose="02040503050406030204" pitchFamily="18" charset="0"/>
                        <a:ea typeface="微软雅黑" panose="020B0503020204020204" pitchFamily="34" charset="-122"/>
                      </a:rPr>
                      <m:t>𝑛</m:t>
                    </m:r>
                  </m:oMath>
                </a14:m>
                <a:r>
                  <a:rPr lang="zh-CN" altLang="en-US" sz="1100" dirty="0">
                    <a:latin typeface="微软雅黑" panose="020B0503020204020204" pitchFamily="34" charset="-122"/>
                    <a:ea typeface="微软雅黑" panose="020B0503020204020204" pitchFamily="34" charset="-122"/>
                  </a:rPr>
                  <a:t>除</a:t>
                </a:r>
                <a14:m>
                  <m:oMath xmlns:m="http://schemas.openxmlformats.org/officeDocument/2006/math">
                    <m:r>
                      <a:rPr lang="en-US" altLang="zh-CN" sz="1100" i="1" dirty="0">
                        <a:latin typeface="Cambria Math" panose="02040503050406030204" pitchFamily="18" charset="0"/>
                        <a:ea typeface="微软雅黑" panose="020B0503020204020204" pitchFamily="34" charset="-122"/>
                      </a:rPr>
                      <m:t>𝑥</m:t>
                    </m:r>
                    <m:r>
                      <a:rPr lang="en-US" altLang="zh-CN" sz="1100" i="1" dirty="0">
                        <a:latin typeface="Cambria Math" panose="02040503050406030204" pitchFamily="18" charset="0"/>
                        <a:ea typeface="微软雅黑" panose="020B0503020204020204" pitchFamily="34" charset="-122"/>
                      </a:rPr>
                      <m:t>−1</m:t>
                    </m:r>
                  </m:oMath>
                </a14:m>
                <a:r>
                  <a:rPr lang="zh-CN" altLang="en-US" sz="1100" dirty="0">
                    <a:latin typeface="微软雅黑" panose="020B0503020204020204" pitchFamily="34" charset="-122"/>
                    <a:ea typeface="微软雅黑" panose="020B0503020204020204" pitchFamily="34" charset="-122"/>
                  </a:rPr>
                  <a:t>的商取下整</a:t>
                </a:r>
                <a:endParaRPr lang="en-US" altLang="zh-CN" sz="1100"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加法</a:t>
                </a:r>
                <a:endParaRPr lang="en-US" altLang="zh-CN" dirty="0">
                  <a:latin typeface="微软雅黑" panose="020B0503020204020204" pitchFamily="34" charset="-122"/>
                  <a:ea typeface="微软雅黑" panose="020B0503020204020204" pitchFamily="34" charset="-122"/>
                </a:endParaRPr>
              </a:p>
              <a:p>
                <a:pPr marL="990600" lvl="2" indent="0">
                  <a:buNone/>
                </a:pPr>
                <a14:m>
                  <m:oMathPara xmlns:m="http://schemas.openxmlformats.org/officeDocument/2006/math">
                    <m:oMathParaPr>
                      <m:jc m:val="centerGroup"/>
                    </m:oMathParaPr>
                    <m:oMath xmlns:m="http://schemas.openxmlformats.org/officeDocument/2006/math">
                      <m:r>
                        <a:rPr lang="en-US" altLang="zh-CN" sz="1100" i="1" dirty="0">
                          <a:latin typeface="Cambria Math" panose="02040503050406030204" pitchFamily="18" charset="0"/>
                          <a:ea typeface="微软雅黑" panose="020B0503020204020204" pitchFamily="34" charset="-122"/>
                        </a:rPr>
                        <m:t>𝐷𝑒𝑐</m:t>
                      </m:r>
                      <m:d>
                        <m:dPr>
                          <m:ctrlPr>
                            <a:rPr lang="en-US" altLang="zh-CN" sz="1100" i="1" dirty="0">
                              <a:latin typeface="Cambria Math" panose="02040503050406030204" pitchFamily="18" charset="0"/>
                              <a:ea typeface="微软雅黑" panose="020B0503020204020204" pitchFamily="34" charset="-122"/>
                            </a:rPr>
                          </m:ctrlPr>
                        </m:dPr>
                        <m:e>
                          <m:r>
                            <a:rPr lang="en-US" altLang="zh-CN" sz="1100" i="1" dirty="0">
                              <a:latin typeface="Cambria Math" panose="02040503050406030204" pitchFamily="18" charset="0"/>
                              <a:ea typeface="微软雅黑" panose="020B0503020204020204" pitchFamily="34" charset="-122"/>
                            </a:rPr>
                            <m:t>𝐸𝑛𝑐</m:t>
                          </m:r>
                          <m:d>
                            <m:dPr>
                              <m:ctrlPr>
                                <a:rPr lang="en-US" altLang="zh-CN" sz="1100" i="1" dirty="0">
                                  <a:latin typeface="Cambria Math" panose="02040503050406030204" pitchFamily="18" charset="0"/>
                                  <a:ea typeface="微软雅黑" panose="020B0503020204020204" pitchFamily="34" charset="-122"/>
                                </a:rPr>
                              </m:ctrlPr>
                            </m:dPr>
                            <m:e>
                              <m:sSub>
                                <m:sSubPr>
                                  <m:ctrlPr>
                                    <a:rPr lang="en-US" altLang="zh-CN" sz="1100" i="1" dirty="0">
                                      <a:latin typeface="Cambria Math" panose="02040503050406030204" pitchFamily="18" charset="0"/>
                                      <a:ea typeface="微软雅黑" panose="020B0503020204020204" pitchFamily="34" charset="-122"/>
                                    </a:rPr>
                                  </m:ctrlPr>
                                </m:sSubPr>
                                <m:e>
                                  <m:r>
                                    <a:rPr lang="en-US" altLang="zh-CN" sz="1100" i="1" dirty="0">
                                      <a:latin typeface="Cambria Math" panose="02040503050406030204" pitchFamily="18" charset="0"/>
                                      <a:ea typeface="微软雅黑" panose="020B0503020204020204" pitchFamily="34" charset="-122"/>
                                    </a:rPr>
                                    <m:t>𝑚</m:t>
                                  </m:r>
                                </m:e>
                                <m:sub>
                                  <m:r>
                                    <a:rPr lang="en-US" altLang="zh-CN" sz="1100" i="1" dirty="0">
                                      <a:latin typeface="Cambria Math" panose="02040503050406030204" pitchFamily="18" charset="0"/>
                                      <a:ea typeface="微软雅黑" panose="020B0503020204020204" pitchFamily="34" charset="-122"/>
                                    </a:rPr>
                                    <m:t>1</m:t>
                                  </m:r>
                                </m:sub>
                              </m:sSub>
                              <m:r>
                                <a:rPr lang="en-US" altLang="zh-CN" sz="1100" i="1" dirty="0">
                                  <a:latin typeface="Cambria Math" panose="02040503050406030204" pitchFamily="18" charset="0"/>
                                  <a:ea typeface="微软雅黑" panose="020B0503020204020204" pitchFamily="34" charset="-122"/>
                                </a:rPr>
                                <m:t>,</m:t>
                              </m:r>
                              <m:sSub>
                                <m:sSubPr>
                                  <m:ctrlPr>
                                    <a:rPr lang="en-US" altLang="zh-CN" sz="1100" i="1" dirty="0">
                                      <a:latin typeface="Cambria Math" panose="02040503050406030204" pitchFamily="18" charset="0"/>
                                      <a:ea typeface="微软雅黑" panose="020B0503020204020204" pitchFamily="34" charset="-122"/>
                                    </a:rPr>
                                  </m:ctrlPr>
                                </m:sSubPr>
                                <m:e>
                                  <m:r>
                                    <a:rPr lang="en-US" altLang="zh-CN" sz="1100" i="1" dirty="0">
                                      <a:latin typeface="Cambria Math" panose="02040503050406030204" pitchFamily="18" charset="0"/>
                                      <a:ea typeface="微软雅黑" panose="020B0503020204020204" pitchFamily="34" charset="-122"/>
                                    </a:rPr>
                                    <m:t>𝑟</m:t>
                                  </m:r>
                                </m:e>
                                <m:sub>
                                  <m:r>
                                    <a:rPr lang="en-US" altLang="zh-CN" sz="1100" i="1" dirty="0">
                                      <a:latin typeface="Cambria Math" panose="02040503050406030204" pitchFamily="18" charset="0"/>
                                      <a:ea typeface="微软雅黑" panose="020B0503020204020204" pitchFamily="34" charset="-122"/>
                                    </a:rPr>
                                    <m:t>1</m:t>
                                  </m:r>
                                </m:sub>
                              </m:sSub>
                            </m:e>
                          </m:d>
                          <m:r>
                            <a:rPr lang="en-US" altLang="zh-CN" sz="1100" i="1" dirty="0">
                              <a:latin typeface="Cambria Math" panose="02040503050406030204" pitchFamily="18" charset="0"/>
                              <a:ea typeface="微软雅黑" panose="020B0503020204020204" pitchFamily="34" charset="-122"/>
                            </a:rPr>
                            <m:t>⋅</m:t>
                          </m:r>
                          <m:r>
                            <a:rPr lang="en-US" altLang="zh-CN" sz="1100" i="1" dirty="0">
                              <a:latin typeface="Cambria Math" panose="02040503050406030204" pitchFamily="18" charset="0"/>
                              <a:ea typeface="微软雅黑" panose="020B0503020204020204" pitchFamily="34" charset="-122"/>
                            </a:rPr>
                            <m:t>𝐸𝑛𝑐</m:t>
                          </m:r>
                          <m:d>
                            <m:dPr>
                              <m:ctrlPr>
                                <a:rPr lang="en-US" altLang="zh-CN" sz="1100" i="1" dirty="0">
                                  <a:latin typeface="Cambria Math" panose="02040503050406030204" pitchFamily="18" charset="0"/>
                                  <a:ea typeface="微软雅黑" panose="020B0503020204020204" pitchFamily="34" charset="-122"/>
                                </a:rPr>
                              </m:ctrlPr>
                            </m:dPr>
                            <m:e>
                              <m:sSub>
                                <m:sSubPr>
                                  <m:ctrlPr>
                                    <a:rPr lang="en-US" altLang="zh-CN" sz="1100" i="1" dirty="0">
                                      <a:latin typeface="Cambria Math" panose="02040503050406030204" pitchFamily="18" charset="0"/>
                                      <a:ea typeface="微软雅黑" panose="020B0503020204020204" pitchFamily="34" charset="-122"/>
                                    </a:rPr>
                                  </m:ctrlPr>
                                </m:sSubPr>
                                <m:e>
                                  <m:r>
                                    <a:rPr lang="en-US" altLang="zh-CN" sz="1100" i="1" dirty="0">
                                      <a:latin typeface="Cambria Math" panose="02040503050406030204" pitchFamily="18" charset="0"/>
                                      <a:ea typeface="微软雅黑" panose="020B0503020204020204" pitchFamily="34" charset="-122"/>
                                    </a:rPr>
                                    <m:t>𝑚</m:t>
                                  </m:r>
                                </m:e>
                                <m:sub>
                                  <m:r>
                                    <a:rPr lang="en-US" altLang="zh-CN" sz="1100" i="1" dirty="0">
                                      <a:latin typeface="Cambria Math" panose="02040503050406030204" pitchFamily="18" charset="0"/>
                                      <a:ea typeface="微软雅黑" panose="020B0503020204020204" pitchFamily="34" charset="-122"/>
                                    </a:rPr>
                                    <m:t>2</m:t>
                                  </m:r>
                                </m:sub>
                              </m:sSub>
                              <m:r>
                                <a:rPr lang="en-US" altLang="zh-CN" sz="1100" i="1" dirty="0">
                                  <a:latin typeface="Cambria Math" panose="02040503050406030204" pitchFamily="18" charset="0"/>
                                  <a:ea typeface="微软雅黑" panose="020B0503020204020204" pitchFamily="34" charset="-122"/>
                                </a:rPr>
                                <m:t>,</m:t>
                              </m:r>
                              <m:sSub>
                                <m:sSubPr>
                                  <m:ctrlPr>
                                    <a:rPr lang="en-US" altLang="zh-CN" sz="1100" i="1" dirty="0">
                                      <a:latin typeface="Cambria Math" panose="02040503050406030204" pitchFamily="18" charset="0"/>
                                      <a:ea typeface="微软雅黑" panose="020B0503020204020204" pitchFamily="34" charset="-122"/>
                                    </a:rPr>
                                  </m:ctrlPr>
                                </m:sSubPr>
                                <m:e>
                                  <m:r>
                                    <a:rPr lang="en-US" altLang="zh-CN" sz="1100" i="1" dirty="0">
                                      <a:latin typeface="Cambria Math" panose="02040503050406030204" pitchFamily="18" charset="0"/>
                                      <a:ea typeface="微软雅黑" panose="020B0503020204020204" pitchFamily="34" charset="-122"/>
                                    </a:rPr>
                                    <m:t>𝑟</m:t>
                                  </m:r>
                                </m:e>
                                <m:sub>
                                  <m:r>
                                    <a:rPr lang="en-US" altLang="zh-CN" sz="1100" i="1" dirty="0">
                                      <a:latin typeface="Cambria Math" panose="02040503050406030204" pitchFamily="18" charset="0"/>
                                      <a:ea typeface="微软雅黑" panose="020B0503020204020204" pitchFamily="34" charset="-122"/>
                                    </a:rPr>
                                    <m:t>2</m:t>
                                  </m:r>
                                </m:sub>
                              </m:sSub>
                            </m:e>
                          </m:d>
                          <m:r>
                            <a:rPr lang="en-US" altLang="zh-CN" sz="1100" i="1" dirty="0">
                              <a:latin typeface="Cambria Math" panose="02040503050406030204" pitchFamily="18" charset="0"/>
                              <a:ea typeface="微软雅黑" panose="020B0503020204020204" pitchFamily="34" charset="-122"/>
                            </a:rPr>
                            <m:t>𝑚𝑜𝑑</m:t>
                          </m:r>
                          <m:r>
                            <a:rPr lang="en-US" altLang="zh-CN" sz="1100" i="1" dirty="0">
                              <a:latin typeface="Cambria Math" panose="02040503050406030204" pitchFamily="18" charset="0"/>
                              <a:ea typeface="微软雅黑" panose="020B0503020204020204" pitchFamily="34" charset="-122"/>
                            </a:rPr>
                            <m:t> </m:t>
                          </m:r>
                          <m:sSup>
                            <m:sSupPr>
                              <m:ctrlPr>
                                <a:rPr lang="en-US" altLang="zh-CN" sz="1100" i="1" dirty="0">
                                  <a:latin typeface="Cambria Math" panose="02040503050406030204" pitchFamily="18" charset="0"/>
                                  <a:ea typeface="微软雅黑" panose="020B0503020204020204" pitchFamily="34" charset="-122"/>
                                </a:rPr>
                              </m:ctrlPr>
                            </m:sSupPr>
                            <m:e>
                              <m:r>
                                <a:rPr lang="en-US" altLang="zh-CN" sz="1100" i="1" dirty="0">
                                  <a:latin typeface="Cambria Math" panose="02040503050406030204" pitchFamily="18" charset="0"/>
                                  <a:ea typeface="微软雅黑" panose="020B0503020204020204" pitchFamily="34" charset="-122"/>
                                </a:rPr>
                                <m:t>𝑛</m:t>
                              </m:r>
                            </m:e>
                            <m:sup>
                              <m:r>
                                <a:rPr lang="en-US" altLang="zh-CN" sz="1100" i="1" dirty="0">
                                  <a:latin typeface="Cambria Math" panose="02040503050406030204" pitchFamily="18" charset="0"/>
                                  <a:ea typeface="微软雅黑" panose="020B0503020204020204" pitchFamily="34" charset="-122"/>
                                </a:rPr>
                                <m:t>2</m:t>
                              </m:r>
                            </m:sup>
                          </m:sSup>
                        </m:e>
                      </m:d>
                      <m:r>
                        <a:rPr lang="en-US" altLang="zh-CN" sz="1100" i="1" dirty="0">
                          <a:latin typeface="Cambria Math" panose="02040503050406030204" pitchFamily="18" charset="0"/>
                          <a:ea typeface="微软雅黑" panose="020B0503020204020204" pitchFamily="34" charset="-122"/>
                        </a:rPr>
                        <m:t>=</m:t>
                      </m:r>
                      <m:sSub>
                        <m:sSubPr>
                          <m:ctrlPr>
                            <a:rPr lang="en-US" altLang="zh-CN" sz="1100" i="1" dirty="0">
                              <a:latin typeface="Cambria Math" panose="02040503050406030204" pitchFamily="18" charset="0"/>
                              <a:ea typeface="微软雅黑" panose="020B0503020204020204" pitchFamily="34" charset="-122"/>
                            </a:rPr>
                          </m:ctrlPr>
                        </m:sSubPr>
                        <m:e>
                          <m:r>
                            <a:rPr lang="en-US" altLang="zh-CN" sz="1100" i="1" dirty="0">
                              <a:latin typeface="Cambria Math" panose="02040503050406030204" pitchFamily="18" charset="0"/>
                              <a:ea typeface="微软雅黑" panose="020B0503020204020204" pitchFamily="34" charset="-122"/>
                            </a:rPr>
                            <m:t>𝑚</m:t>
                          </m:r>
                        </m:e>
                        <m:sub>
                          <m:r>
                            <a:rPr lang="en-US" altLang="zh-CN" sz="1100" i="1" dirty="0">
                              <a:latin typeface="Cambria Math" panose="02040503050406030204" pitchFamily="18" charset="0"/>
                              <a:ea typeface="微软雅黑" panose="020B0503020204020204" pitchFamily="34" charset="-122"/>
                            </a:rPr>
                            <m:t>1</m:t>
                          </m:r>
                        </m:sub>
                      </m:sSub>
                      <m:r>
                        <a:rPr lang="en-US" altLang="zh-CN" sz="1100" i="1" dirty="0">
                          <a:latin typeface="Cambria Math" panose="02040503050406030204" pitchFamily="18" charset="0"/>
                          <a:ea typeface="微软雅黑" panose="020B0503020204020204" pitchFamily="34" charset="-122"/>
                        </a:rPr>
                        <m:t>+</m:t>
                      </m:r>
                      <m:sSub>
                        <m:sSubPr>
                          <m:ctrlPr>
                            <a:rPr lang="en-US" altLang="zh-CN" sz="1100" i="1" dirty="0">
                              <a:latin typeface="Cambria Math" panose="02040503050406030204" pitchFamily="18" charset="0"/>
                              <a:ea typeface="微软雅黑" panose="020B0503020204020204" pitchFamily="34" charset="-122"/>
                            </a:rPr>
                          </m:ctrlPr>
                        </m:sSubPr>
                        <m:e>
                          <m:r>
                            <a:rPr lang="en-US" altLang="zh-CN" sz="1100" i="1" dirty="0">
                              <a:latin typeface="Cambria Math" panose="02040503050406030204" pitchFamily="18" charset="0"/>
                              <a:ea typeface="微软雅黑" panose="020B0503020204020204" pitchFamily="34" charset="-122"/>
                            </a:rPr>
                            <m:t>𝑚</m:t>
                          </m:r>
                        </m:e>
                        <m:sub>
                          <m:r>
                            <a:rPr lang="en-US" altLang="zh-CN" sz="1100" i="1" dirty="0">
                              <a:latin typeface="Cambria Math" panose="02040503050406030204" pitchFamily="18" charset="0"/>
                              <a:ea typeface="微软雅黑" panose="020B0503020204020204" pitchFamily="34" charset="-122"/>
                            </a:rPr>
                            <m:t>2</m:t>
                          </m:r>
                        </m:sub>
                      </m:sSub>
                      <m:r>
                        <a:rPr lang="en-US" altLang="zh-CN" sz="1100" i="1" dirty="0">
                          <a:latin typeface="Cambria Math" panose="02040503050406030204" pitchFamily="18" charset="0"/>
                          <a:ea typeface="微软雅黑" panose="020B0503020204020204" pitchFamily="34" charset="-122"/>
                        </a:rPr>
                        <m:t>𝑚𝑜𝑑</m:t>
                      </m:r>
                      <m:r>
                        <a:rPr lang="en-US" altLang="zh-CN" sz="1100" i="1" dirty="0">
                          <a:latin typeface="Cambria Math" panose="02040503050406030204" pitchFamily="18" charset="0"/>
                          <a:ea typeface="微软雅黑" panose="020B0503020204020204" pitchFamily="34" charset="-122"/>
                        </a:rPr>
                        <m:t> </m:t>
                      </m:r>
                      <m:r>
                        <a:rPr lang="en-US" altLang="zh-CN" sz="1100" i="1" dirty="0">
                          <a:latin typeface="Cambria Math" panose="02040503050406030204" pitchFamily="18" charset="0"/>
                          <a:ea typeface="微软雅黑" panose="020B0503020204020204" pitchFamily="34" charset="-122"/>
                        </a:rPr>
                        <m:t>𝑛</m:t>
                      </m:r>
                    </m:oMath>
                  </m:oMathPara>
                </a14:m>
                <a:endParaRPr lang="en-US" altLang="zh-CN" sz="1100"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（选做）与明文常数加法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乘法</a:t>
                </a:r>
                <a:endParaRPr lang="en-US" altLang="zh-CN" dirty="0">
                  <a:latin typeface="微软雅黑" panose="020B0503020204020204" pitchFamily="34" charset="-122"/>
                  <a:ea typeface="微软雅黑" panose="020B0503020204020204" pitchFamily="34" charset="-122"/>
                </a:endParaRPr>
              </a:p>
            </p:txBody>
          </p:sp>
        </mc:Choice>
        <mc:Fallback>
          <p:sp>
            <p:nvSpPr>
              <p:cNvPr id="3" name="内容占位符 2">
                <a:extLst>
                  <a:ext uri="{FF2B5EF4-FFF2-40B4-BE49-F238E27FC236}">
                    <a16:creationId xmlns:a16="http://schemas.microsoft.com/office/drawing/2014/main" id="{0C36CD9E-49B5-438B-BAEC-344FD79152AA}"/>
                  </a:ext>
                </a:extLst>
              </p:cNvPr>
              <p:cNvSpPr>
                <a:spLocks noGrp="1" noRot="1" noChangeAspect="1" noMove="1" noResize="1" noEditPoints="1" noAdjustHandles="1" noChangeArrowheads="1" noChangeShapeType="1" noTextEdit="1"/>
              </p:cNvSpPr>
              <p:nvPr>
                <p:ph type="body" idx="1"/>
              </p:nvPr>
            </p:nvSpPr>
            <p:spPr>
              <a:xfrm>
                <a:off x="757651" y="1240971"/>
                <a:ext cx="5493446" cy="3258201"/>
              </a:xfrm>
              <a:blipFill>
                <a:blip r:embed="rId2"/>
                <a:stretch>
                  <a:fillRect l="-1443"/>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BB964AC-17B8-49C8-8E34-D46F33E06386}"/>
              </a:ext>
            </a:extLst>
          </p:cNvPr>
          <p:cNvSpPr>
            <a:spLocks noGrp="1"/>
          </p:cNvSpPr>
          <p:nvPr>
            <p:ph type="title"/>
          </p:nvPr>
        </p:nvSpPr>
        <p:spPr/>
        <p:txBody>
          <a:bodyPr>
            <a:normAutofit/>
          </a:bodyPr>
          <a:lstStyle/>
          <a:p>
            <a:r>
              <a:rPr lang="en-US" altLang="zh-CN" sz="2250" dirty="0" err="1">
                <a:latin typeface="微软雅黑" panose="020B0503020204020204" pitchFamily="34" charset="-122"/>
                <a:ea typeface="微软雅黑" panose="020B0503020204020204" pitchFamily="34" charset="-122"/>
              </a:rPr>
              <a:t>Paillier</a:t>
            </a:r>
            <a:r>
              <a:rPr lang="en-US" altLang="zh-CN" sz="2250" dirty="0">
                <a:latin typeface="微软雅黑" panose="020B0503020204020204" pitchFamily="34" charset="-122"/>
                <a:ea typeface="微软雅黑" panose="020B0503020204020204" pitchFamily="34" charset="-122"/>
              </a:rPr>
              <a:t> </a:t>
            </a:r>
            <a:r>
              <a:rPr lang="zh-CN" altLang="en-US" sz="2250" dirty="0">
                <a:latin typeface="微软雅黑" panose="020B0503020204020204" pitchFamily="34" charset="-122"/>
                <a:ea typeface="微软雅黑" panose="020B0503020204020204" pitchFamily="34" charset="-122"/>
              </a:rPr>
              <a:t>同态加密简介</a:t>
            </a:r>
          </a:p>
        </p:txBody>
      </p:sp>
    </p:spTree>
    <p:extLst>
      <p:ext uri="{BB962C8B-B14F-4D97-AF65-F5344CB8AC3E}">
        <p14:creationId xmlns:p14="http://schemas.microsoft.com/office/powerpoint/2010/main" val="62461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8E76E8-F078-468D-92FF-7AA614953B80}"/>
              </a:ext>
            </a:extLst>
          </p:cNvPr>
          <p:cNvSpPr>
            <a:spLocks noGrp="1"/>
          </p:cNvSpPr>
          <p:nvPr>
            <p:ph type="body" idx="1"/>
          </p:nvPr>
        </p:nvSpPr>
        <p:spPr>
          <a:xfrm>
            <a:off x="346094" y="1083757"/>
            <a:ext cx="6095166" cy="3623279"/>
          </a:xfrm>
        </p:spPr>
        <p:txBody>
          <a:bodyPr/>
          <a:lstStyle/>
          <a:p>
            <a:r>
              <a:rPr lang="en-US" altLang="zh-CN" dirty="0">
                <a:latin typeface="微软雅黑" panose="020B0503020204020204" pitchFamily="34" charset="-122"/>
              </a:rPr>
              <a:t>Python 3.7</a:t>
            </a:r>
            <a:r>
              <a:rPr lang="zh-CN" altLang="en-US" dirty="0">
                <a:latin typeface="微软雅黑" panose="020B0503020204020204" pitchFamily="34" charset="-122"/>
              </a:rPr>
              <a:t>及以上</a:t>
            </a:r>
            <a:endParaRPr lang="en-US" altLang="zh-CN" dirty="0">
              <a:latin typeface="微软雅黑" panose="020B0503020204020204" pitchFamily="34" charset="-122"/>
            </a:endParaRPr>
          </a:p>
          <a:p>
            <a:r>
              <a:rPr lang="en-US" altLang="zh-CN" dirty="0">
                <a:latin typeface="微软雅黑" panose="020B0503020204020204" pitchFamily="34" charset="-122"/>
              </a:rPr>
              <a:t>gmpy2</a:t>
            </a:r>
            <a:r>
              <a:rPr lang="zh-CN" altLang="en-US" dirty="0">
                <a:latin typeface="微软雅黑" panose="020B0503020204020204" pitchFamily="34" charset="-122"/>
              </a:rPr>
              <a:t>库</a:t>
            </a:r>
            <a:endParaRPr lang="en-US" altLang="zh-CN" dirty="0">
              <a:latin typeface="微软雅黑" panose="020B0503020204020204" pitchFamily="34" charset="-122"/>
            </a:endParaRPr>
          </a:p>
          <a:p>
            <a:pPr lvl="1"/>
            <a:r>
              <a:rPr lang="en-US" altLang="zh-CN" dirty="0">
                <a:latin typeface="微软雅黑" panose="020B0503020204020204" pitchFamily="34" charset="-122"/>
                <a:hlinkClick r:id="rId2"/>
              </a:rPr>
              <a:t>https://www.lfd.uci.edu/~gohlke/pythonlibs/#gmpy</a:t>
            </a:r>
            <a:r>
              <a:rPr lang="zh-CN" altLang="en-US" dirty="0">
                <a:latin typeface="微软雅黑" panose="020B0503020204020204" pitchFamily="34" charset="-122"/>
              </a:rPr>
              <a:t>提供了</a:t>
            </a:r>
            <a:r>
              <a:rPr lang="en-US" altLang="zh-CN" u="sng" dirty="0">
                <a:latin typeface="微软雅黑" panose="020B0503020204020204" pitchFamily="34" charset="-122"/>
              </a:rPr>
              <a:t>gmpy2‑2.0.8‑cp37‑cp37m‑win_amd64.whl</a:t>
            </a:r>
            <a:r>
              <a:rPr lang="zh-CN" altLang="en-US" dirty="0">
                <a:latin typeface="微软雅黑" panose="020B0503020204020204" pitchFamily="34" charset="-122"/>
              </a:rPr>
              <a:t>以及支持其他</a:t>
            </a:r>
            <a:r>
              <a:rPr lang="en-US" altLang="zh-CN" dirty="0">
                <a:latin typeface="微软雅黑" panose="020B0503020204020204" pitchFamily="34" charset="-122"/>
              </a:rPr>
              <a:t>python&gt;3.4</a:t>
            </a:r>
            <a:r>
              <a:rPr lang="zh-CN" altLang="en-US" dirty="0">
                <a:latin typeface="微软雅黑" panose="020B0503020204020204" pitchFamily="34" charset="-122"/>
              </a:rPr>
              <a:t>版本的的</a:t>
            </a:r>
            <a:r>
              <a:rPr lang="en-US" altLang="zh-CN" dirty="0">
                <a:latin typeface="微软雅黑" panose="020B0503020204020204" pitchFamily="34" charset="-122"/>
              </a:rPr>
              <a:t>gmpy2</a:t>
            </a:r>
            <a:r>
              <a:rPr lang="zh-CN" altLang="en-US" dirty="0">
                <a:latin typeface="微软雅黑" panose="020B0503020204020204" pitchFamily="34" charset="-122"/>
              </a:rPr>
              <a:t>库</a:t>
            </a:r>
            <a:endParaRPr lang="en-US" altLang="zh-CN" dirty="0">
              <a:latin typeface="微软雅黑" panose="020B0503020204020204" pitchFamily="34" charset="-122"/>
            </a:endParaRPr>
          </a:p>
          <a:p>
            <a:pPr lvl="1"/>
            <a:r>
              <a:rPr lang="zh-CN" altLang="en-US" dirty="0">
                <a:latin typeface="微软雅黑" panose="020B0503020204020204" pitchFamily="34" charset="-122"/>
              </a:rPr>
              <a:t>将</a:t>
            </a:r>
            <a:r>
              <a:rPr lang="en-US" altLang="zh-CN" dirty="0" err="1">
                <a:latin typeface="微软雅黑" panose="020B0503020204020204" pitchFamily="34" charset="-122"/>
              </a:rPr>
              <a:t>whl</a:t>
            </a:r>
            <a:r>
              <a:rPr lang="zh-CN" altLang="en-US" dirty="0">
                <a:latin typeface="微软雅黑" panose="020B0503020204020204" pitchFamily="34" charset="-122"/>
              </a:rPr>
              <a:t>文件下载到本地，并使用</a:t>
            </a:r>
            <a:endParaRPr lang="en-US" altLang="zh-CN" dirty="0">
              <a:latin typeface="微软雅黑" panose="020B0503020204020204" pitchFamily="34" charset="-122"/>
            </a:endParaRPr>
          </a:p>
          <a:p>
            <a:pPr marL="533400" lvl="1" indent="0">
              <a:buNone/>
            </a:pPr>
            <a:r>
              <a:rPr lang="en-US" altLang="zh-CN" dirty="0">
                <a:latin typeface="微软雅黑" panose="020B0503020204020204" pitchFamily="34" charset="-122"/>
              </a:rPr>
              <a:t>(python -m) pip install gmpy2‑2.0.8‑cp37‑cp37m‑win_amd64.whl</a:t>
            </a:r>
          </a:p>
          <a:p>
            <a:pPr marL="533400" lvl="1" indent="0">
              <a:buNone/>
            </a:pPr>
            <a:r>
              <a:rPr lang="zh-CN" altLang="en-US" u="sng" dirty="0">
                <a:latin typeface="微软雅黑" panose="020B0503020204020204" pitchFamily="34" charset="-122"/>
              </a:rPr>
              <a:t>进行安装</a:t>
            </a:r>
            <a:endParaRPr lang="en-US" altLang="zh-CN" u="sng" dirty="0">
              <a:latin typeface="微软雅黑" panose="020B0503020204020204" pitchFamily="34" charset="-122"/>
            </a:endParaRPr>
          </a:p>
          <a:p>
            <a:pPr lvl="1"/>
            <a:r>
              <a:rPr lang="en-US" altLang="zh-CN" dirty="0">
                <a:latin typeface="微软雅黑" panose="020B0503020204020204" pitchFamily="34" charset="-122"/>
                <a:hlinkClick r:id="rId3"/>
              </a:rPr>
              <a:t>https://gmpy2.readthedocs.io/en/latest/mpfr.html</a:t>
            </a:r>
            <a:r>
              <a:rPr lang="en-US" altLang="zh-CN" dirty="0">
                <a:latin typeface="微软雅黑" panose="020B0503020204020204" pitchFamily="34" charset="-122"/>
              </a:rPr>
              <a:t> gmpy2</a:t>
            </a:r>
            <a:r>
              <a:rPr lang="zh-CN" altLang="en-US" dirty="0">
                <a:latin typeface="微软雅黑" panose="020B0503020204020204" pitchFamily="34" charset="-122"/>
              </a:rPr>
              <a:t>的</a:t>
            </a:r>
            <a:r>
              <a:rPr lang="en-US" altLang="zh-CN" dirty="0">
                <a:latin typeface="微软雅黑" panose="020B0503020204020204" pitchFamily="34" charset="-122"/>
              </a:rPr>
              <a:t>documentation</a:t>
            </a:r>
          </a:p>
          <a:p>
            <a:pPr lvl="1"/>
            <a:r>
              <a:rPr lang="zh-CN" altLang="en-US" dirty="0">
                <a:latin typeface="微软雅黑" panose="020B0503020204020204" pitchFamily="34" charset="-122"/>
              </a:rPr>
              <a:t>有可能会使用到的函数</a:t>
            </a:r>
            <a:r>
              <a:rPr lang="en-US" altLang="zh-CN" dirty="0">
                <a:latin typeface="微软雅黑" panose="020B0503020204020204" pitchFamily="34" charset="-122"/>
              </a:rPr>
              <a:t>: </a:t>
            </a:r>
            <a:r>
              <a:rPr lang="en-US" altLang="zh-CN" dirty="0" err="1">
                <a:latin typeface="微软雅黑" panose="020B0503020204020204" pitchFamily="34" charset="-122"/>
              </a:rPr>
              <a:t>mpz</a:t>
            </a:r>
            <a:r>
              <a:rPr lang="en-US" altLang="zh-CN" dirty="0">
                <a:latin typeface="微软雅黑" panose="020B0503020204020204" pitchFamily="34" charset="-122"/>
              </a:rPr>
              <a:t>, </a:t>
            </a:r>
            <a:r>
              <a:rPr lang="en-US" altLang="zh-CN" dirty="0" err="1">
                <a:latin typeface="微软雅黑" panose="020B0503020204020204" pitchFamily="34" charset="-122"/>
              </a:rPr>
              <a:t>powmod</a:t>
            </a:r>
            <a:r>
              <a:rPr lang="en-US" altLang="zh-CN" dirty="0">
                <a:latin typeface="微软雅黑" panose="020B0503020204020204" pitchFamily="34" charset="-122"/>
              </a:rPr>
              <a:t>, invert, </a:t>
            </a:r>
            <a:r>
              <a:rPr lang="en-US" altLang="zh-CN" dirty="0" err="1">
                <a:latin typeface="微软雅黑" panose="020B0503020204020204" pitchFamily="34" charset="-122"/>
              </a:rPr>
              <a:t>is_prime</a:t>
            </a:r>
            <a:r>
              <a:rPr lang="en-US" altLang="zh-CN" dirty="0">
                <a:latin typeface="微软雅黑" panose="020B0503020204020204" pitchFamily="34" charset="-122"/>
              </a:rPr>
              <a:t>, </a:t>
            </a:r>
            <a:r>
              <a:rPr lang="en-US" altLang="zh-CN" dirty="0" err="1">
                <a:latin typeface="微软雅黑" panose="020B0503020204020204" pitchFamily="34" charset="-122"/>
              </a:rPr>
              <a:t>random_state</a:t>
            </a:r>
            <a:r>
              <a:rPr lang="en-US" altLang="zh-CN" dirty="0">
                <a:latin typeface="微软雅黑" panose="020B0503020204020204" pitchFamily="34" charset="-122"/>
              </a:rPr>
              <a:t>, </a:t>
            </a:r>
            <a:r>
              <a:rPr lang="en-US" altLang="zh-CN" dirty="0" err="1">
                <a:latin typeface="微软雅黑" panose="020B0503020204020204" pitchFamily="34" charset="-122"/>
              </a:rPr>
              <a:t>mpz_urandomb</a:t>
            </a:r>
            <a:r>
              <a:rPr lang="en-US" altLang="zh-CN" dirty="0">
                <a:latin typeface="微软雅黑" panose="020B0503020204020204" pitchFamily="34" charset="-122"/>
              </a:rPr>
              <a:t>, </a:t>
            </a:r>
            <a:r>
              <a:rPr lang="en-US" altLang="zh-CN" dirty="0" err="1">
                <a:latin typeface="微软雅黑" panose="020B0503020204020204" pitchFamily="34" charset="-122"/>
              </a:rPr>
              <a:t>rint_round</a:t>
            </a:r>
            <a:r>
              <a:rPr lang="en-US" altLang="zh-CN" dirty="0">
                <a:latin typeface="微软雅黑" panose="020B0503020204020204" pitchFamily="34" charset="-122"/>
              </a:rPr>
              <a:t>, log2, </a:t>
            </a:r>
            <a:r>
              <a:rPr lang="en-US" altLang="zh-CN" dirty="0" err="1">
                <a:latin typeface="微软雅黑" panose="020B0503020204020204" pitchFamily="34" charset="-122"/>
              </a:rPr>
              <a:t>gcd</a:t>
            </a:r>
            <a:r>
              <a:rPr lang="en-US" altLang="zh-CN" dirty="0">
                <a:latin typeface="微软雅黑" panose="020B0503020204020204" pitchFamily="34" charset="-122"/>
              </a:rPr>
              <a:t> </a:t>
            </a:r>
          </a:p>
          <a:p>
            <a:pPr lvl="2"/>
            <a:endParaRPr lang="zh-CN" altLang="en-US" dirty="0"/>
          </a:p>
        </p:txBody>
      </p:sp>
      <p:sp>
        <p:nvSpPr>
          <p:cNvPr id="2" name="标题 1">
            <a:extLst>
              <a:ext uri="{FF2B5EF4-FFF2-40B4-BE49-F238E27FC236}">
                <a16:creationId xmlns:a16="http://schemas.microsoft.com/office/drawing/2014/main" id="{7080235A-24A8-4A74-83AF-041B2DF3D6D3}"/>
              </a:ext>
            </a:extLst>
          </p:cNvPr>
          <p:cNvSpPr>
            <a:spLocks noGrp="1"/>
          </p:cNvSpPr>
          <p:nvPr>
            <p:ph type="title"/>
          </p:nvPr>
        </p:nvSpPr>
        <p:spPr>
          <a:xfrm>
            <a:off x="346094" y="436464"/>
            <a:ext cx="5348475" cy="647293"/>
          </a:xfrm>
        </p:spPr>
        <p:txBody>
          <a:bodyPr>
            <a:normAutofit/>
          </a:bodyPr>
          <a:lstStyle/>
          <a:p>
            <a:r>
              <a:rPr lang="zh-CN" altLang="en-US" sz="2250" dirty="0"/>
              <a:t>实验工具</a:t>
            </a:r>
          </a:p>
        </p:txBody>
      </p:sp>
    </p:spTree>
    <p:extLst>
      <p:ext uri="{BB962C8B-B14F-4D97-AF65-F5344CB8AC3E}">
        <p14:creationId xmlns:p14="http://schemas.microsoft.com/office/powerpoint/2010/main" val="368540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CDD328-1A2C-4FF4-91DA-63ABFCE48011}"/>
              </a:ext>
            </a:extLst>
          </p:cNvPr>
          <p:cNvSpPr>
            <a:spLocks noGrp="1"/>
          </p:cNvSpPr>
          <p:nvPr>
            <p:ph type="body" idx="1"/>
          </p:nvPr>
        </p:nvSpPr>
        <p:spPr>
          <a:xfrm>
            <a:off x="754743" y="1079999"/>
            <a:ext cx="5554137" cy="3469823"/>
          </a:xfrm>
        </p:spPr>
        <p:txBody>
          <a:bodyPr/>
          <a:lstStyle/>
          <a:p>
            <a:r>
              <a:rPr lang="zh-CN" altLang="en-US" sz="1400" dirty="0"/>
              <a:t>填充</a:t>
            </a:r>
            <a:r>
              <a:rPr lang="en-US" altLang="zh-CN" sz="1400" dirty="0"/>
              <a:t>paillier.py</a:t>
            </a:r>
            <a:r>
              <a:rPr lang="zh-CN" altLang="en-US" sz="1400" dirty="0"/>
              <a:t>中</a:t>
            </a:r>
            <a:r>
              <a:rPr lang="en-US" altLang="zh-CN" sz="1400" dirty="0"/>
              <a:t>enc, </a:t>
            </a:r>
            <a:r>
              <a:rPr lang="en-US" altLang="zh-CN" sz="1400" dirty="0" err="1"/>
              <a:t>dec</a:t>
            </a:r>
            <a:r>
              <a:rPr lang="en-US" altLang="zh-CN" sz="1400" dirty="0"/>
              <a:t>, </a:t>
            </a:r>
            <a:r>
              <a:rPr lang="en-US" altLang="zh-CN" sz="1400" dirty="0" err="1"/>
              <a:t>enc_add</a:t>
            </a:r>
            <a:r>
              <a:rPr lang="zh-CN" altLang="en-US" sz="1400" dirty="0"/>
              <a:t>函数。</a:t>
            </a:r>
            <a:endParaRPr lang="en-US" altLang="zh-CN" sz="1400" dirty="0"/>
          </a:p>
          <a:p>
            <a:endParaRPr lang="en-US" altLang="zh-CN" sz="1400" dirty="0"/>
          </a:p>
          <a:p>
            <a:r>
              <a:rPr lang="zh-CN" altLang="en-US" sz="1400" dirty="0"/>
              <a:t>测试密钥长度为</a:t>
            </a:r>
            <a:r>
              <a:rPr lang="en-US" altLang="zh-CN" sz="1400" dirty="0"/>
              <a:t>1024</a:t>
            </a:r>
            <a:r>
              <a:rPr lang="zh-CN" altLang="en-US" sz="1400" dirty="0"/>
              <a:t>位（二进制）时，长度</a:t>
            </a:r>
            <a:r>
              <a:rPr lang="en-US" altLang="zh-CN" sz="1400" dirty="0"/>
              <a:t>10-1000bits</a:t>
            </a:r>
            <a:r>
              <a:rPr lang="zh-CN" altLang="en-US" sz="1400" dirty="0"/>
              <a:t>整数加法，验证其结果是否正确，并合理测试运行时间。</a:t>
            </a:r>
            <a:endParaRPr lang="en-US" altLang="zh-CN" sz="1400" dirty="0"/>
          </a:p>
          <a:p>
            <a:endParaRPr lang="en-US" altLang="zh-CN" sz="1400" dirty="0"/>
          </a:p>
          <a:p>
            <a:r>
              <a:rPr lang="zh-CN" altLang="en-US" sz="1400" dirty="0"/>
              <a:t>（选做）查找资料，实现密文和给定明文常数的加法和乘法，即填充</a:t>
            </a:r>
            <a:r>
              <a:rPr lang="en-US" altLang="zh-CN" sz="1400" dirty="0" err="1"/>
              <a:t>enc_add_const</a:t>
            </a:r>
            <a:r>
              <a:rPr lang="zh-CN" altLang="en-US" sz="1400" dirty="0"/>
              <a:t>和</a:t>
            </a:r>
            <a:r>
              <a:rPr lang="en-US" altLang="zh-CN" sz="1400" dirty="0" err="1"/>
              <a:t>enc_mul_const</a:t>
            </a:r>
            <a:r>
              <a:rPr lang="zh-CN" altLang="en-US" sz="1400" dirty="0"/>
              <a:t>函数，验证结果。</a:t>
            </a:r>
            <a:endParaRPr lang="en-US" altLang="zh-CN" sz="1400" dirty="0"/>
          </a:p>
          <a:p>
            <a:endParaRPr lang="en-US" altLang="zh-CN" sz="1400" dirty="0"/>
          </a:p>
          <a:p>
            <a:r>
              <a:rPr lang="zh-CN" altLang="en-US" sz="1400" dirty="0"/>
              <a:t>实验报告：简要写出实验结果，尽量不超过</a:t>
            </a:r>
            <a:r>
              <a:rPr lang="en-US" altLang="zh-CN" sz="1400" dirty="0"/>
              <a:t>1</a:t>
            </a:r>
            <a:r>
              <a:rPr lang="zh-CN" altLang="en-US" sz="1400" dirty="0"/>
              <a:t>页纸。</a:t>
            </a:r>
            <a:endParaRPr lang="en-US" altLang="zh-CN" sz="1400" dirty="0"/>
          </a:p>
          <a:p>
            <a:endParaRPr lang="en-US" altLang="zh-CN" sz="1400" dirty="0"/>
          </a:p>
          <a:p>
            <a:r>
              <a:rPr lang="zh-CN" altLang="en-US" sz="1400" dirty="0"/>
              <a:t>临近毕业同学须在</a:t>
            </a:r>
            <a:r>
              <a:rPr lang="en-US" altLang="zh-CN" sz="1400" dirty="0"/>
              <a:t>6.7</a:t>
            </a:r>
            <a:r>
              <a:rPr lang="zh-CN" altLang="en-US" sz="1400" dirty="0"/>
              <a:t>号之前提交且不接受迟交，非毕业班同学再</a:t>
            </a:r>
            <a:r>
              <a:rPr lang="en-US" altLang="zh-CN" sz="1400" dirty="0"/>
              <a:t>6.14</a:t>
            </a:r>
            <a:r>
              <a:rPr lang="zh-CN" altLang="en-US" sz="1400" dirty="0"/>
              <a:t>号之前提交</a:t>
            </a:r>
          </a:p>
        </p:txBody>
      </p:sp>
      <p:sp>
        <p:nvSpPr>
          <p:cNvPr id="2" name="标题 1">
            <a:extLst>
              <a:ext uri="{FF2B5EF4-FFF2-40B4-BE49-F238E27FC236}">
                <a16:creationId xmlns:a16="http://schemas.microsoft.com/office/drawing/2014/main" id="{8A832E2C-B0BD-48A2-8064-5431BF9C792F}"/>
              </a:ext>
            </a:extLst>
          </p:cNvPr>
          <p:cNvSpPr>
            <a:spLocks noGrp="1"/>
          </p:cNvSpPr>
          <p:nvPr>
            <p:ph type="title"/>
          </p:nvPr>
        </p:nvSpPr>
        <p:spPr/>
        <p:txBody>
          <a:bodyPr>
            <a:normAutofit/>
          </a:bodyPr>
          <a:lstStyle/>
          <a:p>
            <a:r>
              <a:rPr lang="zh-CN" altLang="en-US" dirty="0"/>
              <a:t>实验内容</a:t>
            </a:r>
          </a:p>
        </p:txBody>
      </p:sp>
    </p:spTree>
    <p:extLst>
      <p:ext uri="{BB962C8B-B14F-4D97-AF65-F5344CB8AC3E}">
        <p14:creationId xmlns:p14="http://schemas.microsoft.com/office/powerpoint/2010/main" val="325936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85D578F3-B6CC-4AC9-8316-EBF11AD15C33}"/>
              </a:ext>
            </a:extLst>
          </p:cNvPr>
          <p:cNvSpPr>
            <a:spLocks noGrp="1"/>
          </p:cNvSpPr>
          <p:nvPr>
            <p:ph type="body" idx="1"/>
          </p:nvPr>
        </p:nvSpPr>
        <p:spPr/>
        <p:txBody>
          <a:bodyPr>
            <a:normAutofit/>
          </a:bodyPr>
          <a:lstStyle/>
          <a:p>
            <a:pPr marL="0" indent="0" algn="ctr">
              <a:buNone/>
            </a:pPr>
            <a:r>
              <a:rPr lang="en-US" altLang="zh-CN" sz="1800" dirty="0"/>
              <a:t>DP&amp;SGD</a:t>
            </a:r>
            <a:endParaRPr lang="zh-CN" altLang="en-US" sz="1800" dirty="0"/>
          </a:p>
        </p:txBody>
      </p:sp>
      <p:sp>
        <p:nvSpPr>
          <p:cNvPr id="2" name="标题 1">
            <a:extLst>
              <a:ext uri="{FF2B5EF4-FFF2-40B4-BE49-F238E27FC236}">
                <a16:creationId xmlns:a16="http://schemas.microsoft.com/office/drawing/2014/main" id="{0E858A96-DAA7-4D4F-8C7D-69ED4A2C9CEF}"/>
              </a:ext>
            </a:extLst>
          </p:cNvPr>
          <p:cNvSpPr>
            <a:spLocks noGrp="1"/>
          </p:cNvSpPr>
          <p:nvPr>
            <p:ph type="title"/>
          </p:nvPr>
        </p:nvSpPr>
        <p:spPr/>
        <p:txBody>
          <a:bodyPr>
            <a:normAutofit/>
          </a:bodyPr>
          <a:lstStyle/>
          <a:p>
            <a:pPr algn="ctr"/>
            <a:r>
              <a:rPr lang="en-US" altLang="zh-CN" sz="2700" dirty="0"/>
              <a:t>Part 2</a:t>
            </a:r>
            <a:endParaRPr lang="zh-CN" altLang="en-US" sz="2700" dirty="0"/>
          </a:p>
        </p:txBody>
      </p:sp>
    </p:spTree>
    <p:extLst>
      <p:ext uri="{BB962C8B-B14F-4D97-AF65-F5344CB8AC3E}">
        <p14:creationId xmlns:p14="http://schemas.microsoft.com/office/powerpoint/2010/main" val="183307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2"/>
              <p:cNvSpPr txBox="1">
                <a:spLocks/>
              </p:cNvSpPr>
              <p:nvPr/>
            </p:nvSpPr>
            <p:spPr>
              <a:xfrm>
                <a:off x="471488" y="1380918"/>
                <a:ext cx="5915025" cy="29742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Inputs and Outputs:</a:t>
                </a:r>
              </a:p>
              <a:p>
                <a:pPr marL="0" indent="0" defTabSz="514350">
                  <a:spcBef>
                    <a:spcPts val="563"/>
                  </a:spcBef>
                  <a:buClrTx/>
                  <a:buNone/>
                  <a:defRPr/>
                </a:pPr>
                <a14:m>
                  <m:oMathPara xmlns:m="http://schemas.openxmlformats.org/officeDocument/2006/math">
                    <m:oMathParaPr>
                      <m:jc m:val="centerGroup"/>
                    </m:oMathParaPr>
                    <m:oMath xmlns:m="http://schemas.openxmlformats.org/officeDocument/2006/math">
                      <m:r>
                        <a:rPr lang="en-US" altLang="zh-CN" sz="1575" i="1">
                          <a:solidFill>
                            <a:prstClr val="black"/>
                          </a:solidFill>
                          <a:latin typeface="Cambria Math" panose="02040503050406030204" pitchFamily="18" charset="0"/>
                        </a:rPr>
                        <m:t>𝑋</m:t>
                      </m:r>
                      <m:r>
                        <a:rPr lang="en-US" altLang="zh-CN" sz="1575" i="1">
                          <a:solidFill>
                            <a:prstClr val="black"/>
                          </a:solidFill>
                          <a:latin typeface="Cambria Math" panose="02040503050406030204" pitchFamily="18" charset="0"/>
                        </a:rPr>
                        <m:t>∈</m:t>
                      </m:r>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ℝ</m:t>
                          </m:r>
                        </m:e>
                        <m:sup>
                          <m:r>
                            <a:rPr lang="en-US" altLang="zh-CN" sz="1575" i="1">
                              <a:solidFill>
                                <a:prstClr val="black"/>
                              </a:solidFill>
                              <a:latin typeface="Cambria Math" panose="02040503050406030204" pitchFamily="18" charset="0"/>
                            </a:rPr>
                            <m:t>𝑁</m:t>
                          </m:r>
                          <m:r>
                            <a:rPr lang="en-US" altLang="zh-CN" sz="1575" i="1">
                              <a:solidFill>
                                <a:prstClr val="black"/>
                              </a:solidFill>
                              <a:latin typeface="Cambria Math" panose="02040503050406030204" pitchFamily="18" charset="0"/>
                            </a:rPr>
                            <m:t>×</m:t>
                          </m:r>
                          <m:r>
                            <a:rPr lang="en-US" altLang="zh-CN" sz="1575" i="1">
                              <a:solidFill>
                                <a:prstClr val="black"/>
                              </a:solidFill>
                              <a:latin typeface="Cambria Math" panose="02040503050406030204" pitchFamily="18" charset="0"/>
                            </a:rPr>
                            <m:t>𝑑</m:t>
                          </m:r>
                        </m:sup>
                      </m:sSup>
                      <m:r>
                        <a:rPr lang="en-US" altLang="zh-CN" sz="1575" i="1">
                          <a:solidFill>
                            <a:prstClr val="black"/>
                          </a:solidFill>
                          <a:latin typeface="Cambria Math" panose="02040503050406030204" pitchFamily="18" charset="0"/>
                        </a:rPr>
                        <m:t>, </m:t>
                      </m:r>
                      <m:r>
                        <a:rPr lang="en-US" altLang="zh-CN" sz="1575" i="1">
                          <a:solidFill>
                            <a:prstClr val="black"/>
                          </a:solidFill>
                          <a:latin typeface="Cambria Math" panose="02040503050406030204" pitchFamily="18" charset="0"/>
                        </a:rPr>
                        <m:t>𝑌</m:t>
                      </m:r>
                      <m:r>
                        <a:rPr lang="en-US" altLang="zh-CN" sz="1575" i="1">
                          <a:solidFill>
                            <a:prstClr val="black"/>
                          </a:solidFill>
                          <a:latin typeface="Cambria Math" panose="02040503050406030204" pitchFamily="18" charset="0"/>
                        </a:rPr>
                        <m:t>∈</m:t>
                      </m:r>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ℝ</m:t>
                          </m:r>
                        </m:e>
                        <m:sup>
                          <m:r>
                            <a:rPr lang="en-US" altLang="zh-CN" sz="1575" i="1">
                              <a:solidFill>
                                <a:prstClr val="black"/>
                              </a:solidFill>
                              <a:latin typeface="Cambria Math" panose="02040503050406030204" pitchFamily="18" charset="0"/>
                            </a:rPr>
                            <m:t>𝑁</m:t>
                          </m:r>
                          <m:r>
                            <a:rPr lang="en-US" altLang="zh-CN" sz="1575" i="1">
                              <a:solidFill>
                                <a:prstClr val="black"/>
                              </a:solidFill>
                              <a:latin typeface="Cambria Math" panose="02040503050406030204" pitchFamily="18" charset="0"/>
                            </a:rPr>
                            <m:t>×1</m:t>
                          </m:r>
                        </m:sup>
                      </m:sSup>
                      <m:r>
                        <a:rPr lang="en-US" altLang="zh-CN" sz="1575" i="1">
                          <a:solidFill>
                            <a:prstClr val="black"/>
                          </a:solidFill>
                          <a:latin typeface="Cambria Math" panose="02040503050406030204" pitchFamily="18" charset="0"/>
                        </a:rPr>
                        <m:t>,</m:t>
                      </m:r>
                      <m:r>
                        <a:rPr lang="en-US" altLang="zh-CN" sz="1575" i="1">
                          <a:solidFill>
                            <a:prstClr val="black"/>
                          </a:solidFill>
                          <a:latin typeface="Cambria Math" panose="02040503050406030204" pitchFamily="18" charset="0"/>
                        </a:rPr>
                        <m:t>𝑤</m:t>
                      </m:r>
                      <m:r>
                        <a:rPr lang="en-US" altLang="zh-CN" sz="1575" i="1">
                          <a:solidFill>
                            <a:prstClr val="black"/>
                          </a:solidFill>
                          <a:latin typeface="Cambria Math" panose="02040503050406030204" pitchFamily="18" charset="0"/>
                        </a:rPr>
                        <m:t>∈</m:t>
                      </m:r>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ℝ</m:t>
                          </m:r>
                        </m:e>
                        <m:sup>
                          <m:r>
                            <a:rPr lang="en-US" altLang="zh-CN" sz="1575" i="1">
                              <a:solidFill>
                                <a:prstClr val="black"/>
                              </a:solidFill>
                              <a:latin typeface="Cambria Math" panose="02040503050406030204" pitchFamily="18" charset="0"/>
                            </a:rPr>
                            <m:t>𝑑</m:t>
                          </m:r>
                          <m:r>
                            <a:rPr lang="en-US" altLang="zh-CN" sz="1575" i="1">
                              <a:solidFill>
                                <a:prstClr val="black"/>
                              </a:solidFill>
                              <a:latin typeface="Cambria Math" panose="02040503050406030204" pitchFamily="18" charset="0"/>
                            </a:rPr>
                            <m:t>×1</m:t>
                          </m:r>
                        </m:sup>
                      </m:sSup>
                    </m:oMath>
                  </m:oMathPara>
                </a14:m>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Objective:</a:t>
                </a:r>
              </a:p>
              <a:p>
                <a:pPr marL="0" indent="0" defTabSz="514350">
                  <a:spcBef>
                    <a:spcPts val="563"/>
                  </a:spcBef>
                  <a:buClrTx/>
                  <a:buNone/>
                  <a:defRPr/>
                </a:pPr>
                <a14:m>
                  <m:oMathPara xmlns:m="http://schemas.openxmlformats.org/officeDocument/2006/math">
                    <m:oMathParaPr>
                      <m:jc m:val="centerGroup"/>
                    </m:oMathParaPr>
                    <m:oMath xmlns:m="http://schemas.openxmlformats.org/officeDocument/2006/math">
                      <m:func>
                        <m:funcPr>
                          <m:ctrlPr>
                            <a:rPr lang="en-US" altLang="zh-CN" sz="1575" i="1">
                              <a:solidFill>
                                <a:prstClr val="black"/>
                              </a:solidFill>
                              <a:latin typeface="Cambria Math" panose="02040503050406030204" pitchFamily="18" charset="0"/>
                            </a:rPr>
                          </m:ctrlPr>
                        </m:funcPr>
                        <m:fName>
                          <m:limLow>
                            <m:limLowPr>
                              <m:ctrlPr>
                                <a:rPr lang="en-US" altLang="zh-CN" sz="1575" i="1">
                                  <a:solidFill>
                                    <a:prstClr val="black"/>
                                  </a:solidFill>
                                  <a:latin typeface="Cambria Math" panose="02040503050406030204" pitchFamily="18" charset="0"/>
                                </a:rPr>
                              </m:ctrlPr>
                            </m:limLowPr>
                            <m:e>
                              <m:r>
                                <m:rPr>
                                  <m:sty m:val="p"/>
                                </m:rPr>
                                <a:rPr lang="en-US" altLang="zh-CN" sz="1575">
                                  <a:solidFill>
                                    <a:prstClr val="black"/>
                                  </a:solidFill>
                                  <a:latin typeface="Cambria Math" panose="02040503050406030204" pitchFamily="18" charset="0"/>
                                </a:rPr>
                                <m:t>min</m:t>
                              </m:r>
                            </m:e>
                            <m:lim>
                              <m:r>
                                <a:rPr lang="en-US" altLang="zh-CN" sz="1575" i="1">
                                  <a:solidFill>
                                    <a:prstClr val="black"/>
                                  </a:solidFill>
                                  <a:latin typeface="Cambria Math" panose="02040503050406030204" pitchFamily="18" charset="0"/>
                                </a:rPr>
                                <m:t>𝑤</m:t>
                              </m:r>
                            </m:lim>
                          </m:limLow>
                        </m:fName>
                        <m:e>
                          <m:r>
                            <a:rPr lang="en-US" altLang="zh-CN" sz="1575" i="1">
                              <a:solidFill>
                                <a:prstClr val="black"/>
                              </a:solidFill>
                              <a:latin typeface="Cambria Math" panose="02040503050406030204" pitchFamily="18" charset="0"/>
                            </a:rPr>
                            <m:t> </m:t>
                          </m:r>
                          <m:r>
                            <a:rPr lang="en-US" altLang="zh-CN" sz="1575" i="1">
                              <a:solidFill>
                                <a:prstClr val="black"/>
                              </a:solidFill>
                              <a:latin typeface="Cambria Math" panose="02040503050406030204" pitchFamily="18" charset="0"/>
                            </a:rPr>
                            <m:t>𝑙</m:t>
                          </m:r>
                          <m:d>
                            <m:dPr>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𝑤</m:t>
                              </m:r>
                              <m:r>
                                <a:rPr lang="en-US" altLang="zh-CN" sz="1575" i="1">
                                  <a:solidFill>
                                    <a:prstClr val="black"/>
                                  </a:solidFill>
                                  <a:latin typeface="Cambria Math" panose="02040503050406030204" pitchFamily="18" charset="0"/>
                                </a:rPr>
                                <m:t>, </m:t>
                              </m:r>
                              <m:r>
                                <a:rPr lang="en-US" altLang="zh-CN" sz="1575" i="1">
                                  <a:solidFill>
                                    <a:prstClr val="black"/>
                                  </a:solidFill>
                                  <a:latin typeface="Cambria Math" panose="02040503050406030204" pitchFamily="18" charset="0"/>
                                </a:rPr>
                                <m:t>𝑋</m:t>
                              </m:r>
                              <m:r>
                                <a:rPr lang="en-US" altLang="zh-CN" sz="1575" i="1">
                                  <a:solidFill>
                                    <a:prstClr val="black"/>
                                  </a:solidFill>
                                  <a:latin typeface="Cambria Math" panose="02040503050406030204" pitchFamily="18" charset="0"/>
                                </a:rPr>
                                <m:t>, </m:t>
                              </m:r>
                              <m:r>
                                <a:rPr lang="en-US" altLang="zh-CN" sz="1575" i="1">
                                  <a:solidFill>
                                    <a:prstClr val="black"/>
                                  </a:solidFill>
                                  <a:latin typeface="Cambria Math" panose="02040503050406030204" pitchFamily="18" charset="0"/>
                                </a:rPr>
                                <m:t>𝑌</m:t>
                              </m:r>
                            </m:e>
                          </m:d>
                        </m:e>
                      </m:func>
                      <m:r>
                        <a:rPr lang="en-US" altLang="zh-CN" sz="1575" i="1">
                          <a:solidFill>
                            <a:prstClr val="black"/>
                          </a:solidFill>
                          <a:latin typeface="Cambria Math" panose="02040503050406030204" pitchFamily="18" charset="0"/>
                        </a:rPr>
                        <m:t>,</m:t>
                      </m:r>
                    </m:oMath>
                  </m:oMathPara>
                </a14:m>
                <a:endParaRPr lang="en-US" altLang="zh-CN" sz="1575" dirty="0">
                  <a:solidFill>
                    <a:prstClr val="black"/>
                  </a:solidFill>
                  <a:latin typeface="Calibri" panose="020F0502020204030204"/>
                  <a:ea typeface="宋体" panose="02010600030101010101" pitchFamily="2" charset="-122"/>
                </a:endParaRPr>
              </a:p>
              <a:p>
                <a:pPr marL="0" indent="0" defTabSz="514350">
                  <a:spcBef>
                    <a:spcPts val="563"/>
                  </a:spcBef>
                  <a:buClrTx/>
                  <a:buNone/>
                  <a:defRPr/>
                </a:pPr>
                <a14:m>
                  <m:oMathPara xmlns:m="http://schemas.openxmlformats.org/officeDocument/2006/math">
                    <m:oMathParaPr>
                      <m:jc m:val="centerGroup"/>
                    </m:oMathParaPr>
                    <m:oMath xmlns:m="http://schemas.openxmlformats.org/officeDocument/2006/math">
                      <m:r>
                        <a:rPr lang="en-US" altLang="zh-CN" sz="1575" i="1">
                          <a:solidFill>
                            <a:prstClr val="black"/>
                          </a:solidFill>
                          <a:latin typeface="Cambria Math" panose="02040503050406030204" pitchFamily="18" charset="0"/>
                        </a:rPr>
                        <m:t>𝑤h𝑒𝑟𝑒</m:t>
                      </m:r>
                      <m:r>
                        <a:rPr lang="en-US" altLang="zh-CN" sz="1575" i="1">
                          <a:solidFill>
                            <a:prstClr val="black"/>
                          </a:solidFill>
                          <a:latin typeface="Cambria Math" panose="02040503050406030204" pitchFamily="18" charset="0"/>
                        </a:rPr>
                        <m:t>  </m:t>
                      </m:r>
                      <m:r>
                        <a:rPr lang="en-US" altLang="zh-CN" sz="1575" i="1">
                          <a:solidFill>
                            <a:prstClr val="black"/>
                          </a:solidFill>
                          <a:latin typeface="Cambria Math" panose="02040503050406030204" pitchFamily="18" charset="0"/>
                        </a:rPr>
                        <m:t>𝑙</m:t>
                      </m:r>
                      <m:d>
                        <m:dPr>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𝑤</m:t>
                          </m:r>
                          <m:r>
                            <a:rPr lang="en-US" altLang="zh-CN" sz="1575" i="1">
                              <a:solidFill>
                                <a:prstClr val="black"/>
                              </a:solidFill>
                              <a:latin typeface="Cambria Math" panose="02040503050406030204" pitchFamily="18" charset="0"/>
                            </a:rPr>
                            <m:t>, </m:t>
                          </m:r>
                          <m:r>
                            <a:rPr lang="en-US" altLang="zh-CN" sz="1575" i="1">
                              <a:solidFill>
                                <a:prstClr val="black"/>
                              </a:solidFill>
                              <a:latin typeface="Cambria Math" panose="02040503050406030204" pitchFamily="18" charset="0"/>
                            </a:rPr>
                            <m:t>𝑋</m:t>
                          </m:r>
                          <m:r>
                            <a:rPr lang="en-US" altLang="zh-CN" sz="1575" i="1">
                              <a:solidFill>
                                <a:prstClr val="black"/>
                              </a:solidFill>
                              <a:latin typeface="Cambria Math" panose="02040503050406030204" pitchFamily="18" charset="0"/>
                            </a:rPr>
                            <m:t>, </m:t>
                          </m:r>
                          <m:r>
                            <a:rPr lang="en-US" altLang="zh-CN" sz="1575" i="1">
                              <a:solidFill>
                                <a:prstClr val="black"/>
                              </a:solidFill>
                              <a:latin typeface="Cambria Math" panose="02040503050406030204" pitchFamily="18" charset="0"/>
                            </a:rPr>
                            <m:t>𝑌</m:t>
                          </m:r>
                        </m:e>
                      </m:d>
                      <m:r>
                        <a:rPr lang="en-US" altLang="zh-CN" sz="1575" i="1">
                          <a:solidFill>
                            <a:prstClr val="black"/>
                          </a:solidFill>
                          <a:latin typeface="Cambria Math" panose="02040503050406030204" pitchFamily="18" charset="0"/>
                        </a:rPr>
                        <m:t>=</m:t>
                      </m:r>
                      <m:sSubSup>
                        <m:sSubSupPr>
                          <m:ctrlPr>
                            <a:rPr lang="en-US" altLang="zh-CN" sz="1575" i="1">
                              <a:solidFill>
                                <a:prstClr val="black"/>
                              </a:solidFill>
                              <a:latin typeface="Cambria Math" panose="02040503050406030204" pitchFamily="18" charset="0"/>
                            </a:rPr>
                          </m:ctrlPr>
                        </m:sSubSupPr>
                        <m:e>
                          <m:d>
                            <m:dPr>
                              <m:begChr m:val="|"/>
                              <m:endChr m:val="|"/>
                              <m:ctrlPr>
                                <a:rPr lang="en-US" altLang="zh-CN" sz="1575" i="1">
                                  <a:solidFill>
                                    <a:prstClr val="black"/>
                                  </a:solidFill>
                                  <a:latin typeface="Cambria Math" panose="02040503050406030204" pitchFamily="18" charset="0"/>
                                </a:rPr>
                              </m:ctrlPr>
                            </m:dPr>
                            <m:e>
                              <m:d>
                                <m:dPr>
                                  <m:begChr m:val="|"/>
                                  <m:endChr m:val="|"/>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𝑋𝑤</m:t>
                                  </m:r>
                                  <m:r>
                                    <a:rPr lang="en-US" altLang="zh-CN" sz="1575" i="1">
                                      <a:solidFill>
                                        <a:prstClr val="black"/>
                                      </a:solidFill>
                                      <a:latin typeface="Cambria Math" panose="02040503050406030204" pitchFamily="18" charset="0"/>
                                    </a:rPr>
                                    <m:t>−</m:t>
                                  </m:r>
                                  <m:r>
                                    <a:rPr lang="en-US" altLang="zh-CN" sz="1575" i="1">
                                      <a:solidFill>
                                        <a:prstClr val="black"/>
                                      </a:solidFill>
                                      <a:latin typeface="Cambria Math" panose="02040503050406030204" pitchFamily="18" charset="0"/>
                                    </a:rPr>
                                    <m:t>𝑌</m:t>
                                  </m:r>
                                </m:e>
                              </m:d>
                            </m:e>
                          </m:d>
                        </m:e>
                        <m:sub>
                          <m:r>
                            <a:rPr lang="en-US" altLang="zh-CN" sz="1575" i="1">
                              <a:solidFill>
                                <a:prstClr val="black"/>
                              </a:solidFill>
                              <a:latin typeface="Cambria Math" panose="02040503050406030204" pitchFamily="18" charset="0"/>
                            </a:rPr>
                            <m:t>2</m:t>
                          </m:r>
                        </m:sub>
                        <m:sup>
                          <m:r>
                            <a:rPr lang="en-US" altLang="zh-CN" sz="1575" i="1">
                              <a:solidFill>
                                <a:prstClr val="black"/>
                              </a:solidFill>
                              <a:latin typeface="Cambria Math" panose="02040503050406030204" pitchFamily="18" charset="0"/>
                            </a:rPr>
                            <m:t>2</m:t>
                          </m:r>
                        </m:sup>
                      </m:sSubSup>
                      <m:r>
                        <a:rPr lang="en-US" altLang="zh-CN" sz="1575" i="1">
                          <a:solidFill>
                            <a:prstClr val="black"/>
                          </a:solidFill>
                          <a:latin typeface="Cambria Math" panose="02040503050406030204" pitchFamily="18" charset="0"/>
                        </a:rPr>
                        <m:t>=</m:t>
                      </m:r>
                      <m:sSup>
                        <m:sSupPr>
                          <m:ctrlPr>
                            <a:rPr lang="en-US" altLang="zh-CN" sz="1575" i="1">
                              <a:solidFill>
                                <a:prstClr val="black"/>
                              </a:solidFill>
                              <a:latin typeface="Cambria Math" panose="02040503050406030204" pitchFamily="18" charset="0"/>
                            </a:rPr>
                          </m:ctrlPr>
                        </m:sSupPr>
                        <m:e>
                          <m:d>
                            <m:dPr>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𝑋𝑤</m:t>
                              </m:r>
                              <m:r>
                                <a:rPr lang="en-US" altLang="zh-CN" sz="1575" i="1">
                                  <a:solidFill>
                                    <a:prstClr val="black"/>
                                  </a:solidFill>
                                  <a:latin typeface="Cambria Math" panose="02040503050406030204" pitchFamily="18" charset="0"/>
                                </a:rPr>
                                <m:t>−</m:t>
                              </m:r>
                              <m:r>
                                <a:rPr lang="en-US" altLang="zh-CN" sz="1575" i="1">
                                  <a:solidFill>
                                    <a:prstClr val="black"/>
                                  </a:solidFill>
                                  <a:latin typeface="Cambria Math" panose="02040503050406030204" pitchFamily="18" charset="0"/>
                                </a:rPr>
                                <m:t>𝑌</m:t>
                              </m:r>
                            </m:e>
                          </m:d>
                        </m:e>
                        <m:sup>
                          <m:r>
                            <a:rPr lang="en-US" altLang="zh-CN" sz="1575" i="1">
                              <a:solidFill>
                                <a:prstClr val="black"/>
                              </a:solidFill>
                              <a:latin typeface="Cambria Math" panose="02040503050406030204" pitchFamily="18" charset="0"/>
                            </a:rPr>
                            <m:t>𝑇</m:t>
                          </m:r>
                        </m:sup>
                      </m:sSup>
                      <m:d>
                        <m:dPr>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𝑋𝑤</m:t>
                          </m:r>
                          <m:r>
                            <a:rPr lang="en-US" altLang="zh-CN" sz="1575" i="1">
                              <a:solidFill>
                                <a:prstClr val="black"/>
                              </a:solidFill>
                              <a:latin typeface="Cambria Math" panose="02040503050406030204" pitchFamily="18" charset="0"/>
                            </a:rPr>
                            <m:t>−</m:t>
                          </m:r>
                          <m:r>
                            <a:rPr lang="en-US" altLang="zh-CN" sz="1575" i="1">
                              <a:solidFill>
                                <a:prstClr val="black"/>
                              </a:solidFill>
                              <a:latin typeface="Cambria Math" panose="02040503050406030204" pitchFamily="18" charset="0"/>
                            </a:rPr>
                            <m:t>𝑌</m:t>
                          </m:r>
                        </m:e>
                      </m:d>
                    </m:oMath>
                  </m:oMathPara>
                </a14:m>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 Gradient:</a:t>
                </a:r>
              </a:p>
              <a:p>
                <a:pPr marL="0" indent="0" defTabSz="514350">
                  <a:spcBef>
                    <a:spcPts val="563"/>
                  </a:spcBef>
                  <a:buClrTx/>
                  <a:buNone/>
                  <a:defRPr/>
                </a:pPr>
                <a14:m>
                  <m:oMathPara xmlns:m="http://schemas.openxmlformats.org/officeDocument/2006/math">
                    <m:oMathParaPr>
                      <m:jc m:val="centerGroup"/>
                    </m:oMathParaPr>
                    <m:oMath xmlns:m="http://schemas.openxmlformats.org/officeDocument/2006/math">
                      <m:sSub>
                        <m:sSubPr>
                          <m:ctrlPr>
                            <a:rPr lang="en-US" altLang="zh-CN" sz="1575" i="1">
                              <a:solidFill>
                                <a:prstClr val="black"/>
                              </a:solidFill>
                              <a:latin typeface="Cambria Math" panose="02040503050406030204" pitchFamily="18" charset="0"/>
                              <a:ea typeface="Cambria Math" panose="02040503050406030204" pitchFamily="18" charset="0"/>
                            </a:rPr>
                          </m:ctrlPr>
                        </m:sSubPr>
                        <m:e>
                          <m:r>
                            <m:rPr>
                              <m:sty m:val="p"/>
                            </m:rPr>
                            <a:rPr lang="en-US" altLang="zh-CN" sz="1575" i="1">
                              <a:solidFill>
                                <a:prstClr val="black"/>
                              </a:solidFill>
                              <a:latin typeface="Cambria Math" panose="02040503050406030204" pitchFamily="18" charset="0"/>
                              <a:ea typeface="Cambria Math" panose="02040503050406030204" pitchFamily="18" charset="0"/>
                            </a:rPr>
                            <m:t>∇</m:t>
                          </m:r>
                        </m:e>
                        <m:sub>
                          <m:r>
                            <a:rPr lang="en-US" altLang="zh-CN" sz="1575" i="1">
                              <a:solidFill>
                                <a:prstClr val="black"/>
                              </a:solidFill>
                              <a:latin typeface="Cambria Math" panose="02040503050406030204" pitchFamily="18" charset="0"/>
                              <a:ea typeface="Cambria Math" panose="02040503050406030204" pitchFamily="18" charset="0"/>
                            </a:rPr>
                            <m:t>𝑤</m:t>
                          </m:r>
                        </m:sub>
                      </m:sSub>
                      <m:r>
                        <a:rPr lang="en-US" altLang="zh-CN" sz="1575" i="1">
                          <a:solidFill>
                            <a:prstClr val="black"/>
                          </a:solidFill>
                          <a:latin typeface="Cambria Math" panose="02040503050406030204" pitchFamily="18" charset="0"/>
                          <a:ea typeface="Cambria Math" panose="02040503050406030204" pitchFamily="18" charset="0"/>
                        </a:rPr>
                        <m:t>𝑙</m:t>
                      </m:r>
                      <m:d>
                        <m:dPr>
                          <m:ctrlPr>
                            <a:rPr lang="en-US" altLang="zh-CN" sz="1575" i="1">
                              <a:solidFill>
                                <a:prstClr val="black"/>
                              </a:solidFill>
                              <a:latin typeface="Cambria Math" panose="02040503050406030204" pitchFamily="18" charset="0"/>
                              <a:ea typeface="Cambria Math" panose="02040503050406030204" pitchFamily="18" charset="0"/>
                            </a:rPr>
                          </m:ctrlPr>
                        </m:dPr>
                        <m:e>
                          <m:r>
                            <a:rPr lang="en-US" altLang="zh-CN" sz="1575" i="1">
                              <a:solidFill>
                                <a:prstClr val="black"/>
                              </a:solidFill>
                              <a:latin typeface="Cambria Math" panose="02040503050406030204" pitchFamily="18" charset="0"/>
                              <a:ea typeface="Cambria Math" panose="02040503050406030204" pitchFamily="18" charset="0"/>
                            </a:rPr>
                            <m:t>𝑤</m:t>
                          </m:r>
                          <m:r>
                            <a:rPr lang="en-US" altLang="zh-CN" sz="1575" i="1">
                              <a:solidFill>
                                <a:prstClr val="black"/>
                              </a:solidFill>
                              <a:latin typeface="Cambria Math" panose="02040503050406030204" pitchFamily="18" charset="0"/>
                              <a:ea typeface="Cambria Math" panose="02040503050406030204" pitchFamily="18" charset="0"/>
                            </a:rPr>
                            <m:t>,</m:t>
                          </m:r>
                          <m:r>
                            <a:rPr lang="en-US" altLang="zh-CN" sz="1575" i="1">
                              <a:solidFill>
                                <a:prstClr val="black"/>
                              </a:solidFill>
                              <a:latin typeface="Cambria Math" panose="02040503050406030204" pitchFamily="18" charset="0"/>
                              <a:ea typeface="Cambria Math" panose="02040503050406030204" pitchFamily="18" charset="0"/>
                            </a:rPr>
                            <m:t>𝑋</m:t>
                          </m:r>
                          <m:r>
                            <a:rPr lang="en-US" altLang="zh-CN" sz="1575" i="1">
                              <a:solidFill>
                                <a:prstClr val="black"/>
                              </a:solidFill>
                              <a:latin typeface="Cambria Math" panose="02040503050406030204" pitchFamily="18" charset="0"/>
                              <a:ea typeface="Cambria Math" panose="02040503050406030204" pitchFamily="18" charset="0"/>
                            </a:rPr>
                            <m:t>,</m:t>
                          </m:r>
                          <m:r>
                            <a:rPr lang="en-US" altLang="zh-CN" sz="1575" i="1">
                              <a:solidFill>
                                <a:prstClr val="black"/>
                              </a:solidFill>
                              <a:latin typeface="Cambria Math" panose="02040503050406030204" pitchFamily="18" charset="0"/>
                              <a:ea typeface="Cambria Math" panose="02040503050406030204" pitchFamily="18" charset="0"/>
                            </a:rPr>
                            <m:t>𝑌</m:t>
                          </m:r>
                        </m:e>
                      </m:d>
                      <m:r>
                        <a:rPr lang="en-US" altLang="zh-CN" sz="1575" i="1">
                          <a:solidFill>
                            <a:prstClr val="black"/>
                          </a:solidFill>
                          <a:latin typeface="Cambria Math" panose="02040503050406030204" pitchFamily="18" charset="0"/>
                          <a:ea typeface="Cambria Math" panose="02040503050406030204" pitchFamily="18" charset="0"/>
                        </a:rPr>
                        <m:t>=</m:t>
                      </m:r>
                      <m:r>
                        <a:rPr lang="en-US" altLang="zh-CN" sz="1575" i="1">
                          <a:solidFill>
                            <a:prstClr val="black"/>
                          </a:solidFill>
                          <a:latin typeface="Cambria Math" panose="02040503050406030204" pitchFamily="18" charset="0"/>
                        </a:rPr>
                        <m:t>2</m:t>
                      </m:r>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𝑋</m:t>
                          </m:r>
                        </m:e>
                        <m:sup>
                          <m:r>
                            <a:rPr lang="en-US" altLang="zh-CN" sz="1575" i="1">
                              <a:solidFill>
                                <a:prstClr val="black"/>
                              </a:solidFill>
                              <a:latin typeface="Cambria Math" panose="02040503050406030204" pitchFamily="18" charset="0"/>
                            </a:rPr>
                            <m:t>𝑇</m:t>
                          </m:r>
                        </m:sup>
                      </m:sSup>
                      <m:d>
                        <m:dPr>
                          <m:ctrlPr>
                            <a:rPr lang="en-US" altLang="zh-CN" sz="1575" i="1">
                              <a:solidFill>
                                <a:prstClr val="black"/>
                              </a:solidFill>
                              <a:latin typeface="Cambria Math" panose="02040503050406030204" pitchFamily="18" charset="0"/>
                            </a:rPr>
                          </m:ctrlPr>
                        </m:dPr>
                        <m:e>
                          <m:r>
                            <a:rPr lang="en-US" altLang="zh-CN" sz="1575" i="1">
                              <a:solidFill>
                                <a:prstClr val="black"/>
                              </a:solidFill>
                              <a:latin typeface="Cambria Math" panose="02040503050406030204" pitchFamily="18" charset="0"/>
                            </a:rPr>
                            <m:t>𝑋𝑤</m:t>
                          </m:r>
                          <m:r>
                            <a:rPr lang="en-US" altLang="zh-CN" sz="1575" i="1">
                              <a:solidFill>
                                <a:prstClr val="black"/>
                              </a:solidFill>
                              <a:latin typeface="Cambria Math" panose="02040503050406030204" pitchFamily="18" charset="0"/>
                            </a:rPr>
                            <m:t>−</m:t>
                          </m:r>
                          <m:r>
                            <a:rPr lang="en-US" altLang="zh-CN" sz="1575" i="1">
                              <a:solidFill>
                                <a:prstClr val="black"/>
                              </a:solidFill>
                              <a:latin typeface="Cambria Math" panose="02040503050406030204" pitchFamily="18" charset="0"/>
                            </a:rPr>
                            <m:t>𝑌</m:t>
                          </m:r>
                        </m:e>
                      </m:d>
                    </m:oMath>
                  </m:oMathPara>
                </a14:m>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Closed-form solution:</a:t>
                </a:r>
              </a:p>
              <a:p>
                <a:pPr marL="0" indent="0" defTabSz="514350">
                  <a:spcBef>
                    <a:spcPts val="563"/>
                  </a:spcBef>
                  <a:buClrTx/>
                  <a:buNone/>
                  <a:defRPr/>
                </a:pPr>
                <a14:m>
                  <m:oMathPara xmlns:m="http://schemas.openxmlformats.org/officeDocument/2006/math">
                    <m:oMathParaPr>
                      <m:jc m:val="centerGroup"/>
                    </m:oMathParaPr>
                    <m:oMath xmlns:m="http://schemas.openxmlformats.org/officeDocument/2006/math">
                      <m:r>
                        <a:rPr lang="en-US" altLang="zh-CN" sz="1575" i="1">
                          <a:solidFill>
                            <a:prstClr val="black"/>
                          </a:solidFill>
                          <a:latin typeface="Cambria Math" panose="02040503050406030204" pitchFamily="18" charset="0"/>
                        </a:rPr>
                        <m:t>𝑤</m:t>
                      </m:r>
                      <m:r>
                        <a:rPr lang="en-US" altLang="zh-CN" sz="1575" i="1">
                          <a:solidFill>
                            <a:prstClr val="black"/>
                          </a:solidFill>
                          <a:latin typeface="Cambria Math" panose="02040503050406030204" pitchFamily="18" charset="0"/>
                        </a:rPr>
                        <m:t>=</m:t>
                      </m:r>
                      <m:sSup>
                        <m:sSupPr>
                          <m:ctrlPr>
                            <a:rPr lang="en-US" altLang="zh-CN" sz="1575" i="1">
                              <a:solidFill>
                                <a:prstClr val="black"/>
                              </a:solidFill>
                              <a:latin typeface="Cambria Math" panose="02040503050406030204" pitchFamily="18" charset="0"/>
                            </a:rPr>
                          </m:ctrlPr>
                        </m:sSupPr>
                        <m:e>
                          <m:d>
                            <m:dPr>
                              <m:ctrlPr>
                                <a:rPr lang="en-US" altLang="zh-CN" sz="1575" i="1">
                                  <a:solidFill>
                                    <a:prstClr val="black"/>
                                  </a:solidFill>
                                  <a:latin typeface="Cambria Math" panose="02040503050406030204" pitchFamily="18" charset="0"/>
                                </a:rPr>
                              </m:ctrlPr>
                            </m:dPr>
                            <m:e>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𝑋</m:t>
                                  </m:r>
                                </m:e>
                                <m:sup>
                                  <m:r>
                                    <a:rPr lang="en-US" altLang="zh-CN" sz="1575" i="1">
                                      <a:solidFill>
                                        <a:prstClr val="black"/>
                                      </a:solidFill>
                                      <a:latin typeface="Cambria Math" panose="02040503050406030204" pitchFamily="18" charset="0"/>
                                    </a:rPr>
                                    <m:t>𝑇</m:t>
                                  </m:r>
                                </m:sup>
                              </m:sSup>
                              <m:r>
                                <a:rPr lang="en-US" altLang="zh-CN" sz="1575" i="1">
                                  <a:solidFill>
                                    <a:prstClr val="black"/>
                                  </a:solidFill>
                                  <a:latin typeface="Cambria Math" panose="02040503050406030204" pitchFamily="18" charset="0"/>
                                </a:rPr>
                                <m:t>𝑋</m:t>
                              </m:r>
                            </m:e>
                          </m:d>
                        </m:e>
                        <m:sup>
                          <m:r>
                            <a:rPr lang="en-US" altLang="zh-CN" sz="1575" i="1">
                              <a:solidFill>
                                <a:prstClr val="black"/>
                              </a:solidFill>
                              <a:latin typeface="Cambria Math" panose="02040503050406030204" pitchFamily="18" charset="0"/>
                            </a:rPr>
                            <m:t>−1</m:t>
                          </m:r>
                        </m:sup>
                      </m:sSup>
                      <m:r>
                        <a:rPr lang="en-US" altLang="zh-CN" sz="1575" i="1">
                          <a:solidFill>
                            <a:prstClr val="black"/>
                          </a:solidFill>
                          <a:latin typeface="Cambria Math" panose="02040503050406030204" pitchFamily="18" charset="0"/>
                        </a:rPr>
                        <m:t>(</m:t>
                      </m:r>
                      <m:sSup>
                        <m:sSupPr>
                          <m:ctrlPr>
                            <a:rPr lang="en-US" altLang="zh-CN" sz="1575" i="1">
                              <a:solidFill>
                                <a:prstClr val="black"/>
                              </a:solidFill>
                              <a:latin typeface="Cambria Math" panose="02040503050406030204" pitchFamily="18" charset="0"/>
                            </a:rPr>
                          </m:ctrlPr>
                        </m:sSupPr>
                        <m:e>
                          <m:r>
                            <a:rPr lang="en-US" altLang="zh-CN" sz="1575" i="1">
                              <a:solidFill>
                                <a:prstClr val="black"/>
                              </a:solidFill>
                              <a:latin typeface="Cambria Math" panose="02040503050406030204" pitchFamily="18" charset="0"/>
                            </a:rPr>
                            <m:t>𝑋</m:t>
                          </m:r>
                        </m:e>
                        <m:sup>
                          <m:r>
                            <a:rPr lang="en-US" altLang="zh-CN" sz="1575" i="1">
                              <a:solidFill>
                                <a:prstClr val="black"/>
                              </a:solidFill>
                              <a:latin typeface="Cambria Math" panose="02040503050406030204" pitchFamily="18" charset="0"/>
                            </a:rPr>
                            <m:t>𝑇</m:t>
                          </m:r>
                        </m:sup>
                      </m:sSup>
                      <m:r>
                        <a:rPr lang="en-US" altLang="zh-CN" sz="1575" i="1">
                          <a:solidFill>
                            <a:prstClr val="black"/>
                          </a:solidFill>
                          <a:latin typeface="Cambria Math" panose="02040503050406030204" pitchFamily="18" charset="0"/>
                        </a:rPr>
                        <m:t>𝑌</m:t>
                      </m:r>
                      <m:r>
                        <a:rPr lang="en-US" altLang="zh-CN" sz="1575" i="1">
                          <a:solidFill>
                            <a:prstClr val="black"/>
                          </a:solidFill>
                          <a:latin typeface="Cambria Math" panose="02040503050406030204" pitchFamily="18" charset="0"/>
                        </a:rPr>
                        <m:t>)</m:t>
                      </m:r>
                    </m:oMath>
                  </m:oMathPara>
                </a14:m>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0" indent="0" defTabSz="514350">
                  <a:spcBef>
                    <a:spcPts val="563"/>
                  </a:spcBef>
                  <a:buClrTx/>
                  <a:buNone/>
                  <a:defRPr/>
                </a:pPr>
                <a:br>
                  <a:rPr lang="en-US" altLang="zh-CN" sz="1575" dirty="0">
                    <a:solidFill>
                      <a:prstClr val="black"/>
                    </a:solidFill>
                    <a:latin typeface="Calibri" panose="020F0502020204030204"/>
                    <a:ea typeface="宋体" panose="02010600030101010101" pitchFamily="2" charset="-122"/>
                  </a:rPr>
                </a:br>
                <a:br>
                  <a:rPr lang="en-US" altLang="zh-CN" sz="1575" dirty="0">
                    <a:solidFill>
                      <a:prstClr val="black"/>
                    </a:solidFill>
                    <a:latin typeface="Calibri" panose="020F0502020204030204"/>
                    <a:ea typeface="宋体" panose="02010600030101010101" pitchFamily="2" charset="-122"/>
                  </a:rPr>
                </a:b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257175" lvl="1" indent="0" defTabSz="514350">
                  <a:spcBef>
                    <a:spcPts val="281"/>
                  </a:spcBef>
                  <a:buClr>
                    <a:prstClr val="black"/>
                  </a:buClr>
                  <a:buSzPct val="100000"/>
                  <a:buNone/>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
                    <a:prstClr val="black"/>
                  </a:buClr>
                  <a:buSzPct val="100000"/>
                  <a:buFont typeface="Arial" charset="0"/>
                  <a:buChar char="•"/>
                  <a:defRPr/>
                </a:pPr>
                <a:endParaRPr kumimoji="1" lang="en-US" altLang="zh-CN" sz="1800"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Tx/>
                  <a:defRPr/>
                </a:pPr>
                <a:endParaRPr kumimoji="1" lang="zh-CN" altLang="en-US" sz="1575" dirty="0">
                  <a:solidFill>
                    <a:prstClr val="black"/>
                  </a:solidFill>
                  <a:latin typeface="Calibri" panose="020F0502020204030204"/>
                  <a:ea typeface="宋体" panose="02010600030101010101" pitchFamily="2" charset="-122"/>
                </a:endParaRPr>
              </a:p>
            </p:txBody>
          </p:sp>
        </mc:Choice>
        <mc:Fallback xmlns="">
          <p:sp>
            <p:nvSpPr>
              <p:cNvPr id="2" name="内容占位符 2"/>
              <p:cNvSpPr txBox="1">
                <a:spLocks noRot="1" noChangeAspect="1" noMove="1" noResize="1" noEditPoints="1" noAdjustHandles="1" noChangeArrowheads="1" noChangeShapeType="1" noTextEdit="1"/>
              </p:cNvSpPr>
              <p:nvPr/>
            </p:nvSpPr>
            <p:spPr>
              <a:xfrm>
                <a:off x="471488" y="1380918"/>
                <a:ext cx="5915025" cy="2974285"/>
              </a:xfrm>
              <a:prstGeom prst="rect">
                <a:avLst/>
              </a:prstGeom>
              <a:blipFill>
                <a:blip r:embed="rId3"/>
                <a:stretch>
                  <a:fillRect l="-412" t="-1437"/>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57DCD62B-0FA5-4530-8A0B-ADD26AD470C5}"/>
              </a:ext>
            </a:extLst>
          </p:cNvPr>
          <p:cNvSpPr>
            <a:spLocks noGrp="1"/>
          </p:cNvSpPr>
          <p:nvPr>
            <p:ph type="title"/>
          </p:nvPr>
        </p:nvSpPr>
        <p:spPr>
          <a:xfrm>
            <a:off x="338004" y="424614"/>
            <a:ext cx="5348475" cy="647293"/>
          </a:xfrm>
        </p:spPr>
        <p:txBody>
          <a:bodyPr/>
          <a:lstStyle/>
          <a:p>
            <a:r>
              <a:rPr lang="en-US" altLang="zh-CN" dirty="0"/>
              <a:t>Linear Regression</a:t>
            </a:r>
            <a:endParaRPr lang="zh-CN" altLang="en-US" dirty="0"/>
          </a:p>
        </p:txBody>
      </p:sp>
    </p:spTree>
    <p:extLst>
      <p:ext uri="{BB962C8B-B14F-4D97-AF65-F5344CB8AC3E}">
        <p14:creationId xmlns:p14="http://schemas.microsoft.com/office/powerpoint/2010/main" val="405080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71488" y="1380918"/>
            <a:ext cx="5915025" cy="29742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Stochastic gradient decent (SGD)</a:t>
            </a: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r>
              <a:rPr lang="en-US" altLang="zh-CN" sz="1575" dirty="0">
                <a:solidFill>
                  <a:prstClr val="black"/>
                </a:solidFill>
                <a:latin typeface="Calibri" panose="020F0502020204030204"/>
                <a:ea typeface="宋体" panose="02010600030101010101" pitchFamily="2" charset="-122"/>
              </a:rPr>
              <a:t>Differentially Private SGD (DP SGD)</a:t>
            </a:r>
            <a:br>
              <a:rPr lang="en-US" altLang="zh-CN" sz="1575" dirty="0">
                <a:solidFill>
                  <a:prstClr val="black"/>
                </a:solidFill>
                <a:latin typeface="Calibri" panose="020F0502020204030204"/>
                <a:ea typeface="宋体" panose="02010600030101010101" pitchFamily="2" charset="-122"/>
              </a:rPr>
            </a:br>
            <a:br>
              <a:rPr lang="en-US" altLang="zh-CN" sz="1575" dirty="0">
                <a:solidFill>
                  <a:prstClr val="black"/>
                </a:solidFill>
                <a:latin typeface="Calibri" panose="020F0502020204030204"/>
                <a:ea typeface="宋体" panose="02010600030101010101" pitchFamily="2" charset="-122"/>
              </a:rPr>
            </a:b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128588" indent="-128588" defTabSz="514350">
              <a:spcBef>
                <a:spcPts val="563"/>
              </a:spcBef>
              <a:buClrTx/>
              <a:defRPr/>
            </a:pPr>
            <a:endParaRPr lang="en-US" altLang="zh-CN" sz="1575" dirty="0">
              <a:solidFill>
                <a:prstClr val="black"/>
              </a:solidFill>
              <a:latin typeface="Calibri" panose="020F0502020204030204"/>
              <a:ea typeface="宋体" panose="02010600030101010101" pitchFamily="2" charset="-122"/>
            </a:endParaRPr>
          </a:p>
          <a:p>
            <a:pPr marL="257175" lvl="1" indent="0" defTabSz="514350">
              <a:spcBef>
                <a:spcPts val="281"/>
              </a:spcBef>
              <a:buClr>
                <a:prstClr val="black"/>
              </a:buClr>
              <a:buSzPct val="100000"/>
              <a:buNone/>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385763" lvl="1" indent="-128588" defTabSz="514350">
              <a:spcBef>
                <a:spcPts val="281"/>
              </a:spcBef>
              <a:buClr>
                <a:prstClr val="black"/>
              </a:buClr>
              <a:buSzPct val="100000"/>
              <a:buFont typeface="Arial" charset="0"/>
              <a:buChar char="•"/>
              <a:defRPr/>
            </a:pPr>
            <a:endParaRPr kumimoji="1" lang="en-US" altLang="zh-CN" sz="1575"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
                <a:prstClr val="black"/>
              </a:buClr>
              <a:buSzPct val="100000"/>
              <a:buFont typeface="Arial" charset="0"/>
              <a:buChar char="•"/>
              <a:defRPr/>
            </a:pPr>
            <a:endParaRPr kumimoji="1" lang="en-US" altLang="zh-CN" sz="1800" dirty="0">
              <a:solidFill>
                <a:prstClr val="black"/>
              </a:solidFill>
              <a:latin typeface="Microsoft YaHei" charset="-122"/>
              <a:ea typeface="Microsoft YaHei" charset="-122"/>
              <a:cs typeface="Microsoft YaHei" charset="-122"/>
            </a:endParaRPr>
          </a:p>
          <a:p>
            <a:pPr marL="257175" indent="-257175" defTabSz="514350">
              <a:spcBef>
                <a:spcPts val="563"/>
              </a:spcBef>
              <a:buClr>
                <a:srgbClr val="FF0000"/>
              </a:buClr>
              <a:buSzPct val="50000"/>
              <a:buFont typeface="Wingdings" charset="2"/>
              <a:buChar char="l"/>
              <a:defRPr/>
            </a:pPr>
            <a:endParaRPr kumimoji="1" lang="en-US" altLang="zh-CN" sz="1800" dirty="0">
              <a:solidFill>
                <a:prstClr val="black"/>
              </a:solidFill>
              <a:latin typeface="Microsoft YaHei" charset="-122"/>
              <a:ea typeface="Microsoft YaHei" charset="-122"/>
              <a:cs typeface="Microsoft YaHei" charset="-122"/>
            </a:endParaRPr>
          </a:p>
          <a:p>
            <a:pPr marL="128588" indent="-128588" defTabSz="514350">
              <a:spcBef>
                <a:spcPts val="563"/>
              </a:spcBef>
              <a:buClrTx/>
              <a:defRPr/>
            </a:pPr>
            <a:endParaRPr kumimoji="1" lang="zh-CN" altLang="en-US" sz="1575" dirty="0">
              <a:solidFill>
                <a:prstClr val="black"/>
              </a:solidFill>
              <a:latin typeface="Calibri" panose="020F0502020204030204"/>
              <a:ea typeface="宋体" panose="02010600030101010101" pitchFamily="2" charset="-122"/>
            </a:endParaRPr>
          </a:p>
        </p:txBody>
      </p:sp>
      <p:pic>
        <p:nvPicPr>
          <p:cNvPr id="6" name="图片 5">
            <a:extLst>
              <a:ext uri="{FF2B5EF4-FFF2-40B4-BE49-F238E27FC236}">
                <a16:creationId xmlns:a16="http://schemas.microsoft.com/office/drawing/2014/main" id="{30B1E3AF-2DBE-44DB-A479-609FF3C2FECB}"/>
              </a:ext>
            </a:extLst>
          </p:cNvPr>
          <p:cNvPicPr>
            <a:picLocks noChangeAspect="1"/>
          </p:cNvPicPr>
          <p:nvPr/>
        </p:nvPicPr>
        <p:blipFill>
          <a:blip r:embed="rId3"/>
          <a:stretch>
            <a:fillRect/>
          </a:stretch>
        </p:blipFill>
        <p:spPr>
          <a:xfrm>
            <a:off x="716055" y="1675877"/>
            <a:ext cx="5425889" cy="516059"/>
          </a:xfrm>
          <a:prstGeom prst="rect">
            <a:avLst/>
          </a:prstGeom>
        </p:spPr>
      </p:pic>
      <p:pic>
        <p:nvPicPr>
          <p:cNvPr id="7" name="图片 6">
            <a:extLst>
              <a:ext uri="{FF2B5EF4-FFF2-40B4-BE49-F238E27FC236}">
                <a16:creationId xmlns:a16="http://schemas.microsoft.com/office/drawing/2014/main" id="{CDC1CD26-8238-47EE-9BE3-0BDB8B7FBD81}"/>
              </a:ext>
            </a:extLst>
          </p:cNvPr>
          <p:cNvPicPr>
            <a:picLocks noChangeAspect="1"/>
          </p:cNvPicPr>
          <p:nvPr/>
        </p:nvPicPr>
        <p:blipFill>
          <a:blip r:embed="rId4"/>
          <a:stretch>
            <a:fillRect/>
          </a:stretch>
        </p:blipFill>
        <p:spPr>
          <a:xfrm>
            <a:off x="716054" y="2571750"/>
            <a:ext cx="5425890" cy="1424572"/>
          </a:xfrm>
          <a:prstGeom prst="rect">
            <a:avLst/>
          </a:prstGeom>
        </p:spPr>
      </p:pic>
      <p:grpSp>
        <p:nvGrpSpPr>
          <p:cNvPr id="9" name="组合 8">
            <a:extLst>
              <a:ext uri="{FF2B5EF4-FFF2-40B4-BE49-F238E27FC236}">
                <a16:creationId xmlns:a16="http://schemas.microsoft.com/office/drawing/2014/main" id="{902D06ED-AD74-420C-B186-A3DE7583B9B1}"/>
              </a:ext>
            </a:extLst>
          </p:cNvPr>
          <p:cNvGrpSpPr/>
          <p:nvPr/>
        </p:nvGrpSpPr>
        <p:grpSpPr>
          <a:xfrm>
            <a:off x="338615" y="4091260"/>
            <a:ext cx="2570471" cy="558901"/>
            <a:chOff x="418809" y="4124685"/>
            <a:chExt cx="3970690" cy="938461"/>
          </a:xfrm>
        </p:grpSpPr>
        <p:sp>
          <p:nvSpPr>
            <p:cNvPr id="10" name="矩形 9">
              <a:extLst>
                <a:ext uri="{FF2B5EF4-FFF2-40B4-BE49-F238E27FC236}">
                  <a16:creationId xmlns:a16="http://schemas.microsoft.com/office/drawing/2014/main" id="{58F2FE86-B5BC-4E81-9539-15689BF6D13A}"/>
                </a:ext>
              </a:extLst>
            </p:cNvPr>
            <p:cNvSpPr/>
            <p:nvPr/>
          </p:nvSpPr>
          <p:spPr>
            <a:xfrm>
              <a:off x="960499" y="4345457"/>
              <a:ext cx="3429000" cy="717689"/>
            </a:xfrm>
            <a:prstGeom prst="rect">
              <a:avLst/>
            </a:prstGeom>
          </p:spPr>
          <p:txBody>
            <a:bodyPr>
              <a:spAutoFit/>
            </a:bodyPr>
            <a:lstStyle/>
            <a:p>
              <a:pPr defTabSz="514350">
                <a:buClrTx/>
                <a:defRPr/>
              </a:pPr>
              <a:r>
                <a:rPr lang="en-US" altLang="zh-CN" sz="506" kern="1200" dirty="0">
                  <a:solidFill>
                    <a:prstClr val="black">
                      <a:lumMod val="50000"/>
                    </a:prstClr>
                  </a:solidFill>
                  <a:latin typeface="Open Sans"/>
                  <a:ea typeface="宋体" panose="02010600030101010101" pitchFamily="2" charset="-122"/>
                  <a:cs typeface="+mn-cs"/>
                </a:rPr>
                <a:t>Martín Abadi, Andy Chu, Ian J. Goodfellow, H. Brendan McMahan, Ilya Mironov, Kunal Talwar, Li Zhang:</a:t>
              </a:r>
            </a:p>
            <a:p>
              <a:pPr defTabSz="514350">
                <a:buClrTx/>
                <a:defRPr/>
              </a:pPr>
              <a:r>
                <a:rPr lang="en-US" altLang="zh-CN" sz="506" kern="1200" dirty="0">
                  <a:solidFill>
                    <a:prstClr val="black">
                      <a:lumMod val="50000"/>
                    </a:prstClr>
                  </a:solidFill>
                  <a:latin typeface="Open Sans"/>
                  <a:ea typeface="宋体" panose="02010600030101010101" pitchFamily="2" charset="-122"/>
                  <a:cs typeface="+mn-cs"/>
                </a:rPr>
                <a:t>Deep Learning with Differential Privacy. ACM Conference on Computer and Communications Security 2016: 308-318</a:t>
              </a:r>
              <a:endParaRPr lang="zh-CN" altLang="en-US" sz="506" kern="1200" dirty="0">
                <a:solidFill>
                  <a:prstClr val="black">
                    <a:lumMod val="50000"/>
                  </a:prstClr>
                </a:solidFill>
                <a:latin typeface="Calibri" panose="020F0502020204030204"/>
                <a:ea typeface="宋体" panose="02010600030101010101" pitchFamily="2" charset="-122"/>
                <a:cs typeface="+mn-cs"/>
              </a:endParaRPr>
            </a:p>
          </p:txBody>
        </p:sp>
        <p:cxnSp>
          <p:nvCxnSpPr>
            <p:cNvPr id="11" name="直接连接符 10">
              <a:extLst>
                <a:ext uri="{FF2B5EF4-FFF2-40B4-BE49-F238E27FC236}">
                  <a16:creationId xmlns:a16="http://schemas.microsoft.com/office/drawing/2014/main" id="{4A1D93E4-9609-46F1-AD09-1B8A18232D9F}"/>
                </a:ext>
              </a:extLst>
            </p:cNvPr>
            <p:cNvCxnSpPr/>
            <p:nvPr/>
          </p:nvCxnSpPr>
          <p:spPr>
            <a:xfrm>
              <a:off x="418809" y="4124685"/>
              <a:ext cx="2080086"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标题 3">
            <a:extLst>
              <a:ext uri="{FF2B5EF4-FFF2-40B4-BE49-F238E27FC236}">
                <a16:creationId xmlns:a16="http://schemas.microsoft.com/office/drawing/2014/main" id="{C46BE437-F6EF-4611-A2A3-95D1C1ABBEEE}"/>
              </a:ext>
            </a:extLst>
          </p:cNvPr>
          <p:cNvSpPr>
            <a:spLocks noGrp="1"/>
          </p:cNvSpPr>
          <p:nvPr>
            <p:ph type="title"/>
          </p:nvPr>
        </p:nvSpPr>
        <p:spPr/>
        <p:txBody>
          <a:bodyPr/>
          <a:lstStyle/>
          <a:p>
            <a:r>
              <a:rPr lang="en-US" altLang="zh-CN" dirty="0"/>
              <a:t>General DP SGD</a:t>
            </a:r>
            <a:endParaRPr lang="zh-CN" altLang="en-US" dirty="0"/>
          </a:p>
        </p:txBody>
      </p:sp>
    </p:spTree>
    <p:extLst>
      <p:ext uri="{BB962C8B-B14F-4D97-AF65-F5344CB8AC3E}">
        <p14:creationId xmlns:p14="http://schemas.microsoft.com/office/powerpoint/2010/main" val="1377743677"/>
      </p:ext>
    </p:extLst>
  </p:cSld>
  <p:clrMapOvr>
    <a:masterClrMapping/>
  </p:clrMapOvr>
</p:sld>
</file>

<file path=ppt/theme/theme1.xml><?xml version="1.0" encoding="utf-8"?>
<a:theme xmlns:a="http://schemas.openxmlformats.org/drawingml/2006/main" name="Gremio template">
  <a:themeElements>
    <a:clrScheme name="Custom 347">
      <a:dk1>
        <a:srgbClr val="25516C"/>
      </a:dk1>
      <a:lt1>
        <a:srgbClr val="FFFFFF"/>
      </a:lt1>
      <a:dk2>
        <a:srgbClr val="666666"/>
      </a:dk2>
      <a:lt2>
        <a:srgbClr val="CCCCCC"/>
      </a:lt2>
      <a:accent1>
        <a:srgbClr val="00BEF2"/>
      </a:accent1>
      <a:accent2>
        <a:srgbClr val="2D82B0"/>
      </a:accent2>
      <a:accent3>
        <a:srgbClr val="25516C"/>
      </a:accent3>
      <a:accent4>
        <a:srgbClr val="67D6E9"/>
      </a:accent4>
      <a:accent5>
        <a:srgbClr val="41A2B3"/>
      </a:accent5>
      <a:accent6>
        <a:srgbClr val="0C8196"/>
      </a:accent6>
      <a:hlink>
        <a:srgbClr val="2D82B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TotalTime>
  <Words>1228</Words>
  <Application>Microsoft Office PowerPoint</Application>
  <PresentationFormat>自定义</PresentationFormat>
  <Paragraphs>152</Paragraphs>
  <Slides>14</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Times New Roman</vt:lpstr>
      <vt:lpstr>微软雅黑</vt:lpstr>
      <vt:lpstr>微软雅黑</vt:lpstr>
      <vt:lpstr>等线</vt:lpstr>
      <vt:lpstr>Montserrat</vt:lpstr>
      <vt:lpstr>宋体</vt:lpstr>
      <vt:lpstr>Calibri</vt:lpstr>
      <vt:lpstr>Arial</vt:lpstr>
      <vt:lpstr>Wingdings</vt:lpstr>
      <vt:lpstr>Cambria Math</vt:lpstr>
      <vt:lpstr>Open Sans</vt:lpstr>
      <vt:lpstr>Gremio template</vt:lpstr>
      <vt:lpstr>Methodology, Ethics and Practice of  Data Privacy</vt:lpstr>
      <vt:lpstr>Part 1</vt:lpstr>
      <vt:lpstr>Paillier 同态加密简介</vt:lpstr>
      <vt:lpstr>Paillier 同态加密简介</vt:lpstr>
      <vt:lpstr>实验工具</vt:lpstr>
      <vt:lpstr>实验内容</vt:lpstr>
      <vt:lpstr>Part 2</vt:lpstr>
      <vt:lpstr>Linear Regression</vt:lpstr>
      <vt:lpstr>General DP SGD</vt:lpstr>
      <vt:lpstr>PPLR using DPGD</vt:lpstr>
      <vt:lpstr>PPLR using Functional Mechanism</vt:lpstr>
      <vt:lpstr>PPLR using Functional Mechanism</vt:lpstr>
      <vt:lpstr>Requirement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Boodoo</dc:creator>
  <cp:lastModifiedBy>y hk</cp:lastModifiedBy>
  <cp:revision>39</cp:revision>
  <dcterms:modified xsi:type="dcterms:W3CDTF">2020-06-02T10:32:38Z</dcterms:modified>
</cp:coreProperties>
</file>