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47"/>
  </p:notesMasterIdLst>
  <p:handoutMasterIdLst>
    <p:handoutMasterId r:id="rId48"/>
  </p:handoutMasterIdLst>
  <p:sldIdLst>
    <p:sldId id="323" r:id="rId2"/>
    <p:sldId id="1202" r:id="rId3"/>
    <p:sldId id="1203" r:id="rId4"/>
    <p:sldId id="1204" r:id="rId5"/>
    <p:sldId id="1205" r:id="rId6"/>
    <p:sldId id="1206" r:id="rId7"/>
    <p:sldId id="1207" r:id="rId8"/>
    <p:sldId id="1208" r:id="rId9"/>
    <p:sldId id="1209" r:id="rId10"/>
    <p:sldId id="1210" r:id="rId11"/>
    <p:sldId id="1211" r:id="rId12"/>
    <p:sldId id="1212" r:id="rId13"/>
    <p:sldId id="1213" r:id="rId14"/>
    <p:sldId id="1214" r:id="rId15"/>
    <p:sldId id="1217" r:id="rId16"/>
    <p:sldId id="1218" r:id="rId17"/>
    <p:sldId id="1219" r:id="rId18"/>
    <p:sldId id="1220" r:id="rId19"/>
    <p:sldId id="1221" r:id="rId20"/>
    <p:sldId id="1222" r:id="rId21"/>
    <p:sldId id="1223" r:id="rId22"/>
    <p:sldId id="1224" r:id="rId23"/>
    <p:sldId id="1225" r:id="rId24"/>
    <p:sldId id="1226" r:id="rId25"/>
    <p:sldId id="1227" r:id="rId26"/>
    <p:sldId id="1228" r:id="rId27"/>
    <p:sldId id="1229" r:id="rId28"/>
    <p:sldId id="1230" r:id="rId29"/>
    <p:sldId id="1231" r:id="rId30"/>
    <p:sldId id="1232" r:id="rId31"/>
    <p:sldId id="1233" r:id="rId32"/>
    <p:sldId id="1234" r:id="rId33"/>
    <p:sldId id="1235" r:id="rId34"/>
    <p:sldId id="1236" r:id="rId35"/>
    <p:sldId id="1237" r:id="rId36"/>
    <p:sldId id="1238" r:id="rId37"/>
    <p:sldId id="1239" r:id="rId38"/>
    <p:sldId id="1240" r:id="rId39"/>
    <p:sldId id="1241" r:id="rId40"/>
    <p:sldId id="1242" r:id="rId41"/>
    <p:sldId id="1243" r:id="rId42"/>
    <p:sldId id="1244" r:id="rId43"/>
    <p:sldId id="1245" r:id="rId44"/>
    <p:sldId id="1246" r:id="rId45"/>
    <p:sldId id="127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20" autoAdjust="0"/>
    <p:restoredTop sz="96379" autoAdjust="0"/>
  </p:normalViewPr>
  <p:slideViewPr>
    <p:cSldViewPr snapToGrid="0">
      <p:cViewPr varScale="1">
        <p:scale>
          <a:sx n="94" d="100"/>
          <a:sy n="94" d="100"/>
        </p:scale>
        <p:origin x="66" y="198"/>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2020/5/14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2020/5/14</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CF12846-78C1-4F79-94D1-DAC086270366}"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bwMode="auto">
          <a:noFill/>
          <a:ln>
            <a:miter lim="800000"/>
            <a:headEnd/>
            <a:tailEnd/>
          </a:ln>
        </p:spPr>
        <p:txBody>
          <a:bodyPr/>
          <a:lstStyle/>
          <a:p>
            <a:fld id="{085AD3FB-F9CD-4629-A35F-EF215F60BE98}" type="slidenum">
              <a:rPr lang="en-US" altLang="zh-CN"/>
              <a:pPr/>
              <a:t>13</a:t>
            </a:fld>
            <a:endParaRPr lang="en-US" altLang="zh-CN"/>
          </a:p>
        </p:txBody>
      </p:sp>
      <p:sp>
        <p:nvSpPr>
          <p:cNvPr id="95235"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5236"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bwMode="auto">
          <a:noFill/>
          <a:ln>
            <a:miter lim="800000"/>
            <a:headEnd/>
            <a:tailEnd/>
          </a:ln>
        </p:spPr>
        <p:txBody>
          <a:bodyPr/>
          <a:lstStyle/>
          <a:p>
            <a:fld id="{2016DAEB-5B46-47E2-8814-3AA3BFD85A8B}" type="slidenum">
              <a:rPr lang="en-US" altLang="zh-CN"/>
              <a:pPr/>
              <a:t>14</a:t>
            </a:fld>
            <a:endParaRPr lang="en-US" altLang="zh-CN"/>
          </a:p>
        </p:txBody>
      </p:sp>
      <p:sp>
        <p:nvSpPr>
          <p:cNvPr id="97283"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7284"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a:lstStyle/>
          <a:p>
            <a:fld id="{A58AEFA5-63C8-4C2D-9D3F-5A2F51637DC6}" type="slidenum">
              <a:rPr lang="zh-CN" altLang="en-US"/>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09BFE686-8D0B-4BFB-8833-6225930231B6}"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834701B0-A416-4B69-8925-7FE37D51681A}" type="slidenum">
              <a:rPr lang="zh-CN" altLang="en-US"/>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FB0696C3-3AFC-41BD-84BB-F76880DDF084}" type="slidenum">
              <a:rPr lang="zh-CN" altLang="en-US"/>
              <a:pPr/>
              <a:t>34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AEE4CADF-AD51-408C-B3D0-A21F273CB3B4}" type="slidenum">
              <a:rPr lang="zh-CN" altLang="en-US"/>
              <a:pPr/>
              <a:t>35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headEnd/>
            <a:tailEnd/>
          </a:ln>
        </p:spPr>
        <p:txBody>
          <a:bodyPr/>
          <a:lstStyle/>
          <a:p>
            <a:pPr defTabSz="928688"/>
            <a:fld id="{D7CE34B5-8531-4DF2-9F24-268A9D914D7B}" type="slidenum">
              <a:rPr lang="en-US" altLang="zh-CN">
                <a:latin typeface="Times New Roman" pitchFamily="18" charset="0"/>
              </a:rPr>
              <a:pPr defTabSz="928688"/>
              <a:t>45</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headEnd/>
            <a:tailEnd/>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即使</a:t>
            </a:r>
          </a:p>
        </p:txBody>
      </p:sp>
      <p:sp>
        <p:nvSpPr>
          <p:cNvPr id="76804" name="灯片编号占位符 3"/>
          <p:cNvSpPr>
            <a:spLocks noGrp="1"/>
          </p:cNvSpPr>
          <p:nvPr>
            <p:ph type="sldNum" sz="quarter" idx="5"/>
          </p:nvPr>
        </p:nvSpPr>
        <p:spPr bwMode="auto">
          <a:noFill/>
          <a:ln>
            <a:miter lim="800000"/>
            <a:headEnd/>
            <a:tailEnd/>
          </a:ln>
        </p:spPr>
        <p:txBody>
          <a:bodyPr/>
          <a:lstStyle/>
          <a:p>
            <a:fld id="{3B95CA67-5815-4A76-BD0D-2D628CF299C2}"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49EF32D6-84A9-457A-9ECA-BF26B5C1B65D}"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FB90FA44-93C5-4B97-BB59-E48D48174247}"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372BCFAA-A0A7-4924-B40F-522A4BD70F68}"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956BC995-571C-4377-90EA-DC3B2BC92BBE}"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bwMode="auto">
          <a:noFill/>
          <a:ln>
            <a:miter lim="800000"/>
            <a:headEnd/>
            <a:tailEnd/>
          </a:ln>
        </p:spPr>
        <p:txBody>
          <a:bodyPr/>
          <a:lstStyle/>
          <a:p>
            <a:fld id="{88D45923-C35D-4F67-965A-B550626135C8}" type="slidenum">
              <a:rPr lang="en-US" altLang="zh-CN"/>
              <a:pPr/>
              <a:t>10</a:t>
            </a:fld>
            <a:endParaRPr lang="en-US" altLang="zh-CN"/>
          </a:p>
        </p:txBody>
      </p:sp>
      <p:sp>
        <p:nvSpPr>
          <p:cNvPr id="89091"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89092"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bwMode="auto">
          <a:noFill/>
          <a:ln>
            <a:miter lim="800000"/>
            <a:headEnd/>
            <a:tailEnd/>
          </a:ln>
        </p:spPr>
        <p:txBody>
          <a:bodyPr/>
          <a:lstStyle/>
          <a:p>
            <a:fld id="{68191AC2-F312-45E1-84B6-5AE01752008E}" type="slidenum">
              <a:rPr lang="en-US" altLang="zh-CN"/>
              <a:pPr/>
              <a:t>11</a:t>
            </a:fld>
            <a:endParaRPr lang="en-US" altLang="zh-CN"/>
          </a:p>
        </p:txBody>
      </p:sp>
      <p:sp>
        <p:nvSpPr>
          <p:cNvPr id="91139"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1140"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833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pPr/>
              <a:t>5/14/2020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pPr/>
              <a:t>5/14/2020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pPr/>
              <a:t>5/14/2020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pPr/>
              <a:t>5/14/2020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Coherence</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zh-CN" smtClean="0"/>
              <a:t>Performance of Symmetric Shared-Memory Multiprocessors</a:t>
            </a:r>
          </a:p>
        </p:txBody>
      </p:sp>
      <p:sp>
        <p:nvSpPr>
          <p:cNvPr id="88067" name="Rectangle 3"/>
          <p:cNvSpPr>
            <a:spLocks noGrp="1" noChangeArrowheads="1"/>
          </p:cNvSpPr>
          <p:nvPr>
            <p:ph idx="1"/>
          </p:nvPr>
        </p:nvSpPr>
        <p:spPr/>
        <p:txBody>
          <a:bodyPr/>
          <a:lstStyle/>
          <a:p>
            <a:r>
              <a:rPr lang="en-US" altLang="zh-CN" dirty="0" smtClean="0"/>
              <a:t>Cache performance </a:t>
            </a:r>
            <a:r>
              <a:rPr lang="zh-CN" altLang="en-US" dirty="0" smtClean="0"/>
              <a:t>由两部分构成：</a:t>
            </a:r>
            <a:endParaRPr lang="en-US" altLang="zh-CN" dirty="0" smtClean="0"/>
          </a:p>
          <a:p>
            <a:pPr lvl="1"/>
            <a:r>
              <a:rPr lang="zh-CN" altLang="en-US" dirty="0" smtClean="0"/>
              <a:t>单处理器 </a:t>
            </a:r>
            <a:r>
              <a:rPr lang="en-US" altLang="zh-CN" dirty="0" smtClean="0"/>
              <a:t>cache miss</a:t>
            </a:r>
            <a:r>
              <a:rPr lang="zh-CN" altLang="en-US" dirty="0" smtClean="0"/>
              <a:t>的通信量（</a:t>
            </a:r>
            <a:r>
              <a:rPr lang="en-US" altLang="zh-CN" dirty="0" smtClean="0"/>
              <a:t>Traffic</a:t>
            </a:r>
            <a:r>
              <a:rPr lang="zh-CN" altLang="en-US" dirty="0" smtClean="0"/>
              <a:t>）</a:t>
            </a:r>
            <a:endParaRPr lang="en-US" altLang="zh-CN" dirty="0" smtClean="0"/>
          </a:p>
          <a:p>
            <a:pPr lvl="1"/>
            <a:r>
              <a:rPr lang="zh-CN" altLang="en-US" dirty="0" smtClean="0"/>
              <a:t>通信引起的通信量：由于作废机制导致后面的访问失效</a:t>
            </a:r>
            <a:endParaRPr lang="en-US" altLang="zh-CN" dirty="0" smtClean="0"/>
          </a:p>
          <a:p>
            <a:r>
              <a:rPr lang="en-US" altLang="zh-CN" dirty="0" smtClean="0"/>
              <a:t>Coherence misses</a:t>
            </a:r>
          </a:p>
          <a:p>
            <a:pPr lvl="1"/>
            <a:r>
              <a:rPr lang="zh-CN" altLang="en-US" dirty="0" smtClean="0"/>
              <a:t>有时也称为</a:t>
            </a:r>
            <a:r>
              <a:rPr lang="en-US" altLang="zh-CN" dirty="0" smtClean="0"/>
              <a:t> Communication miss</a:t>
            </a:r>
          </a:p>
          <a:p>
            <a:pPr lvl="1"/>
            <a:r>
              <a:rPr lang="en-US" altLang="zh-CN" dirty="0" smtClean="0"/>
              <a:t>4th C of cache misses along with Compulsory, Capacity, &amp; Conflict.</a:t>
            </a:r>
          </a:p>
        </p:txBody>
      </p:sp>
      <p:sp>
        <p:nvSpPr>
          <p:cNvPr id="5" name="日期占位符 4"/>
          <p:cNvSpPr>
            <a:spLocks noGrp="1"/>
          </p:cNvSpPr>
          <p:nvPr>
            <p:ph type="dt" sz="half" idx="10"/>
          </p:nvPr>
        </p:nvSpPr>
        <p:spPr/>
        <p:txBody>
          <a:bodyPr/>
          <a:lstStyle/>
          <a:p>
            <a:fld id="{6535BF41-2310-4E12-A3E5-F3B0D3C8E1E4}" type="datetime1">
              <a:rPr lang="zh-CN" altLang="en-US" smtClean="0"/>
              <a:pPr/>
              <a:t>2020/5/14</a:t>
            </a:fld>
            <a:endParaRPr lang="zh-CN" altLang="en-US"/>
          </a:p>
        </p:txBody>
      </p:sp>
      <p:sp>
        <p:nvSpPr>
          <p:cNvPr id="6" name="页脚占位符 5"/>
          <p:cNvSpPr>
            <a:spLocks noGrp="1"/>
          </p:cNvSpPr>
          <p:nvPr>
            <p:ph type="ftr" sz="quarter" idx="11"/>
          </p:nvPr>
        </p:nvSpPr>
        <p:spPr/>
        <p:txBody>
          <a:bodyPr/>
          <a:lstStyle/>
          <a:p>
            <a:r>
              <a:rPr lang="zh-CN" altLang="en-US" dirty="0" smtClean="0"/>
              <a:t>计算机体系结构</a:t>
            </a:r>
            <a:endParaRPr lang="zh-CN" altLang="en-US" dirty="0"/>
          </a:p>
        </p:txBody>
      </p:sp>
      <p:sp>
        <p:nvSpPr>
          <p:cNvPr id="88068" name="Slide Number Placeholder 4"/>
          <p:cNvSpPr>
            <a:spLocks noGrp="1"/>
          </p:cNvSpPr>
          <p:nvPr>
            <p:ph type="sldNum" sz="quarter" idx="12"/>
          </p:nvPr>
        </p:nvSpPr>
        <p:spPr/>
        <p:txBody>
          <a:bodyPr/>
          <a:lstStyle/>
          <a:p>
            <a:fld id="{66A12441-F02B-4F55-9153-7D5CBDED39C6}"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28650" y="0"/>
            <a:ext cx="7886700" cy="744538"/>
          </a:xfrm>
        </p:spPr>
        <p:txBody>
          <a:bodyPr/>
          <a:lstStyle/>
          <a:p>
            <a:r>
              <a:rPr lang="en-US" altLang="zh-CN" dirty="0" smtClean="0"/>
              <a:t>Coherency Misses</a:t>
            </a:r>
          </a:p>
        </p:txBody>
      </p:sp>
      <p:sp>
        <p:nvSpPr>
          <p:cNvPr id="90115" name="Rectangle 3"/>
          <p:cNvSpPr>
            <a:spLocks noGrp="1" noChangeArrowheads="1"/>
          </p:cNvSpPr>
          <p:nvPr>
            <p:ph idx="1"/>
          </p:nvPr>
        </p:nvSpPr>
        <p:spPr>
          <a:xfrm>
            <a:off x="420688" y="977900"/>
            <a:ext cx="8345487" cy="5378450"/>
          </a:xfrm>
        </p:spPr>
        <p:txBody>
          <a:bodyPr/>
          <a:lstStyle/>
          <a:p>
            <a:r>
              <a:rPr lang="en-US" altLang="zh-CN" sz="2000" dirty="0" smtClean="0"/>
              <a:t> </a:t>
            </a:r>
            <a:r>
              <a:rPr lang="zh-CN" altLang="en-US" sz="2000" dirty="0" smtClean="0"/>
              <a:t>由于对共享块的写操作引起</a:t>
            </a:r>
            <a:endParaRPr lang="en-US" altLang="zh-CN" sz="2000" dirty="0" smtClean="0"/>
          </a:p>
          <a:p>
            <a:pPr lvl="1"/>
            <a:r>
              <a:rPr lang="zh-CN" altLang="en-US" sz="1800" dirty="0" smtClean="0"/>
              <a:t>共享块在多个本地</a:t>
            </a:r>
            <a:r>
              <a:rPr lang="en-US" altLang="zh-CN" sz="1800" dirty="0" smtClean="0"/>
              <a:t>Cache</a:t>
            </a:r>
            <a:r>
              <a:rPr lang="zh-CN" altLang="en-US" sz="1800" dirty="0" smtClean="0"/>
              <a:t>有副本</a:t>
            </a:r>
            <a:endParaRPr lang="en-US" altLang="zh-CN" sz="1800" dirty="0" smtClean="0"/>
          </a:p>
          <a:p>
            <a:pPr lvl="1"/>
            <a:r>
              <a:rPr lang="zh-CN" altLang="en-US" sz="1800" dirty="0" smtClean="0"/>
              <a:t>当某处理器对共享块进行写操作时会 作废其他处理器的本地</a:t>
            </a:r>
            <a:r>
              <a:rPr lang="en-US" altLang="zh-CN" sz="1800" dirty="0" smtClean="0"/>
              <a:t>Cache</a:t>
            </a:r>
            <a:r>
              <a:rPr lang="zh-CN" altLang="en-US" sz="1800" dirty="0" smtClean="0"/>
              <a:t>的副本</a:t>
            </a:r>
            <a:endParaRPr lang="en-US" altLang="zh-CN" sz="1800" dirty="0" smtClean="0"/>
          </a:p>
          <a:p>
            <a:pPr lvl="1"/>
            <a:r>
              <a:rPr lang="zh-CN" altLang="en-US" sz="1800" b="1" dirty="0" smtClean="0">
                <a:solidFill>
                  <a:srgbClr val="0070C0"/>
                </a:solidFill>
              </a:rPr>
              <a:t>其他处理器对共享块进行读操作时</a:t>
            </a:r>
            <a:r>
              <a:rPr lang="en-US" altLang="zh-CN" sz="1800" b="1" dirty="0" smtClean="0">
                <a:solidFill>
                  <a:srgbClr val="0070C0"/>
                </a:solidFill>
              </a:rPr>
              <a:t> </a:t>
            </a:r>
            <a:r>
              <a:rPr lang="zh-CN" altLang="en-US" sz="1800" b="1" dirty="0" smtClean="0">
                <a:solidFill>
                  <a:srgbClr val="0070C0"/>
                </a:solidFill>
              </a:rPr>
              <a:t>会有</a:t>
            </a:r>
            <a:r>
              <a:rPr lang="en-US" altLang="zh-CN" sz="1800" b="1" dirty="0" smtClean="0">
                <a:solidFill>
                  <a:srgbClr val="0070C0"/>
                </a:solidFill>
              </a:rPr>
              <a:t>coherence miss</a:t>
            </a:r>
          </a:p>
          <a:p>
            <a:r>
              <a:rPr lang="en-US" altLang="zh-CN" sz="2000" dirty="0" smtClean="0"/>
              <a:t>True sharing misses </a:t>
            </a:r>
            <a:r>
              <a:rPr lang="zh-CN" altLang="en-US" sz="2000" dirty="0" smtClean="0"/>
              <a:t>：</a:t>
            </a:r>
            <a:r>
              <a:rPr lang="en-US" altLang="zh-CN" sz="2000" dirty="0" smtClean="0"/>
              <a:t>Cache coherence </a:t>
            </a:r>
            <a:r>
              <a:rPr lang="zh-CN" altLang="en-US" sz="2000" dirty="0" smtClean="0"/>
              <a:t>机制引起的数据通信</a:t>
            </a:r>
            <a:endParaRPr lang="en-US" altLang="zh-CN" sz="2000" dirty="0" smtClean="0"/>
          </a:p>
          <a:p>
            <a:pPr lvl="1"/>
            <a:r>
              <a:rPr lang="zh-CN" altLang="en-US" sz="1800" dirty="0" smtClean="0"/>
              <a:t>通常是不同的处理器写或读 同一个变量</a:t>
            </a:r>
            <a:endParaRPr lang="en-US" altLang="zh-CN" sz="1800" dirty="0" smtClean="0"/>
          </a:p>
          <a:p>
            <a:pPr lvl="1"/>
            <a:r>
              <a:rPr lang="zh-CN" altLang="en-US" sz="1800" dirty="0" smtClean="0"/>
              <a:t>对</a:t>
            </a:r>
            <a:r>
              <a:rPr lang="en-US" altLang="zh-CN" sz="1800" dirty="0" smtClean="0"/>
              <a:t>S</a:t>
            </a:r>
            <a:r>
              <a:rPr lang="zh-CN" altLang="en-US" sz="1800" dirty="0" smtClean="0"/>
              <a:t>态块的写操作会作废其他</a:t>
            </a:r>
            <a:r>
              <a:rPr lang="en-US" altLang="zh-CN" sz="1800" dirty="0" smtClean="0"/>
              <a:t>cache</a:t>
            </a:r>
            <a:r>
              <a:rPr lang="zh-CN" altLang="en-US" sz="1800" dirty="0" smtClean="0"/>
              <a:t>中的共享块</a:t>
            </a:r>
            <a:endParaRPr lang="en-US" altLang="zh-CN" sz="1800" dirty="0" smtClean="0"/>
          </a:p>
          <a:p>
            <a:pPr lvl="1"/>
            <a:r>
              <a:rPr lang="zh-CN" altLang="en-US" sz="1800" dirty="0" smtClean="0"/>
              <a:t>处理器试图读一个存在于其他处理器的</a:t>
            </a:r>
            <a:r>
              <a:rPr lang="en-US" altLang="zh-CN" sz="1800" dirty="0" smtClean="0"/>
              <a:t>cache</a:t>
            </a:r>
            <a:r>
              <a:rPr lang="zh-CN" altLang="en-US" sz="1800" dirty="0" smtClean="0"/>
              <a:t>中并且已经修改过的字（</a:t>
            </a:r>
            <a:r>
              <a:rPr lang="en-US" altLang="zh-CN" sz="1800" dirty="0" smtClean="0"/>
              <a:t>modified</a:t>
            </a:r>
            <a:r>
              <a:rPr lang="zh-CN" altLang="en-US" sz="1800" dirty="0" smtClean="0"/>
              <a:t>），这会导致失效，并将当前</a:t>
            </a:r>
            <a:r>
              <a:rPr lang="en-US" altLang="zh-CN" sz="1800" dirty="0" smtClean="0"/>
              <a:t>cache</a:t>
            </a:r>
            <a:r>
              <a:rPr lang="zh-CN" altLang="en-US" sz="1800" dirty="0" smtClean="0"/>
              <a:t>中的对应块写回</a:t>
            </a:r>
            <a:endParaRPr lang="en-US" altLang="zh-CN" sz="1800" dirty="0" smtClean="0"/>
          </a:p>
          <a:p>
            <a:pPr lvl="1"/>
            <a:r>
              <a:rPr lang="zh-CN" altLang="en-US" sz="1800" b="1" dirty="0">
                <a:solidFill>
                  <a:srgbClr val="0070C0"/>
                </a:solidFill>
              </a:rPr>
              <a:t>即使</a:t>
            </a:r>
            <a:r>
              <a:rPr lang="zh-CN" altLang="en-US" sz="1800" b="1" dirty="0" smtClean="0">
                <a:solidFill>
                  <a:srgbClr val="0070C0"/>
                </a:solidFill>
              </a:rPr>
              <a:t>块大小为</a:t>
            </a:r>
            <a:r>
              <a:rPr lang="en-US" altLang="zh-CN" sz="1800" b="1" dirty="0" smtClean="0">
                <a:solidFill>
                  <a:srgbClr val="0070C0"/>
                </a:solidFill>
              </a:rPr>
              <a:t>1</a:t>
            </a:r>
            <a:r>
              <a:rPr lang="zh-CN" altLang="en-US" sz="1800" b="1" dirty="0" smtClean="0">
                <a:solidFill>
                  <a:srgbClr val="0070C0"/>
                </a:solidFill>
              </a:rPr>
              <a:t>个字，失效仍然会发生</a:t>
            </a:r>
            <a:endParaRPr lang="en-US" altLang="zh-CN" sz="1800" b="1" dirty="0" smtClean="0">
              <a:solidFill>
                <a:srgbClr val="0070C0"/>
              </a:solidFill>
            </a:endParaRPr>
          </a:p>
          <a:p>
            <a:r>
              <a:rPr lang="en-US" altLang="zh-CN" sz="2000" dirty="0" smtClean="0"/>
              <a:t>False sharing misses </a:t>
            </a:r>
            <a:r>
              <a:rPr lang="zh-CN" altLang="en-US" sz="2000" dirty="0" smtClean="0"/>
              <a:t>： </a:t>
            </a:r>
            <a:r>
              <a:rPr lang="zh-CN" altLang="en-US" sz="2000" b="1" dirty="0" smtClean="0">
                <a:solidFill>
                  <a:srgbClr val="0070C0"/>
                </a:solidFill>
              </a:rPr>
              <a:t>由于某个字在某个失效块中</a:t>
            </a:r>
            <a:endParaRPr lang="en-US" altLang="zh-CN" sz="2000" b="1" dirty="0" smtClean="0">
              <a:solidFill>
                <a:srgbClr val="0070C0"/>
              </a:solidFill>
            </a:endParaRPr>
          </a:p>
          <a:p>
            <a:pPr lvl="1"/>
            <a:r>
              <a:rPr lang="zh-CN" altLang="en-US" sz="1800" dirty="0" smtClean="0"/>
              <a:t>读写同一块中的不同变量</a:t>
            </a:r>
            <a:endParaRPr lang="en-US" altLang="zh-CN" sz="1800" dirty="0" smtClean="0"/>
          </a:p>
          <a:p>
            <a:pPr lvl="1"/>
            <a:r>
              <a:rPr lang="zh-CN" altLang="en-US" sz="1800" dirty="0" smtClean="0"/>
              <a:t>失效并没有通过通信产生新的值，仅仅是产生了额外的失效</a:t>
            </a:r>
            <a:endParaRPr lang="en-US" altLang="zh-CN" sz="1800" dirty="0" smtClean="0"/>
          </a:p>
          <a:p>
            <a:pPr lvl="1"/>
            <a:r>
              <a:rPr lang="zh-CN" altLang="en-US" sz="1800" dirty="0" smtClean="0"/>
              <a:t>块是共享的，但块中没有真正共享的字</a:t>
            </a:r>
            <a:r>
              <a:rPr lang="en-US" altLang="zh-CN" sz="1800" dirty="0" smtClean="0"/>
              <a:t/>
            </a:r>
            <a:br>
              <a:rPr lang="en-US" altLang="zh-CN" sz="1800" dirty="0" smtClean="0"/>
            </a:br>
            <a:r>
              <a:rPr lang="en-US" altLang="zh-CN" sz="1800" dirty="0" smtClean="0"/>
              <a:t> </a:t>
            </a:r>
            <a:r>
              <a:rPr lang="en-US" altLang="zh-CN" sz="1800" dirty="0" smtClean="0">
                <a:sym typeface="Symbol" pitchFamily="18" charset="2"/>
              </a:rPr>
              <a:t></a:t>
            </a:r>
            <a:r>
              <a:rPr lang="zh-CN" altLang="en-US" sz="1800" b="1" dirty="0" smtClean="0">
                <a:solidFill>
                  <a:srgbClr val="0070C0"/>
                </a:solidFill>
                <a:sym typeface="Symbol" pitchFamily="18" charset="2"/>
              </a:rPr>
              <a:t>如果块的大小为</a:t>
            </a:r>
            <a:r>
              <a:rPr lang="en-US" altLang="zh-CN" sz="1800" b="1" dirty="0" smtClean="0">
                <a:solidFill>
                  <a:srgbClr val="0070C0"/>
                </a:solidFill>
                <a:sym typeface="Symbol" pitchFamily="18" charset="2"/>
              </a:rPr>
              <a:t>1</a:t>
            </a:r>
            <a:r>
              <a:rPr lang="zh-CN" altLang="en-US" sz="1800" b="1" dirty="0" smtClean="0">
                <a:solidFill>
                  <a:srgbClr val="0070C0"/>
                </a:solidFill>
                <a:sym typeface="Symbol" pitchFamily="18" charset="2"/>
              </a:rPr>
              <a:t>个字，那么就不会产生这种失效</a:t>
            </a:r>
            <a:endParaRPr lang="en-US" altLang="zh-CN" sz="1800" b="1" dirty="0" smtClean="0">
              <a:solidFill>
                <a:srgbClr val="0070C0"/>
              </a:solidFill>
            </a:endParaRPr>
          </a:p>
        </p:txBody>
      </p:sp>
      <p:sp>
        <p:nvSpPr>
          <p:cNvPr id="5" name="日期占位符 4"/>
          <p:cNvSpPr>
            <a:spLocks noGrp="1"/>
          </p:cNvSpPr>
          <p:nvPr>
            <p:ph type="dt" sz="quarter" idx="10"/>
          </p:nvPr>
        </p:nvSpPr>
        <p:spPr/>
        <p:txBody>
          <a:bodyPr/>
          <a:lstStyle/>
          <a:p>
            <a:pPr>
              <a:defRPr/>
            </a:pPr>
            <a:fld id="{72CBEDAA-652D-46FD-82C8-E16CC628DE03}" type="datetime1">
              <a:rPr lang="zh-CN" altLang="en-US"/>
              <a:pPr>
                <a:defRPr/>
              </a:pPr>
              <a:t>2020/5/14</a:t>
            </a:fld>
            <a:endParaRPr lang="zh-CN" altLang="en-US"/>
          </a:p>
        </p:txBody>
      </p:sp>
      <p:sp>
        <p:nvSpPr>
          <p:cNvPr id="6" name="页脚占位符 5"/>
          <p:cNvSpPr>
            <a:spLocks noGrp="1"/>
          </p:cNvSpPr>
          <p:nvPr>
            <p:ph type="ftr" sz="quarter" idx="11"/>
          </p:nvPr>
        </p:nvSpPr>
        <p:spPr/>
        <p:txBody>
          <a:bodyPr/>
          <a:lstStyle/>
          <a:p>
            <a:pPr>
              <a:defRPr/>
            </a:pPr>
            <a:r>
              <a:rPr lang="zh-CN" altLang="en-US" smtClean="0"/>
              <a:t>计算机体系结构</a:t>
            </a:r>
            <a:endParaRPr lang="zh-CN" altLang="en-US"/>
          </a:p>
        </p:txBody>
      </p:sp>
      <p:sp>
        <p:nvSpPr>
          <p:cNvPr id="90118" name="灯片编号占位符 8"/>
          <p:cNvSpPr>
            <a:spLocks noGrp="1"/>
          </p:cNvSpPr>
          <p:nvPr>
            <p:ph type="sldNum" sz="quarter" idx="12"/>
          </p:nvPr>
        </p:nvSpPr>
        <p:spPr bwMode="auto">
          <a:noFill/>
          <a:ln>
            <a:miter lim="800000"/>
            <a:headEnd/>
            <a:tailEnd/>
          </a:ln>
        </p:spPr>
        <p:txBody>
          <a:bodyPr/>
          <a:lstStyle/>
          <a:p>
            <a:fld id="{045400B3-F0EE-4E22-9D0B-EDCB5B6DFCA3}" type="slidenum">
              <a:rPr lang="zh-CN" altLang="en-US"/>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z="3200" smtClean="0"/>
              <a:t>Example of True &amp; False Sharing Misses</a:t>
            </a:r>
            <a:endParaRPr lang="zh-CN" altLang="en-US" sz="3200" smtClean="0"/>
          </a:p>
        </p:txBody>
      </p:sp>
      <p:sp>
        <p:nvSpPr>
          <p:cNvPr id="4" name="日期占位符 3"/>
          <p:cNvSpPr>
            <a:spLocks noGrp="1"/>
          </p:cNvSpPr>
          <p:nvPr>
            <p:ph type="dt" sz="half" idx="10"/>
          </p:nvPr>
        </p:nvSpPr>
        <p:spPr/>
        <p:txBody>
          <a:bodyPr/>
          <a:lstStyle/>
          <a:p>
            <a:pPr>
              <a:defRPr/>
            </a:pPr>
            <a:fld id="{EB063027-6CE6-4275-8BBF-66C1AE34DAFB}"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92166" name="灯片编号占位符 5"/>
          <p:cNvSpPr>
            <a:spLocks noGrp="1"/>
          </p:cNvSpPr>
          <p:nvPr>
            <p:ph type="sldNum" sz="quarter" idx="12"/>
          </p:nvPr>
        </p:nvSpPr>
        <p:spPr bwMode="auto">
          <a:noFill/>
          <a:ln>
            <a:miter lim="800000"/>
            <a:headEnd/>
            <a:tailEnd/>
          </a:ln>
        </p:spPr>
        <p:txBody>
          <a:bodyPr/>
          <a:lstStyle/>
          <a:p>
            <a:fld id="{4976D734-5593-4E66-BAAE-8B20DF042AB9}" type="slidenum">
              <a:rPr lang="zh-CN" altLang="en-US"/>
              <a:pPr/>
              <a:t>12</a:t>
            </a:fld>
            <a:endParaRPr lang="zh-CN" altLang="en-US"/>
          </a:p>
        </p:txBody>
      </p:sp>
      <p:sp>
        <p:nvSpPr>
          <p:cNvPr id="3" name="内容占位符 2"/>
          <p:cNvSpPr>
            <a:spLocks noGrp="1"/>
          </p:cNvSpPr>
          <p:nvPr>
            <p:ph idx="4294967295"/>
          </p:nvPr>
        </p:nvSpPr>
        <p:spPr>
          <a:xfrm>
            <a:off x="561974" y="1168400"/>
            <a:ext cx="7962901" cy="1196975"/>
          </a:xfrm>
        </p:spPr>
        <p:txBody>
          <a:bodyPr rtlCol="0">
            <a:normAutofit fontScale="70000" lnSpcReduction="20000"/>
          </a:bodyPr>
          <a:lstStyle/>
          <a:p>
            <a:pPr marL="0" indent="0" eaLnBrk="1" fontAlgn="auto" hangingPunct="1">
              <a:lnSpc>
                <a:spcPct val="120000"/>
              </a:lnSpc>
              <a:spcAft>
                <a:spcPts val="0"/>
              </a:spcAft>
              <a:buFont typeface="Arial" pitchFamily="34" charset="0"/>
              <a:buNone/>
              <a:defRPr/>
            </a:pPr>
            <a:r>
              <a:rPr lang="zh-CN" altLang="en-US" dirty="0" smtClean="0"/>
              <a:t>变量</a:t>
            </a:r>
            <a:r>
              <a:rPr lang="en-US" altLang="zh-CN" dirty="0" smtClean="0"/>
              <a:t>X</a:t>
            </a:r>
            <a:r>
              <a:rPr lang="zh-CN" altLang="en-US" dirty="0" smtClean="0"/>
              <a:t>和</a:t>
            </a:r>
            <a:r>
              <a:rPr lang="en-US" altLang="zh-CN" dirty="0" smtClean="0"/>
              <a:t>Y </a:t>
            </a:r>
            <a:r>
              <a:rPr lang="zh-CN" altLang="en-US" dirty="0" smtClean="0"/>
              <a:t>属于同一</a:t>
            </a:r>
            <a:r>
              <a:rPr lang="en-US" altLang="zh-CN" dirty="0" smtClean="0"/>
              <a:t>cache</a:t>
            </a:r>
            <a:r>
              <a:rPr lang="zh-CN" altLang="en-US" dirty="0" smtClean="0"/>
              <a:t>块</a:t>
            </a:r>
            <a:endParaRPr lang="en-US" altLang="zh-CN" dirty="0" smtClean="0"/>
          </a:p>
          <a:p>
            <a:pPr marL="0" indent="0" eaLnBrk="1" fontAlgn="auto" hangingPunct="1">
              <a:lnSpc>
                <a:spcPct val="120000"/>
              </a:lnSpc>
              <a:spcAft>
                <a:spcPts val="0"/>
              </a:spcAft>
              <a:buFont typeface="Arial" pitchFamily="34" charset="0"/>
              <a:buNone/>
              <a:defRPr/>
            </a:pPr>
            <a:r>
              <a:rPr lang="zh-CN" altLang="en-US" dirty="0" smtClean="0"/>
              <a:t>初始状态为：</a:t>
            </a:r>
            <a:r>
              <a:rPr lang="en-US" altLang="zh-CN" dirty="0" smtClean="0"/>
              <a:t>P1</a:t>
            </a:r>
            <a:r>
              <a:rPr lang="zh-CN" altLang="en-US" dirty="0" smtClean="0"/>
              <a:t>和</a:t>
            </a:r>
            <a:r>
              <a:rPr lang="en-US" altLang="zh-CN" dirty="0" smtClean="0"/>
              <a:t>P2</a:t>
            </a:r>
            <a:r>
              <a:rPr lang="zh-CN" altLang="en-US" dirty="0" smtClean="0"/>
              <a:t>均</a:t>
            </a:r>
            <a:r>
              <a:rPr lang="zh-CN" altLang="en-US" dirty="0" smtClean="0">
                <a:solidFill>
                  <a:srgbClr val="FF0000"/>
                </a:solidFill>
              </a:rPr>
              <a:t>读取了共享变量</a:t>
            </a:r>
            <a:r>
              <a:rPr lang="en-US" altLang="zh-CN" dirty="0" smtClean="0">
                <a:solidFill>
                  <a:srgbClr val="FF0000"/>
                </a:solidFill>
              </a:rPr>
              <a:t>X</a:t>
            </a:r>
            <a:r>
              <a:rPr lang="en-US" altLang="zh-CN" dirty="0" smtClean="0"/>
              <a:t>, Block(X</a:t>
            </a:r>
            <a:r>
              <a:rPr lang="en-US" altLang="zh-CN" dirty="0"/>
              <a:t>, Y) </a:t>
            </a:r>
            <a:r>
              <a:rPr lang="zh-CN" altLang="en-US" dirty="0" smtClean="0"/>
              <a:t>在</a:t>
            </a:r>
            <a:r>
              <a:rPr lang="en-US" altLang="zh-CN" dirty="0" smtClean="0"/>
              <a:t>P1, P2</a:t>
            </a:r>
            <a:r>
              <a:rPr lang="zh-CN" altLang="en-US" dirty="0" smtClean="0"/>
              <a:t>中处于</a:t>
            </a:r>
            <a:r>
              <a:rPr lang="en-US" altLang="zh-CN" dirty="0" smtClean="0"/>
              <a:t>Shared </a:t>
            </a:r>
            <a:r>
              <a:rPr lang="zh-CN" altLang="en-US" dirty="0" smtClean="0"/>
              <a:t>态</a:t>
            </a:r>
            <a:endParaRPr lang="zh-CN" altLang="en-US" dirty="0"/>
          </a:p>
        </p:txBody>
      </p:sp>
      <p:pic>
        <p:nvPicPr>
          <p:cNvPr id="92167" name="图片 6"/>
          <p:cNvPicPr>
            <a:picLocks noChangeAspect="1"/>
          </p:cNvPicPr>
          <p:nvPr/>
        </p:nvPicPr>
        <p:blipFill>
          <a:blip r:embed="rId3"/>
          <a:srcRect/>
          <a:stretch>
            <a:fillRect/>
          </a:stretch>
        </p:blipFill>
        <p:spPr bwMode="auto">
          <a:xfrm>
            <a:off x="628650" y="2489200"/>
            <a:ext cx="7848600"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914399" y="0"/>
            <a:ext cx="8115301" cy="902312"/>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4 Processor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sp>
        <p:nvSpPr>
          <p:cNvPr id="7" name="日期占位符 6"/>
          <p:cNvSpPr>
            <a:spLocks noGrp="1"/>
          </p:cNvSpPr>
          <p:nvPr>
            <p:ph type="dt" sz="half" idx="10"/>
          </p:nvPr>
        </p:nvSpPr>
        <p:spPr/>
        <p:txBody>
          <a:bodyPr/>
          <a:lstStyle/>
          <a:p>
            <a:pPr>
              <a:defRPr/>
            </a:pPr>
            <a:fld id="{C6820F7C-80C9-4852-8AB5-A9F46C36608C}" type="datetime1">
              <a:rPr lang="zh-CN" altLang="en-US"/>
              <a:pPr>
                <a:defRPr/>
              </a:pPr>
              <a:t>2020/5/14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
        <p:nvSpPr>
          <p:cNvPr id="94211" name="Slide Number Placeholder 4"/>
          <p:cNvSpPr>
            <a:spLocks noGrp="1"/>
          </p:cNvSpPr>
          <p:nvPr>
            <p:ph type="sldNum" sz="quarter" idx="12"/>
          </p:nvPr>
        </p:nvSpPr>
        <p:spPr bwMode="auto">
          <a:noFill/>
          <a:ln>
            <a:miter lim="800000"/>
            <a:headEnd/>
            <a:tailEnd/>
          </a:ln>
        </p:spPr>
        <p:txBody>
          <a:bodyPr/>
          <a:lstStyle/>
          <a:p>
            <a:fld id="{F7E46463-6A03-4AA6-B530-0A2FBAEDFB97}" type="slidenum">
              <a:rPr lang="en-US" altLang="zh-CN"/>
              <a:pPr/>
              <a:t>13</a:t>
            </a:fld>
            <a:endParaRPr lang="en-US" altLang="zh-CN">
              <a:solidFill>
                <a:srgbClr val="FBBA03"/>
              </a:solidFill>
            </a:endParaRPr>
          </a:p>
        </p:txBody>
      </p:sp>
      <p:graphicFrame>
        <p:nvGraphicFramePr>
          <p:cNvPr id="94212" name="Object 2"/>
          <p:cNvGraphicFramePr>
            <a:graphicFrameLocks noChangeAspect="1"/>
          </p:cNvGraphicFramePr>
          <p:nvPr/>
        </p:nvGraphicFramePr>
        <p:xfrm>
          <a:off x="2514600" y="1271588"/>
          <a:ext cx="7848600" cy="5367337"/>
        </p:xfrm>
        <a:graphic>
          <a:graphicData uri="http://schemas.openxmlformats.org/presentationml/2006/ole">
            <mc:AlternateContent xmlns:mc="http://schemas.openxmlformats.org/markup-compatibility/2006">
              <mc:Choice xmlns:v="urn:schemas-microsoft-com:vml" Requires="v">
                <p:oleObj spid="_x0000_s1057" name="Worksheet" r:id="rId4" imgW="8658000" imgH="5915160" progId="Excel.Sheet.8">
                  <p:embed/>
                </p:oleObj>
              </mc:Choice>
              <mc:Fallback>
                <p:oleObj name="Worksheet" r:id="rId4" imgW="8658000" imgH="591516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8"/>
                        <a:ext cx="7848600" cy="536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3" name="Text Box 4"/>
          <p:cNvSpPr txBox="1">
            <a:spLocks noChangeArrowheads="1"/>
          </p:cNvSpPr>
          <p:nvPr/>
        </p:nvSpPr>
        <p:spPr bwMode="auto">
          <a:xfrm>
            <a:off x="517525" y="1838325"/>
            <a:ext cx="184150" cy="258763"/>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4214" name="Text Box 5"/>
          <p:cNvSpPr txBox="1">
            <a:spLocks noChangeArrowheads="1"/>
          </p:cNvSpPr>
          <p:nvPr/>
        </p:nvSpPr>
        <p:spPr bwMode="auto">
          <a:xfrm>
            <a:off x="0" y="1447800"/>
            <a:ext cx="2944813" cy="5278438"/>
          </a:xfrm>
          <a:prstGeom prst="rect">
            <a:avLst/>
          </a:prstGeom>
          <a:noFill/>
          <a:ln w="9525">
            <a:noFill/>
            <a:miter lim="800000"/>
            <a:headEnd/>
            <a:tailEnd/>
          </a:ln>
        </p:spPr>
        <p:txBody>
          <a:bodyPr bIns="0">
            <a:spAutoFit/>
          </a:bodyPr>
          <a:lstStyle/>
          <a:p>
            <a:pPr eaLnBrk="1" hangingPunct="1">
              <a:buFontTx/>
              <a:buChar char="•"/>
            </a:pPr>
            <a:r>
              <a:rPr lang="en-US" altLang="zh-CN" sz="2400" dirty="0"/>
              <a:t> Uniprocessor cache misses</a:t>
            </a:r>
            <a:br>
              <a:rPr lang="en-US" altLang="zh-CN" sz="2400" dirty="0"/>
            </a:br>
            <a:r>
              <a:rPr lang="en-US" altLang="zh-CN" sz="2400" dirty="0"/>
              <a:t>improve with</a:t>
            </a:r>
            <a:br>
              <a:rPr lang="en-US" altLang="zh-CN" sz="2400" dirty="0"/>
            </a:br>
            <a:r>
              <a:rPr lang="en-US" altLang="zh-CN" sz="2400" dirty="0"/>
              <a:t>cache size increase </a:t>
            </a:r>
            <a:r>
              <a:rPr lang="en-US" altLang="zh-CN" sz="2000" dirty="0"/>
              <a:t>(Instruction, Capacity/Conflict, Compulsory)</a:t>
            </a:r>
            <a:r>
              <a:rPr lang="en-US" altLang="zh-CN" dirty="0"/>
              <a:t> </a:t>
            </a:r>
          </a:p>
          <a:p>
            <a:pPr eaLnBrk="1" hangingPunct="1">
              <a:buFontTx/>
              <a:buChar char="•"/>
            </a:pPr>
            <a:endParaRPr lang="en-US" altLang="zh-CN" sz="2400" dirty="0"/>
          </a:p>
          <a:p>
            <a:pPr eaLnBrk="1" hangingPunct="1">
              <a:buFontTx/>
              <a:buChar char="•"/>
            </a:pPr>
            <a:r>
              <a:rPr lang="en-US" altLang="zh-CN" sz="2400" dirty="0"/>
              <a:t> True sharing and false sharing unchanged going from 1 MB to 8 MB </a:t>
            </a:r>
            <a:r>
              <a:rPr lang="en-US" altLang="zh-CN" sz="2000" dirty="0"/>
              <a:t>(L3 cache)</a:t>
            </a:r>
            <a:br>
              <a:rPr lang="en-US" altLang="zh-CN" sz="2000" dirty="0"/>
            </a:br>
            <a:endParaRPr lang="en-US" altLang="zh-CN" sz="2000" dirty="0"/>
          </a:p>
          <a:p>
            <a:pPr eaLnBrk="1" hangingPunct="1"/>
            <a:endParaRPr lang="en-US" altLang="zh-CN"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365125" y="157163"/>
            <a:ext cx="8642350" cy="1020762"/>
          </a:xfrm>
        </p:spPr>
        <p:txBody>
          <a:bodyPr rtlCol="0">
            <a:noAutofit/>
          </a:bodyPr>
          <a:lstStyle/>
          <a:p>
            <a:pPr eaLnBrk="1" fontAlgn="auto" hangingPunct="1">
              <a:spcAft>
                <a:spcPts val="0"/>
              </a:spcAft>
              <a:defRPr/>
            </a:pPr>
            <a:r>
              <a:rPr lang="en-US" sz="2000" dirty="0">
                <a:ea typeface="ＭＳ Ｐゴシック" charset="-128"/>
                <a:cs typeface="ＭＳ Ｐゴシック" charset="-128"/>
              </a:rPr>
              <a:t>MP </a:t>
            </a:r>
            <a:r>
              <a:rPr lang="en-US" sz="1800" dirty="0">
                <a:ea typeface="ＭＳ Ｐゴシック" charset="-128"/>
                <a:cs typeface="ＭＳ Ｐゴシック" charset="-128"/>
              </a:rPr>
              <a:t>Performance</a:t>
            </a:r>
            <a:r>
              <a:rPr lang="en-US" sz="2000" dirty="0">
                <a:ea typeface="ＭＳ Ｐゴシック" charset="-128"/>
                <a:cs typeface="ＭＳ Ｐゴシック" charset="-128"/>
              </a:rPr>
              <a:t> 2MB Cache </a:t>
            </a:r>
            <a:br>
              <a:rPr lang="en-US" sz="2000" dirty="0">
                <a:ea typeface="ＭＳ Ｐゴシック" charset="-128"/>
                <a:cs typeface="ＭＳ Ｐゴシック" charset="-128"/>
              </a:rPr>
            </a:br>
            <a:r>
              <a:rPr lang="en-US" sz="1800" dirty="0">
                <a:ea typeface="ＭＳ Ｐゴシック" charset="-128"/>
                <a:cs typeface="ＭＳ Ｐゴシック" charset="-128"/>
              </a:rPr>
              <a:t>Commercial Workload: OLTP, Decision Support (Database), Search Engine</a:t>
            </a:r>
          </a:p>
        </p:txBody>
      </p:sp>
      <p:graphicFrame>
        <p:nvGraphicFramePr>
          <p:cNvPr id="96259" name="Object 2"/>
          <p:cNvGraphicFramePr>
            <a:graphicFrameLocks noGrp="1" noChangeAspect="1"/>
          </p:cNvGraphicFramePr>
          <p:nvPr>
            <p:ph idx="1"/>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2083" name="Worksheet" r:id="rId4" imgW="8658000" imgH="5915160" progId="Excel.Sheet.8">
                  <p:embed/>
                </p:oleObj>
              </mc:Choice>
              <mc:Fallback>
                <p:oleObj name="Worksheet" r:id="rId4" imgW="8658000" imgH="5915160" progId="Excel.Shee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0" name="Slide Number Placeholder 4"/>
          <p:cNvSpPr>
            <a:spLocks noGrp="1"/>
          </p:cNvSpPr>
          <p:nvPr>
            <p:ph type="sldNum" sz="quarter" idx="12"/>
          </p:nvPr>
        </p:nvSpPr>
        <p:spPr bwMode="auto">
          <a:noFill/>
          <a:ln>
            <a:miter lim="800000"/>
            <a:headEnd/>
            <a:tailEnd/>
          </a:ln>
        </p:spPr>
        <p:txBody>
          <a:bodyPr/>
          <a:lstStyle/>
          <a:p>
            <a:fld id="{E3A12127-BF02-4F39-9B56-8695F32A3D78}" type="slidenum">
              <a:rPr lang="en-US" altLang="zh-CN"/>
              <a:pPr/>
              <a:t>14</a:t>
            </a:fld>
            <a:endParaRPr lang="en-US" altLang="zh-CN">
              <a:solidFill>
                <a:srgbClr val="FBBA03"/>
              </a:solidFill>
            </a:endParaRPr>
          </a:p>
        </p:txBody>
      </p:sp>
      <p:sp>
        <p:nvSpPr>
          <p:cNvPr id="96261" name="Text Box 3"/>
          <p:cNvSpPr txBox="1">
            <a:spLocks noChangeArrowheads="1"/>
          </p:cNvSpPr>
          <p:nvPr/>
        </p:nvSpPr>
        <p:spPr bwMode="auto">
          <a:xfrm>
            <a:off x="517525" y="1709738"/>
            <a:ext cx="184150" cy="258762"/>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6262" name="Text Box 4"/>
          <p:cNvSpPr txBox="1">
            <a:spLocks noChangeArrowheads="1"/>
          </p:cNvSpPr>
          <p:nvPr/>
        </p:nvSpPr>
        <p:spPr bwMode="auto">
          <a:xfrm>
            <a:off x="0" y="1447800"/>
            <a:ext cx="2667000" cy="1770063"/>
          </a:xfrm>
          <a:prstGeom prst="rect">
            <a:avLst/>
          </a:prstGeom>
          <a:noFill/>
          <a:ln w="9525">
            <a:noFill/>
            <a:miter lim="800000"/>
            <a:headEnd/>
            <a:tailEnd/>
          </a:ln>
        </p:spPr>
        <p:txBody>
          <a:bodyPr bIns="0">
            <a:spAutoFit/>
          </a:bodyPr>
          <a:lstStyle/>
          <a:p>
            <a:pPr eaLnBrk="1" hangingPunct="1">
              <a:buFontTx/>
              <a:buChar char="•"/>
            </a:pPr>
            <a:r>
              <a:rPr lang="en-US" altLang="zh-CN" sz="2800"/>
              <a:t> True sharing,</a:t>
            </a:r>
            <a:br>
              <a:rPr lang="en-US" altLang="zh-CN" sz="2800"/>
            </a:br>
            <a:r>
              <a:rPr lang="en-US" altLang="zh-CN" sz="2800"/>
              <a:t>false sharing increase going from 1 to 8 CPUs</a:t>
            </a:r>
            <a:endParaRPr lang="en-US" altLang="zh-CN" sz="3200"/>
          </a:p>
        </p:txBody>
      </p:sp>
      <p:sp>
        <p:nvSpPr>
          <p:cNvPr id="7" name="日期占位符 6"/>
          <p:cNvSpPr>
            <a:spLocks noGrp="1"/>
          </p:cNvSpPr>
          <p:nvPr>
            <p:ph type="dt" sz="quarter" idx="10"/>
          </p:nvPr>
        </p:nvSpPr>
        <p:spPr/>
        <p:txBody>
          <a:bodyPr/>
          <a:lstStyle/>
          <a:p>
            <a:pPr>
              <a:defRPr/>
            </a:pPr>
            <a:fld id="{1A33B0D4-4321-447F-A889-5E95ACACF1FF}" type="datetime1">
              <a:rPr lang="zh-CN" altLang="en-US"/>
              <a:pPr>
                <a:defRPr/>
              </a:pPr>
              <a:t>2020/5/14</a:t>
            </a:fld>
            <a:endParaRPr lang="zh-CN" altLang="en-US"/>
          </a:p>
        </p:txBody>
      </p:sp>
      <p:sp>
        <p:nvSpPr>
          <p:cNvPr id="8" name="页脚占位符 7"/>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smtClean="0"/>
              <a:t>Limitations of Snooping Protocols</a:t>
            </a:r>
            <a:endParaRPr lang="zh-CN" altLang="en-US" smtClean="0"/>
          </a:p>
        </p:txBody>
      </p:sp>
      <p:sp>
        <p:nvSpPr>
          <p:cNvPr id="3" name="内容占位符 2"/>
          <p:cNvSpPr>
            <a:spLocks noGrp="1"/>
          </p:cNvSpPr>
          <p:nvPr>
            <p:ph idx="1"/>
          </p:nvPr>
        </p:nvSpPr>
        <p:spPr/>
        <p:txBody>
          <a:bodyPr>
            <a:normAutofit fontScale="77500" lnSpcReduction="20000"/>
          </a:bodyPr>
          <a:lstStyle/>
          <a:p>
            <a:r>
              <a:rPr lang="zh-CN" altLang="en-US" dirty="0" smtClean="0"/>
              <a:t>总线的可扩放性收到一定限制</a:t>
            </a:r>
            <a:endParaRPr lang="en-US" altLang="zh-CN" dirty="0" smtClean="0"/>
          </a:p>
          <a:p>
            <a:pPr lvl="1"/>
            <a:r>
              <a:rPr lang="zh-CN" altLang="en-US" dirty="0" smtClean="0"/>
              <a:t>总线上能够连接的处理器数目有限</a:t>
            </a:r>
            <a:endParaRPr lang="en-US" altLang="zh-CN" dirty="0" smtClean="0"/>
          </a:p>
          <a:p>
            <a:pPr lvl="1"/>
            <a:r>
              <a:rPr lang="zh-CN" altLang="en-US" dirty="0" smtClean="0"/>
              <a:t>共享总线存在竞争使用问题</a:t>
            </a:r>
            <a:endParaRPr lang="en-US" altLang="zh-CN" dirty="0" smtClean="0"/>
          </a:p>
          <a:p>
            <a:pPr lvl="1"/>
            <a:r>
              <a:rPr lang="zh-CN" altLang="en-US" dirty="0" smtClean="0"/>
              <a:t>在由大量处理器构成的多处理器系统中，监听带宽是瓶颈</a:t>
            </a:r>
            <a:endParaRPr lang="en-US" altLang="zh-CN" dirty="0" smtClean="0"/>
          </a:p>
          <a:p>
            <a:r>
              <a:rPr lang="en-US" altLang="zh-CN" dirty="0" smtClean="0"/>
              <a:t> </a:t>
            </a:r>
            <a:r>
              <a:rPr lang="zh-CN" altLang="en-US" dirty="0" smtClean="0"/>
              <a:t>解决方案之一：片上互连网络</a:t>
            </a:r>
            <a:r>
              <a:rPr lang="en-US" altLang="zh-CN" dirty="0" smtClean="0">
                <a:sym typeface="Wingdings" panose="05000000000000000000" pitchFamily="2" charset="2"/>
              </a:rPr>
              <a:t></a:t>
            </a:r>
            <a:r>
              <a:rPr lang="zh-CN" altLang="en-US" dirty="0" smtClean="0"/>
              <a:t>并行通信</a:t>
            </a:r>
            <a:endParaRPr lang="en-US" altLang="zh-CN" dirty="0" smtClean="0"/>
          </a:p>
          <a:p>
            <a:pPr lvl="1"/>
            <a:r>
              <a:rPr lang="en-US" altLang="zh-CN" dirty="0" smtClean="0"/>
              <a:t> </a:t>
            </a:r>
            <a:r>
              <a:rPr lang="zh-CN" altLang="en-US" dirty="0" smtClean="0"/>
              <a:t>多个处理器可并行访问共享的</a:t>
            </a:r>
            <a:r>
              <a:rPr lang="en-US" altLang="zh-CN" dirty="0" smtClean="0"/>
              <a:t>Cache banks</a:t>
            </a:r>
          </a:p>
          <a:p>
            <a:pPr lvl="1"/>
            <a:r>
              <a:rPr lang="zh-CN" altLang="en-US" dirty="0" smtClean="0"/>
              <a:t>允许片上多处理器包含有更多的处理器</a:t>
            </a:r>
            <a:endParaRPr lang="en-US" altLang="zh-CN" dirty="0" smtClean="0"/>
          </a:p>
          <a:p>
            <a:pPr lvl="1"/>
            <a:r>
              <a:rPr lang="zh-CN" altLang="en-US" dirty="0" smtClean="0"/>
              <a:t>可扩放性仍然受到限制。</a:t>
            </a:r>
            <a:endParaRPr lang="en-US" altLang="zh-CN" dirty="0" smtClean="0"/>
          </a:p>
          <a:p>
            <a:r>
              <a:rPr lang="zh-CN" altLang="en-US" dirty="0" smtClean="0"/>
              <a:t>在非总线或环的网络上监听是比较困难的</a:t>
            </a:r>
            <a:endParaRPr lang="en-US" altLang="zh-CN" dirty="0" smtClean="0"/>
          </a:p>
          <a:p>
            <a:pPr lvl="1"/>
            <a:r>
              <a:rPr lang="zh-CN" altLang="en-US" dirty="0" smtClean="0"/>
              <a:t>必须将一致性相关信息广播到所有处理器，这是比较低效的</a:t>
            </a:r>
            <a:endParaRPr lang="en-US" altLang="zh-CN" dirty="0" smtClean="0"/>
          </a:p>
          <a:p>
            <a:r>
              <a:rPr lang="zh-CN" altLang="en-US" dirty="0" smtClean="0"/>
              <a:t>如何不采用广播方式而保持</a:t>
            </a:r>
            <a:r>
              <a:rPr lang="en-US" altLang="zh-CN" dirty="0" smtClean="0"/>
              <a:t> cache coherence </a:t>
            </a:r>
          </a:p>
          <a:p>
            <a:pPr lvl="1"/>
            <a:r>
              <a:rPr lang="zh-CN" altLang="en-US" dirty="0" smtClean="0"/>
              <a:t>使用目录（</a:t>
            </a:r>
            <a:r>
              <a:rPr lang="en-US" altLang="zh-CN" dirty="0" smtClean="0"/>
              <a:t>directory)</a:t>
            </a:r>
            <a:r>
              <a:rPr lang="zh-CN" altLang="en-US" dirty="0" smtClean="0"/>
              <a:t>来记录每个 </a:t>
            </a:r>
            <a:r>
              <a:rPr lang="en-US" altLang="zh-CN" dirty="0" smtClean="0"/>
              <a:t>Cached </a:t>
            </a:r>
            <a:r>
              <a:rPr lang="zh-CN" altLang="en-US" dirty="0" smtClean="0"/>
              <a:t>块的状态</a:t>
            </a:r>
            <a:endParaRPr lang="en-US" altLang="zh-CN" dirty="0" smtClean="0"/>
          </a:p>
          <a:p>
            <a:pPr lvl="1"/>
            <a:r>
              <a:rPr lang="zh-CN" altLang="en-US" dirty="0" smtClean="0"/>
              <a:t>目录项说明了哪个私有</a:t>
            </a:r>
            <a:r>
              <a:rPr lang="en-US" altLang="zh-CN" dirty="0" smtClean="0"/>
              <a:t>Cache</a:t>
            </a:r>
            <a:r>
              <a:rPr lang="zh-CN" altLang="en-US" dirty="0" smtClean="0"/>
              <a:t>包含了该块的副本</a:t>
            </a:r>
            <a:endParaRPr lang="zh-CN" altLang="en-US" dirty="0"/>
          </a:p>
        </p:txBody>
      </p:sp>
      <p:sp>
        <p:nvSpPr>
          <p:cNvPr id="4" name="日期占位符 3"/>
          <p:cNvSpPr>
            <a:spLocks noGrp="1"/>
          </p:cNvSpPr>
          <p:nvPr>
            <p:ph type="dt" sz="quarter" idx="10"/>
          </p:nvPr>
        </p:nvSpPr>
        <p:spPr/>
        <p:txBody>
          <a:bodyPr/>
          <a:lstStyle/>
          <a:p>
            <a:fld id="{FFFB2B3F-2559-4B36-B0EF-7511955ABF45}"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0358" name="灯片编号占位符 5"/>
          <p:cNvSpPr>
            <a:spLocks noGrp="1"/>
          </p:cNvSpPr>
          <p:nvPr>
            <p:ph type="sldNum" sz="quarter" idx="12"/>
          </p:nvPr>
        </p:nvSpPr>
        <p:spPr/>
        <p:txBody>
          <a:bodyPr/>
          <a:lstStyle/>
          <a:p>
            <a:fld id="{AF63C6C8-F2E2-4514-A90F-E832623EAD18}"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smtClean="0"/>
              <a:t>解决</a:t>
            </a:r>
            <a:r>
              <a:rPr lang="en-US" altLang="zh-CN" dirty="0" smtClean="0"/>
              <a:t>Cache</a:t>
            </a:r>
            <a:r>
              <a:rPr lang="zh-CN" altLang="en-US" dirty="0" smtClean="0"/>
              <a:t>一致性问题的关键</a:t>
            </a:r>
          </a:p>
        </p:txBody>
      </p:sp>
      <p:sp>
        <p:nvSpPr>
          <p:cNvPr id="101379" name="内容占位符 2"/>
          <p:cNvSpPr>
            <a:spLocks noGrp="1"/>
          </p:cNvSpPr>
          <p:nvPr>
            <p:ph idx="1"/>
          </p:nvPr>
        </p:nvSpPr>
        <p:spPr/>
        <p:txBody>
          <a:bodyPr/>
          <a:lstStyle/>
          <a:p>
            <a:r>
              <a:rPr lang="zh-CN" altLang="en-US" dirty="0" smtClean="0"/>
              <a:t>寻找替代监听协议的一致性协议。</a:t>
            </a:r>
            <a:endParaRPr lang="en-US" altLang="zh-CN" dirty="0" smtClean="0"/>
          </a:p>
          <a:p>
            <a:r>
              <a:rPr lang="zh-CN" altLang="en-US" dirty="0" smtClean="0"/>
              <a:t>目录协议</a:t>
            </a:r>
          </a:p>
          <a:p>
            <a:pPr lvl="1"/>
            <a:r>
              <a:rPr lang="zh-CN" altLang="en-US" dirty="0" smtClean="0"/>
              <a:t>目录：用于记录共享块相关信息的数据结构，它记录着可以进入</a:t>
            </a:r>
            <a:r>
              <a:rPr lang="en-US" altLang="zh-CN" dirty="0" smtClean="0"/>
              <a:t>Cache</a:t>
            </a:r>
            <a:r>
              <a:rPr lang="zh-CN" altLang="en-US" dirty="0" smtClean="0"/>
              <a:t>的每个数据块的访问状态、该块在各个处理器的共享状态以及是否修改过等信息。</a:t>
            </a:r>
          </a:p>
          <a:p>
            <a:r>
              <a:rPr lang="zh-CN" altLang="en-US" dirty="0" smtClean="0"/>
              <a:t>对每个结点增加目录表后的分布式存储器的系统结构</a:t>
            </a:r>
          </a:p>
        </p:txBody>
      </p:sp>
      <p:sp>
        <p:nvSpPr>
          <p:cNvPr id="4" name="日期占位符 3"/>
          <p:cNvSpPr>
            <a:spLocks noGrp="1"/>
          </p:cNvSpPr>
          <p:nvPr>
            <p:ph type="dt" sz="quarter" idx="10"/>
          </p:nvPr>
        </p:nvSpPr>
        <p:spPr/>
        <p:txBody>
          <a:bodyPr/>
          <a:lstStyle/>
          <a:p>
            <a:fld id="{DA608E62-3403-40E6-8DA2-BC191857417F}"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1382" name="灯片编号占位符 10"/>
          <p:cNvSpPr>
            <a:spLocks noGrp="1"/>
          </p:cNvSpPr>
          <p:nvPr>
            <p:ph type="sldNum" sz="quarter" idx="12"/>
          </p:nvPr>
        </p:nvSpPr>
        <p:spPr/>
        <p:txBody>
          <a:bodyPr/>
          <a:lstStyle/>
          <a:p>
            <a:fld id="{5CA05591-5E8A-4950-82B3-BF96CCA0015D}"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323850" y="963613"/>
            <a:ext cx="8458200" cy="5486400"/>
          </a:xfrm>
          <a:prstGeom prst="rect">
            <a:avLst/>
          </a:prstGeom>
          <a:solidFill>
            <a:srgbClr val="99FFCC"/>
          </a:solidFill>
          <a:ln w="9525">
            <a:noFill/>
            <a:miter lim="800000"/>
            <a:headEnd/>
            <a:tailEnd/>
          </a:ln>
        </p:spPr>
        <p:txBody>
          <a:bodyPr wrap="none" anchor="ctr"/>
          <a:lstStyle/>
          <a:p>
            <a:pPr eaLnBrk="1" hangingPunct="1"/>
            <a:endParaRPr lang="zh-CN" altLang="en-US"/>
          </a:p>
        </p:txBody>
      </p:sp>
      <p:graphicFrame>
        <p:nvGraphicFramePr>
          <p:cNvPr id="102403" name="Object 6"/>
          <p:cNvGraphicFramePr>
            <a:graphicFrameLocks noChangeAspect="1"/>
          </p:cNvGraphicFramePr>
          <p:nvPr/>
        </p:nvGraphicFramePr>
        <p:xfrm>
          <a:off x="381000" y="1168400"/>
          <a:ext cx="8382000" cy="4008438"/>
        </p:xfrm>
        <a:graphic>
          <a:graphicData uri="http://schemas.openxmlformats.org/presentationml/2006/ole">
            <mc:AlternateContent xmlns:mc="http://schemas.openxmlformats.org/markup-compatibility/2006">
              <mc:Choice xmlns:v="urn:schemas-microsoft-com:vml" Requires="v">
                <p:oleObj spid="_x0000_s3105" name="Document" r:id="rId4" imgW="5143500" imgH="3867150" progId="Word.Document.8">
                  <p:embed/>
                </p:oleObj>
              </mc:Choice>
              <mc:Fallback>
                <p:oleObj name="Document" r:id="rId4" imgW="5143500" imgH="3867150"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68400"/>
                        <a:ext cx="8382000" cy="400843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smtClean="0"/>
              <a:t>分布式共享存储结构</a:t>
            </a:r>
            <a:endParaRPr lang="zh-CN" altLang="en-US" dirty="0"/>
          </a:p>
        </p:txBody>
      </p:sp>
      <p:sp>
        <p:nvSpPr>
          <p:cNvPr id="4" name="日期占位符 3"/>
          <p:cNvSpPr>
            <a:spLocks noGrp="1"/>
          </p:cNvSpPr>
          <p:nvPr>
            <p:ph type="dt" sz="half" idx="10"/>
          </p:nvPr>
        </p:nvSpPr>
        <p:spPr/>
        <p:txBody>
          <a:bodyPr/>
          <a:lstStyle/>
          <a:p>
            <a:pPr>
              <a:defRPr/>
            </a:pPr>
            <a:fld id="{0D961194-D83E-49E0-A59B-519CC4EC48D2}"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2406" name="灯片编号占位符 5"/>
          <p:cNvSpPr>
            <a:spLocks noGrp="1"/>
          </p:cNvSpPr>
          <p:nvPr>
            <p:ph type="sldNum" sz="quarter" idx="12"/>
          </p:nvPr>
        </p:nvSpPr>
        <p:spPr bwMode="auto">
          <a:noFill/>
          <a:ln>
            <a:miter lim="800000"/>
            <a:headEnd/>
            <a:tailEnd/>
          </a:ln>
        </p:spPr>
        <p:txBody>
          <a:bodyPr/>
          <a:lstStyle/>
          <a:p>
            <a:fld id="{E286DED9-178D-4700-ADEB-8C2A28C52C84}" type="slidenum">
              <a:rPr lang="zh-CN" altLang="en-US"/>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图片 7"/>
          <p:cNvPicPr>
            <a:picLocks noChangeAspect="1"/>
          </p:cNvPicPr>
          <p:nvPr/>
        </p:nvPicPr>
        <p:blipFill>
          <a:blip r:embed="rId2"/>
          <a:srcRect/>
          <a:stretch>
            <a:fillRect/>
          </a:stretch>
        </p:blipFill>
        <p:spPr bwMode="auto">
          <a:xfrm>
            <a:off x="866775" y="2970213"/>
            <a:ext cx="7648575" cy="3629025"/>
          </a:xfrm>
          <a:prstGeom prst="rect">
            <a:avLst/>
          </a:prstGeom>
          <a:noFill/>
          <a:ln w="9525">
            <a:noFill/>
            <a:miter lim="800000"/>
            <a:headEnd/>
            <a:tailEnd/>
          </a:ln>
        </p:spPr>
      </p:pic>
      <p:sp>
        <p:nvSpPr>
          <p:cNvPr id="104451" name="标题 1"/>
          <p:cNvSpPr>
            <a:spLocks noGrp="1"/>
          </p:cNvSpPr>
          <p:nvPr>
            <p:ph type="title"/>
          </p:nvPr>
        </p:nvSpPr>
        <p:spPr>
          <a:xfrm>
            <a:off x="628650" y="242888"/>
            <a:ext cx="7886700" cy="747712"/>
          </a:xfrm>
        </p:spPr>
        <p:txBody>
          <a:bodyPr/>
          <a:lstStyle/>
          <a:p>
            <a:pPr eaLnBrk="1" hangingPunct="1"/>
            <a:r>
              <a:rPr lang="en-US" altLang="zh-CN" smtClean="0"/>
              <a:t>Directory in a Chip Multiprocessor</a:t>
            </a:r>
            <a:endParaRPr lang="zh-CN" altLang="en-US" smtClean="0"/>
          </a:p>
        </p:txBody>
      </p:sp>
      <p:sp>
        <p:nvSpPr>
          <p:cNvPr id="104452" name="内容占位符 2"/>
          <p:cNvSpPr>
            <a:spLocks noGrp="1"/>
          </p:cNvSpPr>
          <p:nvPr>
            <p:ph idx="1"/>
          </p:nvPr>
        </p:nvSpPr>
        <p:spPr>
          <a:xfrm>
            <a:off x="628649" y="990600"/>
            <a:ext cx="8158299" cy="2070100"/>
          </a:xfrm>
        </p:spPr>
        <p:txBody>
          <a:bodyPr>
            <a:normAutofit fontScale="85000" lnSpcReduction="10000"/>
          </a:bodyPr>
          <a:lstStyle/>
          <a:p>
            <a:pPr eaLnBrk="1" hangingPunct="1"/>
            <a:r>
              <a:rPr lang="zh-CN" altLang="en-US" dirty="0" smtClean="0"/>
              <a:t>目录在所有处理器共享的最外层</a:t>
            </a:r>
            <a:r>
              <a:rPr lang="en-US" altLang="zh-CN" dirty="0" smtClean="0"/>
              <a:t>Cache</a:t>
            </a:r>
            <a:r>
              <a:rPr lang="zh-CN" altLang="en-US" dirty="0" smtClean="0"/>
              <a:t>中</a:t>
            </a:r>
            <a:endParaRPr lang="en-US" altLang="zh-CN" dirty="0" smtClean="0"/>
          </a:p>
          <a:p>
            <a:pPr lvl="1" eaLnBrk="1" hangingPunct="1"/>
            <a:r>
              <a:rPr lang="zh-CN" altLang="en-US" dirty="0" smtClean="0"/>
              <a:t>目录记录了每个私有</a:t>
            </a:r>
            <a:r>
              <a:rPr lang="en-US" altLang="zh-CN" dirty="0" smtClean="0"/>
              <a:t>Cache</a:t>
            </a:r>
            <a:r>
              <a:rPr lang="zh-CN" altLang="en-US" dirty="0" smtClean="0"/>
              <a:t>中块的相关信息</a:t>
            </a:r>
            <a:endParaRPr lang="en-US" altLang="zh-CN" dirty="0" smtClean="0"/>
          </a:p>
          <a:p>
            <a:pPr eaLnBrk="1" hangingPunct="1"/>
            <a:r>
              <a:rPr lang="zh-CN" altLang="en-US" dirty="0" smtClean="0"/>
              <a:t>最外层</a:t>
            </a:r>
            <a:r>
              <a:rPr lang="en-US" altLang="zh-CN" dirty="0" smtClean="0"/>
              <a:t>Cache</a:t>
            </a:r>
            <a:r>
              <a:rPr lang="zh-CN" altLang="en-US" dirty="0" smtClean="0"/>
              <a:t>分成若干个</a:t>
            </a:r>
            <a:r>
              <a:rPr lang="en-US" altLang="zh-CN" dirty="0" smtClean="0"/>
              <a:t>banks</a:t>
            </a:r>
            <a:r>
              <a:rPr lang="zh-CN" altLang="en-US" dirty="0" smtClean="0"/>
              <a:t>，以便并行访问</a:t>
            </a:r>
            <a:endParaRPr lang="en-US" altLang="zh-CN" dirty="0" smtClean="0"/>
          </a:p>
          <a:p>
            <a:pPr lvl="1" eaLnBrk="1" hangingPunct="1"/>
            <a:r>
              <a:rPr lang="en-US" altLang="zh-CN" dirty="0" smtClean="0"/>
              <a:t>Cache</a:t>
            </a:r>
            <a:r>
              <a:rPr lang="zh-CN" altLang="en-US" dirty="0" smtClean="0"/>
              <a:t>的</a:t>
            </a:r>
            <a:r>
              <a:rPr lang="en-US" altLang="zh-CN" dirty="0" smtClean="0"/>
              <a:t>banks</a:t>
            </a:r>
            <a:r>
              <a:rPr lang="zh-CN" altLang="en-US" dirty="0" smtClean="0"/>
              <a:t>数可以与</a:t>
            </a:r>
            <a:r>
              <a:rPr lang="en-US" altLang="zh-CN" dirty="0" smtClean="0"/>
              <a:t>cores</a:t>
            </a:r>
            <a:r>
              <a:rPr lang="zh-CN" altLang="en-US" dirty="0" smtClean="0"/>
              <a:t>的数量相同，也可以不同</a:t>
            </a:r>
          </a:p>
        </p:txBody>
      </p:sp>
      <p:sp>
        <p:nvSpPr>
          <p:cNvPr id="4" name="日期占位符 3"/>
          <p:cNvSpPr>
            <a:spLocks noGrp="1"/>
          </p:cNvSpPr>
          <p:nvPr>
            <p:ph type="dt" sz="quarter" idx="10"/>
          </p:nvPr>
        </p:nvSpPr>
        <p:spPr/>
        <p:txBody>
          <a:bodyPr/>
          <a:lstStyle/>
          <a:p>
            <a:pPr>
              <a:defRPr/>
            </a:pPr>
            <a:fld id="{47D12334-C111-400A-8A76-1283DDEDBC71}"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4455" name="灯片编号占位符 5"/>
          <p:cNvSpPr>
            <a:spLocks noGrp="1"/>
          </p:cNvSpPr>
          <p:nvPr>
            <p:ph type="sldNum" sz="quarter" idx="12"/>
          </p:nvPr>
        </p:nvSpPr>
        <p:spPr bwMode="auto">
          <a:noFill/>
          <a:ln>
            <a:miter lim="800000"/>
            <a:headEnd/>
            <a:tailEnd/>
          </a:ln>
        </p:spPr>
        <p:txBody>
          <a:bodyPr/>
          <a:lstStyle/>
          <a:p>
            <a:fld id="{652FB37D-B9F9-4389-B22D-9B3E31F12D3F}" type="slidenum">
              <a:rPr lang="zh-CN" altLang="en-US"/>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628650" y="158751"/>
            <a:ext cx="7886700" cy="655638"/>
          </a:xfrm>
        </p:spPr>
        <p:txBody>
          <a:bodyPr/>
          <a:lstStyle/>
          <a:p>
            <a:pPr eaLnBrk="1" hangingPunct="1"/>
            <a:r>
              <a:rPr lang="en-US" altLang="zh-CN" dirty="0" smtClean="0"/>
              <a:t>Directory in the Shared Cache</a:t>
            </a:r>
            <a:endParaRPr lang="zh-CN" altLang="en-US" dirty="0" smtClean="0"/>
          </a:p>
        </p:txBody>
      </p:sp>
      <p:sp>
        <p:nvSpPr>
          <p:cNvPr id="3" name="内容占位符 2"/>
          <p:cNvSpPr>
            <a:spLocks noGrp="1"/>
          </p:cNvSpPr>
          <p:nvPr>
            <p:ph idx="1"/>
          </p:nvPr>
        </p:nvSpPr>
        <p:spPr>
          <a:xfrm>
            <a:off x="314324" y="1051243"/>
            <a:ext cx="8515350" cy="4267200"/>
          </a:xfrm>
        </p:spPr>
        <p:txBody>
          <a:bodyPr rtlCol="0">
            <a:normAutofit fontScale="85000" lnSpcReduction="20000"/>
          </a:bodyPr>
          <a:lstStyle/>
          <a:p>
            <a:pPr eaLnBrk="1" fontAlgn="auto" hangingPunct="1">
              <a:spcAft>
                <a:spcPts val="0"/>
              </a:spcAft>
              <a:defRPr/>
            </a:pPr>
            <a:r>
              <a:rPr lang="en-US" altLang="zh-CN" dirty="0"/>
              <a:t>Shared Cache </a:t>
            </a:r>
            <a:r>
              <a:rPr lang="zh-CN" altLang="en-US" dirty="0" smtClean="0"/>
              <a:t>包含所有的私有</a:t>
            </a:r>
            <a:r>
              <a:rPr lang="en-US" altLang="zh-CN" dirty="0" smtClean="0"/>
              <a:t>Cache</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eaLnBrk="1" fontAlgn="auto" hangingPunct="1">
              <a:spcAft>
                <a:spcPts val="0"/>
              </a:spcAft>
              <a:defRPr/>
            </a:pPr>
            <a:r>
              <a:rPr lang="en-US" altLang="zh-CN" dirty="0" smtClean="0"/>
              <a:t>Example</a:t>
            </a:r>
            <a:r>
              <a:rPr lang="en-US" altLang="zh-CN" dirty="0"/>
              <a:t>: Intel Core i7</a:t>
            </a:r>
          </a:p>
          <a:p>
            <a:pPr eaLnBrk="1" fontAlgn="auto" hangingPunct="1">
              <a:spcAft>
                <a:spcPts val="0"/>
              </a:spcAft>
              <a:defRPr/>
            </a:pPr>
            <a:r>
              <a:rPr lang="zh-CN" altLang="en-US" dirty="0" smtClean="0"/>
              <a:t>目录在共享</a:t>
            </a:r>
            <a:r>
              <a:rPr lang="en-US" altLang="zh-CN" dirty="0" smtClean="0"/>
              <a:t>cache</a:t>
            </a:r>
            <a:r>
              <a:rPr lang="zh-CN" altLang="en-US" dirty="0" smtClean="0"/>
              <a:t>中</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eaLnBrk="1" fontAlgn="auto" hangingPunct="1">
              <a:spcAft>
                <a:spcPts val="0"/>
              </a:spcAft>
              <a:defRPr/>
            </a:pPr>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eaLnBrk="1" fontAlgn="auto" hangingPunct="1">
              <a:spcAft>
                <a:spcPts val="0"/>
              </a:spcAft>
              <a:buFont typeface="Arial" panose="020B0604020202020204" pitchFamily="34" charset="0"/>
              <a:buNone/>
              <a:defRPr/>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eaLnBrk="1" fontAlgn="auto" hangingPunct="1">
              <a:spcAft>
                <a:spcPts val="0"/>
              </a:spcAft>
              <a:defRPr/>
            </a:pPr>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eaLnBrk="1" fontAlgn="auto" hangingPunct="1">
              <a:spcAft>
                <a:spcPts val="0"/>
              </a:spcAft>
              <a:defRPr/>
            </a:pPr>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eaLnBrk="1" fontAlgn="auto" hangingPunct="1">
              <a:spcAft>
                <a:spcPts val="0"/>
              </a:spcAft>
              <a:defRPr/>
            </a:pPr>
            <a:r>
              <a:rPr lang="en-US" altLang="zh-CN" dirty="0" smtClean="0"/>
              <a:t>State </a:t>
            </a:r>
            <a:r>
              <a:rPr lang="en-US" altLang="zh-CN" dirty="0"/>
              <a:t>= M (Modified), S (Shared), or I (Invalid) in private cache</a:t>
            </a:r>
            <a:endParaRPr lang="zh-CN" altLang="en-US" dirty="0"/>
          </a:p>
        </p:txBody>
      </p:sp>
      <p:sp>
        <p:nvSpPr>
          <p:cNvPr id="4" name="日期占位符 3"/>
          <p:cNvSpPr>
            <a:spLocks noGrp="1"/>
          </p:cNvSpPr>
          <p:nvPr>
            <p:ph type="dt" sz="quarter" idx="10"/>
          </p:nvPr>
        </p:nvSpPr>
        <p:spPr/>
        <p:txBody>
          <a:bodyPr/>
          <a:lstStyle/>
          <a:p>
            <a:pPr>
              <a:defRPr/>
            </a:pPr>
            <a:fld id="{53763A65-FF37-4715-B8AC-9A20F2BA9C1D}"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5478" name="灯片编号占位符 5"/>
          <p:cNvSpPr>
            <a:spLocks noGrp="1"/>
          </p:cNvSpPr>
          <p:nvPr>
            <p:ph type="sldNum" sz="quarter" idx="12"/>
          </p:nvPr>
        </p:nvSpPr>
        <p:spPr bwMode="auto">
          <a:noFill/>
          <a:ln>
            <a:miter lim="800000"/>
            <a:headEnd/>
            <a:tailEnd/>
          </a:ln>
        </p:spPr>
        <p:txBody>
          <a:bodyPr/>
          <a:lstStyle/>
          <a:p>
            <a:fld id="{6328F549-3089-47AA-83FA-1E143A7E9C0E}" type="slidenum">
              <a:rPr lang="zh-CN" altLang="en-US"/>
              <a:pPr/>
              <a:t>19</a:t>
            </a:fld>
            <a:endParaRPr lang="zh-CN" altLang="en-US"/>
          </a:p>
        </p:txBody>
      </p:sp>
      <p:pic>
        <p:nvPicPr>
          <p:cNvPr id="105479" name="图片 6"/>
          <p:cNvPicPr>
            <a:picLocks noChangeAspect="1"/>
          </p:cNvPicPr>
          <p:nvPr/>
        </p:nvPicPr>
        <p:blipFill>
          <a:blip r:embed="rId2"/>
          <a:srcRect/>
          <a:stretch>
            <a:fillRect/>
          </a:stretch>
        </p:blipFill>
        <p:spPr bwMode="auto">
          <a:xfrm>
            <a:off x="766762" y="5227638"/>
            <a:ext cx="7610475" cy="112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4213225" y="3356098"/>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a:t>R</a:t>
            </a:r>
            <a:r>
              <a:rPr lang="en-US" altLang="zh-CN" dirty="0" smtClean="0"/>
              <a:t>eview                   </a:t>
            </a:r>
            <a:endParaRPr lang="zh-CN" altLang="en-US" dirty="0" smtClean="0"/>
          </a:p>
        </p:txBody>
      </p:sp>
      <p:sp>
        <p:nvSpPr>
          <p:cNvPr id="73735" name="内容占位符 1"/>
          <p:cNvSpPr>
            <a:spLocks noGrp="1"/>
          </p:cNvSpPr>
          <p:nvPr>
            <p:ph idx="1"/>
          </p:nvPr>
        </p:nvSpPr>
        <p:spPr>
          <a:xfrm>
            <a:off x="213360" y="1217792"/>
            <a:ext cx="8105775" cy="5051833"/>
          </a:xfrm>
        </p:spPr>
        <p:txBody>
          <a:bodyPr/>
          <a:lstStyle/>
          <a:p>
            <a:r>
              <a:rPr lang="zh-CN" altLang="en-US" dirty="0" smtClean="0"/>
              <a:t>共享数据块的跟踪：监听和目录</a:t>
            </a:r>
            <a:endParaRPr lang="en-US" altLang="zh-CN" dirty="0" smtClean="0"/>
          </a:p>
          <a:p>
            <a:r>
              <a:rPr lang="en-US" altLang="zh-CN" dirty="0" smtClean="0"/>
              <a:t>Cache</a:t>
            </a:r>
            <a:r>
              <a:rPr lang="zh-CN" altLang="en-US" dirty="0" smtClean="0"/>
              <a:t>一致性协议实现：写作废和写更新</a:t>
            </a:r>
            <a:endParaRPr lang="en-US" altLang="zh-CN" dirty="0" smtClean="0"/>
          </a:p>
          <a:p>
            <a:r>
              <a:rPr lang="zh-CN" altLang="en-US" dirty="0" smtClean="0"/>
              <a:t>集中式共享存储</a:t>
            </a:r>
            <a:r>
              <a:rPr lang="en-US" altLang="zh-CN" dirty="0" smtClean="0"/>
              <a:t> Cache</a:t>
            </a:r>
            <a:r>
              <a:rPr lang="zh-CN" altLang="en-US" dirty="0" smtClean="0"/>
              <a:t>一致性协议</a:t>
            </a:r>
            <a:endParaRPr lang="en-US" altLang="zh-CN" dirty="0" smtClean="0"/>
          </a:p>
          <a:p>
            <a:pPr lvl="1"/>
            <a:r>
              <a:rPr lang="en-US" altLang="zh-CN" dirty="0" smtClean="0"/>
              <a:t>Snooping</a:t>
            </a:r>
            <a:r>
              <a:rPr lang="zh-CN" altLang="en-US" dirty="0" smtClean="0"/>
              <a:t>协议：</a:t>
            </a:r>
            <a:r>
              <a:rPr lang="en-US" altLang="zh-CN" dirty="0" smtClean="0"/>
              <a:t>MSI</a:t>
            </a:r>
            <a:r>
              <a:rPr lang="zh-CN" altLang="en-US" dirty="0" smtClean="0"/>
              <a:t>，</a:t>
            </a:r>
            <a:r>
              <a:rPr lang="en-US" altLang="zh-CN" dirty="0" smtClean="0"/>
              <a:t>MESI</a:t>
            </a:r>
            <a:r>
              <a:rPr lang="zh-CN" altLang="en-US" dirty="0" smtClean="0"/>
              <a:t>，</a:t>
            </a:r>
            <a:r>
              <a:rPr lang="en-US" altLang="zh-CN" dirty="0" smtClean="0"/>
              <a:t>MOESI</a:t>
            </a:r>
          </a:p>
          <a:p>
            <a:r>
              <a:rPr lang="en-US" altLang="zh-CN" dirty="0" smtClean="0"/>
              <a:t>Coherency Misses</a:t>
            </a:r>
          </a:p>
          <a:p>
            <a:pPr lvl="1"/>
            <a:r>
              <a:rPr lang="en-US" altLang="zh-CN" dirty="0" smtClean="0"/>
              <a:t>True Sharing</a:t>
            </a:r>
          </a:p>
          <a:p>
            <a:pPr lvl="1"/>
            <a:r>
              <a:rPr lang="en-US" altLang="zh-CN" dirty="0" smtClean="0"/>
              <a:t>False Sharing</a:t>
            </a:r>
          </a:p>
          <a:p>
            <a:endParaRPr lang="zh-CN" altLang="en-US" dirty="0" smtClean="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628650" y="174353"/>
            <a:ext cx="7886700" cy="714375"/>
          </a:xfrm>
        </p:spPr>
        <p:txBody>
          <a:bodyPr/>
          <a:lstStyle/>
          <a:p>
            <a:pPr eaLnBrk="1" hangingPunct="1"/>
            <a:r>
              <a:rPr lang="zh-CN" altLang="en-US" dirty="0" smtClean="0"/>
              <a:t>一些术语</a:t>
            </a:r>
          </a:p>
        </p:txBody>
      </p:sp>
      <p:sp>
        <p:nvSpPr>
          <p:cNvPr id="3" name="内容占位符 2"/>
          <p:cNvSpPr>
            <a:spLocks noGrp="1"/>
          </p:cNvSpPr>
          <p:nvPr>
            <p:ph idx="1"/>
          </p:nvPr>
        </p:nvSpPr>
        <p:spPr>
          <a:xfrm>
            <a:off x="104503" y="1169988"/>
            <a:ext cx="8882743" cy="5121275"/>
          </a:xfrm>
        </p:spPr>
        <p:txBody>
          <a:bodyPr rtlCol="0">
            <a:normAutofit fontScale="77500" lnSpcReduction="20000"/>
          </a:bodyPr>
          <a:lstStyle/>
          <a:p>
            <a:pPr eaLnBrk="1" fontAlgn="auto" hangingPunct="1">
              <a:spcAft>
                <a:spcPts val="0"/>
              </a:spcAft>
              <a:defRPr/>
            </a:pPr>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a:t>
            </a:r>
            <a:r>
              <a:rPr lang="en-US" altLang="zh-CN" dirty="0"/>
              <a:t>(or Private) </a:t>
            </a:r>
            <a:r>
              <a:rPr lang="en-US" altLang="zh-CN" dirty="0" smtClean="0"/>
              <a:t>Cache</a:t>
            </a:r>
            <a:r>
              <a:rPr lang="zh-CN" altLang="en-US" dirty="0" smtClean="0"/>
              <a:t>）</a:t>
            </a:r>
            <a:endParaRPr lang="en-US" altLang="zh-CN" dirty="0" smtClean="0"/>
          </a:p>
          <a:p>
            <a:pPr lvl="1" eaLnBrk="1" fontAlgn="auto" hangingPunct="1">
              <a:spcAft>
                <a:spcPts val="0"/>
              </a:spcAft>
              <a:defRPr/>
            </a:pPr>
            <a:r>
              <a:rPr lang="zh-CN" altLang="en-US" dirty="0" smtClean="0"/>
              <a:t>处理器请求的源</a:t>
            </a:r>
            <a:endParaRPr lang="en-US" altLang="zh-CN" dirty="0"/>
          </a:p>
          <a:p>
            <a:pPr eaLnBrk="1" fontAlgn="auto" hangingPunct="1">
              <a:spcAft>
                <a:spcPts val="0"/>
              </a:spcAft>
              <a:defRPr/>
            </a:pPr>
            <a:r>
              <a:rPr lang="zh-CN" altLang="en-US" dirty="0" smtClean="0"/>
              <a:t>目录（</a:t>
            </a:r>
            <a:r>
              <a:rPr lang="en-US" altLang="zh-CN" dirty="0" smtClean="0"/>
              <a:t>Home Directory</a:t>
            </a:r>
            <a:r>
              <a:rPr lang="zh-CN" altLang="en-US" dirty="0" smtClean="0"/>
              <a:t>）</a:t>
            </a:r>
            <a:endParaRPr lang="en-US" altLang="zh-CN" dirty="0" smtClean="0"/>
          </a:p>
          <a:p>
            <a:pPr lvl="1" eaLnBrk="1" fontAlgn="auto" hangingPunct="1">
              <a:spcAft>
                <a:spcPts val="0"/>
              </a:spcAft>
              <a:defRPr/>
            </a:pPr>
            <a:r>
              <a:rPr lang="zh-CN" altLang="en-US" dirty="0" smtClean="0"/>
              <a:t>存放</a:t>
            </a:r>
            <a:r>
              <a:rPr lang="en-US" altLang="zh-CN" dirty="0" smtClean="0"/>
              <a:t>Cache</a:t>
            </a:r>
            <a:r>
              <a:rPr lang="zh-CN" altLang="en-US" dirty="0" smtClean="0"/>
              <a:t>块相关信息</a:t>
            </a:r>
            <a:endParaRPr lang="en-US" altLang="zh-CN" dirty="0" smtClean="0"/>
          </a:p>
          <a:p>
            <a:pPr lvl="1" eaLnBrk="1" fontAlgn="auto" hangingPunct="1">
              <a:spcAft>
                <a:spcPts val="0"/>
              </a:spcAft>
              <a:defRPr/>
            </a:pPr>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pPr eaLnBrk="1" fontAlgn="auto" hangingPunct="1">
              <a:spcAft>
                <a:spcPts val="0"/>
              </a:spcAft>
              <a:defRPr/>
            </a:pPr>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eaLnBrk="1" fontAlgn="auto" hangingPunct="1">
              <a:spcAft>
                <a:spcPts val="0"/>
              </a:spcAft>
              <a:defRPr/>
            </a:pPr>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pPr eaLnBrk="1" fontAlgn="auto" hangingPunct="1">
              <a:spcAft>
                <a:spcPts val="0"/>
              </a:spcAft>
              <a:defRPr/>
            </a:pPr>
            <a:r>
              <a:rPr lang="en-US" altLang="zh-CN" dirty="0" smtClean="0"/>
              <a:t>Cache</a:t>
            </a:r>
            <a:r>
              <a:rPr lang="zh-CN" altLang="en-US" dirty="0" smtClean="0"/>
              <a:t>一致性：即要保证</a:t>
            </a:r>
            <a:r>
              <a:rPr lang="en-US" altLang="zh-CN" dirty="0" smtClean="0"/>
              <a:t>Single-Writer</a:t>
            </a:r>
            <a:r>
              <a:rPr lang="en-US" altLang="zh-CN" dirty="0"/>
              <a:t>, Multiple-Readers</a:t>
            </a:r>
          </a:p>
          <a:p>
            <a:pPr lvl="1" eaLnBrk="1" fontAlgn="auto" hangingPunct="1">
              <a:spcAft>
                <a:spcPts val="0"/>
              </a:spcAft>
              <a:defRPr/>
            </a:pPr>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pPr eaLnBrk="1" fontAlgn="auto" hangingPunct="1">
              <a:spcAft>
                <a:spcPts val="0"/>
              </a:spcAft>
              <a:defRPr/>
            </a:pPr>
            <a:r>
              <a:rPr lang="en-US" altLang="zh-CN" dirty="0" smtClean="0"/>
              <a:t> </a:t>
            </a:r>
            <a:r>
              <a:rPr lang="zh-CN" altLang="en-US" dirty="0" smtClean="0"/>
              <a:t>无总线，不用广播方式</a:t>
            </a:r>
            <a:r>
              <a:rPr lang="zh-CN" altLang="en-US" dirty="0"/>
              <a:t>到</a:t>
            </a:r>
            <a:r>
              <a:rPr lang="zh-CN" altLang="en-US" dirty="0" smtClean="0"/>
              <a:t>所有处理器核</a:t>
            </a:r>
            <a:endParaRPr lang="en-US" altLang="zh-CN" dirty="0" smtClean="0"/>
          </a:p>
          <a:p>
            <a:pPr lvl="1" eaLnBrk="1" fontAlgn="auto" hangingPunct="1">
              <a:spcAft>
                <a:spcPts val="0"/>
              </a:spcAft>
              <a:defRPr/>
            </a:pPr>
            <a:r>
              <a:rPr lang="zh-CN" altLang="en-US" dirty="0" smtClean="0"/>
              <a:t>所有消息都有显式的回复</a:t>
            </a:r>
            <a:endParaRPr lang="zh-CN" altLang="en-US" dirty="0"/>
          </a:p>
        </p:txBody>
      </p:sp>
      <p:sp>
        <p:nvSpPr>
          <p:cNvPr id="4" name="日期占位符 3"/>
          <p:cNvSpPr>
            <a:spLocks noGrp="1"/>
          </p:cNvSpPr>
          <p:nvPr>
            <p:ph type="dt" sz="quarter" idx="10"/>
          </p:nvPr>
        </p:nvSpPr>
        <p:spPr/>
        <p:txBody>
          <a:bodyPr/>
          <a:lstStyle/>
          <a:p>
            <a:pPr>
              <a:defRPr/>
            </a:pPr>
            <a:fld id="{14E9D65B-B891-4BFD-A1FC-30059B8A9FCD}"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6502" name="灯片编号占位符 5"/>
          <p:cNvSpPr>
            <a:spLocks noGrp="1"/>
          </p:cNvSpPr>
          <p:nvPr>
            <p:ph type="sldNum" sz="quarter" idx="12"/>
          </p:nvPr>
        </p:nvSpPr>
        <p:spPr bwMode="auto">
          <a:noFill/>
          <a:ln>
            <a:miter lim="800000"/>
            <a:headEnd/>
            <a:tailEnd/>
          </a:ln>
        </p:spPr>
        <p:txBody>
          <a:bodyPr/>
          <a:lstStyle/>
          <a:p>
            <a:fld id="{A5873431-C8C6-4294-BC9F-9159AF005C01}" type="slidenum">
              <a:rPr lang="zh-CN" altLang="en-US"/>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smtClean="0"/>
              <a:t>States for Local and Shared Cache</a:t>
            </a:r>
            <a:endParaRPr lang="zh-CN" altLang="en-US" smtClean="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对于本地（私有）</a:t>
            </a:r>
            <a:r>
              <a:rPr lang="en-US" altLang="zh-CN" dirty="0" smtClean="0"/>
              <a:t>cache </a:t>
            </a:r>
            <a:r>
              <a:rPr lang="zh-CN" altLang="en-US" dirty="0" smtClean="0"/>
              <a:t>块，存在</a:t>
            </a:r>
            <a:r>
              <a:rPr lang="en-US" altLang="zh-CN" dirty="0" smtClean="0"/>
              <a:t>3</a:t>
            </a:r>
            <a:r>
              <a:rPr lang="zh-CN" altLang="en-US" dirty="0" smtClean="0"/>
              <a:t>种状态</a:t>
            </a:r>
            <a:r>
              <a:rPr lang="en-US" altLang="zh-CN" dirty="0" smtClean="0"/>
              <a:t>:</a:t>
            </a:r>
          </a:p>
          <a:p>
            <a:pPr marL="0" indent="0">
              <a:buNone/>
            </a:pPr>
            <a:r>
              <a:rPr lang="en-US" altLang="zh-CN" dirty="0" smtClean="0"/>
              <a:t>1. Modified: </a:t>
            </a:r>
            <a:r>
              <a:rPr lang="zh-CN" altLang="en-US" dirty="0" smtClean="0"/>
              <a:t>仅当前</a:t>
            </a:r>
            <a:r>
              <a:rPr lang="en-US" altLang="zh-CN" dirty="0" smtClean="0"/>
              <a:t>Cache</a:t>
            </a:r>
            <a:r>
              <a:rPr lang="zh-CN" altLang="en-US" dirty="0" smtClean="0"/>
              <a:t>具有该块修改过的副本</a:t>
            </a:r>
            <a:endParaRPr lang="en-US" altLang="zh-CN" dirty="0" smtClean="0"/>
          </a:p>
          <a:p>
            <a:pPr marL="0" indent="0">
              <a:buNone/>
            </a:pPr>
            <a:r>
              <a:rPr lang="en-US" altLang="zh-CN" dirty="0" smtClean="0"/>
              <a:t>2. Shared: </a:t>
            </a:r>
            <a:r>
              <a:rPr lang="zh-CN" altLang="en-US" dirty="0" smtClean="0"/>
              <a:t>该块可能在多个</a:t>
            </a:r>
            <a:r>
              <a:rPr lang="en-US" altLang="zh-CN" dirty="0" smtClean="0"/>
              <a:t>Cache</a:t>
            </a:r>
            <a:r>
              <a:rPr lang="zh-CN" altLang="en-US" dirty="0" smtClean="0"/>
              <a:t>中有副本</a:t>
            </a:r>
            <a:endParaRPr lang="en-US" altLang="zh-CN" dirty="0" smtClean="0"/>
          </a:p>
          <a:p>
            <a:pPr marL="0" indent="0">
              <a:buNone/>
            </a:pPr>
            <a:r>
              <a:rPr lang="en-US" altLang="zh-CN" dirty="0" smtClean="0"/>
              <a:t>3. Invalid: </a:t>
            </a:r>
            <a:r>
              <a:rPr lang="zh-CN" altLang="en-US" dirty="0" smtClean="0"/>
              <a:t>该块无效</a:t>
            </a:r>
            <a:endParaRPr lang="en-US" altLang="zh-CN" dirty="0" smtClean="0"/>
          </a:p>
          <a:p>
            <a:pPr marL="0" indent="0">
              <a:buNone/>
            </a:pPr>
            <a:r>
              <a:rPr lang="zh-CN" altLang="en-US" dirty="0" smtClean="0"/>
              <a:t>对于共享</a:t>
            </a:r>
            <a:r>
              <a:rPr lang="en-US" altLang="zh-CN" dirty="0" smtClean="0"/>
              <a:t>Cache</a:t>
            </a:r>
            <a:r>
              <a:rPr lang="zh-CN" altLang="en-US" dirty="0" smtClean="0"/>
              <a:t>中的块，存在</a:t>
            </a:r>
            <a:r>
              <a:rPr lang="en-US" altLang="zh-CN" dirty="0" smtClean="0"/>
              <a:t>4</a:t>
            </a:r>
            <a:r>
              <a:rPr lang="zh-CN" altLang="en-US" dirty="0" smtClean="0"/>
              <a:t>种状态</a:t>
            </a:r>
            <a:r>
              <a:rPr lang="en-US" altLang="zh-CN" dirty="0" smtClean="0"/>
              <a:t>:</a:t>
            </a:r>
          </a:p>
          <a:p>
            <a:pPr marL="0" indent="0">
              <a:buNone/>
            </a:pPr>
            <a:r>
              <a:rPr lang="en-US" altLang="zh-CN" dirty="0" smtClean="0"/>
              <a:t>1. Modified: </a:t>
            </a:r>
            <a:r>
              <a:rPr lang="zh-CN" altLang="en-US" dirty="0" smtClean="0"/>
              <a:t>只有一个本地</a:t>
            </a:r>
            <a:r>
              <a:rPr lang="en-US" altLang="zh-CN" dirty="0" smtClean="0"/>
              <a:t>Cache</a:t>
            </a:r>
            <a:r>
              <a:rPr lang="zh-CN" altLang="en-US" dirty="0" smtClean="0"/>
              <a:t>是这个块的拥有者</a:t>
            </a:r>
            <a:endParaRPr lang="en-US" altLang="zh-CN" dirty="0" smtClean="0"/>
          </a:p>
          <a:p>
            <a:pPr marL="457200" lvl="1" indent="0">
              <a:buNone/>
            </a:pPr>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a:buNone/>
            </a:pPr>
            <a:r>
              <a:rPr lang="en-US" altLang="zh-CN" dirty="0" smtClean="0"/>
              <a:t>2.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smtClean="0"/>
          </a:p>
          <a:p>
            <a:pPr marL="457200" lvl="1" indent="0">
              <a:buNone/>
            </a:pPr>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smtClean="0"/>
          </a:p>
          <a:p>
            <a:pPr marL="457200" lvl="1" indent="0">
              <a:buNone/>
            </a:pPr>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smtClean="0"/>
          </a:p>
          <a:p>
            <a:pPr marL="0" indent="0">
              <a:buNone/>
            </a:pPr>
            <a:r>
              <a:rPr lang="en-US" altLang="zh-CN" dirty="0" smtClean="0"/>
              <a:t>3. Shared: </a:t>
            </a:r>
            <a:r>
              <a:rPr lang="zh-CN" altLang="en-US" dirty="0" smtClean="0"/>
              <a:t>该块可能被复制到多个</a:t>
            </a:r>
            <a:r>
              <a:rPr lang="en-US" altLang="zh-CN" dirty="0" smtClean="0"/>
              <a:t>cache</a:t>
            </a:r>
            <a:r>
              <a:rPr lang="zh-CN" altLang="en-US" dirty="0" smtClean="0"/>
              <a:t>中</a:t>
            </a:r>
            <a:endParaRPr lang="en-US" altLang="zh-CN" dirty="0" smtClean="0"/>
          </a:p>
          <a:p>
            <a:pPr marL="0" indent="0">
              <a:buNone/>
            </a:pPr>
            <a:r>
              <a:rPr lang="en-US" altLang="zh-CN" dirty="0" smtClean="0"/>
              <a:t>4. </a:t>
            </a:r>
            <a:r>
              <a:rPr lang="en-US" altLang="zh-CN" dirty="0" err="1" smtClean="0"/>
              <a:t>Uncached</a:t>
            </a:r>
            <a:r>
              <a:rPr lang="en-US" altLang="zh-CN" dirty="0" smtClean="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quarter" idx="10"/>
          </p:nvPr>
        </p:nvSpPr>
        <p:spPr/>
        <p:txBody>
          <a:bodyPr/>
          <a:lstStyle/>
          <a:p>
            <a:fld id="{4384A42D-CDC4-49F6-B3A4-064275D4E5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7526" name="灯片编号占位符 5"/>
          <p:cNvSpPr>
            <a:spLocks noGrp="1"/>
          </p:cNvSpPr>
          <p:nvPr>
            <p:ph type="sldNum" sz="quarter" idx="12"/>
          </p:nvPr>
        </p:nvSpPr>
        <p:spPr/>
        <p:txBody>
          <a:bodyPr/>
          <a:lstStyle/>
          <a:p>
            <a:fld id="{3BA387C2-A2ED-4BB3-B1F4-33B788BDCBA0}"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Read Miss by Processor P</a:t>
            </a:r>
            <a:endParaRPr lang="zh-CN" altLang="en-US" smtClean="0"/>
          </a:p>
        </p:txBody>
      </p:sp>
      <p:sp>
        <p:nvSpPr>
          <p:cNvPr id="3" name="内容占位符 2"/>
          <p:cNvSpPr>
            <a:spLocks noGrp="1"/>
          </p:cNvSpPr>
          <p:nvPr>
            <p:ph idx="1"/>
          </p:nvPr>
        </p:nvSpPr>
        <p:spPr/>
        <p:txBody>
          <a:bodyPr>
            <a:normAutofit fontScale="77500" lnSpcReduction="20000"/>
          </a:bodyPr>
          <a:lstStyle/>
          <a:p>
            <a:r>
              <a:rPr lang="en-US" altLang="zh-CN" dirty="0" smtClean="0"/>
              <a:t>Processor P </a:t>
            </a:r>
            <a:r>
              <a:rPr lang="zh-CN" altLang="en-US" dirty="0" smtClean="0"/>
              <a:t>发送</a:t>
            </a:r>
            <a:r>
              <a:rPr lang="en-US" altLang="zh-CN" dirty="0" smtClean="0"/>
              <a:t> Read Miss </a:t>
            </a:r>
            <a:r>
              <a:rPr lang="zh-CN" altLang="en-US" dirty="0" smtClean="0"/>
              <a:t>消息给</a:t>
            </a:r>
            <a:r>
              <a:rPr lang="en-US" altLang="zh-CN" dirty="0" smtClean="0"/>
              <a:t>  Home directory</a:t>
            </a:r>
          </a:p>
          <a:p>
            <a:r>
              <a:rPr lang="en-US" altLang="zh-CN" dirty="0" smtClean="0"/>
              <a:t>Home Directory: block </a:t>
            </a:r>
            <a:r>
              <a:rPr lang="zh-CN" altLang="en-US" dirty="0" smtClean="0"/>
              <a:t>是</a:t>
            </a:r>
            <a:r>
              <a:rPr lang="en-US" altLang="zh-CN" dirty="0" smtClean="0"/>
              <a:t> Modified</a:t>
            </a:r>
            <a:r>
              <a:rPr lang="zh-CN" altLang="en-US" dirty="0" smtClean="0"/>
              <a:t>态</a:t>
            </a:r>
            <a:endParaRPr lang="en-US" altLang="zh-CN" dirty="0" smtClean="0"/>
          </a:p>
          <a:p>
            <a:pPr lvl="1"/>
            <a:r>
              <a:rPr lang="en-US" altLang="zh-CN" dirty="0" smtClean="0"/>
              <a:t>Directory </a:t>
            </a:r>
            <a:r>
              <a:rPr lang="zh-CN" altLang="en-US" dirty="0" smtClean="0"/>
              <a:t>发送</a:t>
            </a:r>
            <a:r>
              <a:rPr lang="en-US" altLang="zh-CN" dirty="0" smtClean="0"/>
              <a:t> Fetch message </a:t>
            </a:r>
            <a:r>
              <a:rPr lang="zh-CN" altLang="en-US" dirty="0" smtClean="0"/>
              <a:t>给拥有该块的</a:t>
            </a:r>
            <a:r>
              <a:rPr lang="en-US" altLang="zh-CN" dirty="0" smtClean="0"/>
              <a:t>remote cache</a:t>
            </a:r>
          </a:p>
          <a:p>
            <a:pPr lvl="1"/>
            <a:r>
              <a:rPr lang="en-US" altLang="zh-CN" dirty="0" smtClean="0"/>
              <a:t>Remote cache</a:t>
            </a:r>
            <a:r>
              <a:rPr lang="zh-CN" altLang="en-US" dirty="0" smtClean="0"/>
              <a:t>发送</a:t>
            </a:r>
            <a:r>
              <a:rPr lang="en-US" altLang="zh-CN" dirty="0" smtClean="0"/>
              <a:t> Write-Back message </a:t>
            </a:r>
            <a:r>
              <a:rPr lang="zh-CN" altLang="en-US" dirty="0" smtClean="0"/>
              <a:t>到</a:t>
            </a:r>
            <a:r>
              <a:rPr lang="en-US" altLang="zh-CN" dirty="0" smtClean="0"/>
              <a:t> directory (shared cache)</a:t>
            </a:r>
          </a:p>
          <a:p>
            <a:pPr lvl="1"/>
            <a:r>
              <a:rPr lang="en-US" altLang="zh-CN" dirty="0" smtClean="0"/>
              <a:t>Remote cache </a:t>
            </a:r>
            <a:r>
              <a:rPr lang="zh-CN" altLang="en-US" dirty="0" smtClean="0"/>
              <a:t>将该块状态修改为</a:t>
            </a:r>
            <a:r>
              <a:rPr lang="en-US" altLang="zh-CN" dirty="0" smtClean="0"/>
              <a:t>shared</a:t>
            </a:r>
          </a:p>
          <a:p>
            <a:pPr lvl="1"/>
            <a:r>
              <a:rPr lang="en-US" altLang="zh-CN" dirty="0" smtClean="0"/>
              <a:t>Directory </a:t>
            </a:r>
            <a:r>
              <a:rPr lang="zh-CN" altLang="en-US" dirty="0" smtClean="0"/>
              <a:t>将其所对应的共享块状态修改为</a:t>
            </a:r>
            <a:r>
              <a:rPr lang="en-US" altLang="zh-CN" dirty="0" smtClean="0"/>
              <a:t> owned</a:t>
            </a:r>
          </a:p>
          <a:p>
            <a:pPr lvl="1"/>
            <a:r>
              <a:rPr lang="en-US" altLang="zh-CN" dirty="0" smtClean="0"/>
              <a:t>Directory </a:t>
            </a:r>
            <a:r>
              <a:rPr lang="zh-CN" altLang="en-US" dirty="0" smtClean="0"/>
              <a:t>发送数据给</a:t>
            </a:r>
            <a:r>
              <a:rPr lang="en-US" altLang="zh-CN" dirty="0" smtClean="0"/>
              <a:t>P, </a:t>
            </a:r>
            <a:r>
              <a:rPr lang="zh-CN" altLang="en-US" dirty="0" smtClean="0"/>
              <a:t>并将对应于</a:t>
            </a:r>
            <a:r>
              <a:rPr lang="en-US" altLang="zh-CN" dirty="0" smtClean="0"/>
              <a:t>P</a:t>
            </a:r>
            <a:r>
              <a:rPr lang="zh-CN" altLang="en-US" dirty="0" smtClean="0"/>
              <a:t>的</a:t>
            </a:r>
            <a:r>
              <a:rPr lang="en-US" altLang="zh-CN" dirty="0" smtClean="0"/>
              <a:t>presence bit</a:t>
            </a:r>
            <a:r>
              <a:rPr lang="zh-CN" altLang="en-US" dirty="0" smtClean="0"/>
              <a:t>置位</a:t>
            </a:r>
            <a:endParaRPr lang="en-US" altLang="zh-CN" dirty="0" smtClean="0"/>
          </a:p>
          <a:p>
            <a:pPr lvl="1"/>
            <a:r>
              <a:rPr lang="en-US" altLang="zh-CN" dirty="0" smtClean="0"/>
              <a:t>P</a:t>
            </a:r>
            <a:r>
              <a:rPr lang="zh-CN" altLang="en-US" dirty="0" smtClean="0"/>
              <a:t>的</a:t>
            </a:r>
            <a:r>
              <a:rPr lang="en-US" altLang="zh-CN" dirty="0" smtClean="0"/>
              <a:t>Local cache </a:t>
            </a:r>
            <a:r>
              <a:rPr lang="zh-CN" altLang="en-US" dirty="0" smtClean="0"/>
              <a:t>将所接收到的块状态置为</a:t>
            </a:r>
            <a:r>
              <a:rPr lang="en-US" altLang="zh-CN" dirty="0" smtClean="0"/>
              <a:t> shared</a:t>
            </a:r>
          </a:p>
          <a:p>
            <a:r>
              <a:rPr lang="en-US" altLang="zh-CN" dirty="0" smtClean="0"/>
              <a:t>Home Directory: block </a:t>
            </a:r>
            <a:r>
              <a:rPr lang="zh-CN" altLang="en-US" dirty="0" smtClean="0"/>
              <a:t>是</a:t>
            </a:r>
            <a:r>
              <a:rPr lang="en-US" altLang="zh-CN" dirty="0" smtClean="0"/>
              <a:t>Shared or Owned</a:t>
            </a:r>
            <a:r>
              <a:rPr lang="zh-CN" altLang="en-US" dirty="0" smtClean="0"/>
              <a:t>态</a:t>
            </a:r>
            <a:endParaRPr lang="en-US" altLang="zh-CN" dirty="0" smtClean="0"/>
          </a:p>
          <a:p>
            <a:pPr lvl="1"/>
            <a:r>
              <a:rPr lang="en-US" altLang="zh-CN" dirty="0" smtClean="0"/>
              <a:t>Directory</a:t>
            </a:r>
            <a:r>
              <a:rPr lang="zh-CN" altLang="en-US" dirty="0" smtClean="0"/>
              <a:t>发送数据给</a:t>
            </a:r>
            <a:r>
              <a:rPr lang="en-US" altLang="zh-CN" dirty="0" smtClean="0"/>
              <a:t>P</a:t>
            </a:r>
            <a:r>
              <a:rPr lang="zh-CN" altLang="en-US" dirty="0" smtClean="0"/>
              <a:t>，并将对应</a:t>
            </a:r>
            <a:r>
              <a:rPr lang="en-US" altLang="zh-CN" dirty="0" smtClean="0"/>
              <a:t> P</a:t>
            </a:r>
            <a:r>
              <a:rPr lang="zh-CN" altLang="en-US" dirty="0" smtClean="0"/>
              <a:t>的</a:t>
            </a:r>
            <a:r>
              <a:rPr lang="en-US" altLang="zh-CN" dirty="0" smtClean="0"/>
              <a:t>presence bit</a:t>
            </a:r>
            <a:r>
              <a:rPr lang="zh-CN" altLang="en-US" dirty="0" smtClean="0"/>
              <a:t>置位</a:t>
            </a:r>
            <a:endParaRPr lang="en-US" altLang="zh-CN" dirty="0" smtClean="0"/>
          </a:p>
          <a:p>
            <a:pPr lvl="1"/>
            <a:r>
              <a:rPr lang="en-US" altLang="zh-CN" dirty="0" smtClean="0"/>
              <a:t>P</a:t>
            </a:r>
            <a:r>
              <a:rPr lang="zh-CN" altLang="en-US" dirty="0" smtClean="0"/>
              <a:t>的</a:t>
            </a:r>
            <a:r>
              <a:rPr lang="en-US" altLang="zh-CN" dirty="0" smtClean="0"/>
              <a:t>Local cache </a:t>
            </a:r>
            <a:r>
              <a:rPr lang="zh-CN" altLang="en-US" dirty="0" smtClean="0"/>
              <a:t>将所接收到的块状态置为</a:t>
            </a:r>
            <a:r>
              <a:rPr lang="en-US" altLang="zh-CN" dirty="0" smtClean="0"/>
              <a:t> shared</a:t>
            </a:r>
          </a:p>
          <a:p>
            <a:r>
              <a:rPr lang="en-US" altLang="zh-CN" dirty="0" smtClean="0"/>
              <a:t>Home Directory: </a:t>
            </a:r>
            <a:r>
              <a:rPr lang="en-US" altLang="zh-CN" dirty="0" err="1" smtClean="0"/>
              <a:t>Uncached</a:t>
            </a:r>
            <a:r>
              <a:rPr lang="en-US" altLang="zh-CN" dirty="0" smtClean="0"/>
              <a:t> -&gt; </a:t>
            </a:r>
            <a:r>
              <a:rPr lang="zh-CN" altLang="en-US" dirty="0" smtClean="0"/>
              <a:t>从存储器中获取块</a:t>
            </a:r>
            <a:endParaRPr lang="zh-CN" altLang="en-US" dirty="0"/>
          </a:p>
        </p:txBody>
      </p:sp>
      <p:sp>
        <p:nvSpPr>
          <p:cNvPr id="4" name="日期占位符 3"/>
          <p:cNvSpPr>
            <a:spLocks noGrp="1"/>
          </p:cNvSpPr>
          <p:nvPr>
            <p:ph type="dt" sz="quarter" idx="10"/>
          </p:nvPr>
        </p:nvSpPr>
        <p:spPr/>
        <p:txBody>
          <a:bodyPr/>
          <a:lstStyle/>
          <a:p>
            <a:fld id="{BA44B121-3F88-43FB-AA71-A1B0588E5549}"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8550" name="灯片编号占位符 5"/>
          <p:cNvSpPr>
            <a:spLocks noGrp="1"/>
          </p:cNvSpPr>
          <p:nvPr>
            <p:ph type="sldNum" sz="quarter" idx="12"/>
          </p:nvPr>
        </p:nvSpPr>
        <p:spPr/>
        <p:txBody>
          <a:bodyPr/>
          <a:lstStyle/>
          <a:p>
            <a:fld id="{67617B07-8836-448C-8E74-9C1565C49EC8}"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z="3200" smtClean="0"/>
              <a:t>Read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54A2234-B0BC-46B1-B067-E1ED97B5747A}"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9574" name="灯片编号占位符 5"/>
          <p:cNvSpPr>
            <a:spLocks noGrp="1"/>
          </p:cNvSpPr>
          <p:nvPr>
            <p:ph type="sldNum" sz="quarter" idx="12"/>
          </p:nvPr>
        </p:nvSpPr>
        <p:spPr bwMode="auto">
          <a:noFill/>
          <a:ln>
            <a:miter lim="800000"/>
            <a:headEnd/>
            <a:tailEnd/>
          </a:ln>
        </p:spPr>
        <p:txBody>
          <a:bodyPr/>
          <a:lstStyle/>
          <a:p>
            <a:fld id="{544B617F-F513-4F7E-9F9A-4F291F0EBFF3}" type="slidenum">
              <a:rPr lang="zh-CN" altLang="en-US"/>
              <a:pPr/>
              <a:t>23</a:t>
            </a:fld>
            <a:endParaRPr lang="zh-CN" altLang="en-US"/>
          </a:p>
        </p:txBody>
      </p:sp>
      <p:pic>
        <p:nvPicPr>
          <p:cNvPr id="109575" name="图片 6"/>
          <p:cNvPicPr>
            <a:picLocks noChangeAspect="1"/>
          </p:cNvPicPr>
          <p:nvPr/>
        </p:nvPicPr>
        <p:blipFill>
          <a:blip r:embed="rId2"/>
          <a:srcRect/>
          <a:stretch>
            <a:fillRect/>
          </a:stretch>
        </p:blipFill>
        <p:spPr bwMode="auto">
          <a:xfrm>
            <a:off x="600075" y="1154113"/>
            <a:ext cx="794385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628650" y="244475"/>
            <a:ext cx="7886700" cy="630238"/>
          </a:xfrm>
        </p:spPr>
        <p:txBody>
          <a:bodyPr/>
          <a:lstStyle/>
          <a:p>
            <a:pPr eaLnBrk="1" hangingPunct="1"/>
            <a:r>
              <a:rPr lang="en-US" altLang="zh-CN" sz="3200" smtClean="0"/>
              <a:t>Write Miss Message by P to Directory</a:t>
            </a:r>
            <a:endParaRPr lang="zh-CN" altLang="en-US" sz="3200" smtClean="0"/>
          </a:p>
        </p:txBody>
      </p:sp>
      <p:sp>
        <p:nvSpPr>
          <p:cNvPr id="3" name="内容占位符 2"/>
          <p:cNvSpPr>
            <a:spLocks noGrp="1"/>
          </p:cNvSpPr>
          <p:nvPr>
            <p:ph idx="1"/>
          </p:nvPr>
        </p:nvSpPr>
        <p:spPr>
          <a:xfrm>
            <a:off x="628650" y="1022350"/>
            <a:ext cx="7886700" cy="5154613"/>
          </a:xfrm>
        </p:spPr>
        <p:txBody>
          <a:bodyPr rtlCol="0">
            <a:normAutofit fontScale="70000" lnSpcReduction="20000"/>
          </a:bodyPr>
          <a:lstStyle/>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Modified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a:t>
            </a:r>
            <a:r>
              <a:rPr lang="en-US" altLang="zh-CN" dirty="0" smtClean="0"/>
              <a:t>Cache (Remote Cache)</a:t>
            </a:r>
            <a:endParaRPr lang="en-US" altLang="zh-CN" dirty="0"/>
          </a:p>
          <a:p>
            <a:pPr lvl="1" eaLnBrk="1" fontAlgn="auto" hangingPunct="1">
              <a:spcAft>
                <a:spcPts val="0"/>
              </a:spcAft>
              <a:defRPr/>
            </a:pPr>
            <a:r>
              <a:rPr lang="zh-CN" altLang="en-US" dirty="0" smtClean="0"/>
              <a:t>处理器</a:t>
            </a:r>
            <a:r>
              <a:rPr lang="en-US" altLang="zh-CN" dirty="0" smtClean="0"/>
              <a:t>Q</a:t>
            </a:r>
            <a:r>
              <a:rPr lang="zh-CN" altLang="en-US" dirty="0" smtClean="0"/>
              <a:t>的</a:t>
            </a:r>
            <a:r>
              <a:rPr lang="en-US" altLang="zh-CN" dirty="0" smtClean="0"/>
              <a:t>cache </a:t>
            </a:r>
            <a:r>
              <a:rPr lang="zh-CN" altLang="en-US" dirty="0" smtClean="0"/>
              <a:t>直接发送数据应答消息给</a:t>
            </a:r>
            <a:r>
              <a:rPr lang="en-US" altLang="zh-CN" dirty="0" smtClean="0"/>
              <a:t>P</a:t>
            </a:r>
            <a:endParaRPr lang="en-US" altLang="zh-CN" dirty="0"/>
          </a:p>
          <a:p>
            <a:pPr lvl="1" eaLnBrk="1" fontAlgn="auto" hangingPunct="1">
              <a:spcAft>
                <a:spcPts val="0"/>
              </a:spcAft>
              <a:defRPr/>
            </a:pPr>
            <a:r>
              <a:rPr lang="en-US" altLang="zh-CN" dirty="0" smtClean="0"/>
              <a:t>Q</a:t>
            </a:r>
            <a:r>
              <a:rPr lang="zh-CN" altLang="en-US" dirty="0"/>
              <a:t>的</a:t>
            </a:r>
            <a:r>
              <a:rPr lang="en-US" altLang="zh-CN" dirty="0" smtClean="0"/>
              <a:t>cache</a:t>
            </a:r>
            <a:r>
              <a:rPr lang="zh-CN" altLang="en-US" dirty="0" smtClean="0"/>
              <a:t>将对应块的状态修改为</a:t>
            </a:r>
            <a:r>
              <a:rPr lang="en-US" altLang="zh-CN" dirty="0" smtClean="0"/>
              <a:t>invalid</a:t>
            </a:r>
          </a:p>
          <a:p>
            <a:pPr lvl="1" eaLnBrk="1" fontAlgn="auto" hangingPunct="1">
              <a:spcAft>
                <a:spcPts val="0"/>
              </a:spcAft>
              <a:defRPr/>
            </a:pPr>
            <a:r>
              <a:rPr lang="en-US" altLang="zh-CN" dirty="0" smtClean="0"/>
              <a:t>P</a:t>
            </a:r>
            <a:r>
              <a:rPr lang="zh-CN" altLang="en-US" dirty="0" smtClean="0"/>
              <a:t>的</a:t>
            </a:r>
            <a:r>
              <a:rPr lang="en-US" altLang="zh-CN" dirty="0" smtClean="0"/>
              <a:t>cache (Local) </a:t>
            </a:r>
            <a:r>
              <a:rPr lang="zh-CN" altLang="en-US" dirty="0" smtClean="0"/>
              <a:t>将接收到的块的状态信息修改为</a:t>
            </a:r>
            <a:r>
              <a:rPr lang="en-US" altLang="zh-CN" dirty="0" smtClean="0"/>
              <a:t>modified</a:t>
            </a:r>
          </a:p>
          <a:p>
            <a:pPr lvl="1" eaLnBrk="1" fontAlgn="auto" hangingPunct="1">
              <a:spcAft>
                <a:spcPts val="0"/>
              </a:spcAft>
              <a:defRPr/>
            </a:pPr>
            <a:r>
              <a:rPr lang="en-US" altLang="zh-CN" dirty="0"/>
              <a:t>Directory </a:t>
            </a:r>
            <a:r>
              <a:rPr lang="zh-CN" altLang="en-US" dirty="0" smtClean="0"/>
              <a:t>将</a:t>
            </a:r>
            <a:r>
              <a:rPr lang="zh-CN" altLang="en-US" dirty="0"/>
              <a:t>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 </a:t>
            </a:r>
            <a:r>
              <a:rPr lang="en-US" altLang="zh-CN" b="1" dirty="0">
                <a:solidFill>
                  <a:srgbClr val="0070C0"/>
                </a:solidFill>
              </a:rPr>
              <a:t>Shared or </a:t>
            </a:r>
            <a:r>
              <a:rPr lang="en-US" altLang="zh-CN" b="1" dirty="0" smtClean="0">
                <a:solidFill>
                  <a:srgbClr val="0070C0"/>
                </a:solidFill>
              </a:rPr>
              <a:t>Owned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eaLnBrk="1" fontAlgn="auto" hangingPunct="1">
              <a:spcAft>
                <a:spcPts val="0"/>
              </a:spcAft>
              <a:defRPr/>
            </a:pPr>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eaLnBrk="1" fontAlgn="auto" hangingPunct="1">
              <a:spcAft>
                <a:spcPts val="0"/>
              </a:spcAft>
              <a:defRPr/>
            </a:pPr>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eaLnBrk="1" fontAlgn="auto" hangingPunct="1">
              <a:spcAft>
                <a:spcPts val="0"/>
              </a:spcAft>
              <a:defRPr/>
            </a:pPr>
            <a:r>
              <a:rPr lang="en-US" altLang="zh-CN" dirty="0" smtClean="0"/>
              <a:t>P</a:t>
            </a:r>
            <a:r>
              <a:rPr lang="zh-CN" altLang="en-US" dirty="0" smtClean="0"/>
              <a:t>的</a:t>
            </a:r>
            <a:r>
              <a:rPr lang="en-US" altLang="zh-CN" dirty="0" smtClean="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pPr eaLnBrk="1" fontAlgn="auto" hangingPunct="1">
              <a:spcAft>
                <a:spcPts val="0"/>
              </a:spcAft>
              <a:defRPr/>
            </a:pPr>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从存储器获取数据</a:t>
            </a:r>
            <a:endParaRPr lang="zh-CN" altLang="en-US" dirty="0"/>
          </a:p>
        </p:txBody>
      </p:sp>
      <p:sp>
        <p:nvSpPr>
          <p:cNvPr id="4" name="日期占位符 3"/>
          <p:cNvSpPr>
            <a:spLocks noGrp="1"/>
          </p:cNvSpPr>
          <p:nvPr>
            <p:ph type="dt" sz="quarter" idx="10"/>
          </p:nvPr>
        </p:nvSpPr>
        <p:spPr/>
        <p:txBody>
          <a:bodyPr/>
          <a:lstStyle/>
          <a:p>
            <a:pPr>
              <a:defRPr/>
            </a:pPr>
            <a:fld id="{8DDF97E8-82B5-4B87-A188-0BDDBECE3877}"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0598" name="灯片编号占位符 5"/>
          <p:cNvSpPr>
            <a:spLocks noGrp="1"/>
          </p:cNvSpPr>
          <p:nvPr>
            <p:ph type="sldNum" sz="quarter" idx="12"/>
          </p:nvPr>
        </p:nvSpPr>
        <p:spPr bwMode="auto">
          <a:noFill/>
          <a:ln>
            <a:miter lim="800000"/>
            <a:headEnd/>
            <a:tailEnd/>
          </a:ln>
        </p:spPr>
        <p:txBody>
          <a:bodyPr/>
          <a:lstStyle/>
          <a:p>
            <a:fld id="{A7F700B7-2BC8-4872-A911-DAAC73B868D2}" type="slidenum">
              <a:rPr lang="zh-CN" altLang="en-US"/>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pPr eaLnBrk="1" hangingPunct="1"/>
            <a:r>
              <a:rPr lang="en-US" altLang="zh-CN" sz="3200" smtClean="0"/>
              <a:t>Write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D1CC55F-17F3-4C8B-9792-F7208DE33F5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1622" name="灯片编号占位符 5"/>
          <p:cNvSpPr>
            <a:spLocks noGrp="1"/>
          </p:cNvSpPr>
          <p:nvPr>
            <p:ph type="sldNum" sz="quarter" idx="12"/>
          </p:nvPr>
        </p:nvSpPr>
        <p:spPr bwMode="auto">
          <a:noFill/>
          <a:ln>
            <a:miter lim="800000"/>
            <a:headEnd/>
            <a:tailEnd/>
          </a:ln>
        </p:spPr>
        <p:txBody>
          <a:bodyPr/>
          <a:lstStyle/>
          <a:p>
            <a:fld id="{CDE09B66-AED0-4E11-85AF-804331A8118B}" type="slidenum">
              <a:rPr lang="zh-CN" altLang="en-US"/>
              <a:pPr/>
              <a:t>25</a:t>
            </a:fld>
            <a:endParaRPr lang="zh-CN" altLang="en-US"/>
          </a:p>
        </p:txBody>
      </p:sp>
      <p:pic>
        <p:nvPicPr>
          <p:cNvPr id="111623" name="图片 6"/>
          <p:cNvPicPr>
            <a:picLocks noChangeAspect="1"/>
          </p:cNvPicPr>
          <p:nvPr/>
        </p:nvPicPr>
        <p:blipFill>
          <a:blip r:embed="rId2"/>
          <a:srcRect/>
          <a:stretch>
            <a:fillRect/>
          </a:stretch>
        </p:blipFill>
        <p:spPr bwMode="auto">
          <a:xfrm>
            <a:off x="619125" y="1246188"/>
            <a:ext cx="789622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en-US" altLang="zh-CN" dirty="0" smtClean="0"/>
              <a:t>Write Miss to a Block with Sharers</a:t>
            </a:r>
            <a:endParaRPr lang="zh-CN" altLang="en-US" dirty="0" smtClean="0"/>
          </a:p>
        </p:txBody>
      </p:sp>
      <p:sp>
        <p:nvSpPr>
          <p:cNvPr id="4" name="日期占位符 3"/>
          <p:cNvSpPr>
            <a:spLocks noGrp="1"/>
          </p:cNvSpPr>
          <p:nvPr>
            <p:ph type="dt" sz="half" idx="10"/>
          </p:nvPr>
        </p:nvSpPr>
        <p:spPr/>
        <p:txBody>
          <a:bodyPr/>
          <a:lstStyle/>
          <a:p>
            <a:pPr>
              <a:defRPr/>
            </a:pPr>
            <a:fld id="{78B5C535-3096-4113-8540-875148F51DEC}"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2646" name="灯片编号占位符 5"/>
          <p:cNvSpPr>
            <a:spLocks noGrp="1"/>
          </p:cNvSpPr>
          <p:nvPr>
            <p:ph type="sldNum" sz="quarter" idx="12"/>
          </p:nvPr>
        </p:nvSpPr>
        <p:spPr bwMode="auto">
          <a:noFill/>
          <a:ln>
            <a:miter lim="800000"/>
            <a:headEnd/>
            <a:tailEnd/>
          </a:ln>
        </p:spPr>
        <p:txBody>
          <a:bodyPr/>
          <a:lstStyle/>
          <a:p>
            <a:fld id="{3916F0E4-F062-4BCA-99D3-AC04AD537513}" type="slidenum">
              <a:rPr lang="zh-CN" altLang="en-US"/>
              <a:pPr/>
              <a:t>26</a:t>
            </a:fld>
            <a:endParaRPr lang="zh-CN" altLang="en-US"/>
          </a:p>
        </p:txBody>
      </p:sp>
      <p:pic>
        <p:nvPicPr>
          <p:cNvPr id="112647" name="图片 6"/>
          <p:cNvPicPr>
            <a:picLocks noChangeAspect="1"/>
          </p:cNvPicPr>
          <p:nvPr/>
        </p:nvPicPr>
        <p:blipFill>
          <a:blip r:embed="rId2"/>
          <a:srcRect/>
          <a:stretch>
            <a:fillRect/>
          </a:stretch>
        </p:blipFill>
        <p:spPr bwMode="auto">
          <a:xfrm>
            <a:off x="499110" y="1306513"/>
            <a:ext cx="78105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en-US" altLang="zh-CN" smtClean="0"/>
              <a:t>Invalidating a Block with Sharers</a:t>
            </a:r>
            <a:endParaRPr lang="zh-CN" altLang="en-US" smtClean="0"/>
          </a:p>
        </p:txBody>
      </p:sp>
      <p:sp>
        <p:nvSpPr>
          <p:cNvPr id="4" name="日期占位符 3"/>
          <p:cNvSpPr>
            <a:spLocks noGrp="1"/>
          </p:cNvSpPr>
          <p:nvPr>
            <p:ph type="dt" sz="half" idx="10"/>
          </p:nvPr>
        </p:nvSpPr>
        <p:spPr/>
        <p:txBody>
          <a:bodyPr/>
          <a:lstStyle/>
          <a:p>
            <a:pPr>
              <a:defRPr/>
            </a:pPr>
            <a:fld id="{6FA99239-F122-4534-B8ED-255E45A5098B}"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3670" name="灯片编号占位符 5"/>
          <p:cNvSpPr>
            <a:spLocks noGrp="1"/>
          </p:cNvSpPr>
          <p:nvPr>
            <p:ph type="sldNum" sz="quarter" idx="12"/>
          </p:nvPr>
        </p:nvSpPr>
        <p:spPr bwMode="auto">
          <a:noFill/>
          <a:ln>
            <a:miter lim="800000"/>
            <a:headEnd/>
            <a:tailEnd/>
          </a:ln>
        </p:spPr>
        <p:txBody>
          <a:bodyPr/>
          <a:lstStyle/>
          <a:p>
            <a:fld id="{6DA03938-3B6E-4422-8B76-39512C608504}" type="slidenum">
              <a:rPr lang="zh-CN" altLang="en-US"/>
              <a:pPr/>
              <a:t>27</a:t>
            </a:fld>
            <a:endParaRPr lang="zh-CN" altLang="en-US"/>
          </a:p>
        </p:txBody>
      </p:sp>
      <p:pic>
        <p:nvPicPr>
          <p:cNvPr id="113671" name="图片 7"/>
          <p:cNvPicPr>
            <a:picLocks noChangeAspect="1"/>
          </p:cNvPicPr>
          <p:nvPr/>
        </p:nvPicPr>
        <p:blipFill>
          <a:blip r:embed="rId2"/>
          <a:srcRect/>
          <a:stretch>
            <a:fillRect/>
          </a:stretch>
        </p:blipFill>
        <p:spPr bwMode="auto">
          <a:xfrm>
            <a:off x="704850" y="1289050"/>
            <a:ext cx="7734300"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en-US" altLang="zh-CN" smtClean="0"/>
              <a:t>Directory Protocol Messages</a:t>
            </a:r>
            <a:endParaRPr lang="zh-CN" altLang="en-US" smtClean="0"/>
          </a:p>
        </p:txBody>
      </p:sp>
      <p:sp>
        <p:nvSpPr>
          <p:cNvPr id="4" name="日期占位符 3"/>
          <p:cNvSpPr>
            <a:spLocks noGrp="1"/>
          </p:cNvSpPr>
          <p:nvPr>
            <p:ph type="dt" sz="half" idx="10"/>
          </p:nvPr>
        </p:nvSpPr>
        <p:spPr/>
        <p:txBody>
          <a:bodyPr/>
          <a:lstStyle/>
          <a:p>
            <a:pPr>
              <a:defRPr/>
            </a:pPr>
            <a:fld id="{EBB06DD9-5AF4-403F-9DAE-E40A47545D84}"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4694" name="灯片编号占位符 5"/>
          <p:cNvSpPr>
            <a:spLocks noGrp="1"/>
          </p:cNvSpPr>
          <p:nvPr>
            <p:ph type="sldNum" sz="quarter" idx="12"/>
          </p:nvPr>
        </p:nvSpPr>
        <p:spPr bwMode="auto">
          <a:noFill/>
          <a:ln>
            <a:miter lim="800000"/>
            <a:headEnd/>
            <a:tailEnd/>
          </a:ln>
        </p:spPr>
        <p:txBody>
          <a:bodyPr/>
          <a:lstStyle/>
          <a:p>
            <a:fld id="{E328116C-25FD-4418-9ACE-E4B92946A83F}" type="slidenum">
              <a:rPr lang="zh-CN" altLang="en-US"/>
              <a:pPr/>
              <a:t>28</a:t>
            </a:fld>
            <a:endParaRPr lang="zh-CN" altLang="en-US"/>
          </a:p>
        </p:txBody>
      </p:sp>
      <p:pic>
        <p:nvPicPr>
          <p:cNvPr id="114695" name="图片 6"/>
          <p:cNvPicPr>
            <a:picLocks noChangeAspect="1"/>
          </p:cNvPicPr>
          <p:nvPr/>
        </p:nvPicPr>
        <p:blipFill>
          <a:blip r:embed="rId2"/>
          <a:srcRect/>
          <a:stretch>
            <a:fillRect/>
          </a:stretch>
        </p:blipFill>
        <p:spPr bwMode="auto">
          <a:xfrm>
            <a:off x="533400" y="1123950"/>
            <a:ext cx="80772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en-US" altLang="zh-CN" sz="3200" smtClean="0"/>
              <a:t>MSI State Diagram for a Local Cache</a:t>
            </a:r>
            <a:endParaRPr lang="zh-CN" altLang="en-US" sz="3200" smtClean="0"/>
          </a:p>
        </p:txBody>
      </p:sp>
      <p:sp>
        <p:nvSpPr>
          <p:cNvPr id="4" name="日期占位符 3"/>
          <p:cNvSpPr>
            <a:spLocks noGrp="1"/>
          </p:cNvSpPr>
          <p:nvPr>
            <p:ph type="dt" sz="half" idx="10"/>
          </p:nvPr>
        </p:nvSpPr>
        <p:spPr/>
        <p:txBody>
          <a:bodyPr/>
          <a:lstStyle/>
          <a:p>
            <a:pPr>
              <a:defRPr/>
            </a:pPr>
            <a:fld id="{374FDCDD-52E0-4013-9326-CF2DE7C202CF}"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5718" name="灯片编号占位符 5"/>
          <p:cNvSpPr>
            <a:spLocks noGrp="1"/>
          </p:cNvSpPr>
          <p:nvPr>
            <p:ph type="sldNum" sz="quarter" idx="12"/>
          </p:nvPr>
        </p:nvSpPr>
        <p:spPr bwMode="auto">
          <a:noFill/>
          <a:ln>
            <a:miter lim="800000"/>
            <a:headEnd/>
            <a:tailEnd/>
          </a:ln>
        </p:spPr>
        <p:txBody>
          <a:bodyPr/>
          <a:lstStyle/>
          <a:p>
            <a:fld id="{4B4055E6-C37E-4B39-80C5-AE03EED4E856}" type="slidenum">
              <a:rPr lang="zh-CN" altLang="en-US"/>
              <a:pPr/>
              <a:t>29</a:t>
            </a:fld>
            <a:endParaRPr lang="zh-CN" altLang="en-US"/>
          </a:p>
        </p:txBody>
      </p:sp>
      <p:pic>
        <p:nvPicPr>
          <p:cNvPr id="115719" name="图片 6"/>
          <p:cNvPicPr>
            <a:picLocks noChangeAspect="1"/>
          </p:cNvPicPr>
          <p:nvPr/>
        </p:nvPicPr>
        <p:blipFill>
          <a:blip r:embed="rId2"/>
          <a:srcRect/>
          <a:stretch>
            <a:fillRect/>
          </a:stretch>
        </p:blipFill>
        <p:spPr bwMode="auto">
          <a:xfrm>
            <a:off x="522288" y="1282700"/>
            <a:ext cx="8099425" cy="489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ltLang="en-US" smtClean="0"/>
              <a:t>MESI Write-Back Invalidation Protocol</a:t>
            </a:r>
          </a:p>
        </p:txBody>
      </p:sp>
      <p:sp>
        <p:nvSpPr>
          <p:cNvPr id="28676" name="Rectangle 3"/>
          <p:cNvSpPr>
            <a:spLocks noGrp="1" noChangeArrowheads="1"/>
          </p:cNvSpPr>
          <p:nvPr>
            <p:ph type="body" idx="1"/>
          </p:nvPr>
        </p:nvSpPr>
        <p:spPr/>
        <p:txBody>
          <a:bodyPr>
            <a:normAutofit fontScale="92500" lnSpcReduction="10000"/>
          </a:bodyPr>
          <a:lstStyle/>
          <a:p>
            <a:r>
              <a:rPr lang="en-US" altLang="en-US" dirty="0" smtClean="0"/>
              <a:t>MSI Protocol</a:t>
            </a:r>
            <a:r>
              <a:rPr lang="zh-CN" altLang="en-US" dirty="0" smtClean="0"/>
              <a:t>的缺陷：</a:t>
            </a:r>
            <a:endParaRPr lang="en-US" altLang="en-US" dirty="0" smtClean="0"/>
          </a:p>
          <a:p>
            <a:pPr lvl="1"/>
            <a:r>
              <a:rPr lang="en-US" altLang="en-US" dirty="0" smtClean="0"/>
              <a:t> </a:t>
            </a:r>
            <a:r>
              <a:rPr lang="zh-CN" altLang="en-US" dirty="0" smtClean="0">
                <a:solidFill>
                  <a:srgbClr val="0070C0"/>
                </a:solidFill>
              </a:rPr>
              <a:t>读进并修改一个</a:t>
            </a:r>
            <a:r>
              <a:rPr lang="en-US" altLang="zh-CN" dirty="0" smtClean="0">
                <a:solidFill>
                  <a:srgbClr val="0070C0"/>
                </a:solidFill>
              </a:rPr>
              <a:t>block</a:t>
            </a:r>
            <a:r>
              <a:rPr lang="zh-CN" altLang="en-US" dirty="0" smtClean="0">
                <a:solidFill>
                  <a:srgbClr val="0070C0"/>
                </a:solidFill>
              </a:rPr>
              <a:t>，产生</a:t>
            </a:r>
            <a:r>
              <a:rPr lang="en-US" altLang="zh-CN" dirty="0" smtClean="0">
                <a:solidFill>
                  <a:srgbClr val="0070C0"/>
                </a:solidFill>
              </a:rPr>
              <a:t>2 </a:t>
            </a:r>
            <a:r>
              <a:rPr lang="zh-CN" altLang="en-US" dirty="0" smtClean="0">
                <a:solidFill>
                  <a:srgbClr val="0070C0"/>
                </a:solidFill>
              </a:rPr>
              <a:t>个总线事务</a:t>
            </a:r>
            <a:endParaRPr lang="en-US" altLang="en-US" dirty="0" smtClean="0">
              <a:solidFill>
                <a:srgbClr val="0070C0"/>
              </a:solidFill>
            </a:endParaRPr>
          </a:p>
          <a:p>
            <a:pPr lvl="2"/>
            <a:r>
              <a:rPr lang="zh-CN" altLang="en-US" dirty="0" smtClean="0"/>
              <a:t>首先是读操作产生</a:t>
            </a:r>
            <a:r>
              <a:rPr lang="en-US" altLang="en-US" dirty="0" smtClean="0"/>
              <a:t> </a:t>
            </a:r>
            <a:r>
              <a:rPr lang="en-US" altLang="en-US" dirty="0" err="1" smtClean="0"/>
              <a:t>BusRd</a:t>
            </a:r>
            <a:r>
              <a:rPr lang="en-US" altLang="en-US" dirty="0" smtClean="0"/>
              <a:t> (I→S)</a:t>
            </a:r>
            <a:r>
              <a:rPr lang="zh-CN" altLang="en-US" dirty="0" smtClean="0"/>
              <a:t>，并置状态为</a:t>
            </a:r>
            <a:r>
              <a:rPr lang="en-US" altLang="zh-CN" dirty="0" smtClean="0"/>
              <a:t>Shared, </a:t>
            </a:r>
            <a:r>
              <a:rPr lang="zh-CN" altLang="en-US" dirty="0" smtClean="0"/>
              <a:t>写更新时产生</a:t>
            </a:r>
            <a:r>
              <a:rPr lang="en-US" altLang="en-US" dirty="0" smtClean="0"/>
              <a:t> </a:t>
            </a:r>
            <a:r>
              <a:rPr lang="en-US" altLang="en-US" dirty="0" err="1" smtClean="0"/>
              <a:t>BusRdX</a:t>
            </a:r>
            <a:r>
              <a:rPr lang="en-US" altLang="en-US" dirty="0" smtClean="0"/>
              <a:t> (S→M)</a:t>
            </a:r>
          </a:p>
          <a:p>
            <a:pPr lvl="2"/>
            <a:r>
              <a:rPr lang="zh-CN" altLang="en-US" dirty="0" smtClean="0"/>
              <a:t>即使一个块是</a:t>
            </a:r>
            <a:r>
              <a:rPr lang="en-US" altLang="zh-CN" dirty="0" smtClean="0"/>
              <a:t>Cache</a:t>
            </a:r>
            <a:r>
              <a:rPr lang="zh-CN" altLang="en-US" dirty="0" smtClean="0"/>
              <a:t>独占的这种情况仍然存在</a:t>
            </a:r>
            <a:endParaRPr lang="en-US" altLang="en-US" dirty="0" smtClean="0"/>
          </a:p>
          <a:p>
            <a:pPr lvl="2"/>
            <a:r>
              <a:rPr lang="zh-CN" altLang="en-US" dirty="0" smtClean="0"/>
              <a:t>使用多道程序负载时，这种情况很普遍</a:t>
            </a:r>
            <a:endParaRPr lang="en-US" altLang="en-US" dirty="0" smtClean="0"/>
          </a:p>
          <a:p>
            <a:r>
              <a:rPr lang="zh-CN" altLang="en-US" dirty="0" smtClean="0"/>
              <a:t>增加</a:t>
            </a:r>
            <a:r>
              <a:rPr lang="en-US" altLang="zh-CN" dirty="0" smtClean="0"/>
              <a:t>exclusive state, </a:t>
            </a:r>
            <a:r>
              <a:rPr lang="zh-CN" altLang="en-US" dirty="0" smtClean="0"/>
              <a:t>减少总线事务</a:t>
            </a:r>
            <a:endParaRPr lang="en-US" altLang="en-US" dirty="0" smtClean="0"/>
          </a:p>
          <a:p>
            <a:pPr lvl="1"/>
            <a:r>
              <a:rPr lang="en-US" altLang="en-US" dirty="0" smtClean="0"/>
              <a:t>Exclusive state </a:t>
            </a:r>
            <a:r>
              <a:rPr lang="zh-CN" altLang="en-US" dirty="0" smtClean="0"/>
              <a:t>表示仅当前</a:t>
            </a:r>
            <a:r>
              <a:rPr lang="en-US" altLang="zh-CN" dirty="0"/>
              <a:t>Cache</a:t>
            </a:r>
            <a:r>
              <a:rPr lang="zh-CN" altLang="en-US" dirty="0" smtClean="0"/>
              <a:t>包含该块，并且是干净的块</a:t>
            </a:r>
            <a:endParaRPr lang="en-US" altLang="en-US" dirty="0" smtClean="0"/>
          </a:p>
          <a:p>
            <a:pPr lvl="1"/>
            <a:r>
              <a:rPr lang="zh-CN" altLang="en-US" dirty="0" smtClean="0"/>
              <a:t>区分独占块的“</a:t>
            </a:r>
            <a:r>
              <a:rPr lang="en-US" altLang="zh-CN" dirty="0" smtClean="0"/>
              <a:t>clean</a:t>
            </a:r>
            <a:r>
              <a:rPr lang="zh-CN" altLang="en-US" dirty="0" smtClean="0"/>
              <a:t>”和“</a:t>
            </a:r>
            <a:r>
              <a:rPr lang="en-US" altLang="zh-CN" dirty="0" smtClean="0"/>
              <a:t>dirty</a:t>
            </a:r>
            <a:r>
              <a:rPr lang="zh-CN" altLang="en-US" dirty="0" smtClean="0"/>
              <a:t>”</a:t>
            </a:r>
            <a:endParaRPr lang="en-US" altLang="zh-CN" dirty="0" smtClean="0"/>
          </a:p>
          <a:p>
            <a:pPr lvl="1"/>
            <a:r>
              <a:rPr lang="zh-CN" altLang="en-US" dirty="0" smtClean="0"/>
              <a:t>一个处于</a:t>
            </a:r>
            <a:r>
              <a:rPr lang="en-US" altLang="en-US" dirty="0" smtClean="0"/>
              <a:t>exclusive state</a:t>
            </a:r>
            <a:r>
              <a:rPr lang="zh-CN" altLang="en-US" dirty="0" smtClean="0"/>
              <a:t>的块，更新时不产生总线事务</a:t>
            </a:r>
            <a:endParaRPr lang="en-US" altLang="en-US" dirty="0" smtClean="0"/>
          </a:p>
        </p:txBody>
      </p:sp>
      <p:sp>
        <p:nvSpPr>
          <p:cNvPr id="2" name="日期占位符 1"/>
          <p:cNvSpPr>
            <a:spLocks noGrp="1"/>
          </p:cNvSpPr>
          <p:nvPr>
            <p:ph type="dt" sz="quarter" idx="10"/>
          </p:nvPr>
        </p:nvSpPr>
        <p:spPr/>
        <p:txBody>
          <a:bodyPr/>
          <a:lstStyle/>
          <a:p>
            <a:fld id="{854180D6-6CE9-425B-A56A-E813A71CD6E6}"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75782" name="灯片编号占位符 3"/>
          <p:cNvSpPr>
            <a:spLocks noGrp="1"/>
          </p:cNvSpPr>
          <p:nvPr>
            <p:ph type="sldNum" sz="quarter" idx="12"/>
          </p:nvPr>
        </p:nvSpPr>
        <p:spPr/>
        <p:txBody>
          <a:bodyPr/>
          <a:lstStyle/>
          <a:p>
            <a:fld id="{65935C53-6A27-484F-85F1-D741AD892CC2}"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en-US" altLang="zh-CN" smtClean="0"/>
              <a:t>MOSI State Diagram for Directory</a:t>
            </a:r>
            <a:endParaRPr lang="zh-CN" altLang="en-US" smtClean="0"/>
          </a:p>
        </p:txBody>
      </p:sp>
      <p:sp>
        <p:nvSpPr>
          <p:cNvPr id="4" name="日期占位符 3"/>
          <p:cNvSpPr>
            <a:spLocks noGrp="1"/>
          </p:cNvSpPr>
          <p:nvPr>
            <p:ph type="dt" sz="half" idx="10"/>
          </p:nvPr>
        </p:nvSpPr>
        <p:spPr/>
        <p:txBody>
          <a:bodyPr/>
          <a:lstStyle/>
          <a:p>
            <a:pPr>
              <a:defRPr/>
            </a:pPr>
            <a:fld id="{61D075B8-D274-47F2-B113-D400ABC4EF40}"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6742" name="灯片编号占位符 5"/>
          <p:cNvSpPr>
            <a:spLocks noGrp="1"/>
          </p:cNvSpPr>
          <p:nvPr>
            <p:ph type="sldNum" sz="quarter" idx="12"/>
          </p:nvPr>
        </p:nvSpPr>
        <p:spPr bwMode="auto">
          <a:noFill/>
          <a:ln>
            <a:miter lim="800000"/>
            <a:headEnd/>
            <a:tailEnd/>
          </a:ln>
        </p:spPr>
        <p:txBody>
          <a:bodyPr/>
          <a:lstStyle/>
          <a:p>
            <a:fld id="{17220C40-81D2-4CA7-B4AE-E7CD48078909}" type="slidenum">
              <a:rPr lang="zh-CN" altLang="en-US"/>
              <a:pPr/>
              <a:t>30</a:t>
            </a:fld>
            <a:endParaRPr lang="zh-CN" altLang="en-US"/>
          </a:p>
        </p:txBody>
      </p:sp>
      <p:pic>
        <p:nvPicPr>
          <p:cNvPr id="116743" name="图片 6"/>
          <p:cNvPicPr>
            <a:picLocks noChangeAspect="1"/>
          </p:cNvPicPr>
          <p:nvPr/>
        </p:nvPicPr>
        <p:blipFill>
          <a:blip r:embed="rId3"/>
          <a:srcRect/>
          <a:stretch>
            <a:fillRect/>
          </a:stretch>
        </p:blipFill>
        <p:spPr bwMode="auto">
          <a:xfrm>
            <a:off x="158750" y="976313"/>
            <a:ext cx="8548688"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6"/>
          <p:cNvPicPr>
            <a:picLocks noChangeAspect="1"/>
          </p:cNvPicPr>
          <p:nvPr/>
        </p:nvPicPr>
        <p:blipFill>
          <a:blip r:embed="rId2"/>
          <a:srcRect/>
          <a:stretch>
            <a:fillRect/>
          </a:stretch>
        </p:blipFill>
        <p:spPr bwMode="auto">
          <a:xfrm>
            <a:off x="904875" y="2432050"/>
            <a:ext cx="7610475" cy="1128713"/>
          </a:xfrm>
          <a:prstGeom prst="rect">
            <a:avLst/>
          </a:prstGeom>
          <a:noFill/>
          <a:ln w="9525">
            <a:noFill/>
            <a:miter lim="800000"/>
            <a:headEnd/>
            <a:tailEnd/>
          </a:ln>
        </p:spPr>
      </p:pic>
      <p:sp>
        <p:nvSpPr>
          <p:cNvPr id="118787" name="标题 1"/>
          <p:cNvSpPr>
            <a:spLocks noGrp="1"/>
          </p:cNvSpPr>
          <p:nvPr>
            <p:ph type="title"/>
          </p:nvPr>
        </p:nvSpPr>
        <p:spPr/>
        <p:txBody>
          <a:bodyPr/>
          <a:lstStyle/>
          <a:p>
            <a:r>
              <a:rPr lang="en-US" altLang="zh-CN" dirty="0" smtClean="0"/>
              <a:t>-Review</a:t>
            </a:r>
            <a:endParaRPr lang="zh-CN" altLang="en-US" dirty="0" smtClean="0"/>
          </a:p>
        </p:txBody>
      </p:sp>
      <p:sp>
        <p:nvSpPr>
          <p:cNvPr id="118788" name="内容占位符 2"/>
          <p:cNvSpPr>
            <a:spLocks noGrp="1"/>
          </p:cNvSpPr>
          <p:nvPr>
            <p:ph idx="1"/>
          </p:nvPr>
        </p:nvSpPr>
        <p:spPr>
          <a:xfrm>
            <a:off x="457200" y="1293268"/>
            <a:ext cx="8229600" cy="5051833"/>
          </a:xfrm>
        </p:spPr>
        <p:txBody>
          <a:bodyPr>
            <a:normAutofit fontScale="92500" lnSpcReduction="20000"/>
          </a:bodyPr>
          <a:lstStyle/>
          <a:p>
            <a:r>
              <a:rPr lang="zh-CN" altLang="en-US" dirty="0" smtClean="0"/>
              <a:t>分布式共享存储的</a:t>
            </a:r>
            <a:r>
              <a:rPr lang="en-US" altLang="zh-CN" dirty="0" smtClean="0"/>
              <a:t>Cache</a:t>
            </a:r>
            <a:r>
              <a:rPr lang="zh-CN" altLang="en-US" dirty="0" smtClean="0"/>
              <a:t>一致性协议</a:t>
            </a:r>
            <a:endParaRPr lang="en-US" altLang="zh-CN" dirty="0" smtClean="0"/>
          </a:p>
          <a:p>
            <a:pPr lvl="1"/>
            <a:r>
              <a:rPr lang="en-US" altLang="zh-CN" dirty="0" smtClean="0"/>
              <a:t>Cache</a:t>
            </a:r>
            <a:r>
              <a:rPr lang="zh-CN" altLang="en-US" dirty="0" smtClean="0"/>
              <a:t>块的状态：</a:t>
            </a:r>
            <a:endParaRPr lang="en-US" altLang="zh-CN" dirty="0" smtClean="0"/>
          </a:p>
          <a:p>
            <a:pPr lvl="2"/>
            <a:r>
              <a:rPr lang="zh-CN" altLang="en-US" dirty="0" smtClean="0"/>
              <a:t>私有</a:t>
            </a:r>
            <a:r>
              <a:rPr lang="en-US" altLang="zh-CN" dirty="0" smtClean="0"/>
              <a:t>Cache</a:t>
            </a:r>
            <a:r>
              <a:rPr lang="zh-CN" altLang="en-US" dirty="0" smtClean="0"/>
              <a:t>中块的状态 </a:t>
            </a:r>
            <a:r>
              <a:rPr lang="en-US" altLang="zh-CN" dirty="0" smtClean="0"/>
              <a:t>/</a:t>
            </a:r>
            <a:r>
              <a:rPr lang="zh-CN" altLang="en-US" dirty="0" smtClean="0"/>
              <a:t>目录中</a:t>
            </a:r>
            <a:r>
              <a:rPr lang="en-US" altLang="zh-CN" dirty="0" smtClean="0"/>
              <a:t>Cache</a:t>
            </a:r>
            <a:r>
              <a:rPr lang="zh-CN" altLang="en-US" dirty="0" smtClean="0"/>
              <a:t>块的状态</a:t>
            </a:r>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状态迁移过程：状态迁移图</a:t>
            </a:r>
            <a:endParaRPr lang="en-US" altLang="zh-CN" dirty="0" smtClean="0"/>
          </a:p>
          <a:p>
            <a:r>
              <a:rPr lang="zh-CN" altLang="en-US" dirty="0" smtClean="0"/>
              <a:t>存储同一性问题</a:t>
            </a:r>
            <a:endParaRPr lang="en-US" altLang="zh-CN" dirty="0" smtClean="0"/>
          </a:p>
          <a:p>
            <a:pPr lvl="1"/>
            <a:r>
              <a:rPr lang="en-US" altLang="zh-CN" dirty="0" smtClean="0"/>
              <a:t>Consistency</a:t>
            </a:r>
            <a:r>
              <a:rPr lang="zh-CN" altLang="en-US" dirty="0" smtClean="0"/>
              <a:t>研究不同处理器访问存储器操作的定序问题，即所有处理器发出的所有访问存储器操作</a:t>
            </a:r>
            <a:r>
              <a:rPr lang="en-US" altLang="zh-CN" dirty="0" smtClean="0"/>
              <a:t>(</a:t>
            </a:r>
            <a:r>
              <a:rPr lang="zh-CN" altLang="en-US" dirty="0" smtClean="0"/>
              <a:t>所有地址）的全序</a:t>
            </a:r>
            <a:endParaRPr lang="en-US" altLang="zh-CN" dirty="0" smtClean="0"/>
          </a:p>
          <a:p>
            <a:pPr lvl="1"/>
            <a:r>
              <a:rPr lang="en-US" altLang="zh-CN" dirty="0" smtClean="0"/>
              <a:t>Coherence</a:t>
            </a:r>
            <a:r>
              <a:rPr lang="zh-CN" altLang="en-US" dirty="0" smtClean="0"/>
              <a:t>研究不同处理器访问存储器相同地址操作的定序问题，即访问每个</a:t>
            </a:r>
            <a:r>
              <a:rPr lang="en-US" altLang="zh-CN" dirty="0" smtClean="0"/>
              <a:t>Cache</a:t>
            </a:r>
            <a:r>
              <a:rPr lang="zh-CN" altLang="en-US" dirty="0" smtClean="0"/>
              <a:t>块的局部序问题</a:t>
            </a:r>
            <a:endParaRPr lang="en-US" altLang="zh-CN" dirty="0" smtClean="0"/>
          </a:p>
          <a:p>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fld id="{A2902A76-62AF-4C24-9789-FA767563D0FD}"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18791" name="灯片编号占位符 5"/>
          <p:cNvSpPr>
            <a:spLocks noGrp="1"/>
          </p:cNvSpPr>
          <p:nvPr>
            <p:ph type="sldNum" sz="quarter" idx="12"/>
          </p:nvPr>
        </p:nvSpPr>
        <p:spPr/>
        <p:txBody>
          <a:bodyPr/>
          <a:lstStyle/>
          <a:p>
            <a:fld id="{0C05FB09-8D80-402C-A9AE-32F72856CD44}"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normAutofit fontScale="90000"/>
          </a:bodyPr>
          <a:lstStyle/>
          <a:p>
            <a:r>
              <a:rPr lang="en-AU" altLang="zh-CN" smtClean="0"/>
              <a:t>7.4 Models of Memory Consistency</a:t>
            </a:r>
            <a:endParaRPr lang="zh-CN" altLang="en-US" smtClean="0"/>
          </a:p>
        </p:txBody>
      </p:sp>
      <p:sp>
        <p:nvSpPr>
          <p:cNvPr id="119811" name="内容占位符 2"/>
          <p:cNvSpPr>
            <a:spLocks noGrp="1"/>
          </p:cNvSpPr>
          <p:nvPr>
            <p:ph idx="1"/>
          </p:nvPr>
        </p:nvSpPr>
        <p:spPr/>
        <p:txBody>
          <a:bodyPr/>
          <a:lstStyle/>
          <a:p>
            <a:r>
              <a:rPr lang="zh-CN" altLang="en-US" smtClean="0"/>
              <a:t>什么是存储同一性？</a:t>
            </a:r>
            <a:endParaRPr lang="en-US" altLang="zh-CN" smtClean="0"/>
          </a:p>
          <a:p>
            <a:r>
              <a:rPr lang="zh-CN" altLang="en-US" smtClean="0"/>
              <a:t>隐式存储同一性模型（顺序存储同一性）</a:t>
            </a:r>
            <a:r>
              <a:rPr lang="en-US" altLang="zh-CN" smtClean="0"/>
              <a:t> </a:t>
            </a:r>
          </a:p>
          <a:p>
            <a:r>
              <a:rPr lang="zh-CN" altLang="en-US" smtClean="0"/>
              <a:t>放松的存储同一性</a:t>
            </a:r>
          </a:p>
        </p:txBody>
      </p:sp>
      <p:sp>
        <p:nvSpPr>
          <p:cNvPr id="4" name="日期占位符 3"/>
          <p:cNvSpPr>
            <a:spLocks noGrp="1"/>
          </p:cNvSpPr>
          <p:nvPr>
            <p:ph type="dt" sz="half" idx="10"/>
          </p:nvPr>
        </p:nvSpPr>
        <p:spPr/>
        <p:txBody>
          <a:bodyPr/>
          <a:lstStyle/>
          <a:p>
            <a:pPr>
              <a:defRPr/>
            </a:pPr>
            <a:fld id="{3EA3CC3A-8414-4BF7-A252-9EBAB2D778D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9814" name="灯片编号占位符 8"/>
          <p:cNvSpPr>
            <a:spLocks noGrp="1"/>
          </p:cNvSpPr>
          <p:nvPr>
            <p:ph type="sldNum" sz="quarter" idx="12"/>
          </p:nvPr>
        </p:nvSpPr>
        <p:spPr bwMode="auto">
          <a:noFill/>
          <a:ln>
            <a:miter lim="800000"/>
            <a:headEnd/>
            <a:tailEnd/>
          </a:ln>
        </p:spPr>
        <p:txBody>
          <a:bodyPr/>
          <a:lstStyle/>
          <a:p>
            <a:fld id="{A58B9E49-5E7C-4D7A-9AF1-69936FD9565A}" type="slidenum">
              <a:rPr lang="zh-CN" altLang="en-US"/>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mtClean="0"/>
              <a:t>存储同一性的定义</a:t>
            </a:r>
          </a:p>
        </p:txBody>
      </p:sp>
      <p:sp>
        <p:nvSpPr>
          <p:cNvPr id="120835" name="内容占位符 2"/>
          <p:cNvSpPr>
            <a:spLocks noGrp="1"/>
          </p:cNvSpPr>
          <p:nvPr>
            <p:ph idx="1"/>
          </p:nvPr>
        </p:nvSpPr>
        <p:spPr>
          <a:xfrm>
            <a:off x="427038" y="1301750"/>
            <a:ext cx="8374062" cy="3475038"/>
          </a:xfrm>
        </p:spPr>
        <p:txBody>
          <a:bodyPr>
            <a:normAutofit lnSpcReduction="10000"/>
          </a:bodyPr>
          <a:lstStyle/>
          <a:p>
            <a:r>
              <a:rPr lang="zh-CN" altLang="en-US" sz="2400" smtClean="0"/>
              <a:t>定义</a:t>
            </a:r>
            <a:r>
              <a:rPr lang="en-US" altLang="zh-CN" sz="2400" smtClean="0"/>
              <a:t>: </a:t>
            </a:r>
            <a:r>
              <a:rPr lang="zh-CN" altLang="en-US" sz="2400" smtClean="0"/>
              <a:t>共享地址空间的存储同一性模型是在</a:t>
            </a:r>
            <a:r>
              <a:rPr lang="zh-CN" altLang="en-US" sz="2400" b="1" smtClean="0">
                <a:solidFill>
                  <a:srgbClr val="0036A2"/>
                </a:solidFill>
              </a:rPr>
              <a:t>多个处理器对不同存储单元并发读写操作</a:t>
            </a:r>
            <a:r>
              <a:rPr lang="zh-CN" altLang="en-US" sz="2400" smtClean="0"/>
              <a:t>时，每个进程看到的这些操作被完成的序的一种约定。</a:t>
            </a:r>
            <a:endParaRPr lang="en-US" altLang="zh-CN" sz="2400" smtClean="0"/>
          </a:p>
          <a:p>
            <a:pPr lvl="1"/>
            <a:r>
              <a:rPr lang="zh-CN" altLang="en-US" sz="2000" smtClean="0"/>
              <a:t>存储一致性保证的是当对共享存储空间中的某一单元修改后，对所有读取者是可见的。即每个单元都能“返回最后一次写操作的值”</a:t>
            </a:r>
            <a:endParaRPr lang="en-US" altLang="zh-CN" sz="2000" smtClean="0"/>
          </a:p>
          <a:p>
            <a:pPr lvl="1"/>
            <a:r>
              <a:rPr lang="zh-CN" altLang="en-US" sz="2000" smtClean="0"/>
              <a:t>没有明确所写入的数据何时成为可见的</a:t>
            </a:r>
            <a:endParaRPr lang="en-US" altLang="zh-CN" sz="2000" smtClean="0"/>
          </a:p>
          <a:p>
            <a:pPr lvl="1"/>
            <a:endParaRPr lang="en-US" altLang="zh-CN" sz="2000" smtClean="0"/>
          </a:p>
          <a:p>
            <a:pPr lvl="1"/>
            <a:r>
              <a:rPr lang="zh-CN" altLang="en-US" sz="2000" smtClean="0"/>
              <a:t>一致性协议没有涉及处理器</a:t>
            </a:r>
            <a:r>
              <a:rPr lang="en-US" altLang="zh-CN" sz="2000" smtClean="0"/>
              <a:t>P1</a:t>
            </a:r>
            <a:r>
              <a:rPr lang="zh-CN" altLang="en-US" sz="2000" smtClean="0"/>
              <a:t>和</a:t>
            </a:r>
            <a:r>
              <a:rPr lang="en-US" altLang="zh-CN" sz="2000" smtClean="0"/>
              <a:t>P2</a:t>
            </a:r>
            <a:r>
              <a:rPr lang="zh-CN" altLang="en-US" sz="2000" smtClean="0"/>
              <a:t>对不同地址单元的访问顺序</a:t>
            </a:r>
            <a:endParaRPr lang="en-US" altLang="zh-CN" sz="2000" smtClean="0"/>
          </a:p>
          <a:p>
            <a:pPr lvl="1"/>
            <a:r>
              <a:rPr lang="zh-CN" altLang="en-US" sz="2000" smtClean="0"/>
              <a:t>一致性协议没有涉及到</a:t>
            </a:r>
            <a:r>
              <a:rPr lang="en-US" altLang="zh-CN" sz="2000" smtClean="0"/>
              <a:t>P2</a:t>
            </a:r>
            <a:r>
              <a:rPr lang="zh-CN" altLang="en-US" sz="2000" smtClean="0"/>
              <a:t>对不同存储单元的读操作相对于</a:t>
            </a:r>
            <a:r>
              <a:rPr lang="en-US" altLang="zh-CN" sz="2000" smtClean="0"/>
              <a:t>P1</a:t>
            </a:r>
            <a:r>
              <a:rPr lang="zh-CN" altLang="en-US" sz="2000" smtClean="0"/>
              <a:t>所见到的顺序</a:t>
            </a:r>
          </a:p>
        </p:txBody>
      </p:sp>
      <p:sp>
        <p:nvSpPr>
          <p:cNvPr id="4" name="日期占位符 3"/>
          <p:cNvSpPr>
            <a:spLocks noGrp="1"/>
          </p:cNvSpPr>
          <p:nvPr>
            <p:ph type="dt" sz="quarter" idx="10"/>
          </p:nvPr>
        </p:nvSpPr>
        <p:spPr/>
        <p:txBody>
          <a:bodyPr/>
          <a:lstStyle/>
          <a:p>
            <a:pPr>
              <a:defRPr/>
            </a:pPr>
            <a:fld id="{6917D8AA-5DEA-415F-BEB8-6D7A47EA4C3E}"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0838" name="矩形 6"/>
          <p:cNvSpPr>
            <a:spLocks noChangeArrowheads="1"/>
          </p:cNvSpPr>
          <p:nvPr/>
        </p:nvSpPr>
        <p:spPr bwMode="auto">
          <a:xfrm>
            <a:off x="719138" y="4856163"/>
            <a:ext cx="8081962" cy="1200150"/>
          </a:xfrm>
          <a:prstGeom prst="rect">
            <a:avLst/>
          </a:prstGeom>
          <a:noFill/>
          <a:ln w="9525">
            <a:noFill/>
            <a:miter lim="800000"/>
            <a:headEnd/>
            <a:tailEnd/>
          </a:ln>
        </p:spPr>
        <p:txBody>
          <a:bodyPr>
            <a:spAutoFit/>
          </a:bodyPr>
          <a:lstStyle/>
          <a:p>
            <a:pPr>
              <a:spcBef>
                <a:spcPct val="50000"/>
              </a:spcBef>
            </a:pPr>
            <a:r>
              <a:rPr lang="en-GB" altLang="zh-CN">
                <a:latin typeface="Times-Roman"/>
              </a:rPr>
              <a:t>	P1			P2	(A, flag are zero initial)</a:t>
            </a:r>
          </a:p>
          <a:p>
            <a:pPr>
              <a:spcBef>
                <a:spcPct val="50000"/>
              </a:spcBef>
            </a:pPr>
            <a:r>
              <a:rPr lang="en-GB" altLang="zh-CN">
                <a:latin typeface="Times-Roman"/>
              </a:rPr>
              <a:t>	A=1			while(flag == 0);</a:t>
            </a:r>
          </a:p>
          <a:p>
            <a:pPr>
              <a:spcBef>
                <a:spcPct val="50000"/>
              </a:spcBef>
            </a:pPr>
            <a:r>
              <a:rPr lang="en-GB" altLang="zh-CN">
                <a:latin typeface="Times-Roman"/>
              </a:rPr>
              <a:t>	flag=1		        </a:t>
            </a:r>
            <a:r>
              <a:rPr lang="zh-CN" altLang="en-US">
                <a:latin typeface="Times-Roman"/>
              </a:rPr>
              <a:t>      </a:t>
            </a:r>
            <a:r>
              <a:rPr lang="en-GB" altLang="zh-CN">
                <a:latin typeface="Times-Roman"/>
              </a:rPr>
              <a:t>print A;</a:t>
            </a:r>
            <a:endParaRPr lang="zh-CN" altLang="en-US"/>
          </a:p>
        </p:txBody>
      </p:sp>
      <p:sp>
        <p:nvSpPr>
          <p:cNvPr id="120839" name="灯片编号占位符 10"/>
          <p:cNvSpPr>
            <a:spLocks noGrp="1"/>
          </p:cNvSpPr>
          <p:nvPr>
            <p:ph type="sldNum" sz="quarter" idx="12"/>
          </p:nvPr>
        </p:nvSpPr>
        <p:spPr bwMode="auto">
          <a:noFill/>
          <a:ln>
            <a:miter lim="800000"/>
            <a:headEnd/>
            <a:tailEnd/>
          </a:ln>
        </p:spPr>
        <p:txBody>
          <a:bodyPr/>
          <a:lstStyle/>
          <a:p>
            <a:fld id="{A122EF3A-8CAA-48FD-88A3-41A4E857C314}" type="slidenum">
              <a:rPr lang="zh-CN" altLang="en-US"/>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28650" y="258763"/>
            <a:ext cx="7886700" cy="473075"/>
          </a:xfrm>
        </p:spPr>
        <p:txBody>
          <a:bodyPr>
            <a:normAutofit fontScale="90000"/>
          </a:bodyPr>
          <a:lstStyle/>
          <a:p>
            <a:r>
              <a:rPr lang="en-US" altLang="zh-CN" smtClean="0"/>
              <a:t>Implicit Memory Model</a:t>
            </a:r>
          </a:p>
        </p:txBody>
      </p:sp>
      <p:sp>
        <p:nvSpPr>
          <p:cNvPr id="1108995" name="Rectangle 3"/>
          <p:cNvSpPr>
            <a:spLocks noGrp="1" noChangeArrowheads="1"/>
          </p:cNvSpPr>
          <p:nvPr>
            <p:ph type="body" idx="1"/>
          </p:nvPr>
        </p:nvSpPr>
        <p:spPr>
          <a:xfrm>
            <a:off x="528638" y="1042988"/>
            <a:ext cx="7886700" cy="4822825"/>
          </a:xfrm>
        </p:spPr>
        <p:txBody>
          <a:bodyPr>
            <a:normAutofit fontScale="92500" lnSpcReduction="10000"/>
          </a:bodyPr>
          <a:lstStyle/>
          <a:p>
            <a:pPr>
              <a:defRPr/>
            </a:pPr>
            <a:r>
              <a:rPr lang="zh-CN" altLang="en-US" sz="2400" dirty="0" smtClean="0"/>
              <a:t>顺序同一性</a:t>
            </a:r>
            <a:r>
              <a:rPr lang="en-US" altLang="zh-CN" sz="2400" dirty="0" smtClean="0"/>
              <a:t>(Sequential Consistency) [</a:t>
            </a:r>
            <a:r>
              <a:rPr lang="en-US" altLang="zh-CN" sz="2400" dirty="0" err="1" smtClean="0"/>
              <a:t>Lamport</a:t>
            </a:r>
            <a:r>
              <a:rPr lang="en-US" altLang="zh-CN" sz="2400" dirty="0" smtClean="0"/>
              <a:t>]</a:t>
            </a:r>
            <a:r>
              <a:rPr lang="zh-CN" altLang="en-US" sz="2400" dirty="0" smtClean="0"/>
              <a:t>：该模型要求所有处理器的读、写和交换</a:t>
            </a:r>
            <a:r>
              <a:rPr lang="en-US" altLang="zh-CN" sz="2400" dirty="0" smtClean="0"/>
              <a:t>(swap)</a:t>
            </a:r>
            <a:r>
              <a:rPr lang="zh-CN" altLang="en-US" sz="2400" dirty="0" smtClean="0"/>
              <a:t>操作以某种序执行所形成的全局存储器次序，符合各处理器的原有程序次序。即：</a:t>
            </a:r>
            <a:r>
              <a:rPr lang="en-US" altLang="zh-CN" sz="2400" dirty="0" smtClean="0"/>
              <a:t> </a:t>
            </a:r>
            <a:r>
              <a:rPr lang="zh-CN" altLang="en-US" sz="2400" b="1" dirty="0" smtClean="0">
                <a:solidFill>
                  <a:srgbClr val="0036A2"/>
                </a:solidFill>
              </a:rPr>
              <a:t>不论指令流如何交叠执行，全局次序必须保持所有进程的程序次序</a:t>
            </a:r>
            <a:endParaRPr lang="en-US" altLang="zh-CN" sz="2400" b="1" dirty="0" smtClean="0">
              <a:solidFill>
                <a:srgbClr val="0036A2"/>
              </a:solidFill>
            </a:endParaRPr>
          </a:p>
          <a:p>
            <a:pPr lvl="1">
              <a:defRPr/>
            </a:pPr>
            <a:r>
              <a:rPr lang="zh-CN" altLang="en-US" sz="2000" dirty="0" smtClean="0"/>
              <a:t>所有读写操作执行以某种顺序执行</a:t>
            </a:r>
            <a:endParaRPr lang="en-US" altLang="zh-CN" sz="2000" dirty="0" smtClean="0"/>
          </a:p>
          <a:p>
            <a:pPr lvl="1">
              <a:defRPr/>
            </a:pPr>
            <a:r>
              <a:rPr lang="zh-CN" altLang="en-US" sz="2000" dirty="0" smtClean="0"/>
              <a:t>每一进程的操作以程序序执行</a:t>
            </a:r>
            <a:endParaRPr lang="en-US" altLang="zh-CN" sz="2000" dirty="0" smtClean="0"/>
          </a:p>
          <a:p>
            <a:pPr lvl="2">
              <a:defRPr/>
            </a:pPr>
            <a:endParaRPr lang="en-US" altLang="zh-CN" sz="1800" dirty="0" smtClean="0"/>
          </a:p>
          <a:p>
            <a:pPr marL="914400" lvl="2" indent="0">
              <a:buFont typeface="Wingdings" pitchFamily="2" charset="2"/>
              <a:buNone/>
              <a:defRPr/>
            </a:pPr>
            <a:endParaRPr lang="en-US" altLang="zh-CN" sz="18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r>
              <a:rPr lang="en-US" altLang="zh-CN" sz="2000" b="1" dirty="0" smtClean="0">
                <a:solidFill>
                  <a:srgbClr val="0070C0"/>
                </a:solidFill>
              </a:rPr>
              <a:t>No caches, no write buffers</a:t>
            </a:r>
            <a:endParaRPr lang="en-US" altLang="zh-CN" sz="2000" b="1" dirty="0">
              <a:solidFill>
                <a:srgbClr val="0070C0"/>
              </a:solidFill>
            </a:endParaRPr>
          </a:p>
        </p:txBody>
      </p:sp>
      <p:sp>
        <p:nvSpPr>
          <p:cNvPr id="2" name="日期占位符 1"/>
          <p:cNvSpPr>
            <a:spLocks noGrp="1"/>
          </p:cNvSpPr>
          <p:nvPr>
            <p:ph type="dt" sz="quarter" idx="10"/>
          </p:nvPr>
        </p:nvSpPr>
        <p:spPr/>
        <p:txBody>
          <a:bodyPr/>
          <a:lstStyle/>
          <a:p>
            <a:pPr>
              <a:defRPr/>
            </a:pPr>
            <a:fld id="{DB5F0346-8DE3-4820-8177-AA49E110CE0E}"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 name="Group 4"/>
          <p:cNvGrpSpPr>
            <a:grpSpLocks/>
          </p:cNvGrpSpPr>
          <p:nvPr/>
        </p:nvGrpSpPr>
        <p:grpSpPr bwMode="auto">
          <a:xfrm>
            <a:off x="3606800" y="3362325"/>
            <a:ext cx="4281488" cy="2540000"/>
            <a:chOff x="720" y="912"/>
            <a:chExt cx="4560" cy="2688"/>
          </a:xfrm>
        </p:grpSpPr>
        <p:sp>
          <p:nvSpPr>
            <p:cNvPr id="1108997" name="Text Box 5"/>
            <p:cNvSpPr txBox="1">
              <a:spLocks noChangeArrowheads="1"/>
            </p:cNvSpPr>
            <p:nvPr/>
          </p:nvSpPr>
          <p:spPr bwMode="auto">
            <a:xfrm>
              <a:off x="2406" y="3030"/>
              <a:ext cx="1094" cy="373"/>
            </a:xfrm>
            <a:prstGeom prst="rect">
              <a:avLst/>
            </a:prstGeom>
            <a:noFill/>
            <a:ln>
              <a:noFill/>
            </a:ln>
            <a:effectLst/>
            <a:extLst/>
          </p:spPr>
          <p:txBody>
            <a:bodyPr wrap="none" lIns="87690" tIns="43846" rIns="87690" bIns="43846" anchor="ctr">
              <a:spAutoFit/>
            </a:bodyPr>
            <a:lstStyle/>
            <a:p>
              <a:pPr algn="ctr" eaLnBrk="1" fontAlgn="auto" hangingPunct="1">
                <a:spcBef>
                  <a:spcPct val="50000"/>
                </a:spcBef>
                <a:spcAft>
                  <a:spcPts val="0"/>
                </a:spcAft>
                <a:defRPr/>
              </a:pPr>
              <a:r>
                <a:rPr lang="en-US" altLang="zh-CN" sz="1714" dirty="0">
                  <a:latin typeface="+mn-lt"/>
                </a:rPr>
                <a:t>MEMORY</a:t>
              </a:r>
              <a:endParaRPr lang="en-US" altLang="zh-CN" sz="1714" dirty="0">
                <a:latin typeface="Times New Roman" panose="02020603050405020304" pitchFamily="18" charset="0"/>
              </a:endParaRPr>
            </a:p>
          </p:txBody>
        </p:sp>
        <p:sp>
          <p:nvSpPr>
            <p:cNvPr id="1108998" name="Rectangle 6"/>
            <p:cNvSpPr>
              <a:spLocks noChangeArrowheads="1"/>
            </p:cNvSpPr>
            <p:nvPr/>
          </p:nvSpPr>
          <p:spPr bwMode="auto">
            <a:xfrm>
              <a:off x="2255" y="2879"/>
              <a:ext cx="1344" cy="721"/>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8999" name="AutoShape 7"/>
            <p:cNvSpPr>
              <a:spLocks noChangeArrowheads="1"/>
            </p:cNvSpPr>
            <p:nvPr/>
          </p:nvSpPr>
          <p:spPr bwMode="auto">
            <a:xfrm>
              <a:off x="864"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0" name="AutoShape 8"/>
            <p:cNvSpPr>
              <a:spLocks noChangeArrowheads="1"/>
            </p:cNvSpPr>
            <p:nvPr/>
          </p:nvSpPr>
          <p:spPr bwMode="auto">
            <a:xfrm>
              <a:off x="2017"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1" name="AutoShape 9"/>
            <p:cNvSpPr>
              <a:spLocks noChangeArrowheads="1"/>
            </p:cNvSpPr>
            <p:nvPr/>
          </p:nvSpPr>
          <p:spPr bwMode="auto">
            <a:xfrm>
              <a:off x="3168"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2" name="AutoShape 10"/>
            <p:cNvSpPr>
              <a:spLocks noChangeArrowheads="1"/>
            </p:cNvSpPr>
            <p:nvPr/>
          </p:nvSpPr>
          <p:spPr bwMode="auto">
            <a:xfrm>
              <a:off x="4320"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cxnSp>
          <p:nvCxnSpPr>
            <p:cNvPr id="122895"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p:spPr>
        </p:cxnSp>
        <p:cxnSp>
          <p:nvCxnSpPr>
            <p:cNvPr id="122896"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p:spPr>
        </p:cxnSp>
        <p:sp>
          <p:nvSpPr>
            <p:cNvPr id="1109006" name="Line 14"/>
            <p:cNvSpPr>
              <a:spLocks noChangeShapeType="1"/>
            </p:cNvSpPr>
            <p:nvPr/>
          </p:nvSpPr>
          <p:spPr bwMode="auto">
            <a:xfrm>
              <a:off x="1200" y="1969"/>
              <a:ext cx="336"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7" name="Line 15"/>
            <p:cNvSpPr>
              <a:spLocks noChangeShapeType="1"/>
            </p:cNvSpPr>
            <p:nvPr/>
          </p:nvSpPr>
          <p:spPr bwMode="auto">
            <a:xfrm flipH="1">
              <a:off x="4416" y="1969"/>
              <a:ext cx="240"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8" name="Line 16"/>
            <p:cNvSpPr>
              <a:spLocks noChangeShapeType="1"/>
            </p:cNvSpPr>
            <p:nvPr/>
          </p:nvSpPr>
          <p:spPr bwMode="auto">
            <a:xfrm>
              <a:off x="2352"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9" name="Line 17"/>
            <p:cNvSpPr>
              <a:spLocks noChangeShapeType="1"/>
            </p:cNvSpPr>
            <p:nvPr/>
          </p:nvSpPr>
          <p:spPr bwMode="auto">
            <a:xfrm>
              <a:off x="3505"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0" name="Line 18"/>
            <p:cNvSpPr>
              <a:spLocks noChangeShapeType="1"/>
            </p:cNvSpPr>
            <p:nvPr/>
          </p:nvSpPr>
          <p:spPr bwMode="auto">
            <a:xfrm flipH="1" flipV="1">
              <a:off x="2352" y="2160"/>
              <a:ext cx="578" cy="480"/>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1" name="Line 19"/>
            <p:cNvSpPr>
              <a:spLocks noChangeShapeType="1"/>
            </p:cNvSpPr>
            <p:nvPr/>
          </p:nvSpPr>
          <p:spPr bwMode="auto">
            <a:xfrm>
              <a:off x="2928" y="2641"/>
              <a:ext cx="0" cy="239"/>
            </a:xfrm>
            <a:prstGeom prst="lin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2" name="Text Box 20"/>
            <p:cNvSpPr txBox="1">
              <a:spLocks noChangeArrowheads="1"/>
            </p:cNvSpPr>
            <p:nvPr/>
          </p:nvSpPr>
          <p:spPr bwMode="auto">
            <a:xfrm>
              <a:off x="969"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dirty="0">
                  <a:latin typeface="+mn-lt"/>
                </a:rPr>
                <a:t>P1</a:t>
              </a:r>
              <a:endParaRPr lang="en-US" altLang="zh-CN" sz="1714" dirty="0">
                <a:latin typeface="Times New Roman" panose="02020603050405020304" pitchFamily="18" charset="0"/>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P3</a:t>
              </a:r>
              <a:endParaRPr lang="en-US" altLang="zh-CN" sz="1714">
                <a:latin typeface="Times New Roman" panose="02020603050405020304" pitchFamily="18" charset="0"/>
              </a:endParaRPr>
            </a:p>
          </p:txBody>
        </p:sp>
        <p:sp>
          <p:nvSpPr>
            <p:cNvPr id="1109014" name="Text Box 22"/>
            <p:cNvSpPr txBox="1">
              <a:spLocks noChangeArrowheads="1"/>
            </p:cNvSpPr>
            <p:nvPr/>
          </p:nvSpPr>
          <p:spPr bwMode="auto">
            <a:xfrm>
              <a:off x="2122"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P2</a:t>
              </a:r>
              <a:endParaRPr lang="en-US" altLang="zh-CN" sz="1714">
                <a:latin typeface="Times New Roman" panose="02020603050405020304" pitchFamily="18" charset="0"/>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Pn</a:t>
              </a:r>
              <a:endParaRPr lang="en-US" altLang="zh-CN" sz="1714">
                <a:latin typeface="Times New Roman" panose="02020603050405020304" pitchFamily="18" charset="0"/>
              </a:endParaRPr>
            </a:p>
          </p:txBody>
        </p:sp>
        <p:sp>
          <p:nvSpPr>
            <p:cNvPr id="1109016" name="Oval 24"/>
            <p:cNvSpPr>
              <a:spLocks noChangeArrowheads="1"/>
            </p:cNvSpPr>
            <p:nvPr/>
          </p:nvSpPr>
          <p:spPr bwMode="auto">
            <a:xfrm>
              <a:off x="3936" y="1199"/>
              <a:ext cx="47"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7" name="Oval 25"/>
            <p:cNvSpPr>
              <a:spLocks noChangeArrowheads="1"/>
            </p:cNvSpPr>
            <p:nvPr/>
          </p:nvSpPr>
          <p:spPr bwMode="auto">
            <a:xfrm>
              <a:off x="4223"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8" name="Oval 26"/>
            <p:cNvSpPr>
              <a:spLocks noChangeArrowheads="1"/>
            </p:cNvSpPr>
            <p:nvPr/>
          </p:nvSpPr>
          <p:spPr bwMode="auto">
            <a:xfrm>
              <a:off x="4080"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9" name="Freeform 27"/>
            <p:cNvSpPr>
              <a:spLocks/>
            </p:cNvSpPr>
            <p:nvPr/>
          </p:nvSpPr>
          <p:spPr bwMode="auto">
            <a:xfrm rot="5331729">
              <a:off x="2753" y="2191"/>
              <a:ext cx="114"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grpSp>
      <p:sp>
        <p:nvSpPr>
          <p:cNvPr id="122887" name="灯片编号占位符 8"/>
          <p:cNvSpPr>
            <a:spLocks noGrp="1"/>
          </p:cNvSpPr>
          <p:nvPr>
            <p:ph type="sldNum" sz="quarter" idx="12"/>
          </p:nvPr>
        </p:nvSpPr>
        <p:spPr bwMode="auto">
          <a:noFill/>
          <a:ln>
            <a:miter lim="800000"/>
            <a:headEnd/>
            <a:tailEnd/>
          </a:ln>
        </p:spPr>
        <p:txBody>
          <a:bodyPr/>
          <a:lstStyle/>
          <a:p>
            <a:fld id="{FDBE92FE-1D1A-4F2E-A268-9AA4877FD8BB}" type="slidenum">
              <a:rPr lang="zh-CN" altLang="en-US"/>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115888"/>
            <a:ext cx="8280400" cy="738188"/>
          </a:xfrm>
        </p:spPr>
        <p:txBody>
          <a:bodyPr/>
          <a:lstStyle/>
          <a:p>
            <a:pPr eaLnBrk="1" hangingPunct="1"/>
            <a:r>
              <a:rPr lang="en-US" altLang="zh-CN" sz="2800" dirty="0" smtClean="0"/>
              <a:t>Understanding Program Order – Example 1</a:t>
            </a:r>
          </a:p>
        </p:txBody>
      </p:sp>
      <p:sp>
        <p:nvSpPr>
          <p:cNvPr id="1393667" name="Rectangle 3"/>
          <p:cNvSpPr>
            <a:spLocks noGrp="1" noChangeArrowheads="1"/>
          </p:cNvSpPr>
          <p:nvPr>
            <p:ph type="body" idx="1"/>
          </p:nvPr>
        </p:nvSpPr>
        <p:spPr>
          <a:xfrm>
            <a:off x="434975" y="1252538"/>
            <a:ext cx="8231188" cy="5468937"/>
          </a:xfrm>
        </p:spPr>
        <p:txBody>
          <a:bodyPr rtlCol="0">
            <a:normAutofit lnSpcReduction="10000"/>
          </a:bodyPr>
          <a:lstStyle/>
          <a:p>
            <a:pPr eaLnBrk="1" fontAlgn="auto" hangingPunct="1">
              <a:lnSpc>
                <a:spcPct val="100000"/>
              </a:lnSpc>
              <a:spcBef>
                <a:spcPct val="0"/>
              </a:spcBef>
              <a:spcAft>
                <a:spcPts val="0"/>
              </a:spcAft>
              <a:defRPr/>
            </a:pPr>
            <a:r>
              <a:rPr lang="en-US" altLang="zh-CN" sz="1905" dirty="0"/>
              <a:t>Initially X = 2</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a:t>
            </a:r>
            <a:r>
              <a:rPr lang="en-US" altLang="zh-CN" sz="1905" dirty="0"/>
              <a:t>							P2 </a:t>
            </a:r>
          </a:p>
          <a:p>
            <a:pPr marL="0" indent="0" eaLnBrk="1" fontAlgn="auto" hangingPunct="1">
              <a:lnSpc>
                <a:spcPct val="100000"/>
              </a:lnSpc>
              <a:spcBef>
                <a:spcPct val="20000"/>
              </a:spcBef>
              <a:spcAft>
                <a:spcPts val="0"/>
              </a:spcAft>
              <a:buFont typeface="Arial" pitchFamily="34" charset="0"/>
              <a:buNone/>
              <a:defRPr/>
            </a:pPr>
            <a:r>
              <a:rPr lang="en-US" altLang="zh-CN" sz="1905" dirty="0"/>
              <a:t>…..						…..</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r0=Read(X)</a:t>
            </a:r>
            <a:r>
              <a:rPr lang="en-US" altLang="zh-CN" sz="1905" dirty="0"/>
              <a:t>					r1=Read(x)</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r0=r0+1</a:t>
            </a:r>
            <a:r>
              <a:rPr lang="en-US" altLang="zh-CN" sz="1905" dirty="0"/>
              <a:t>				</a:t>
            </a:r>
            <a:r>
              <a:rPr lang="en-US" altLang="zh-CN" sz="1905"/>
              <a:t>	</a:t>
            </a:r>
            <a:r>
              <a:rPr lang="en-US" altLang="zh-CN" sz="1905" smtClean="0"/>
              <a:t>r1=r1+1</a:t>
            </a:r>
            <a:endParaRPr lang="en-US" altLang="zh-CN" sz="1905" dirty="0"/>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Write(r0,X)</a:t>
            </a:r>
            <a:r>
              <a:rPr lang="en-US" altLang="zh-CN" sz="1905" dirty="0"/>
              <a:t>					Write(r1,X)	</a:t>
            </a:r>
          </a:p>
          <a:p>
            <a:pPr marL="0" indent="0" eaLnBrk="1" fontAlgn="auto" hangingPunct="1">
              <a:lnSpc>
                <a:spcPct val="100000"/>
              </a:lnSpc>
              <a:spcBef>
                <a:spcPct val="20000"/>
              </a:spcBef>
              <a:spcAft>
                <a:spcPts val="0"/>
              </a:spcAft>
              <a:buFont typeface="Arial" pitchFamily="34" charset="0"/>
              <a:buNone/>
              <a:defRPr/>
            </a:pPr>
            <a:r>
              <a:rPr lang="en-US" altLang="zh-CN" sz="1905" dirty="0"/>
              <a:t>…..						……	</a:t>
            </a:r>
          </a:p>
          <a:p>
            <a:pPr eaLnBrk="1" fontAlgn="auto" hangingPunct="1">
              <a:lnSpc>
                <a:spcPct val="100000"/>
              </a:lnSpc>
              <a:spcBef>
                <a:spcPct val="20000"/>
              </a:spcBef>
              <a:spcAft>
                <a:spcPts val="0"/>
              </a:spcAft>
              <a:defRPr/>
            </a:pPr>
            <a:endParaRPr lang="en-US" altLang="zh-CN" sz="1905" u="sng" dirty="0">
              <a:solidFill>
                <a:srgbClr val="6699FF"/>
              </a:solidFill>
            </a:endParaRPr>
          </a:p>
          <a:p>
            <a:pPr eaLnBrk="1" fontAlgn="auto" hangingPunct="1">
              <a:lnSpc>
                <a:spcPct val="100000"/>
              </a:lnSpc>
              <a:spcBef>
                <a:spcPct val="20000"/>
              </a:spcBef>
              <a:spcAft>
                <a:spcPts val="0"/>
              </a:spcAft>
              <a:defRPr/>
            </a:pPr>
            <a:r>
              <a:rPr lang="en-US" altLang="zh-CN" sz="1905" u="sng" dirty="0">
                <a:solidFill>
                  <a:srgbClr val="6699FF"/>
                </a:solidFill>
              </a:rPr>
              <a:t>Possible execution sequences:</a:t>
            </a:r>
          </a:p>
          <a:p>
            <a:pPr eaLnBrk="1" fontAlgn="auto" hangingPunct="1">
              <a:lnSpc>
                <a:spcPct val="100000"/>
              </a:lnSpc>
              <a:spcBef>
                <a:spcPct val="20000"/>
              </a:spcBef>
              <a:spcAft>
                <a:spcPts val="0"/>
              </a:spcAft>
              <a:defRPr/>
            </a:pPr>
            <a:endParaRPr lang="en-US" altLang="zh-CN" sz="1905" u="sng" dirty="0">
              <a:solidFill>
                <a:srgbClr val="6699FF"/>
              </a:solidFill>
            </a:endParaRP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P1:r0=Read(X)</a:t>
            </a:r>
            <a:r>
              <a:rPr lang="en-US" altLang="zh-CN" sz="1905" dirty="0"/>
              <a:t>		P2:r1=Read(X)</a:t>
            </a:r>
          </a:p>
          <a:p>
            <a:pPr marL="0" indent="0" eaLnBrk="1" fontAlgn="auto" hangingPunct="1">
              <a:lnSpc>
                <a:spcPct val="100000"/>
              </a:lnSpc>
              <a:spcBef>
                <a:spcPct val="0"/>
              </a:spcBef>
              <a:spcAft>
                <a:spcPts val="0"/>
              </a:spcAft>
              <a:buFont typeface="Arial" pitchFamily="34" charset="0"/>
              <a:buNone/>
              <a:defRPr/>
            </a:pPr>
            <a:r>
              <a:rPr lang="en-US" altLang="zh-CN" sz="1905" dirty="0" smtClean="0"/>
              <a:t>P2:r1=Read(X</a:t>
            </a:r>
            <a:r>
              <a:rPr lang="en-US" altLang="zh-CN" sz="1905" dirty="0"/>
              <a:t>)		P2:r1=r1+1</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P1:r0=r0+1</a:t>
            </a:r>
            <a:r>
              <a:rPr lang="en-US" altLang="zh-CN" sz="1905" dirty="0"/>
              <a:t>		P2:Write(r1,X)</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P1:Write(r0,X)</a:t>
            </a:r>
            <a:r>
              <a:rPr lang="en-US" altLang="zh-CN" sz="1905" dirty="0"/>
              <a:t>		</a:t>
            </a:r>
            <a:r>
              <a:rPr lang="en-US" altLang="zh-CN" sz="1905" dirty="0">
                <a:solidFill>
                  <a:srgbClr val="FF6600"/>
                </a:solidFill>
              </a:rPr>
              <a:t>P1:r0=Read(X)</a:t>
            </a:r>
          </a:p>
          <a:p>
            <a:pPr marL="0" indent="0" eaLnBrk="1" fontAlgn="auto" hangingPunct="1">
              <a:lnSpc>
                <a:spcPct val="100000"/>
              </a:lnSpc>
              <a:spcBef>
                <a:spcPct val="0"/>
              </a:spcBef>
              <a:spcAft>
                <a:spcPts val="0"/>
              </a:spcAft>
              <a:buFont typeface="Arial" pitchFamily="34" charset="0"/>
              <a:buNone/>
              <a:defRPr/>
            </a:pPr>
            <a:r>
              <a:rPr lang="en-US" altLang="zh-CN" sz="1905" dirty="0"/>
              <a:t>P2:r1=r1+1		</a:t>
            </a:r>
            <a:r>
              <a:rPr lang="en-US" altLang="zh-CN" sz="1905" dirty="0">
                <a:solidFill>
                  <a:srgbClr val="FF6600"/>
                </a:solidFill>
              </a:rPr>
              <a:t>P1:r0=r0+1</a:t>
            </a:r>
          </a:p>
          <a:p>
            <a:pPr marL="0" indent="0" eaLnBrk="1" fontAlgn="auto" hangingPunct="1">
              <a:lnSpc>
                <a:spcPct val="100000"/>
              </a:lnSpc>
              <a:spcBef>
                <a:spcPct val="0"/>
              </a:spcBef>
              <a:spcAft>
                <a:spcPts val="0"/>
              </a:spcAft>
              <a:buFont typeface="Arial" pitchFamily="34" charset="0"/>
              <a:buNone/>
              <a:defRPr/>
            </a:pPr>
            <a:r>
              <a:rPr lang="en-US" altLang="zh-CN" sz="1905" dirty="0"/>
              <a:t>P2:Write(r1,X)		</a:t>
            </a:r>
            <a:r>
              <a:rPr lang="en-US" altLang="zh-CN" sz="1905" dirty="0">
                <a:solidFill>
                  <a:srgbClr val="FF6600"/>
                </a:solidFill>
              </a:rPr>
              <a:t>P1:Write(r0,X)</a:t>
            </a:r>
          </a:p>
          <a:p>
            <a:pPr marL="0" indent="0" eaLnBrk="1" fontAlgn="auto" hangingPunct="1">
              <a:lnSpc>
                <a:spcPct val="100000"/>
              </a:lnSpc>
              <a:spcBef>
                <a:spcPct val="0"/>
              </a:spcBef>
              <a:spcAft>
                <a:spcPts val="0"/>
              </a:spcAft>
              <a:buFont typeface="Arial" pitchFamily="34" charset="0"/>
              <a:buNone/>
              <a:defRPr/>
            </a:pPr>
            <a:r>
              <a:rPr lang="en-US" altLang="zh-CN" sz="1905" dirty="0" smtClean="0">
                <a:solidFill>
                  <a:srgbClr val="FF6600"/>
                </a:solidFill>
              </a:rPr>
              <a:t>     </a:t>
            </a:r>
            <a:r>
              <a:rPr lang="en-US" altLang="zh-CN" sz="1905" dirty="0">
                <a:solidFill>
                  <a:srgbClr val="FF6600"/>
                </a:solidFill>
              </a:rPr>
              <a:t>x=3			    x=4</a:t>
            </a:r>
          </a:p>
        </p:txBody>
      </p:sp>
      <p:sp>
        <p:nvSpPr>
          <p:cNvPr id="1393668" name="Rectangle 4"/>
          <p:cNvSpPr>
            <a:spLocks noChangeArrowheads="1"/>
          </p:cNvSpPr>
          <p:nvPr/>
        </p:nvSpPr>
        <p:spPr bwMode="auto">
          <a:xfrm>
            <a:off x="434975" y="4154488"/>
            <a:ext cx="1960563"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69" name="Rectangle 5"/>
          <p:cNvSpPr>
            <a:spLocks noChangeArrowheads="1"/>
          </p:cNvSpPr>
          <p:nvPr/>
        </p:nvSpPr>
        <p:spPr bwMode="auto">
          <a:xfrm>
            <a:off x="2974975" y="4154488"/>
            <a:ext cx="2032000"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70" name="Rectangle 6"/>
          <p:cNvSpPr>
            <a:spLocks noChangeArrowheads="1"/>
          </p:cNvSpPr>
          <p:nvPr/>
        </p:nvSpPr>
        <p:spPr bwMode="auto">
          <a:xfrm>
            <a:off x="434975" y="1252538"/>
            <a:ext cx="7185025" cy="2105025"/>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2" name="日期占位符 1"/>
          <p:cNvSpPr>
            <a:spLocks noGrp="1"/>
          </p:cNvSpPr>
          <p:nvPr>
            <p:ph type="dt" sz="quarter" idx="10"/>
          </p:nvPr>
        </p:nvSpPr>
        <p:spPr/>
        <p:txBody>
          <a:bodyPr/>
          <a:lstStyle/>
          <a:p>
            <a:pPr>
              <a:defRPr/>
            </a:pPr>
            <a:fld id="{2FDC1BD7-6CFD-4A4B-904E-FD9615551A42}"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4937" name="灯片编号占位符 3"/>
          <p:cNvSpPr>
            <a:spLocks noGrp="1"/>
          </p:cNvSpPr>
          <p:nvPr>
            <p:ph type="sldNum" sz="quarter" idx="12"/>
          </p:nvPr>
        </p:nvSpPr>
        <p:spPr bwMode="auto">
          <a:noFill/>
          <a:ln>
            <a:miter lim="800000"/>
            <a:headEnd/>
            <a:tailEnd/>
          </a:ln>
        </p:spPr>
        <p:txBody>
          <a:bodyPr/>
          <a:lstStyle/>
          <a:p>
            <a:fld id="{0006A0E3-384B-480A-9AFA-1101D886E34B}" type="slidenum">
              <a:rPr lang="zh-CN" altLang="en-US"/>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628650" y="109140"/>
            <a:ext cx="7886700" cy="836613"/>
          </a:xfrm>
        </p:spPr>
        <p:txBody>
          <a:bodyPr/>
          <a:lstStyle/>
          <a:p>
            <a:pPr eaLnBrk="1" hangingPunct="1"/>
            <a:r>
              <a:rPr lang="en-US" altLang="zh-CN" sz="2800" dirty="0" smtClean="0"/>
              <a:t>Understanding Program order-Example 2</a:t>
            </a:r>
            <a:endParaRPr lang="zh-CN" altLang="en-US" sz="2800" dirty="0" smtClean="0"/>
          </a:p>
        </p:txBody>
      </p:sp>
      <p:sp>
        <p:nvSpPr>
          <p:cNvPr id="126979" name="内容占位符 2"/>
          <p:cNvSpPr>
            <a:spLocks noGrp="1"/>
          </p:cNvSpPr>
          <p:nvPr>
            <p:ph idx="1"/>
          </p:nvPr>
        </p:nvSpPr>
        <p:spPr>
          <a:xfrm>
            <a:off x="457200" y="1470819"/>
            <a:ext cx="7886700" cy="4616450"/>
          </a:xfrm>
        </p:spPr>
        <p:txBody>
          <a:bodyPr/>
          <a:lstStyle/>
          <a:p>
            <a:pPr marL="0" indent="0" eaLnBrk="1" hangingPunct="1">
              <a:buFont typeface="Arial" pitchFamily="34" charset="0"/>
              <a:buNone/>
            </a:pPr>
            <a:r>
              <a:rPr lang="en-US" altLang="zh-CN" sz="2000" dirty="0" smtClean="0"/>
              <a:t>P1                              P2                                      P3</a:t>
            </a:r>
          </a:p>
          <a:p>
            <a:pPr marL="0" indent="0" eaLnBrk="1" hangingPunct="1">
              <a:buFont typeface="Arial" pitchFamily="34" charset="0"/>
              <a:buNone/>
            </a:pPr>
            <a:r>
              <a:rPr lang="en-US" altLang="zh-CN" sz="2000" dirty="0" smtClean="0"/>
              <a:t>A=1;                   while (A==0);</a:t>
            </a:r>
          </a:p>
          <a:p>
            <a:pPr marL="0" indent="0" eaLnBrk="1" hangingPunct="1">
              <a:buFont typeface="Arial" pitchFamily="34" charset="0"/>
              <a:buNone/>
            </a:pPr>
            <a:r>
              <a:rPr lang="en-US" altLang="zh-CN" sz="2000" dirty="0" smtClean="0"/>
              <a:t>                            B = 1;                                while (B==0);</a:t>
            </a:r>
          </a:p>
          <a:p>
            <a:pPr marL="0" indent="0" eaLnBrk="1" hangingPunct="1">
              <a:buFont typeface="Arial" pitchFamily="34" charset="0"/>
              <a:buNone/>
            </a:pPr>
            <a:r>
              <a:rPr lang="en-US" altLang="zh-CN" sz="2000" dirty="0" smtClean="0"/>
              <a:t>                                                                       print  A</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假设</a:t>
            </a:r>
            <a:r>
              <a:rPr lang="en-US" altLang="zh-CN" sz="2000" dirty="0" smtClean="0"/>
              <a:t>A,B</a:t>
            </a:r>
            <a:r>
              <a:rPr lang="zh-CN" altLang="en-US" sz="2000" dirty="0" smtClean="0"/>
              <a:t>的初始值为</a:t>
            </a:r>
            <a:r>
              <a:rPr lang="en-US" altLang="zh-CN" sz="2000" dirty="0" smtClean="0"/>
              <a:t>0</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从程序员角度看；</a:t>
            </a:r>
            <a:r>
              <a:rPr lang="en-US" altLang="zh-CN" sz="2000" dirty="0" smtClean="0"/>
              <a:t>P3</a:t>
            </a:r>
            <a:r>
              <a:rPr lang="zh-CN" altLang="en-US" sz="2000" dirty="0" smtClean="0"/>
              <a:t>应该输出 </a:t>
            </a:r>
            <a:r>
              <a:rPr lang="en-US" altLang="zh-CN" sz="2000" dirty="0" smtClean="0"/>
              <a:t>A=1</a:t>
            </a:r>
            <a:r>
              <a:rPr lang="zh-CN" altLang="en-US" sz="2000" dirty="0" smtClean="0"/>
              <a:t>；</a:t>
            </a:r>
            <a:endParaRPr lang="en-US" altLang="zh-CN" sz="2000" dirty="0" smtClean="0"/>
          </a:p>
          <a:p>
            <a:pPr marL="0" indent="0" eaLnBrk="1" hangingPunct="1">
              <a:buFont typeface="Arial" pitchFamily="34" charset="0"/>
              <a:buNone/>
            </a:pPr>
            <a:r>
              <a:rPr lang="zh-CN" altLang="en-US" sz="2000" dirty="0" smtClean="0"/>
              <a:t>如果</a:t>
            </a:r>
            <a:r>
              <a:rPr lang="en-US" altLang="zh-CN" sz="2000" dirty="0" smtClean="0"/>
              <a:t>P2</a:t>
            </a:r>
            <a:r>
              <a:rPr lang="zh-CN" altLang="en-US" sz="2000" dirty="0" smtClean="0"/>
              <a:t>被允许越过对变量</a:t>
            </a:r>
            <a:r>
              <a:rPr lang="en-US" altLang="zh-CN" sz="2000" dirty="0" smtClean="0"/>
              <a:t>A</a:t>
            </a:r>
            <a:r>
              <a:rPr lang="zh-CN" altLang="en-US" sz="2000" dirty="0" smtClean="0"/>
              <a:t>的读操作，在</a:t>
            </a:r>
            <a:r>
              <a:rPr lang="en-US" altLang="zh-CN" sz="2000" dirty="0" smtClean="0"/>
              <a:t>P3</a:t>
            </a:r>
            <a:r>
              <a:rPr lang="zh-CN" altLang="en-US" sz="2000" dirty="0" smtClean="0"/>
              <a:t>看见</a:t>
            </a:r>
            <a:r>
              <a:rPr lang="en-US" altLang="zh-CN" sz="2000" dirty="0" smtClean="0"/>
              <a:t>A</a:t>
            </a:r>
            <a:r>
              <a:rPr lang="zh-CN" altLang="en-US" sz="2000" dirty="0" smtClean="0"/>
              <a:t>的新值前对</a:t>
            </a:r>
            <a:r>
              <a:rPr lang="en-US" altLang="zh-CN" sz="2000" dirty="0" smtClean="0"/>
              <a:t>B</a:t>
            </a:r>
            <a:r>
              <a:rPr lang="zh-CN" altLang="en-US" sz="2000" dirty="0" smtClean="0"/>
              <a:t>进行写操作，那么</a:t>
            </a:r>
            <a:r>
              <a:rPr lang="en-US" altLang="zh-CN" sz="2000" dirty="0" smtClean="0"/>
              <a:t>P3</a:t>
            </a:r>
            <a:r>
              <a:rPr lang="zh-CN" altLang="en-US" sz="2000" dirty="0" smtClean="0"/>
              <a:t>就可能读出</a:t>
            </a:r>
            <a:r>
              <a:rPr lang="en-US" altLang="zh-CN" sz="2000" dirty="0" smtClean="0"/>
              <a:t>B</a:t>
            </a:r>
            <a:r>
              <a:rPr lang="zh-CN" altLang="en-US" sz="2000" dirty="0" smtClean="0"/>
              <a:t>的新值和</a:t>
            </a:r>
            <a:r>
              <a:rPr lang="en-US" altLang="zh-CN" sz="2000" dirty="0" smtClean="0"/>
              <a:t>A</a:t>
            </a:r>
            <a:r>
              <a:rPr lang="zh-CN" altLang="en-US" sz="2000" dirty="0" smtClean="0"/>
              <a:t>的旧值（例如从</a:t>
            </a:r>
            <a:r>
              <a:rPr lang="en-US" altLang="zh-CN" sz="2000" dirty="0" smtClean="0"/>
              <a:t>cache)</a:t>
            </a:r>
            <a:r>
              <a:rPr lang="zh-CN" altLang="en-US" sz="2000" dirty="0" smtClean="0"/>
              <a:t>，这种情况就不满足顺序同一性要求。</a:t>
            </a:r>
            <a:endParaRPr lang="en-US" altLang="zh-CN" sz="2000" dirty="0" smtClean="0"/>
          </a:p>
          <a:p>
            <a:pPr marL="0" indent="0" eaLnBrk="1" hangingPunct="1">
              <a:buFont typeface="Arial" pitchFamily="34" charset="0"/>
              <a:buNone/>
            </a:pPr>
            <a:r>
              <a:rPr lang="en-US" altLang="zh-CN" sz="2000" dirty="0" smtClean="0"/>
              <a:t>    </a:t>
            </a:r>
            <a:endParaRPr lang="zh-CN" altLang="en-US" sz="2000" dirty="0" smtClean="0"/>
          </a:p>
        </p:txBody>
      </p:sp>
      <p:sp>
        <p:nvSpPr>
          <p:cNvPr id="4" name="日期占位符 3"/>
          <p:cNvSpPr>
            <a:spLocks noGrp="1"/>
          </p:cNvSpPr>
          <p:nvPr>
            <p:ph type="dt" sz="quarter" idx="10"/>
          </p:nvPr>
        </p:nvSpPr>
        <p:spPr/>
        <p:txBody>
          <a:bodyPr/>
          <a:lstStyle/>
          <a:p>
            <a:pPr>
              <a:defRPr/>
            </a:pPr>
            <a:fld id="{AEE44304-64F8-4876-95CE-30AC643F5691}" type="datetime1">
              <a:rPr lang="zh-CN" altLang="en-US" smtClean="0"/>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6982" name="灯片编号占位符 5"/>
          <p:cNvSpPr>
            <a:spLocks noGrp="1"/>
          </p:cNvSpPr>
          <p:nvPr>
            <p:ph type="sldNum" sz="quarter" idx="12"/>
          </p:nvPr>
        </p:nvSpPr>
        <p:spPr bwMode="auto">
          <a:noFill/>
          <a:ln>
            <a:miter lim="800000"/>
            <a:headEnd/>
            <a:tailEnd/>
          </a:ln>
        </p:spPr>
        <p:txBody>
          <a:bodyPr/>
          <a:lstStyle/>
          <a:p>
            <a:fld id="{62FFA0D5-12D0-4B5C-8495-AE337CEB5BE9}" type="slidenum">
              <a:rPr lang="zh-CN" altLang="en-US" smtClean="0"/>
              <a:pPr/>
              <a:t>36</a:t>
            </a:fld>
            <a:endParaRPr lang="zh-CN" altLang="en-US"/>
          </a:p>
        </p:txBody>
      </p:sp>
      <p:cxnSp>
        <p:nvCxnSpPr>
          <p:cNvPr id="8" name="直接箭头连接符 7"/>
          <p:cNvCxnSpPr/>
          <p:nvPr/>
        </p:nvCxnSpPr>
        <p:spPr>
          <a:xfrm>
            <a:off x="1403350" y="2114550"/>
            <a:ext cx="1182688"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250" y="2520950"/>
            <a:ext cx="2100263"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图片 6"/>
          <p:cNvPicPr>
            <a:picLocks noChangeAspect="1"/>
          </p:cNvPicPr>
          <p:nvPr/>
        </p:nvPicPr>
        <p:blipFill>
          <a:blip r:embed="rId2"/>
          <a:srcRect/>
          <a:stretch>
            <a:fillRect/>
          </a:stretch>
        </p:blipFill>
        <p:spPr bwMode="auto">
          <a:xfrm>
            <a:off x="107950" y="1019175"/>
            <a:ext cx="9036050" cy="4214813"/>
          </a:xfrm>
          <a:prstGeom prst="rect">
            <a:avLst/>
          </a:prstGeom>
          <a:noFill/>
          <a:ln w="9525">
            <a:noFill/>
            <a:miter lim="800000"/>
            <a:headEnd/>
            <a:tailEnd/>
          </a:ln>
        </p:spPr>
      </p:pic>
      <p:sp>
        <p:nvSpPr>
          <p:cNvPr id="128003" name="标题 1"/>
          <p:cNvSpPr>
            <a:spLocks noGrp="1"/>
          </p:cNvSpPr>
          <p:nvPr>
            <p:ph type="title"/>
          </p:nvPr>
        </p:nvSpPr>
        <p:spPr/>
        <p:txBody>
          <a:bodyPr>
            <a:normAutofit fontScale="90000"/>
          </a:bodyPr>
          <a:lstStyle/>
          <a:p>
            <a:r>
              <a:rPr lang="en-US" altLang="zh-CN" sz="2800" smtClean="0"/>
              <a:t>Optimization 1: </a:t>
            </a:r>
            <a:br>
              <a:rPr lang="en-US" altLang="zh-CN" sz="2800" smtClean="0"/>
            </a:br>
            <a:r>
              <a:rPr lang="en-US" altLang="zh-CN" sz="2800" smtClean="0"/>
              <a:t>Write Buffers with Bypassing Capability</a:t>
            </a:r>
            <a:endParaRPr lang="zh-CN" altLang="en-US" sz="2800" smtClean="0"/>
          </a:p>
        </p:txBody>
      </p:sp>
      <p:sp>
        <p:nvSpPr>
          <p:cNvPr id="128004" name="内容占位符 2"/>
          <p:cNvSpPr>
            <a:spLocks noGrp="1"/>
          </p:cNvSpPr>
          <p:nvPr>
            <p:ph idx="1"/>
          </p:nvPr>
        </p:nvSpPr>
        <p:spPr>
          <a:xfrm>
            <a:off x="520700" y="5233988"/>
            <a:ext cx="8210550" cy="1122362"/>
          </a:xfrm>
        </p:spPr>
        <p:txBody>
          <a:bodyPr/>
          <a:lstStyle/>
          <a:p>
            <a:r>
              <a:rPr lang="en-US" altLang="zh-CN" sz="2000" smtClean="0"/>
              <a:t>Flag1</a:t>
            </a:r>
            <a:r>
              <a:rPr lang="zh-CN" altLang="en-US" sz="2000" smtClean="0"/>
              <a:t>和</a:t>
            </a:r>
            <a:r>
              <a:rPr lang="en-US" altLang="zh-CN" sz="2000" smtClean="0"/>
              <a:t>Flag2</a:t>
            </a:r>
            <a:r>
              <a:rPr lang="zh-CN" altLang="en-US" sz="2000" smtClean="0"/>
              <a:t>的新值都在</a:t>
            </a:r>
            <a:r>
              <a:rPr lang="en-US" altLang="zh-CN" sz="2000" smtClean="0"/>
              <a:t>write buffer</a:t>
            </a:r>
            <a:r>
              <a:rPr lang="zh-CN" altLang="en-US" sz="2000" smtClean="0"/>
              <a:t>中</a:t>
            </a:r>
            <a:endParaRPr lang="en-US" altLang="zh-CN" sz="2000" smtClean="0"/>
          </a:p>
          <a:p>
            <a:r>
              <a:rPr lang="zh-CN" altLang="en-US" sz="2000" smtClean="0"/>
              <a:t>导致存储器操作的序与程序序不同，</a:t>
            </a:r>
            <a:r>
              <a:rPr lang="zh-CN" altLang="en-US" sz="2000" b="1" smtClean="0">
                <a:solidFill>
                  <a:srgbClr val="0036A2"/>
                </a:solidFill>
              </a:rPr>
              <a:t>违反</a:t>
            </a:r>
            <a:r>
              <a:rPr lang="en-US" altLang="zh-CN" sz="2000" b="1" smtClean="0">
                <a:solidFill>
                  <a:srgbClr val="0036A2"/>
                </a:solidFill>
              </a:rPr>
              <a:t>SC</a:t>
            </a:r>
            <a:r>
              <a:rPr lang="zh-CN" altLang="en-US" sz="2000" b="1" smtClean="0">
                <a:solidFill>
                  <a:srgbClr val="0036A2"/>
                </a:solidFill>
              </a:rPr>
              <a:t>规则</a:t>
            </a:r>
            <a:r>
              <a:rPr lang="zh-CN" altLang="en-US" sz="2000" smtClean="0"/>
              <a:t>，</a:t>
            </a:r>
            <a:r>
              <a:rPr lang="en-US" altLang="zh-CN" sz="2000" smtClean="0"/>
              <a:t>P1</a:t>
            </a:r>
            <a:r>
              <a:rPr lang="zh-CN" altLang="en-US" sz="2000" smtClean="0"/>
              <a:t>和</a:t>
            </a:r>
            <a:r>
              <a:rPr lang="en-US" altLang="zh-CN" sz="2000" smtClean="0"/>
              <a:t>P2</a:t>
            </a:r>
            <a:r>
              <a:rPr lang="zh-CN" altLang="en-US" sz="2000" smtClean="0"/>
              <a:t>可同时进入临界区</a:t>
            </a: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2020/5/14</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8007" name="灯片编号占位符 5"/>
          <p:cNvSpPr>
            <a:spLocks noGrp="1"/>
          </p:cNvSpPr>
          <p:nvPr>
            <p:ph type="sldNum" sz="quarter" idx="12"/>
          </p:nvPr>
        </p:nvSpPr>
        <p:spPr bwMode="auto">
          <a:noFill/>
          <a:ln>
            <a:miter lim="800000"/>
            <a:headEnd/>
            <a:tailEnd/>
          </a:ln>
        </p:spPr>
        <p:txBody>
          <a:bodyPr/>
          <a:lstStyle/>
          <a:p>
            <a:fld id="{22B8224A-0615-421F-AEF1-2A168E3872C7}" type="slidenum">
              <a:rPr lang="zh-CN" altLang="en-US"/>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normAutofit fontScale="90000"/>
          </a:bodyPr>
          <a:lstStyle/>
          <a:p>
            <a:r>
              <a:rPr lang="en-US" altLang="zh-CN" smtClean="0"/>
              <a:t>Optimization 2: </a:t>
            </a:r>
            <a:br>
              <a:rPr lang="en-US" altLang="zh-CN" smtClean="0"/>
            </a:br>
            <a:r>
              <a:rPr lang="en-US" altLang="zh-CN" smtClean="0"/>
              <a:t>Overlapping Write Operations</a:t>
            </a:r>
            <a:endParaRPr lang="zh-CN" altLang="en-US" smtClean="0"/>
          </a:p>
        </p:txBody>
      </p:sp>
      <p:sp>
        <p:nvSpPr>
          <p:cNvPr id="129027" name="内容占位符 2"/>
          <p:cNvSpPr>
            <a:spLocks noGrp="1"/>
          </p:cNvSpPr>
          <p:nvPr>
            <p:ph idx="1"/>
          </p:nvPr>
        </p:nvSpPr>
        <p:spPr>
          <a:xfrm>
            <a:off x="457200" y="4868091"/>
            <a:ext cx="8229600" cy="1442174"/>
          </a:xfrm>
        </p:spPr>
        <p:txBody>
          <a:bodyPr>
            <a:normAutofit fontScale="70000" lnSpcReduction="20000"/>
          </a:bodyPr>
          <a:lstStyle/>
          <a:p>
            <a:r>
              <a:rPr lang="zh-CN" altLang="en-US" dirty="0" smtClean="0"/>
              <a:t>非总线互联网络：避免总线的性能瓶颈</a:t>
            </a:r>
            <a:endParaRPr lang="en-US" altLang="zh-CN" dirty="0" smtClean="0"/>
          </a:p>
          <a:p>
            <a:r>
              <a:rPr lang="zh-CN" altLang="en-US" dirty="0" smtClean="0"/>
              <a:t>多存储器模块：具有并行读写特性，提高读写性能</a:t>
            </a:r>
            <a:endParaRPr lang="en-US" altLang="zh-CN" dirty="0" smtClean="0"/>
          </a:p>
          <a:p>
            <a:pPr lvl="1"/>
            <a:r>
              <a:rPr lang="zh-CN" altLang="en-US" dirty="0" smtClean="0"/>
              <a:t>导致</a:t>
            </a:r>
            <a:r>
              <a:rPr lang="en-US" altLang="zh-CN" dirty="0" smtClean="0"/>
              <a:t>write Data </a:t>
            </a:r>
            <a:r>
              <a:rPr lang="zh-CN" altLang="en-US" dirty="0" smtClean="0"/>
              <a:t>与 </a:t>
            </a:r>
            <a:r>
              <a:rPr lang="en-US" altLang="zh-CN" dirty="0" smtClean="0"/>
              <a:t>Write Head</a:t>
            </a:r>
            <a:r>
              <a:rPr lang="zh-CN" altLang="en-US" dirty="0" smtClean="0"/>
              <a:t>的完成序 与 程序序 相反</a:t>
            </a:r>
            <a:endParaRPr lang="en-US" altLang="zh-CN" dirty="0" smtClean="0"/>
          </a:p>
          <a:p>
            <a:pPr lvl="1"/>
            <a:r>
              <a:rPr lang="zh-CN" altLang="en-US" dirty="0" smtClean="0"/>
              <a:t>进而 导致 </a:t>
            </a:r>
            <a:r>
              <a:rPr lang="en-US" altLang="zh-CN" dirty="0" smtClean="0"/>
              <a:t>P2 </a:t>
            </a:r>
            <a:r>
              <a:rPr lang="zh-CN" altLang="en-US" dirty="0" smtClean="0"/>
              <a:t>首先读到</a:t>
            </a:r>
            <a:r>
              <a:rPr lang="en-US" altLang="zh-CN" dirty="0" smtClean="0"/>
              <a:t>Head</a:t>
            </a:r>
            <a:r>
              <a:rPr lang="zh-CN" altLang="en-US" dirty="0" smtClean="0"/>
              <a:t>的新值，</a:t>
            </a:r>
            <a:r>
              <a:rPr lang="en-US" altLang="zh-CN" dirty="0" smtClean="0"/>
              <a:t>Data </a:t>
            </a:r>
            <a:r>
              <a:rPr lang="zh-CN" altLang="en-US" dirty="0" smtClean="0"/>
              <a:t>的旧值，违反</a:t>
            </a:r>
            <a:r>
              <a:rPr lang="en-US" altLang="zh-CN" dirty="0" smtClean="0"/>
              <a:t>SC </a:t>
            </a:r>
            <a:r>
              <a:rPr lang="zh-CN" altLang="en-US" dirty="0" smtClean="0"/>
              <a:t>规则</a:t>
            </a:r>
            <a:endParaRPr lang="en-US" altLang="zh-CN" dirty="0" smtClean="0"/>
          </a:p>
          <a:p>
            <a:endParaRPr lang="en-US" altLang="zh-CN" dirty="0" smtClean="0"/>
          </a:p>
          <a:p>
            <a:endParaRPr lang="en-US" altLang="zh-CN" dirty="0" smtClean="0"/>
          </a:p>
        </p:txBody>
      </p:sp>
      <p:sp>
        <p:nvSpPr>
          <p:cNvPr id="4" name="日期占位符 3"/>
          <p:cNvSpPr>
            <a:spLocks noGrp="1"/>
          </p:cNvSpPr>
          <p:nvPr>
            <p:ph type="dt" sz="quarter" idx="10"/>
          </p:nvPr>
        </p:nvSpPr>
        <p:spPr/>
        <p:txBody>
          <a:bodyPr/>
          <a:lstStyle/>
          <a:p>
            <a:fld id="{5BBCD49F-D3B5-4A7A-BC2E-CC30334C1A54}"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29030" name="灯片编号占位符 5"/>
          <p:cNvSpPr>
            <a:spLocks noGrp="1"/>
          </p:cNvSpPr>
          <p:nvPr>
            <p:ph type="sldNum" sz="quarter" idx="12"/>
          </p:nvPr>
        </p:nvSpPr>
        <p:spPr/>
        <p:txBody>
          <a:bodyPr/>
          <a:lstStyle/>
          <a:p>
            <a:fld id="{F41C3E29-E981-41B0-8A0B-6F7F61508326}" type="slidenum">
              <a:rPr lang="zh-CN" altLang="en-US" smtClean="0"/>
              <a:pPr/>
              <a:t>38</a:t>
            </a:fld>
            <a:endParaRPr lang="zh-CN" altLang="en-US"/>
          </a:p>
        </p:txBody>
      </p:sp>
      <p:pic>
        <p:nvPicPr>
          <p:cNvPr id="129031" name="图片 6"/>
          <p:cNvPicPr>
            <a:picLocks noChangeAspect="1"/>
          </p:cNvPicPr>
          <p:nvPr/>
        </p:nvPicPr>
        <p:blipFill>
          <a:blip r:embed="rId2"/>
          <a:srcRect/>
          <a:stretch>
            <a:fillRect/>
          </a:stretch>
        </p:blipFill>
        <p:spPr bwMode="auto">
          <a:xfrm>
            <a:off x="0" y="978591"/>
            <a:ext cx="9093108" cy="368920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normAutofit fontScale="90000"/>
          </a:bodyPr>
          <a:lstStyle/>
          <a:p>
            <a:r>
              <a:rPr lang="en-US" altLang="zh-CN" smtClean="0"/>
              <a:t>Optimization 3: Non-blocking reads</a:t>
            </a:r>
            <a:endParaRPr lang="zh-CN" altLang="en-US" smtClean="0"/>
          </a:p>
        </p:txBody>
      </p:sp>
      <p:sp>
        <p:nvSpPr>
          <p:cNvPr id="130051" name="内容占位符 2"/>
          <p:cNvSpPr>
            <a:spLocks noGrp="1"/>
          </p:cNvSpPr>
          <p:nvPr>
            <p:ph idx="1"/>
          </p:nvPr>
        </p:nvSpPr>
        <p:spPr>
          <a:xfrm>
            <a:off x="628650" y="4954588"/>
            <a:ext cx="7886700" cy="1257300"/>
          </a:xfrm>
        </p:spPr>
        <p:txBody>
          <a:bodyPr>
            <a:normAutofit fontScale="70000" lnSpcReduction="20000"/>
          </a:bodyPr>
          <a:lstStyle/>
          <a:p>
            <a:r>
              <a:rPr lang="zh-CN" altLang="en-US" sz="2400" smtClean="0"/>
              <a:t>假设</a:t>
            </a:r>
            <a:r>
              <a:rPr lang="en-US" altLang="zh-CN" sz="2400" smtClean="0"/>
              <a:t>P1</a:t>
            </a:r>
            <a:r>
              <a:rPr lang="zh-CN" altLang="en-US" sz="2400" smtClean="0"/>
              <a:t>写操作按照程序序执行存储器操作，</a:t>
            </a:r>
            <a:r>
              <a:rPr lang="en-US" altLang="zh-CN" sz="2400" smtClean="0"/>
              <a:t>P2</a:t>
            </a:r>
            <a:r>
              <a:rPr lang="zh-CN" altLang="en-US" sz="2400" smtClean="0"/>
              <a:t>允许以</a:t>
            </a:r>
            <a:r>
              <a:rPr lang="en-US" altLang="zh-CN" sz="2400" smtClean="0"/>
              <a:t>overlapped </a:t>
            </a:r>
            <a:r>
              <a:rPr lang="zh-CN" altLang="en-US" sz="2400" smtClean="0"/>
              <a:t>的方式执行读操作 （</a:t>
            </a:r>
            <a:r>
              <a:rPr lang="en-US" altLang="zh-CN" sz="2400" smtClean="0"/>
              <a:t>non-blocking read, speculative execution, and dynamic scheduling) </a:t>
            </a:r>
          </a:p>
          <a:p>
            <a:r>
              <a:rPr lang="zh-CN" altLang="en-US" sz="2400" smtClean="0"/>
              <a:t>则：可能会产生</a:t>
            </a:r>
            <a:r>
              <a:rPr lang="en-US" altLang="zh-CN" sz="2400" smtClean="0"/>
              <a:t>P2 Read Data </a:t>
            </a:r>
            <a:r>
              <a:rPr lang="zh-CN" altLang="en-US" sz="2400" smtClean="0"/>
              <a:t>提前于 </a:t>
            </a:r>
            <a:r>
              <a:rPr lang="en-US" altLang="zh-CN" sz="2400" smtClean="0"/>
              <a:t>P1</a:t>
            </a:r>
            <a:r>
              <a:rPr lang="zh-CN" altLang="en-US" sz="2400" smtClean="0"/>
              <a:t>的</a:t>
            </a:r>
            <a:r>
              <a:rPr lang="en-US" altLang="zh-CN" sz="2400" smtClean="0"/>
              <a:t>Write Data</a:t>
            </a:r>
            <a:r>
              <a:rPr lang="zh-CN" altLang="en-US" sz="2400" smtClean="0"/>
              <a:t>的情况，导致</a:t>
            </a:r>
            <a:r>
              <a:rPr lang="zh-CN" altLang="en-US" sz="2400" b="1" smtClean="0">
                <a:solidFill>
                  <a:srgbClr val="0036A2"/>
                </a:solidFill>
              </a:rPr>
              <a:t>违反</a:t>
            </a:r>
            <a:r>
              <a:rPr lang="en-US" altLang="zh-CN" sz="2400" b="1" smtClean="0">
                <a:solidFill>
                  <a:srgbClr val="0036A2"/>
                </a:solidFill>
              </a:rPr>
              <a:t>SC</a:t>
            </a:r>
            <a:r>
              <a:rPr lang="zh-CN" altLang="en-US" sz="2400" b="1" smtClean="0">
                <a:solidFill>
                  <a:srgbClr val="0036A2"/>
                </a:solidFill>
              </a:rPr>
              <a:t>规则</a:t>
            </a:r>
            <a:endParaRPr lang="en-US" altLang="zh-CN" sz="2400" b="1" smtClean="0">
              <a:solidFill>
                <a:srgbClr val="0036A2"/>
              </a:solidFill>
            </a:endParaRP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0054" name="灯片编号占位符 5"/>
          <p:cNvSpPr>
            <a:spLocks noGrp="1"/>
          </p:cNvSpPr>
          <p:nvPr>
            <p:ph type="sldNum" sz="quarter" idx="12"/>
          </p:nvPr>
        </p:nvSpPr>
        <p:spPr bwMode="auto">
          <a:noFill/>
          <a:ln>
            <a:miter lim="800000"/>
            <a:headEnd/>
            <a:tailEnd/>
          </a:ln>
        </p:spPr>
        <p:txBody>
          <a:bodyPr/>
          <a:lstStyle/>
          <a:p>
            <a:fld id="{B5AF98E3-50E0-4FC8-8A3C-E5F80AA9B188}" type="slidenum">
              <a:rPr lang="zh-CN" altLang="en-US"/>
              <a:pPr/>
              <a:t>39</a:t>
            </a:fld>
            <a:endParaRPr lang="zh-CN" altLang="en-US"/>
          </a:p>
        </p:txBody>
      </p:sp>
      <p:pic>
        <p:nvPicPr>
          <p:cNvPr id="130055" name="图片 6"/>
          <p:cNvPicPr>
            <a:picLocks noChangeAspect="1"/>
          </p:cNvPicPr>
          <p:nvPr/>
        </p:nvPicPr>
        <p:blipFill>
          <a:blip r:embed="rId2"/>
          <a:srcRect/>
          <a:stretch>
            <a:fillRect/>
          </a:stretch>
        </p:blipFill>
        <p:spPr bwMode="auto">
          <a:xfrm>
            <a:off x="-22225" y="1433513"/>
            <a:ext cx="9188450" cy="33766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Four States: MESI </a:t>
            </a:r>
          </a:p>
        </p:txBody>
      </p:sp>
      <p:sp>
        <p:nvSpPr>
          <p:cNvPr id="29700" name="Rectangle 3"/>
          <p:cNvSpPr>
            <a:spLocks noGrp="1" noChangeArrowheads="1"/>
          </p:cNvSpPr>
          <p:nvPr>
            <p:ph type="body" idx="1"/>
          </p:nvPr>
        </p:nvSpPr>
        <p:spPr/>
        <p:txBody>
          <a:bodyPr>
            <a:normAutofit fontScale="85000" lnSpcReduction="20000"/>
          </a:bodyPr>
          <a:lstStyle/>
          <a:p>
            <a:r>
              <a:rPr lang="en-US" altLang="en-US" dirty="0" smtClean="0">
                <a:solidFill>
                  <a:srgbClr val="0070C0"/>
                </a:solidFill>
              </a:rPr>
              <a:t>M</a:t>
            </a:r>
            <a:r>
              <a:rPr lang="en-US" altLang="en-US" dirty="0" smtClean="0"/>
              <a:t>: Modified</a:t>
            </a:r>
          </a:p>
          <a:p>
            <a:pPr lvl="1"/>
            <a:r>
              <a:rPr lang="zh-CN" altLang="en-US" dirty="0" smtClean="0"/>
              <a:t>仅当前</a:t>
            </a:r>
            <a:r>
              <a:rPr lang="en-US" altLang="zh-CN" dirty="0" smtClean="0"/>
              <a:t>Cache</a:t>
            </a:r>
            <a:r>
              <a:rPr lang="zh-CN" altLang="en-US" dirty="0" smtClean="0"/>
              <a:t>含有该块，并且该块被修改过</a:t>
            </a:r>
            <a:endParaRPr lang="en-US" altLang="en-US" dirty="0" smtClean="0"/>
          </a:p>
          <a:p>
            <a:pPr lvl="1"/>
            <a:r>
              <a:rPr lang="zh-CN" altLang="en-US" dirty="0" smtClean="0"/>
              <a:t>内存中的</a:t>
            </a:r>
            <a:r>
              <a:rPr lang="en-US" altLang="zh-CN" dirty="0" smtClean="0"/>
              <a:t>Copy</a:t>
            </a:r>
            <a:r>
              <a:rPr lang="zh-CN" altLang="en-US" dirty="0" smtClean="0"/>
              <a:t>是陈旧的值</a:t>
            </a:r>
            <a:endParaRPr lang="en-US" altLang="en-US" dirty="0" smtClean="0"/>
          </a:p>
          <a:p>
            <a:r>
              <a:rPr lang="en-US" altLang="en-US" dirty="0" smtClean="0">
                <a:solidFill>
                  <a:srgbClr val="0070C0"/>
                </a:solidFill>
              </a:rPr>
              <a:t>E</a:t>
            </a:r>
            <a:r>
              <a:rPr lang="en-US" altLang="en-US" dirty="0" smtClean="0"/>
              <a:t>: Exclusive or exclusive-clean</a:t>
            </a:r>
          </a:p>
          <a:p>
            <a:pPr lvl="1"/>
            <a:r>
              <a:rPr lang="zh-CN" altLang="en-US" dirty="0" smtClean="0"/>
              <a:t>仅当前</a:t>
            </a:r>
            <a:r>
              <a:rPr lang="en-US" altLang="zh-CN" dirty="0" smtClean="0"/>
              <a:t>Cache</a:t>
            </a:r>
            <a:r>
              <a:rPr lang="zh-CN" altLang="en-US" dirty="0" smtClean="0"/>
              <a:t>含有该块，并且该块没被修改过</a:t>
            </a:r>
            <a:endParaRPr lang="en-US" altLang="en-US" dirty="0" smtClean="0"/>
          </a:p>
          <a:p>
            <a:pPr lvl="1"/>
            <a:r>
              <a:rPr lang="zh-CN" altLang="en-US" dirty="0" smtClean="0"/>
              <a:t>内存中的数据是最新的</a:t>
            </a:r>
            <a:endParaRPr lang="en-US" altLang="en-US" dirty="0" smtClean="0"/>
          </a:p>
          <a:p>
            <a:r>
              <a:rPr lang="en-US" altLang="en-US" dirty="0" smtClean="0">
                <a:solidFill>
                  <a:srgbClr val="0070C0"/>
                </a:solidFill>
              </a:rPr>
              <a:t>S</a:t>
            </a:r>
            <a:r>
              <a:rPr lang="en-US" altLang="en-US" dirty="0" smtClean="0"/>
              <a:t>: Shared</a:t>
            </a:r>
          </a:p>
          <a:p>
            <a:pPr lvl="1"/>
            <a:r>
              <a:rPr lang="zh-CN" altLang="en-US" dirty="0" smtClean="0"/>
              <a:t>多个</a:t>
            </a:r>
            <a:r>
              <a:rPr lang="en-US" altLang="zh-CN" dirty="0" smtClean="0"/>
              <a:t>Cache</a:t>
            </a:r>
            <a:r>
              <a:rPr lang="zh-CN" altLang="en-US" dirty="0" smtClean="0"/>
              <a:t>中都含有本块，而且都没有修改过</a:t>
            </a:r>
            <a:endParaRPr lang="en-US" altLang="en-US" dirty="0" smtClean="0"/>
          </a:p>
          <a:p>
            <a:pPr lvl="1"/>
            <a:r>
              <a:rPr lang="zh-CN" altLang="en-US" dirty="0" smtClean="0"/>
              <a:t>内存中的数据是最新的</a:t>
            </a:r>
            <a:endParaRPr lang="en-US" altLang="en-US" dirty="0" smtClean="0"/>
          </a:p>
          <a:p>
            <a:r>
              <a:rPr lang="en-US" altLang="en-US" dirty="0" smtClean="0">
                <a:solidFill>
                  <a:srgbClr val="0070C0"/>
                </a:solidFill>
              </a:rPr>
              <a:t>I</a:t>
            </a:r>
            <a:r>
              <a:rPr lang="en-US" altLang="en-US" dirty="0" smtClean="0"/>
              <a:t>: Invalid</a:t>
            </a:r>
          </a:p>
          <a:p>
            <a:r>
              <a:rPr lang="zh-CN" altLang="en-US" dirty="0" smtClean="0"/>
              <a:t>也称</a:t>
            </a:r>
            <a:r>
              <a:rPr lang="en-US" altLang="en-US" dirty="0" smtClean="0"/>
              <a:t>Illinois protocol</a:t>
            </a:r>
          </a:p>
          <a:p>
            <a:pPr lvl="1"/>
            <a:r>
              <a:rPr lang="zh-CN" altLang="en-US" dirty="0" smtClean="0"/>
              <a:t>首先是由</a:t>
            </a:r>
            <a:r>
              <a:rPr lang="en-US" altLang="en-US" dirty="0" smtClean="0"/>
              <a:t>Illinois</a:t>
            </a:r>
            <a:r>
              <a:rPr lang="zh-CN" altLang="en-US" dirty="0" smtClean="0"/>
              <a:t>的研究人员研制并发表论文</a:t>
            </a:r>
            <a:endParaRPr lang="en-US" altLang="en-US" dirty="0" smtClean="0"/>
          </a:p>
          <a:p>
            <a:pPr lvl="1"/>
            <a:r>
              <a:rPr lang="en-US" altLang="zh-CN" dirty="0" smtClean="0"/>
              <a:t>MESI</a:t>
            </a:r>
            <a:r>
              <a:rPr lang="zh-CN" altLang="en-US" dirty="0" smtClean="0"/>
              <a:t>协议的变种广泛应用于现代微处理器中</a:t>
            </a:r>
            <a:endParaRPr lang="en-US" altLang="zh-CN" dirty="0" smtClean="0"/>
          </a:p>
        </p:txBody>
      </p:sp>
      <p:sp>
        <p:nvSpPr>
          <p:cNvPr id="4" name="日期占位符 3"/>
          <p:cNvSpPr>
            <a:spLocks noGrp="1"/>
          </p:cNvSpPr>
          <p:nvPr>
            <p:ph type="dt" sz="quarter" idx="10"/>
          </p:nvPr>
        </p:nvSpPr>
        <p:spPr/>
        <p:txBody>
          <a:bodyPr/>
          <a:lstStyle/>
          <a:p>
            <a:fld id="{2C4A9A5A-3CE6-4F87-A5B9-B01E3CD2C6CF}" type="datetime1">
              <a:rPr lang="zh-CN" altLang="en-US" smtClean="0"/>
              <a:pPr/>
              <a:t>2020/5/14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7829" name="灯片编号占位符 4"/>
          <p:cNvSpPr>
            <a:spLocks noGrp="1"/>
          </p:cNvSpPr>
          <p:nvPr>
            <p:ph type="sldNum" sz="quarter" idx="12"/>
          </p:nvPr>
        </p:nvSpPr>
        <p:spPr/>
        <p:txBody>
          <a:bodyPr/>
          <a:lstStyle/>
          <a:p>
            <a:fld id="{326EF975-A9AE-4D54-B925-8F1ACB662C9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多处理器操作的困难</a:t>
            </a:r>
          </a:p>
        </p:txBody>
      </p:sp>
      <p:sp>
        <p:nvSpPr>
          <p:cNvPr id="131075" name="内容占位符 2"/>
          <p:cNvSpPr>
            <a:spLocks noGrp="1"/>
          </p:cNvSpPr>
          <p:nvPr>
            <p:ph idx="1"/>
          </p:nvPr>
        </p:nvSpPr>
        <p:spPr/>
        <p:txBody>
          <a:bodyPr>
            <a:normAutofit fontScale="85000" lnSpcReduction="20000"/>
          </a:bodyPr>
          <a:lstStyle/>
          <a:p>
            <a:r>
              <a:rPr lang="zh-CN" altLang="en-US" smtClean="0"/>
              <a:t>大多数并行计算机体系结构研究有关：</a:t>
            </a:r>
            <a:endParaRPr lang="en-US" altLang="zh-CN" smtClean="0"/>
          </a:p>
          <a:p>
            <a:pPr lvl="1"/>
            <a:r>
              <a:rPr lang="zh-CN" altLang="en-US" smtClean="0"/>
              <a:t>如何克服顺序执行和并行执行的瓶颈，以得到更高的性能和效率</a:t>
            </a:r>
            <a:endParaRPr lang="en-US" altLang="zh-CN" smtClean="0"/>
          </a:p>
          <a:p>
            <a:pPr lvl="1"/>
            <a:r>
              <a:rPr lang="zh-CN" altLang="en-US" smtClean="0"/>
              <a:t>如何为用户提供良好的编程模型，以便编写正确而高性能的并行程序</a:t>
            </a:r>
            <a:endParaRPr lang="en-US" altLang="zh-CN" smtClean="0"/>
          </a:p>
          <a:p>
            <a:r>
              <a:rPr lang="zh-CN" altLang="en-US" smtClean="0"/>
              <a:t>操作的顺序问题</a:t>
            </a:r>
            <a:endParaRPr lang="en-US" altLang="zh-CN" smtClean="0"/>
          </a:p>
          <a:p>
            <a:pPr lvl="1"/>
            <a:r>
              <a:rPr lang="en-US" altLang="zh-CN" smtClean="0"/>
              <a:t>Operations: A, B, C, D</a:t>
            </a:r>
          </a:p>
          <a:p>
            <a:pPr lvl="2"/>
            <a:r>
              <a:rPr lang="zh-CN" altLang="en-US" smtClean="0"/>
              <a:t>硬件以何种顺序执行（和报告结果）这些操作？</a:t>
            </a:r>
            <a:endParaRPr lang="en-US" altLang="zh-CN" smtClean="0"/>
          </a:p>
          <a:p>
            <a:pPr lvl="1"/>
            <a:r>
              <a:rPr lang="zh-CN" altLang="en-US" smtClean="0"/>
              <a:t>程序员与微结构设计人员的协议由</a:t>
            </a:r>
            <a:r>
              <a:rPr lang="en-US" altLang="zh-CN" smtClean="0"/>
              <a:t>ISA</a:t>
            </a:r>
            <a:r>
              <a:rPr lang="zh-CN" altLang="en-US" smtClean="0"/>
              <a:t>来约定</a:t>
            </a:r>
            <a:endParaRPr lang="en-US" altLang="zh-CN" smtClean="0"/>
          </a:p>
          <a:p>
            <a:pPr lvl="1"/>
            <a:r>
              <a:rPr lang="zh-CN" altLang="en-US" smtClean="0"/>
              <a:t>保留程序员所希望的执行顺序</a:t>
            </a:r>
            <a:endParaRPr lang="en-US" altLang="zh-CN" smtClean="0"/>
          </a:p>
          <a:p>
            <a:pPr lvl="2"/>
            <a:r>
              <a:rPr lang="zh-CN" altLang="en-US" smtClean="0"/>
              <a:t>可降低编程的难度，如：易于</a:t>
            </a:r>
            <a:r>
              <a:rPr lang="en-US" altLang="zh-CN" smtClean="0"/>
              <a:t> debugging; </a:t>
            </a:r>
            <a:r>
              <a:rPr lang="zh-CN" altLang="en-US" smtClean="0"/>
              <a:t>易于状态恢复、异常处理等</a:t>
            </a:r>
          </a:p>
          <a:p>
            <a:pPr lvl="2"/>
            <a:r>
              <a:rPr lang="zh-CN" altLang="en-US" smtClean="0"/>
              <a:t>通常会使得硬件设计变得困难，特别是当我们的设计目标为高性能处理器时，乱序</a:t>
            </a:r>
            <a:r>
              <a:rPr lang="en-US" altLang="zh-CN" smtClean="0"/>
              <a:t>load-store</a:t>
            </a:r>
            <a:r>
              <a:rPr lang="zh-CN" altLang="en-US" smtClean="0"/>
              <a:t>的执行，使得问题变得复杂</a:t>
            </a:r>
          </a:p>
          <a:p>
            <a:endParaRPr lang="zh-CN" altLang="en-US" smtClean="0"/>
          </a:p>
        </p:txBody>
      </p:sp>
      <p:sp>
        <p:nvSpPr>
          <p:cNvPr id="4" name="日期占位符 3"/>
          <p:cNvSpPr>
            <a:spLocks noGrp="1"/>
          </p:cNvSpPr>
          <p:nvPr>
            <p:ph type="dt" sz="quarter" idx="10"/>
          </p:nvPr>
        </p:nvSpPr>
        <p:spPr/>
        <p:txBody>
          <a:bodyPr/>
          <a:lstStyle/>
          <a:p>
            <a:fld id="{C37702AF-B63B-4720-946C-7750100890C9}"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1078" name="灯片编号占位符 5"/>
          <p:cNvSpPr>
            <a:spLocks noGrp="1"/>
          </p:cNvSpPr>
          <p:nvPr>
            <p:ph type="sldNum" sz="quarter" idx="12"/>
          </p:nvPr>
        </p:nvSpPr>
        <p:spPr/>
        <p:txBody>
          <a:bodyPr/>
          <a:lstStyle/>
          <a:p>
            <a:fld id="{A573E90C-8B57-4DF6-A1BA-BAEAE61D2A0A}"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单个处理器存储器操作的序</a:t>
            </a:r>
          </a:p>
        </p:txBody>
      </p:sp>
      <p:sp>
        <p:nvSpPr>
          <p:cNvPr id="132099" name="内容占位符 2"/>
          <p:cNvSpPr>
            <a:spLocks noGrp="1"/>
          </p:cNvSpPr>
          <p:nvPr>
            <p:ph idx="1"/>
          </p:nvPr>
        </p:nvSpPr>
        <p:spPr/>
        <p:txBody>
          <a:bodyPr>
            <a:normAutofit lnSpcReduction="10000"/>
          </a:bodyPr>
          <a:lstStyle/>
          <a:p>
            <a:r>
              <a:rPr lang="zh-CN" altLang="en-US" smtClean="0"/>
              <a:t>操作顺序由</a:t>
            </a:r>
            <a:r>
              <a:rPr lang="en-US" altLang="zh-CN" smtClean="0"/>
              <a:t>von Neumann </a:t>
            </a:r>
            <a:r>
              <a:rPr lang="zh-CN" altLang="en-US" smtClean="0"/>
              <a:t>模型约定</a:t>
            </a:r>
            <a:endParaRPr lang="en-US" altLang="zh-CN" smtClean="0"/>
          </a:p>
          <a:p>
            <a:r>
              <a:rPr lang="zh-CN" altLang="en-US" smtClean="0"/>
              <a:t>顺序串行执行</a:t>
            </a:r>
            <a:endParaRPr lang="en-US" altLang="zh-CN" smtClean="0"/>
          </a:p>
          <a:p>
            <a:pPr lvl="1"/>
            <a:r>
              <a:rPr lang="zh-CN" altLang="en-US" smtClean="0"/>
              <a:t>硬件执行</a:t>
            </a:r>
            <a:r>
              <a:rPr lang="en-US" altLang="zh-CN" smtClean="0"/>
              <a:t>load</a:t>
            </a:r>
            <a:r>
              <a:rPr lang="zh-CN" altLang="en-US" smtClean="0"/>
              <a:t>和</a:t>
            </a:r>
            <a:r>
              <a:rPr lang="en-US" altLang="zh-CN" smtClean="0"/>
              <a:t>store</a:t>
            </a:r>
            <a:r>
              <a:rPr lang="zh-CN" altLang="en-US" smtClean="0"/>
              <a:t>操作以程序序顺序执行</a:t>
            </a:r>
            <a:endParaRPr lang="en-US" altLang="zh-CN" smtClean="0"/>
          </a:p>
          <a:p>
            <a:r>
              <a:rPr lang="zh-CN" altLang="en-US" smtClean="0"/>
              <a:t>乱序执行不改变程序语义</a:t>
            </a:r>
            <a:endParaRPr lang="en-US" altLang="zh-CN" smtClean="0"/>
          </a:p>
          <a:p>
            <a:pPr lvl="1"/>
            <a:r>
              <a:rPr lang="zh-CN" altLang="en-US" smtClean="0"/>
              <a:t>硬件以程序序报告</a:t>
            </a:r>
            <a:r>
              <a:rPr lang="en-US" altLang="zh-CN" smtClean="0"/>
              <a:t>load</a:t>
            </a:r>
            <a:r>
              <a:rPr lang="zh-CN" altLang="en-US" smtClean="0"/>
              <a:t>和</a:t>
            </a:r>
            <a:r>
              <a:rPr lang="en-US" altLang="zh-CN" smtClean="0"/>
              <a:t>store</a:t>
            </a:r>
            <a:r>
              <a:rPr lang="zh-CN" altLang="en-US" smtClean="0"/>
              <a:t>操作的结果</a:t>
            </a:r>
            <a:endParaRPr lang="en-US" altLang="zh-CN" smtClean="0"/>
          </a:p>
          <a:p>
            <a:r>
              <a:rPr lang="zh-CN" altLang="en-US" smtClean="0"/>
              <a:t>优点</a:t>
            </a:r>
            <a:r>
              <a:rPr lang="en-US" altLang="zh-CN" smtClean="0"/>
              <a:t> 1) </a:t>
            </a:r>
            <a:r>
              <a:rPr lang="zh-CN" altLang="en-US" smtClean="0"/>
              <a:t>在执行时机器状态是确定的。</a:t>
            </a:r>
            <a:r>
              <a:rPr lang="en-US" altLang="zh-CN" smtClean="0"/>
              <a:t>2)</a:t>
            </a:r>
            <a:r>
              <a:rPr lang="zh-CN" altLang="en-US" smtClean="0"/>
              <a:t>程序的不同次运行机器状态是一致的，有利于程序调试</a:t>
            </a:r>
            <a:endParaRPr lang="en-US" altLang="zh-CN" smtClean="0"/>
          </a:p>
          <a:p>
            <a:r>
              <a:rPr lang="zh-CN" altLang="en-US" smtClean="0"/>
              <a:t>缺点</a:t>
            </a:r>
            <a:r>
              <a:rPr lang="en-US" altLang="zh-CN" smtClean="0"/>
              <a:t>: </a:t>
            </a:r>
            <a:r>
              <a:rPr lang="zh-CN" altLang="en-US" smtClean="0"/>
              <a:t>维护这种序的额外开销</a:t>
            </a:r>
            <a:r>
              <a:rPr lang="en-US" altLang="zh-CN" smtClean="0"/>
              <a:t>, </a:t>
            </a:r>
            <a:r>
              <a:rPr lang="zh-CN" altLang="en-US" smtClean="0"/>
              <a:t>降低了性能</a:t>
            </a:r>
            <a:r>
              <a:rPr lang="en-US" altLang="zh-CN" smtClean="0"/>
              <a:t>,</a:t>
            </a:r>
            <a:r>
              <a:rPr lang="zh-CN" altLang="en-US" smtClean="0"/>
              <a:t>增加了复杂性</a:t>
            </a:r>
            <a:r>
              <a:rPr lang="en-US" altLang="zh-CN" smtClean="0"/>
              <a:t>, </a:t>
            </a:r>
            <a:r>
              <a:rPr lang="zh-CN" altLang="en-US" smtClean="0"/>
              <a:t>降低了可扩放性</a:t>
            </a:r>
            <a:endParaRPr lang="en-US" altLang="zh-CN" smtClean="0"/>
          </a:p>
          <a:p>
            <a:endParaRPr lang="zh-CN" altLang="en-US" smtClean="0"/>
          </a:p>
          <a:p>
            <a:endParaRPr lang="zh-CN" altLang="en-US" dirty="0" smtClean="0"/>
          </a:p>
        </p:txBody>
      </p:sp>
      <p:sp>
        <p:nvSpPr>
          <p:cNvPr id="4" name="日期占位符 3"/>
          <p:cNvSpPr>
            <a:spLocks noGrp="1"/>
          </p:cNvSpPr>
          <p:nvPr>
            <p:ph type="dt" sz="quarter" idx="10"/>
          </p:nvPr>
        </p:nvSpPr>
        <p:spPr/>
        <p:txBody>
          <a:bodyPr/>
          <a:lstStyle/>
          <a:p>
            <a:fld id="{89E7DB36-DD32-4205-82CF-656F37FE7936}"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2102" name="灯片编号占位符 5"/>
          <p:cNvSpPr>
            <a:spLocks noGrp="1"/>
          </p:cNvSpPr>
          <p:nvPr>
            <p:ph type="sldNum" sz="quarter" idx="12"/>
          </p:nvPr>
        </p:nvSpPr>
        <p:spPr/>
        <p:txBody>
          <a:bodyPr/>
          <a:lstStyle/>
          <a:p>
            <a:fld id="{4966B3FE-DFA7-444D-B232-3C702F2A7842}"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数据流处理器的存储器操作的序</a:t>
            </a:r>
          </a:p>
        </p:txBody>
      </p:sp>
      <p:sp>
        <p:nvSpPr>
          <p:cNvPr id="133123" name="内容占位符 2"/>
          <p:cNvSpPr>
            <a:spLocks noGrp="1"/>
          </p:cNvSpPr>
          <p:nvPr>
            <p:ph idx="1"/>
          </p:nvPr>
        </p:nvSpPr>
        <p:spPr/>
        <p:txBody>
          <a:bodyPr/>
          <a:lstStyle/>
          <a:p>
            <a:r>
              <a:rPr lang="zh-CN" altLang="en-US" smtClean="0"/>
              <a:t>当操作数准备好就可以执行存储器操作</a:t>
            </a:r>
          </a:p>
          <a:p>
            <a:r>
              <a:rPr lang="zh-CN" altLang="en-US" smtClean="0"/>
              <a:t>操作的顺序仅仅由数据依赖性来确定</a:t>
            </a:r>
          </a:p>
          <a:p>
            <a:r>
              <a:rPr lang="zh-CN" altLang="en-US" smtClean="0"/>
              <a:t>相互独立的操作可以以任意序执行和提交结果</a:t>
            </a:r>
            <a:endParaRPr lang="en-US" altLang="zh-CN" smtClean="0"/>
          </a:p>
          <a:p>
            <a:endParaRPr lang="zh-CN" altLang="en-US" smtClean="0"/>
          </a:p>
          <a:p>
            <a:r>
              <a:rPr lang="zh-CN" altLang="en-US" smtClean="0"/>
              <a:t>优点</a:t>
            </a:r>
            <a:r>
              <a:rPr lang="en-US" altLang="zh-CN" smtClean="0"/>
              <a:t>: </a:t>
            </a:r>
            <a:r>
              <a:rPr lang="zh-CN" altLang="en-US" smtClean="0"/>
              <a:t>并行度高，性能高</a:t>
            </a:r>
            <a:endParaRPr lang="en-US" altLang="zh-CN" smtClean="0"/>
          </a:p>
          <a:p>
            <a:r>
              <a:rPr lang="zh-CN" altLang="en-US" smtClean="0"/>
              <a:t>缺点</a:t>
            </a:r>
            <a:r>
              <a:rPr lang="en-US" altLang="zh-CN" smtClean="0"/>
              <a:t>: </a:t>
            </a:r>
            <a:r>
              <a:rPr lang="zh-CN" altLang="en-US" smtClean="0"/>
              <a:t>相同程序的不同次运行次序可以不同，使得调试困难</a:t>
            </a:r>
            <a:endParaRPr lang="en-US" altLang="zh-CN" smtClean="0"/>
          </a:p>
          <a:p>
            <a:endParaRPr lang="zh-CN" altLang="en-US" smtClean="0"/>
          </a:p>
        </p:txBody>
      </p:sp>
      <p:sp>
        <p:nvSpPr>
          <p:cNvPr id="4" name="日期占位符 3"/>
          <p:cNvSpPr>
            <a:spLocks noGrp="1"/>
          </p:cNvSpPr>
          <p:nvPr>
            <p:ph type="dt" sz="quarter" idx="10"/>
          </p:nvPr>
        </p:nvSpPr>
        <p:spPr/>
        <p:txBody>
          <a:bodyPr/>
          <a:lstStyle/>
          <a:p>
            <a:fld id="{81B97763-9AE2-4E1B-AB0D-B08DA4242901}"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3126" name="灯片编号占位符 5"/>
          <p:cNvSpPr>
            <a:spLocks noGrp="1"/>
          </p:cNvSpPr>
          <p:nvPr>
            <p:ph type="sldNum" sz="quarter" idx="12"/>
          </p:nvPr>
        </p:nvSpPr>
        <p:spPr/>
        <p:txBody>
          <a:bodyPr/>
          <a:lstStyle/>
          <a:p>
            <a:fld id="{2293F625-1685-42ED-8CFD-B82008CB50A0}"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图片 7"/>
          <p:cNvPicPr>
            <a:picLocks noChangeAspect="1"/>
          </p:cNvPicPr>
          <p:nvPr/>
        </p:nvPicPr>
        <p:blipFill>
          <a:blip r:embed="rId2"/>
          <a:srcRect/>
          <a:stretch>
            <a:fillRect/>
          </a:stretch>
        </p:blipFill>
        <p:spPr bwMode="auto">
          <a:xfrm>
            <a:off x="1920875" y="3460750"/>
            <a:ext cx="5708650" cy="3078163"/>
          </a:xfrm>
          <a:prstGeom prst="rect">
            <a:avLst/>
          </a:prstGeom>
          <a:noFill/>
          <a:ln w="9525">
            <a:noFill/>
            <a:miter lim="800000"/>
            <a:headEnd/>
            <a:tailEnd/>
          </a:ln>
        </p:spPr>
      </p:pic>
      <p:sp>
        <p:nvSpPr>
          <p:cNvPr id="134147" name="标题 1"/>
          <p:cNvSpPr>
            <a:spLocks noGrp="1"/>
          </p:cNvSpPr>
          <p:nvPr>
            <p:ph type="title"/>
          </p:nvPr>
        </p:nvSpPr>
        <p:spPr/>
        <p:txBody>
          <a:bodyPr/>
          <a:lstStyle/>
          <a:p>
            <a:r>
              <a:rPr lang="en-US" altLang="zh-CN" smtClean="0"/>
              <a:t>MIMD</a:t>
            </a:r>
            <a:r>
              <a:rPr lang="zh-CN" altLang="en-US" smtClean="0"/>
              <a:t>处理器中的存储器操作序</a:t>
            </a:r>
          </a:p>
        </p:txBody>
      </p:sp>
      <p:sp>
        <p:nvSpPr>
          <p:cNvPr id="134148" name="内容占位符 2"/>
          <p:cNvSpPr>
            <a:spLocks noGrp="1"/>
          </p:cNvSpPr>
          <p:nvPr>
            <p:ph idx="1"/>
          </p:nvPr>
        </p:nvSpPr>
        <p:spPr>
          <a:xfrm>
            <a:off x="457200" y="1258432"/>
            <a:ext cx="8229600" cy="2425294"/>
          </a:xfrm>
        </p:spPr>
        <p:txBody>
          <a:bodyPr>
            <a:normAutofit fontScale="77500" lnSpcReduction="20000"/>
          </a:bodyPr>
          <a:lstStyle/>
          <a:p>
            <a:r>
              <a:rPr lang="zh-CN" altLang="en-US" dirty="0" smtClean="0"/>
              <a:t>每个处理器的存储器操作以顺序序执行对应于运行在该处理器上的一个线程</a:t>
            </a:r>
            <a:r>
              <a:rPr lang="en-US" altLang="zh-CN" dirty="0" smtClean="0"/>
              <a:t> (</a:t>
            </a:r>
            <a:r>
              <a:rPr lang="zh-CN" altLang="en-US" dirty="0" smtClean="0"/>
              <a:t>假设每个处理器符合</a:t>
            </a:r>
            <a:r>
              <a:rPr lang="en-US" altLang="zh-CN" dirty="0" smtClean="0"/>
              <a:t>von Neumann</a:t>
            </a:r>
            <a:r>
              <a:rPr lang="zh-CN" altLang="en-US" dirty="0" smtClean="0"/>
              <a:t>模型</a:t>
            </a:r>
            <a:r>
              <a:rPr lang="en-US" altLang="zh-CN" dirty="0" smtClean="0"/>
              <a:t>)</a:t>
            </a:r>
          </a:p>
          <a:p>
            <a:r>
              <a:rPr lang="zh-CN" altLang="en-US" dirty="0" smtClean="0"/>
              <a:t>多个处理器并发地执行存储器操作</a:t>
            </a:r>
          </a:p>
          <a:p>
            <a:r>
              <a:rPr lang="zh-CN" altLang="en-US" dirty="0" smtClean="0"/>
              <a:t>存储器如何看来自所有处理器的存储器操作？</a:t>
            </a:r>
            <a:endParaRPr lang="en-US" altLang="zh-CN" dirty="0" smtClean="0"/>
          </a:p>
          <a:p>
            <a:pPr lvl="1"/>
            <a:r>
              <a:rPr lang="zh-CN" altLang="en-US" dirty="0" smtClean="0"/>
              <a:t>即不同处理器发出的存储器操作</a:t>
            </a:r>
            <a:r>
              <a:rPr lang="en-US" altLang="zh-CN" dirty="0" smtClean="0"/>
              <a:t>,</a:t>
            </a:r>
            <a:r>
              <a:rPr lang="zh-CN" altLang="en-US" dirty="0" smtClean="0"/>
              <a:t>在共享存储器端看到的应该是什么序？</a:t>
            </a:r>
            <a:endParaRPr lang="en-US" altLang="zh-CN" dirty="0" smtClean="0"/>
          </a:p>
          <a:p>
            <a:endParaRPr lang="zh-CN" altLang="en-US" dirty="0" smtClean="0"/>
          </a:p>
        </p:txBody>
      </p:sp>
      <p:sp>
        <p:nvSpPr>
          <p:cNvPr id="4" name="日期占位符 3"/>
          <p:cNvSpPr>
            <a:spLocks noGrp="1"/>
          </p:cNvSpPr>
          <p:nvPr>
            <p:ph type="dt" sz="quarter" idx="10"/>
          </p:nvPr>
        </p:nvSpPr>
        <p:spPr/>
        <p:txBody>
          <a:bodyPr/>
          <a:lstStyle/>
          <a:p>
            <a:fld id="{714B66AA-DDEA-4F23-9E79-BD7E9D08C1E2}"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4151" name="灯片编号占位符 5"/>
          <p:cNvSpPr>
            <a:spLocks noGrp="1"/>
          </p:cNvSpPr>
          <p:nvPr>
            <p:ph type="sldNum" sz="quarter" idx="12"/>
          </p:nvPr>
        </p:nvSpPr>
        <p:spPr/>
        <p:txBody>
          <a:bodyPr/>
          <a:lstStyle/>
          <a:p>
            <a:fld id="{AE7A12FB-AC71-4673-8382-5E709C96845C}"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715736" y="185738"/>
            <a:ext cx="7886700" cy="771525"/>
          </a:xfrm>
        </p:spPr>
        <p:txBody>
          <a:bodyPr/>
          <a:lstStyle/>
          <a:p>
            <a:r>
              <a:rPr lang="zh-CN" altLang="en-US" dirty="0" smtClean="0"/>
              <a:t>序的重要性</a:t>
            </a:r>
          </a:p>
        </p:txBody>
      </p:sp>
      <p:sp>
        <p:nvSpPr>
          <p:cNvPr id="138243" name="内容占位符 2"/>
          <p:cNvSpPr>
            <a:spLocks noGrp="1"/>
          </p:cNvSpPr>
          <p:nvPr>
            <p:ph idx="1"/>
          </p:nvPr>
        </p:nvSpPr>
        <p:spPr>
          <a:xfrm>
            <a:off x="628650" y="1136650"/>
            <a:ext cx="7886700" cy="5040313"/>
          </a:xfrm>
        </p:spPr>
        <p:txBody>
          <a:bodyPr>
            <a:normAutofit fontScale="92500" lnSpcReduction="10000"/>
          </a:bodyPr>
          <a:lstStyle/>
          <a:p>
            <a:pPr>
              <a:defRPr/>
            </a:pPr>
            <a:r>
              <a:rPr lang="zh-CN" altLang="en-US" dirty="0" smtClean="0"/>
              <a:t>易于调试</a:t>
            </a:r>
            <a:endParaRPr lang="en-US" altLang="zh-CN" dirty="0" smtClean="0"/>
          </a:p>
          <a:p>
            <a:pPr lvl="1">
              <a:defRPr/>
            </a:pPr>
            <a:r>
              <a:rPr lang="zh-CN" altLang="en-US" dirty="0" smtClean="0"/>
              <a:t>若程序的每次执行都是相同的序有利于程序的调试</a:t>
            </a:r>
            <a:endParaRPr lang="en-US" altLang="zh-CN" dirty="0" smtClean="0"/>
          </a:p>
          <a:p>
            <a:pPr>
              <a:defRPr/>
            </a:pPr>
            <a:r>
              <a:rPr lang="zh-CN" altLang="en-US" dirty="0" smtClean="0"/>
              <a:t>正确性</a:t>
            </a:r>
            <a:endParaRPr lang="en-US" altLang="zh-CN" dirty="0" smtClean="0"/>
          </a:p>
          <a:p>
            <a:pPr lvl="1">
              <a:defRPr/>
            </a:pPr>
            <a:r>
              <a:rPr lang="zh-CN" altLang="en-US" dirty="0" smtClean="0"/>
              <a:t>从不同处理器看到的存储器操作序可能会不同</a:t>
            </a:r>
            <a:endParaRPr lang="en-US" altLang="zh-CN" dirty="0" smtClean="0"/>
          </a:p>
          <a:p>
            <a:pPr>
              <a:defRPr/>
            </a:pPr>
            <a:r>
              <a:rPr lang="zh-CN" altLang="en-US" b="1" dirty="0" smtClean="0">
                <a:solidFill>
                  <a:srgbClr val="0036A2"/>
                </a:solidFill>
              </a:rPr>
              <a:t>性能和代价权衡</a:t>
            </a:r>
            <a:endParaRPr lang="en-US" altLang="zh-CN" b="1" dirty="0" smtClean="0">
              <a:solidFill>
                <a:srgbClr val="0036A2"/>
              </a:solidFill>
            </a:endParaRPr>
          </a:p>
          <a:p>
            <a:pPr lvl="1">
              <a:defRPr/>
            </a:pPr>
            <a:r>
              <a:rPr lang="zh-CN" altLang="en-US" dirty="0" smtClean="0"/>
              <a:t>强制符合严格</a:t>
            </a:r>
            <a:r>
              <a:rPr lang="en-US" altLang="zh-CN" dirty="0" smtClean="0"/>
              <a:t> “sequential ordering”</a:t>
            </a:r>
            <a:r>
              <a:rPr lang="zh-CN" altLang="en-US" dirty="0" smtClean="0"/>
              <a:t>使得硬件设计人员实现性能增强技术变得十分复杂</a:t>
            </a:r>
            <a:r>
              <a:rPr lang="en-US" altLang="zh-CN" dirty="0" smtClean="0"/>
              <a:t> (</a:t>
            </a:r>
            <a:r>
              <a:rPr lang="zh-CN" altLang="en-US" dirty="0" smtClean="0"/>
              <a:t>例如</a:t>
            </a:r>
            <a:r>
              <a:rPr lang="en-US" altLang="zh-CN" dirty="0" smtClean="0"/>
              <a:t>., </a:t>
            </a:r>
            <a:r>
              <a:rPr lang="en-US" altLang="zh-CN" dirty="0" err="1" smtClean="0"/>
              <a:t>OoO</a:t>
            </a:r>
            <a:r>
              <a:rPr lang="en-US" altLang="zh-CN" dirty="0" smtClean="0"/>
              <a:t> </a:t>
            </a:r>
            <a:r>
              <a:rPr lang="zh-CN" altLang="en-US" dirty="0" smtClean="0"/>
              <a:t>执行</a:t>
            </a:r>
            <a:r>
              <a:rPr lang="en-US" altLang="zh-CN" dirty="0" smtClean="0"/>
              <a:t>, caches)</a:t>
            </a:r>
          </a:p>
          <a:p>
            <a:pPr>
              <a:defRPr/>
            </a:pPr>
            <a:r>
              <a:rPr lang="en-US" altLang="zh-CN" dirty="0" smtClean="0"/>
              <a:t>&lt;p  :  </a:t>
            </a:r>
            <a:r>
              <a:rPr lang="zh-CN" altLang="en-US" dirty="0" smtClean="0"/>
              <a:t>程序序</a:t>
            </a:r>
            <a:r>
              <a:rPr lang="en-US" altLang="zh-CN" dirty="0" smtClean="0"/>
              <a:t>(program order)</a:t>
            </a:r>
          </a:p>
          <a:p>
            <a:pPr marL="0" indent="0">
              <a:buFont typeface="Arial" pitchFamily="34" charset="0"/>
              <a:buNone/>
              <a:defRPr/>
            </a:pPr>
            <a:r>
              <a:rPr lang="en-US" altLang="zh-CN" dirty="0"/>
              <a:t> </a:t>
            </a:r>
            <a:r>
              <a:rPr lang="en-US" altLang="zh-CN" dirty="0" smtClean="0"/>
              <a:t>  &lt;m :  </a:t>
            </a:r>
            <a:r>
              <a:rPr lang="zh-CN" altLang="en-US" dirty="0" smtClean="0"/>
              <a:t>存储器操作序</a:t>
            </a:r>
            <a:r>
              <a:rPr lang="en-US" altLang="zh-CN" dirty="0" smtClean="0"/>
              <a:t>(memory order)</a:t>
            </a:r>
          </a:p>
          <a:p>
            <a:pPr lvl="1">
              <a:defRPr/>
            </a:pPr>
            <a:endParaRPr lang="en-US" altLang="zh-CN" dirty="0" smtClean="0"/>
          </a:p>
          <a:p>
            <a:pPr>
              <a:defRPr/>
            </a:pPr>
            <a:endParaRPr lang="zh-CN" altLang="en-US" dirty="0" smtClean="0"/>
          </a:p>
        </p:txBody>
      </p:sp>
      <p:sp>
        <p:nvSpPr>
          <p:cNvPr id="4" name="日期占位符 3"/>
          <p:cNvSpPr>
            <a:spLocks noGrp="1"/>
          </p:cNvSpPr>
          <p:nvPr>
            <p:ph type="dt" sz="quarter" idx="10"/>
          </p:nvPr>
        </p:nvSpPr>
        <p:spPr/>
        <p:txBody>
          <a:bodyPr/>
          <a:lstStyle/>
          <a:p>
            <a:pPr>
              <a:defRPr/>
            </a:pPr>
            <a:fld id="{367B238C-5DD3-4790-94CC-DB986961EB28}"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5174" name="灯片编号占位符 5"/>
          <p:cNvSpPr>
            <a:spLocks noGrp="1"/>
          </p:cNvSpPr>
          <p:nvPr>
            <p:ph type="sldNum" sz="quarter" idx="12"/>
          </p:nvPr>
        </p:nvSpPr>
        <p:spPr bwMode="auto">
          <a:noFill/>
          <a:ln>
            <a:miter lim="800000"/>
            <a:headEnd/>
            <a:tailEnd/>
          </a:ln>
        </p:spPr>
        <p:txBody>
          <a:bodyPr/>
          <a:lstStyle/>
          <a:p>
            <a:fld id="{F36062FC-82EE-42BE-933A-A9DD48A91A53}" type="slidenum">
              <a:rPr lang="zh-CN" altLang="en-US"/>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headEnd/>
            <a:tailEnd/>
          </a:ln>
        </p:spPr>
        <p:txBody>
          <a:bodyPr/>
          <a:lstStyle/>
          <a:p>
            <a:fld id="{50C395EB-FCE5-4F57-849D-B3E1ABDF345D}" type="slidenum">
              <a:rPr lang="en-US" altLang="zh-CN">
                <a:solidFill>
                  <a:schemeClr val="tx1"/>
                </a:solidFill>
                <a:latin typeface="Times New Roman" pitchFamily="18" charset="0"/>
              </a:rPr>
              <a:pPr/>
              <a:t>45</a:t>
            </a:fld>
            <a:endParaRPr lang="en-US" altLang="zh-CN">
              <a:solidFill>
                <a:schemeClr val="tx1"/>
              </a:solidFill>
              <a:latin typeface="Times New Roman" pitchFamily="18" charset="0"/>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2020/5/14</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smtClean="0">
                <a:solidFill>
                  <a:schemeClr val="tx1"/>
                </a:solidFill>
                <a:latin typeface="Times New Roman" pitchFamily="18" charset="0"/>
              </a:rPr>
              <a:t>计算机体系结构</a:t>
            </a:r>
            <a:endParaRPr lang="en-US" altLang="zh-CN" smtClean="0">
              <a:solidFill>
                <a:schemeClr val="tx1"/>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smtClean="0"/>
              <a:t>Hardware Support for MESI</a:t>
            </a:r>
          </a:p>
        </p:txBody>
      </p:sp>
      <p:sp>
        <p:nvSpPr>
          <p:cNvPr id="78851" name="Rectangle 3"/>
          <p:cNvSpPr>
            <a:spLocks noGrp="1" noChangeArrowheads="1"/>
          </p:cNvSpPr>
          <p:nvPr>
            <p:ph type="body" idx="1"/>
          </p:nvPr>
        </p:nvSpPr>
        <p:spPr>
          <a:xfrm>
            <a:off x="457200" y="3943350"/>
            <a:ext cx="8229600" cy="2366915"/>
          </a:xfrm>
        </p:spPr>
        <p:txBody>
          <a:bodyPr>
            <a:normAutofit fontScale="77500" lnSpcReduction="20000"/>
          </a:bodyPr>
          <a:lstStyle/>
          <a:p>
            <a:r>
              <a:rPr lang="zh-CN" altLang="en-US" dirty="0" smtClean="0"/>
              <a:t>总线互连的新要求</a:t>
            </a:r>
            <a:endParaRPr lang="en-US" altLang="zh-CN" dirty="0" smtClean="0"/>
          </a:p>
          <a:p>
            <a:pPr lvl="1"/>
            <a:r>
              <a:rPr lang="zh-CN" altLang="en-US" dirty="0" smtClean="0"/>
              <a:t>增加一个称为</a:t>
            </a:r>
            <a:r>
              <a:rPr lang="en-US" altLang="zh-CN" dirty="0" smtClean="0"/>
              <a:t>shared signal S, </a:t>
            </a:r>
            <a:r>
              <a:rPr lang="zh-CN" altLang="en-US" dirty="0" smtClean="0"/>
              <a:t>必须对所有</a:t>
            </a:r>
            <a:r>
              <a:rPr lang="en-US" altLang="zh-CN" dirty="0" smtClean="0"/>
              <a:t>Cache</a:t>
            </a:r>
            <a:r>
              <a:rPr lang="zh-CN" altLang="en-US" dirty="0" smtClean="0"/>
              <a:t>控制器可用</a:t>
            </a:r>
            <a:endParaRPr lang="en-US" altLang="zh-CN" dirty="0" smtClean="0"/>
          </a:p>
          <a:p>
            <a:pPr lvl="1"/>
            <a:r>
              <a:rPr lang="zh-CN" altLang="en-US" dirty="0" smtClean="0"/>
              <a:t>可以实现成</a:t>
            </a:r>
            <a:r>
              <a:rPr lang="en-US" altLang="zh-CN" dirty="0" smtClean="0"/>
              <a:t> wired-OR line</a:t>
            </a:r>
          </a:p>
          <a:p>
            <a:r>
              <a:rPr lang="zh-CN" altLang="en-US" dirty="0" smtClean="0"/>
              <a:t>所有</a:t>
            </a:r>
            <a:r>
              <a:rPr lang="en-US" altLang="zh-CN" dirty="0" smtClean="0"/>
              <a:t>cache controllers </a:t>
            </a:r>
            <a:r>
              <a:rPr lang="zh-CN" altLang="en-US" dirty="0" smtClean="0"/>
              <a:t>监测</a:t>
            </a:r>
            <a:r>
              <a:rPr lang="en-US" altLang="zh-CN" dirty="0" smtClean="0"/>
              <a:t> </a:t>
            </a:r>
            <a:r>
              <a:rPr lang="en-US" altLang="zh-CN" dirty="0" err="1" smtClean="0"/>
              <a:t>BusRd</a:t>
            </a:r>
            <a:endParaRPr lang="en-US" altLang="zh-CN" dirty="0" smtClean="0"/>
          </a:p>
          <a:p>
            <a:pPr lvl="1"/>
            <a:r>
              <a:rPr lang="zh-CN" altLang="en-US" dirty="0" smtClean="0"/>
              <a:t>如果所访问的块的状态是（</a:t>
            </a:r>
            <a:r>
              <a:rPr lang="en-US" altLang="zh-CN" dirty="0" smtClean="0"/>
              <a:t>state S, E, or M)</a:t>
            </a:r>
          </a:p>
          <a:p>
            <a:pPr lvl="1"/>
            <a:r>
              <a:rPr lang="zh-CN" altLang="en-US" dirty="0" smtClean="0"/>
              <a:t>请求</a:t>
            </a:r>
            <a:r>
              <a:rPr lang="en-US" altLang="zh-CN" dirty="0" smtClean="0"/>
              <a:t>Cache </a:t>
            </a:r>
            <a:r>
              <a:rPr lang="zh-CN" altLang="en-US" dirty="0" smtClean="0"/>
              <a:t>根据</a:t>
            </a:r>
            <a:r>
              <a:rPr lang="en-US" altLang="zh-CN" dirty="0" smtClean="0"/>
              <a:t>shared signal</a:t>
            </a:r>
            <a:r>
              <a:rPr lang="zh-CN" altLang="en-US" dirty="0" smtClean="0"/>
              <a:t>选择</a:t>
            </a:r>
            <a:r>
              <a:rPr lang="en-US" altLang="zh-CN" dirty="0" smtClean="0"/>
              <a:t>E</a:t>
            </a:r>
            <a:r>
              <a:rPr lang="zh-CN" altLang="en-US" dirty="0" smtClean="0"/>
              <a:t>或</a:t>
            </a:r>
            <a:r>
              <a:rPr lang="en-US" altLang="zh-CN" dirty="0" smtClean="0"/>
              <a:t>S</a:t>
            </a:r>
          </a:p>
        </p:txBody>
      </p:sp>
      <p:sp>
        <p:nvSpPr>
          <p:cNvPr id="2" name="日期占位符 1"/>
          <p:cNvSpPr>
            <a:spLocks noGrp="1"/>
          </p:cNvSpPr>
          <p:nvPr>
            <p:ph type="dt" sz="quarter" idx="10"/>
          </p:nvPr>
        </p:nvSpPr>
        <p:spPr/>
        <p:txBody>
          <a:bodyPr/>
          <a:lstStyle/>
          <a:p>
            <a:fld id="{3786B74A-6F79-4D6B-90DA-7FB51C818834}"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78855" name="灯片编号占位符 3"/>
          <p:cNvSpPr>
            <a:spLocks noGrp="1"/>
          </p:cNvSpPr>
          <p:nvPr>
            <p:ph type="sldNum" sz="quarter" idx="12"/>
          </p:nvPr>
        </p:nvSpPr>
        <p:spPr/>
        <p:txBody>
          <a:bodyPr/>
          <a:lstStyle/>
          <a:p>
            <a:fld id="{50ED7922-23DF-4E4D-86C0-EE9585C47FED}" type="slidenum">
              <a:rPr lang="zh-CN" altLang="en-US" smtClean="0"/>
              <a:pPr/>
              <a:t>5</a:t>
            </a:fld>
            <a:endParaRPr lang="zh-CN" altLang="en-US"/>
          </a:p>
        </p:txBody>
      </p:sp>
      <p:grpSp>
        <p:nvGrpSpPr>
          <p:cNvPr id="4" name="Group 45"/>
          <p:cNvGrpSpPr>
            <a:grpSpLocks/>
          </p:cNvGrpSpPr>
          <p:nvPr/>
        </p:nvGrpSpPr>
        <p:grpSpPr bwMode="auto">
          <a:xfrm>
            <a:off x="1106488" y="1279525"/>
            <a:ext cx="7216775" cy="2462213"/>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8" name="Line 6"/>
            <p:cNvSpPr>
              <a:spLocks noChangeShapeType="1"/>
            </p:cNvSpPr>
            <p:nvPr/>
          </p:nvSpPr>
          <p:spPr bwMode="auto">
            <a:xfrm flipV="1">
              <a:off x="2778"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30" name="Rectangle 8"/>
            <p:cNvSpPr>
              <a:spLocks noChangeArrowheads="1"/>
            </p:cNvSpPr>
            <p:nvPr/>
          </p:nvSpPr>
          <p:spPr bwMode="auto">
            <a:xfrm>
              <a:off x="4599" y="1901"/>
              <a:ext cx="1084" cy="412"/>
            </a:xfrm>
            <a:prstGeom prst="rect">
              <a:avLst/>
            </a:prstGeom>
            <a:noFill/>
            <a:ln>
              <a:noFill/>
            </a:ln>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Shared signal </a:t>
              </a:r>
              <a:r>
                <a:rPr lang="en-US" altLang="en-US" sz="1477" i="1">
                  <a:solidFill>
                    <a:schemeClr val="hlink"/>
                  </a:solidFill>
                  <a:ea typeface="+mn-ea"/>
                </a:rPr>
                <a:t>S</a:t>
              </a:r>
              <a:endParaRPr lang="en-US" altLang="en-US" sz="1662">
                <a:solidFill>
                  <a:schemeClr val="hlink"/>
                </a:solidFill>
                <a:latin typeface="Times New Roman" panose="02020603050405020304" pitchFamily="18" charset="0"/>
                <a:ea typeface="+mn-ea"/>
              </a:endParaRPr>
            </a:p>
            <a:p>
              <a:pPr algn="ct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wired-OR</a:t>
              </a:r>
              <a:endParaRPr lang="en-US" altLang="zh-CN" sz="1662">
                <a:solidFill>
                  <a:schemeClr val="hlink"/>
                </a:solidFill>
                <a:latin typeface="Times New Roman" panose="02020603050405020304" pitchFamily="18" charset="0"/>
              </a:endParaRPr>
            </a:p>
          </p:txBody>
        </p:sp>
        <p:sp>
          <p:nvSpPr>
            <p:cNvPr id="30731" name="Line 10"/>
            <p:cNvSpPr>
              <a:spLocks noChangeShapeType="1"/>
            </p:cNvSpPr>
            <p:nvPr/>
          </p:nvSpPr>
          <p:spPr bwMode="auto">
            <a:xfrm>
              <a:off x="810" y="1965"/>
              <a:ext cx="3670" cy="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34" name="Rectangle 13"/>
            <p:cNvSpPr>
              <a:spLocks noChangeArrowheads="1"/>
            </p:cNvSpPr>
            <p:nvPr/>
          </p:nvSpPr>
          <p:spPr bwMode="auto">
            <a:xfrm>
              <a:off x="3564" y="2225"/>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30735" name="Rectangle 14"/>
            <p:cNvSpPr>
              <a:spLocks noChangeArrowheads="1"/>
            </p:cNvSpPr>
            <p:nvPr/>
          </p:nvSpPr>
          <p:spPr bwMode="auto">
            <a:xfrm>
              <a:off x="1651" y="2275"/>
              <a:ext cx="37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a:solidFill>
                    <a:srgbClr val="000000"/>
                  </a:solidFill>
                </a:rPr>
                <a:t>Memory</a:t>
              </a:r>
              <a:endParaRPr lang="en-US" altLang="zh-CN" sz="1108"/>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5"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15"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61" name="Line 23"/>
              <p:cNvSpPr>
                <a:spLocks noChangeShapeType="1"/>
              </p:cNvSpPr>
              <p:nvPr/>
            </p:nvSpPr>
            <p:spPr bwMode="auto">
              <a:xfrm>
                <a:off x="1296" y="1440"/>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2" name="Line 24"/>
              <p:cNvSpPr>
                <a:spLocks noChangeShapeType="1"/>
              </p:cNvSpPr>
              <p:nvPr/>
            </p:nvSpPr>
            <p:spPr bwMode="auto">
              <a:xfrm>
                <a:off x="1296" y="1584"/>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3" name="Text Box 25"/>
              <p:cNvSpPr txBox="1">
                <a:spLocks noChangeArrowheads="1"/>
              </p:cNvSpPr>
              <p:nvPr/>
            </p:nvSpPr>
            <p:spPr bwMode="auto">
              <a:xfrm>
                <a:off x="1286"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6"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2" y="1296"/>
                <a:ext cx="1012"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2</a:t>
                </a:r>
                <a:endParaRPr lang="en-US" altLang="zh-CN" sz="1292"/>
              </a:p>
            </p:txBody>
          </p:sp>
          <p:sp>
            <p:nvSpPr>
              <p:cNvPr id="30750" name="Line 29"/>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1" name="Line 30"/>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53" name="Line 32"/>
              <p:cNvSpPr>
                <a:spLocks noChangeShapeType="1"/>
              </p:cNvSpPr>
              <p:nvPr/>
            </p:nvSpPr>
            <p:spPr bwMode="auto">
              <a:xfrm>
                <a:off x="1292" y="1440"/>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4" name="Line 33"/>
              <p:cNvSpPr>
                <a:spLocks noChangeShapeType="1"/>
              </p:cNvSpPr>
              <p:nvPr/>
            </p:nvSpPr>
            <p:spPr bwMode="auto">
              <a:xfrm>
                <a:off x="1292" y="1584"/>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5" name="Text Box 34"/>
              <p:cNvSpPr txBox="1">
                <a:spLocks noChangeArrowheads="1"/>
              </p:cNvSpPr>
              <p:nvPr/>
            </p:nvSpPr>
            <p:spPr bwMode="auto">
              <a:xfrm>
                <a:off x="1279"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7"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30742" name="Line 38"/>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3" name="Line 39"/>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4" name="Rectangle 40"/>
              <p:cNvSpPr>
                <a:spLocks noChangeArrowheads="1"/>
              </p:cNvSpPr>
              <p:nvPr/>
            </p:nvSpPr>
            <p:spPr bwMode="auto">
              <a:xfrm>
                <a:off x="1489" y="1440"/>
                <a:ext cx="209"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7" name="Text Box 43"/>
              <p:cNvSpPr txBox="1">
                <a:spLocks noChangeArrowheads="1"/>
              </p:cNvSpPr>
              <p:nvPr/>
            </p:nvSpPr>
            <p:spPr bwMode="auto">
              <a:xfrm>
                <a:off x="1286" y="1299"/>
                <a:ext cx="1011"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28650" y="166688"/>
            <a:ext cx="8320088" cy="833437"/>
          </a:xfrm>
        </p:spPr>
        <p:txBody>
          <a:bodyPr/>
          <a:lstStyle/>
          <a:p>
            <a:pPr eaLnBrk="1" hangingPunct="1"/>
            <a:r>
              <a:rPr lang="en-US" altLang="en-US" smtClean="0">
                <a:ea typeface="宋体" pitchFamily="2" charset="-122"/>
              </a:rPr>
              <a:t>MESI State Transition Diagram</a:t>
            </a:r>
          </a:p>
        </p:txBody>
      </p:sp>
      <p:sp>
        <p:nvSpPr>
          <p:cNvPr id="31748" name="Rectangle 3"/>
          <p:cNvSpPr>
            <a:spLocks noGrp="1" noChangeArrowheads="1"/>
          </p:cNvSpPr>
          <p:nvPr>
            <p:ph type="body" idx="1"/>
          </p:nvPr>
        </p:nvSpPr>
        <p:spPr>
          <a:xfrm>
            <a:off x="0" y="1103313"/>
            <a:ext cx="5673725" cy="5464175"/>
          </a:xfrm>
        </p:spPr>
        <p:txBody>
          <a:bodyPr rtlCol="0">
            <a:noAutofit/>
          </a:bodyPr>
          <a:lstStyle/>
          <a:p>
            <a:pPr eaLnBrk="1" fontAlgn="auto" hangingPunct="1">
              <a:lnSpc>
                <a:spcPct val="120000"/>
              </a:lnSpc>
              <a:spcBef>
                <a:spcPts val="0"/>
              </a:spcBef>
              <a:spcAft>
                <a:spcPts val="0"/>
              </a:spcAft>
              <a:defRPr/>
            </a:pPr>
            <a:r>
              <a:rPr lang="en-US" altLang="en-US" sz="2000" dirty="0" smtClean="0">
                <a:solidFill>
                  <a:srgbClr val="000000"/>
                </a:solidFill>
              </a:rPr>
              <a:t>Processor Read</a:t>
            </a:r>
          </a:p>
          <a:p>
            <a:pPr lvl="1" eaLnBrk="1" fontAlgn="auto" hangingPunct="1">
              <a:lnSpc>
                <a:spcPct val="120000"/>
              </a:lnSpc>
              <a:spcBef>
                <a:spcPts val="0"/>
              </a:spcBef>
              <a:spcAft>
                <a:spcPts val="0"/>
              </a:spcAft>
              <a:defRPr/>
            </a:pPr>
            <a:r>
              <a:rPr lang="zh-CN" altLang="en-US" sz="1800" dirty="0" smtClean="0">
                <a:solidFill>
                  <a:srgbClr val="000000"/>
                </a:solidFill>
              </a:rPr>
              <a:t>读失效时产生</a:t>
            </a:r>
            <a:r>
              <a:rPr lang="en-US" altLang="en-US" sz="1800" dirty="0" err="1" smtClean="0">
                <a:solidFill>
                  <a:srgbClr val="000000"/>
                </a:solidFill>
              </a:rPr>
              <a:t>BusRd</a:t>
            </a:r>
            <a:r>
              <a:rPr lang="zh-CN" altLang="en-US" sz="1800" dirty="0" smtClean="0">
                <a:solidFill>
                  <a:srgbClr val="000000"/>
                </a:solidFill>
              </a:rPr>
              <a:t>事务</a:t>
            </a:r>
            <a:endParaRPr lang="en-US" altLang="en-US" sz="1800" dirty="0" smtClean="0">
              <a:solidFill>
                <a:srgbClr val="000000"/>
              </a:solidFill>
            </a:endParaRPr>
          </a:p>
          <a:p>
            <a:pPr lvl="1" eaLnBrk="1" fontAlgn="auto" hangingPunct="1">
              <a:lnSpc>
                <a:spcPct val="120000"/>
              </a:lnSpc>
              <a:spcBef>
                <a:spcPts val="0"/>
              </a:spcBef>
              <a:spcAft>
                <a:spcPts val="0"/>
              </a:spcAft>
              <a:defRPr/>
            </a:pPr>
            <a:r>
              <a:rPr lang="en-US" altLang="en-US" sz="1800" dirty="0" err="1" smtClean="0">
                <a:solidFill>
                  <a:srgbClr val="000000"/>
                </a:solidFill>
              </a:rPr>
              <a:t>BusRd</a:t>
            </a:r>
            <a:r>
              <a:rPr lang="en-US" altLang="en-US" sz="1800" dirty="0" smtClean="0"/>
              <a:t>(</a:t>
            </a:r>
            <a:r>
              <a:rPr lang="en-US" altLang="en-US" sz="1800" b="1" dirty="0" smtClean="0">
                <a:solidFill>
                  <a:schemeClr val="hlink"/>
                </a:solidFill>
              </a:rPr>
              <a:t>S</a:t>
            </a:r>
            <a:r>
              <a:rPr lang="en-US" altLang="en-US" sz="1800" dirty="0" smtClean="0"/>
              <a:t>)</a:t>
            </a:r>
            <a:r>
              <a:rPr lang="en-US" altLang="en-US" sz="1800" dirty="0" smtClean="0">
                <a:solidFill>
                  <a:srgbClr val="000000"/>
                </a:solidFill>
              </a:rPr>
              <a:t> =&gt; shared line asserted</a:t>
            </a:r>
          </a:p>
          <a:p>
            <a:pPr lvl="2" eaLnBrk="1" fontAlgn="auto" hangingPunct="1">
              <a:lnSpc>
                <a:spcPct val="120000"/>
              </a:lnSpc>
              <a:spcBef>
                <a:spcPts val="0"/>
              </a:spcBef>
              <a:spcAft>
                <a:spcPts val="0"/>
              </a:spcAft>
              <a:defRPr/>
            </a:pPr>
            <a:r>
              <a:rPr lang="zh-CN" altLang="en-US" sz="1600" dirty="0" smtClean="0">
                <a:solidFill>
                  <a:srgbClr val="000000"/>
                </a:solidFill>
              </a:rPr>
              <a:t>在其他</a:t>
            </a:r>
            <a:r>
              <a:rPr lang="en-US" altLang="zh-CN" sz="1600" dirty="0" smtClean="0">
                <a:solidFill>
                  <a:srgbClr val="000000"/>
                </a:solidFill>
              </a:rPr>
              <a:t>Cache</a:t>
            </a:r>
            <a:r>
              <a:rPr lang="zh-CN" altLang="en-US" sz="1600" dirty="0" smtClean="0">
                <a:solidFill>
                  <a:srgbClr val="000000"/>
                </a:solidFill>
              </a:rPr>
              <a:t>中有有效的</a:t>
            </a:r>
            <a:r>
              <a:rPr lang="en-US" altLang="en-US" sz="1600" dirty="0" smtClean="0">
                <a:solidFill>
                  <a:srgbClr val="000000"/>
                </a:solidFill>
              </a:rPr>
              <a:t>copy</a:t>
            </a:r>
          </a:p>
          <a:p>
            <a:pPr lvl="2" eaLnBrk="1" fontAlgn="auto" hangingPunct="1">
              <a:lnSpc>
                <a:spcPct val="120000"/>
              </a:lnSpc>
              <a:spcBef>
                <a:spcPts val="0"/>
              </a:spcBef>
              <a:spcAft>
                <a:spcPts val="0"/>
              </a:spcAft>
              <a:defRPr/>
            </a:pPr>
            <a:r>
              <a:rPr lang="en-US" altLang="en-US" sz="1600" dirty="0" err="1" smtClean="0">
                <a:solidFill>
                  <a:srgbClr val="000000"/>
                </a:solidFill>
              </a:rPr>
              <a:t>Goto</a:t>
            </a:r>
            <a:r>
              <a:rPr lang="en-US" altLang="en-US" sz="1600" dirty="0" smtClean="0">
                <a:solidFill>
                  <a:srgbClr val="000000"/>
                </a:solidFill>
              </a:rPr>
              <a:t> state </a:t>
            </a:r>
            <a:r>
              <a:rPr lang="en-US" altLang="en-US" sz="1600" i="1" dirty="0" smtClean="0">
                <a:solidFill>
                  <a:srgbClr val="000000"/>
                </a:solidFill>
              </a:rPr>
              <a:t>S</a:t>
            </a:r>
          </a:p>
          <a:p>
            <a:pPr lvl="1" eaLnBrk="1" fontAlgn="auto" hangingPunct="1">
              <a:lnSpc>
                <a:spcPct val="120000"/>
              </a:lnSpc>
              <a:spcBef>
                <a:spcPts val="0"/>
              </a:spcBef>
              <a:spcAft>
                <a:spcPts val="0"/>
              </a:spcAft>
              <a:defRPr/>
            </a:pPr>
            <a:r>
              <a:rPr lang="en-US" altLang="en-US" sz="1800" dirty="0" err="1" smtClean="0">
                <a:solidFill>
                  <a:srgbClr val="000000"/>
                </a:solidFill>
              </a:rPr>
              <a:t>BusRd</a:t>
            </a:r>
            <a:r>
              <a:rPr lang="en-US" altLang="en-US" sz="1800" dirty="0" smtClean="0">
                <a:solidFill>
                  <a:srgbClr val="000000"/>
                </a:solidFill>
              </a:rPr>
              <a:t>(</a:t>
            </a:r>
            <a:r>
              <a:rPr lang="en-US" altLang="en-US" sz="1800" b="1" dirty="0" smtClean="0">
                <a:solidFill>
                  <a:schemeClr val="hlink"/>
                </a:solidFill>
              </a:rPr>
              <a:t>~S</a:t>
            </a:r>
            <a:r>
              <a:rPr lang="en-US" altLang="en-US" sz="1800" dirty="0" smtClean="0">
                <a:solidFill>
                  <a:srgbClr val="000000"/>
                </a:solidFill>
              </a:rPr>
              <a:t>) =&gt; shared line not asserted</a:t>
            </a:r>
          </a:p>
          <a:p>
            <a:pPr lvl="2" eaLnBrk="1" fontAlgn="auto" hangingPunct="1">
              <a:lnSpc>
                <a:spcPct val="120000"/>
              </a:lnSpc>
              <a:spcBef>
                <a:spcPts val="0"/>
              </a:spcBef>
              <a:spcAft>
                <a:spcPts val="0"/>
              </a:spcAft>
              <a:defRPr/>
            </a:pPr>
            <a:r>
              <a:rPr lang="zh-CN" altLang="en-US" sz="1600" dirty="0" smtClean="0">
                <a:solidFill>
                  <a:srgbClr val="000000"/>
                </a:solidFill>
              </a:rPr>
              <a:t>在其他</a:t>
            </a:r>
            <a:r>
              <a:rPr lang="en-US" altLang="zh-CN" sz="1600" dirty="0" smtClean="0">
                <a:solidFill>
                  <a:srgbClr val="000000"/>
                </a:solidFill>
              </a:rPr>
              <a:t>Cache</a:t>
            </a:r>
            <a:r>
              <a:rPr lang="zh-CN" altLang="en-US" sz="1600" dirty="0" smtClean="0">
                <a:solidFill>
                  <a:srgbClr val="000000"/>
                </a:solidFill>
              </a:rPr>
              <a:t>中不存在该块</a:t>
            </a:r>
            <a:endParaRPr lang="en-US" altLang="en-US" sz="1600" dirty="0" smtClean="0">
              <a:solidFill>
                <a:srgbClr val="000000"/>
              </a:solidFill>
            </a:endParaRPr>
          </a:p>
          <a:p>
            <a:pPr lvl="2" eaLnBrk="1" fontAlgn="auto" hangingPunct="1">
              <a:lnSpc>
                <a:spcPct val="120000"/>
              </a:lnSpc>
              <a:spcBef>
                <a:spcPts val="0"/>
              </a:spcBef>
              <a:spcAft>
                <a:spcPts val="0"/>
              </a:spcAft>
              <a:defRPr/>
            </a:pPr>
            <a:r>
              <a:rPr lang="en-US" altLang="en-US" sz="1600" dirty="0" err="1" smtClean="0">
                <a:solidFill>
                  <a:srgbClr val="000000"/>
                </a:solidFill>
              </a:rPr>
              <a:t>Goto</a:t>
            </a:r>
            <a:r>
              <a:rPr lang="en-US" altLang="en-US" sz="1600" dirty="0" smtClean="0">
                <a:solidFill>
                  <a:srgbClr val="000000"/>
                </a:solidFill>
              </a:rPr>
              <a:t> state </a:t>
            </a:r>
            <a:r>
              <a:rPr lang="en-US" altLang="en-US" sz="1600" i="1" dirty="0" smtClean="0">
                <a:solidFill>
                  <a:srgbClr val="000000"/>
                </a:solidFill>
              </a:rPr>
              <a:t>E</a:t>
            </a:r>
          </a:p>
          <a:p>
            <a:pPr lvl="1" eaLnBrk="1" fontAlgn="auto" hangingPunct="1">
              <a:lnSpc>
                <a:spcPct val="120000"/>
              </a:lnSpc>
              <a:spcBef>
                <a:spcPts val="0"/>
              </a:spcBef>
              <a:spcAft>
                <a:spcPts val="0"/>
              </a:spcAft>
              <a:defRPr/>
            </a:pPr>
            <a:r>
              <a:rPr lang="zh-CN" altLang="en-US" sz="1800" dirty="0" smtClean="0">
                <a:solidFill>
                  <a:srgbClr val="000000"/>
                </a:solidFill>
              </a:rPr>
              <a:t>读命中时不产生总线事务</a:t>
            </a:r>
            <a:endParaRPr lang="en-US" altLang="en-US" sz="1800" dirty="0" smtClean="0">
              <a:solidFill>
                <a:srgbClr val="000000"/>
              </a:solidFill>
            </a:endParaRPr>
          </a:p>
          <a:p>
            <a:pPr eaLnBrk="1" fontAlgn="auto" hangingPunct="1">
              <a:lnSpc>
                <a:spcPct val="120000"/>
              </a:lnSpc>
              <a:spcBef>
                <a:spcPts val="0"/>
              </a:spcBef>
              <a:spcAft>
                <a:spcPts val="0"/>
              </a:spcAft>
              <a:defRPr/>
            </a:pPr>
            <a:r>
              <a:rPr lang="en-US" altLang="en-US" sz="2000" dirty="0" smtClean="0">
                <a:solidFill>
                  <a:srgbClr val="000000"/>
                </a:solidFill>
              </a:rPr>
              <a:t>Processor Write</a:t>
            </a:r>
          </a:p>
          <a:p>
            <a:pPr lvl="1" eaLnBrk="1" fontAlgn="auto" hangingPunct="1">
              <a:lnSpc>
                <a:spcPct val="120000"/>
              </a:lnSpc>
              <a:spcBef>
                <a:spcPts val="0"/>
              </a:spcBef>
              <a:spcAft>
                <a:spcPts val="0"/>
              </a:spcAft>
              <a:defRPr/>
            </a:pPr>
            <a:r>
              <a:rPr lang="zh-CN" altLang="en-US" sz="1800" dirty="0" smtClean="0">
                <a:solidFill>
                  <a:srgbClr val="000000"/>
                </a:solidFill>
              </a:rPr>
              <a:t>该</a:t>
            </a:r>
            <a:r>
              <a:rPr lang="en-US" altLang="en-US" sz="1800" dirty="0" smtClean="0">
                <a:solidFill>
                  <a:srgbClr val="000000"/>
                </a:solidFill>
              </a:rPr>
              <a:t>Cache</a:t>
            </a:r>
            <a:r>
              <a:rPr lang="zh-CN" altLang="en-US" sz="1800" dirty="0" smtClean="0">
                <a:solidFill>
                  <a:srgbClr val="000000"/>
                </a:solidFill>
              </a:rPr>
              <a:t>块的状态转至</a:t>
            </a:r>
            <a:r>
              <a:rPr lang="en-US" altLang="en-US" sz="1800" dirty="0" smtClean="0">
                <a:solidFill>
                  <a:srgbClr val="000000"/>
                </a:solidFill>
              </a:rPr>
              <a:t> </a:t>
            </a:r>
            <a:r>
              <a:rPr lang="en-US" altLang="en-US" sz="1800" i="1" dirty="0" smtClean="0">
                <a:solidFill>
                  <a:srgbClr val="000000"/>
                </a:solidFill>
              </a:rPr>
              <a:t>M</a:t>
            </a:r>
            <a:endParaRPr lang="en-US" altLang="en-US" sz="1800" dirty="0" smtClean="0">
              <a:solidFill>
                <a:srgbClr val="000000"/>
              </a:solidFill>
            </a:endParaRPr>
          </a:p>
          <a:p>
            <a:pPr lvl="1" eaLnBrk="1" fontAlgn="auto" hangingPunct="1">
              <a:lnSpc>
                <a:spcPct val="120000"/>
              </a:lnSpc>
              <a:spcBef>
                <a:spcPts val="0"/>
              </a:spcBef>
              <a:spcAft>
                <a:spcPts val="0"/>
              </a:spcAft>
              <a:defRPr/>
            </a:pPr>
            <a:r>
              <a:rPr lang="zh-CN" altLang="en-US" sz="1800" dirty="0" smtClean="0">
                <a:solidFill>
                  <a:srgbClr val="000000"/>
                </a:solidFill>
              </a:rPr>
              <a:t>在</a:t>
            </a:r>
            <a:r>
              <a:rPr lang="en-US" altLang="zh-CN" sz="1800" dirty="0" smtClean="0">
                <a:solidFill>
                  <a:srgbClr val="000000"/>
                </a:solidFill>
              </a:rPr>
              <a:t>I</a:t>
            </a:r>
            <a:r>
              <a:rPr lang="zh-CN" altLang="en-US" sz="1800" dirty="0" smtClean="0">
                <a:solidFill>
                  <a:srgbClr val="000000"/>
                </a:solidFill>
              </a:rPr>
              <a:t>或</a:t>
            </a:r>
            <a:r>
              <a:rPr lang="en-US" altLang="zh-CN" sz="1800" dirty="0" smtClean="0">
                <a:solidFill>
                  <a:srgbClr val="000000"/>
                </a:solidFill>
              </a:rPr>
              <a:t>S</a:t>
            </a:r>
            <a:r>
              <a:rPr lang="zh-CN" altLang="en-US" sz="1800" dirty="0" smtClean="0">
                <a:solidFill>
                  <a:srgbClr val="000000"/>
                </a:solidFill>
              </a:rPr>
              <a:t>态</a:t>
            </a:r>
            <a:r>
              <a:rPr lang="en-US" altLang="zh-CN" sz="1800" dirty="0" smtClean="0">
                <a:solidFill>
                  <a:srgbClr val="000000"/>
                </a:solidFill>
              </a:rPr>
              <a:t>(</a:t>
            </a:r>
            <a:r>
              <a:rPr lang="zh-CN" altLang="en-US" sz="1800" dirty="0" smtClean="0">
                <a:solidFill>
                  <a:srgbClr val="000000"/>
                </a:solidFill>
              </a:rPr>
              <a:t>命中）产生</a:t>
            </a:r>
            <a:r>
              <a:rPr lang="en-US" altLang="en-US" sz="1800" dirty="0" smtClean="0">
                <a:solidFill>
                  <a:srgbClr val="000000"/>
                </a:solidFill>
              </a:rPr>
              <a:t> </a:t>
            </a:r>
            <a:r>
              <a:rPr lang="en-US" altLang="en-US" sz="1800" dirty="0" err="1" smtClean="0">
                <a:solidFill>
                  <a:srgbClr val="000000"/>
                </a:solidFill>
              </a:rPr>
              <a:t>BusRdX</a:t>
            </a:r>
            <a:r>
              <a:rPr lang="en-US" altLang="en-US" sz="1800" dirty="0" smtClean="0">
                <a:solidFill>
                  <a:srgbClr val="000000"/>
                </a:solidFill>
              </a:rPr>
              <a:t> / </a:t>
            </a:r>
            <a:r>
              <a:rPr lang="en-US" altLang="en-US" sz="1800" dirty="0" err="1" smtClean="0">
                <a:solidFill>
                  <a:srgbClr val="000000"/>
                </a:solidFill>
              </a:rPr>
              <a:t>BusUpgr</a:t>
            </a:r>
            <a:endParaRPr lang="en-US" altLang="en-US" sz="1800" i="1" dirty="0" smtClean="0">
              <a:solidFill>
                <a:srgbClr val="000000"/>
              </a:solidFill>
            </a:endParaRPr>
          </a:p>
          <a:p>
            <a:pPr lvl="2" eaLnBrk="1" fontAlgn="auto" hangingPunct="1">
              <a:lnSpc>
                <a:spcPct val="120000"/>
              </a:lnSpc>
              <a:spcBef>
                <a:spcPts val="0"/>
              </a:spcBef>
              <a:spcAft>
                <a:spcPts val="0"/>
              </a:spcAft>
              <a:defRPr/>
            </a:pPr>
            <a:r>
              <a:rPr lang="zh-CN" altLang="en-US" sz="1600" dirty="0" smtClean="0">
                <a:solidFill>
                  <a:srgbClr val="000000"/>
                </a:solidFill>
              </a:rPr>
              <a:t>作废其他</a:t>
            </a:r>
            <a:r>
              <a:rPr lang="en-US" altLang="zh-CN" sz="1600" dirty="0" smtClean="0">
                <a:solidFill>
                  <a:srgbClr val="000000"/>
                </a:solidFill>
              </a:rPr>
              <a:t>Cache</a:t>
            </a:r>
            <a:r>
              <a:rPr lang="zh-CN" altLang="en-US" sz="1600" dirty="0" smtClean="0">
                <a:solidFill>
                  <a:srgbClr val="000000"/>
                </a:solidFill>
              </a:rPr>
              <a:t>中的</a:t>
            </a:r>
            <a:r>
              <a:rPr lang="en-US" altLang="zh-CN" sz="1600" dirty="0" smtClean="0">
                <a:solidFill>
                  <a:srgbClr val="000000"/>
                </a:solidFill>
              </a:rPr>
              <a:t>Copies</a:t>
            </a:r>
            <a:endParaRPr lang="en-US" altLang="en-US" sz="1600" dirty="0" smtClean="0">
              <a:solidFill>
                <a:srgbClr val="000000"/>
              </a:solidFill>
            </a:endParaRPr>
          </a:p>
          <a:p>
            <a:pPr lvl="1" eaLnBrk="1" fontAlgn="auto" hangingPunct="1">
              <a:lnSpc>
                <a:spcPct val="120000"/>
              </a:lnSpc>
              <a:spcBef>
                <a:spcPts val="0"/>
              </a:spcBef>
              <a:spcAft>
                <a:spcPts val="0"/>
              </a:spcAft>
              <a:defRPr/>
            </a:pPr>
            <a:r>
              <a:rPr lang="en-US" altLang="en-US" sz="1800" dirty="0">
                <a:solidFill>
                  <a:srgbClr val="000000"/>
                </a:solidFill>
              </a:rPr>
              <a:t>Cache</a:t>
            </a:r>
            <a:r>
              <a:rPr lang="zh-CN" altLang="en-US" sz="1800" dirty="0">
                <a:solidFill>
                  <a:srgbClr val="000000"/>
                </a:solidFill>
              </a:rPr>
              <a:t>块处于状态</a:t>
            </a:r>
            <a:r>
              <a:rPr lang="en-US" altLang="en-US" sz="1800" dirty="0">
                <a:solidFill>
                  <a:srgbClr val="000000"/>
                </a:solidFill>
              </a:rPr>
              <a:t>E and M</a:t>
            </a:r>
            <a:r>
              <a:rPr lang="zh-CN" altLang="en-US" sz="1800" dirty="0">
                <a:solidFill>
                  <a:srgbClr val="000000"/>
                </a:solidFill>
              </a:rPr>
              <a:t>时，不产生总线</a:t>
            </a:r>
            <a:r>
              <a:rPr lang="zh-CN" altLang="en-US" sz="1800" dirty="0" smtClean="0">
                <a:solidFill>
                  <a:srgbClr val="000000"/>
                </a:solidFill>
              </a:rPr>
              <a:t>事务</a:t>
            </a:r>
            <a:endParaRPr lang="en-US" altLang="zh-CN" sz="1800" dirty="0" smtClean="0">
              <a:solidFill>
                <a:srgbClr val="000000"/>
              </a:solidFill>
            </a:endParaRPr>
          </a:p>
          <a:p>
            <a:pPr lvl="1" eaLnBrk="1" fontAlgn="auto" hangingPunct="1">
              <a:lnSpc>
                <a:spcPct val="120000"/>
              </a:lnSpc>
              <a:spcBef>
                <a:spcPts val="0"/>
              </a:spcBef>
              <a:spcAft>
                <a:spcPts val="0"/>
              </a:spcAft>
              <a:defRPr/>
            </a:pPr>
            <a:r>
              <a:rPr lang="en-US" altLang="zh-CN" sz="1800" dirty="0" smtClean="0">
                <a:solidFill>
                  <a:srgbClr val="000000"/>
                </a:solidFill>
              </a:rPr>
              <a:t>E</a:t>
            </a:r>
            <a:r>
              <a:rPr lang="zh-CN" altLang="en-US" sz="1800" dirty="0" smtClean="0">
                <a:solidFill>
                  <a:srgbClr val="000000"/>
                </a:solidFill>
              </a:rPr>
              <a:t>或</a:t>
            </a:r>
            <a:r>
              <a:rPr lang="en-US" altLang="zh-CN" sz="1800" dirty="0" smtClean="0">
                <a:solidFill>
                  <a:srgbClr val="000000"/>
                </a:solidFill>
              </a:rPr>
              <a:t>S</a:t>
            </a:r>
            <a:r>
              <a:rPr lang="zh-CN" altLang="en-US" sz="1800" dirty="0" smtClean="0">
                <a:solidFill>
                  <a:srgbClr val="000000"/>
                </a:solidFill>
              </a:rPr>
              <a:t>态写失效时，引起</a:t>
            </a:r>
            <a:r>
              <a:rPr lang="en-US" altLang="zh-CN" sz="1800" dirty="0" smtClean="0">
                <a:solidFill>
                  <a:srgbClr val="000000"/>
                </a:solidFill>
              </a:rPr>
              <a:t>replace</a:t>
            </a:r>
            <a:r>
              <a:rPr lang="zh-CN" altLang="en-US" sz="1800" dirty="0" smtClean="0">
                <a:solidFill>
                  <a:srgbClr val="000000"/>
                </a:solidFill>
              </a:rPr>
              <a:t>动作</a:t>
            </a:r>
            <a:endParaRPr lang="en-US" altLang="zh-CN" sz="1800" dirty="0" smtClean="0">
              <a:solidFill>
                <a:srgbClr val="000000"/>
              </a:solidFill>
            </a:endParaRPr>
          </a:p>
          <a:p>
            <a:pPr lvl="1" eaLnBrk="1" fontAlgn="auto" hangingPunct="1">
              <a:lnSpc>
                <a:spcPct val="120000"/>
              </a:lnSpc>
              <a:spcBef>
                <a:spcPts val="0"/>
              </a:spcBef>
              <a:spcAft>
                <a:spcPts val="0"/>
              </a:spcAft>
              <a:defRPr/>
            </a:pPr>
            <a:r>
              <a:rPr lang="en-US" altLang="zh-CN" sz="1800" dirty="0" smtClean="0">
                <a:solidFill>
                  <a:srgbClr val="000000"/>
                </a:solidFill>
              </a:rPr>
              <a:t>M</a:t>
            </a:r>
            <a:r>
              <a:rPr lang="zh-CN" altLang="en-US" sz="1800" dirty="0" smtClean="0">
                <a:solidFill>
                  <a:srgbClr val="000000"/>
                </a:solidFill>
              </a:rPr>
              <a:t>态写失效时，引起</a:t>
            </a:r>
            <a:r>
              <a:rPr lang="en-US" altLang="zh-CN" sz="1800" dirty="0" smtClean="0">
                <a:solidFill>
                  <a:srgbClr val="000000"/>
                </a:solidFill>
              </a:rPr>
              <a:t>replace</a:t>
            </a:r>
            <a:r>
              <a:rPr lang="zh-CN" altLang="en-US" sz="1800" dirty="0" smtClean="0">
                <a:solidFill>
                  <a:srgbClr val="000000"/>
                </a:solidFill>
              </a:rPr>
              <a:t>和</a:t>
            </a:r>
            <a:r>
              <a:rPr lang="en-US" altLang="zh-CN" sz="1800" dirty="0" err="1" smtClean="0">
                <a:solidFill>
                  <a:srgbClr val="000000"/>
                </a:solidFill>
              </a:rPr>
              <a:t>BusWB</a:t>
            </a:r>
            <a:endParaRPr lang="en-US" altLang="zh-CN" sz="1800" dirty="0" smtClean="0">
              <a:solidFill>
                <a:srgbClr val="000000"/>
              </a:solidFill>
            </a:endParaRPr>
          </a:p>
          <a:p>
            <a:pPr lvl="1" eaLnBrk="1" fontAlgn="auto" hangingPunct="1">
              <a:lnSpc>
                <a:spcPct val="120000"/>
              </a:lnSpc>
              <a:spcBef>
                <a:spcPts val="0"/>
              </a:spcBef>
              <a:spcAft>
                <a:spcPts val="0"/>
              </a:spcAft>
              <a:defRPr/>
            </a:pPr>
            <a:endParaRPr lang="en-US" altLang="en-US" sz="1800" dirty="0">
              <a:solidFill>
                <a:srgbClr val="000000"/>
              </a:solidFill>
            </a:endParaRPr>
          </a:p>
        </p:txBody>
      </p:sp>
      <p:grpSp>
        <p:nvGrpSpPr>
          <p:cNvPr id="4" name="Group 99"/>
          <p:cNvGrpSpPr>
            <a:grpSpLocks/>
          </p:cNvGrpSpPr>
          <p:nvPr/>
        </p:nvGrpSpPr>
        <p:grpSpPr bwMode="auto">
          <a:xfrm>
            <a:off x="5324475" y="1458913"/>
            <a:ext cx="3257550" cy="4395787"/>
            <a:chOff x="3634" y="816"/>
            <a:chExt cx="2223" cy="2999"/>
          </a:xfrm>
        </p:grpSpPr>
        <p:sp>
          <p:nvSpPr>
            <p:cNvPr id="31750"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1" name="Freeform 6"/>
            <p:cNvSpPr>
              <a:spLocks/>
            </p:cNvSpPr>
            <p:nvPr/>
          </p:nvSpPr>
          <p:spPr bwMode="auto">
            <a:xfrm>
              <a:off x="4572" y="816"/>
              <a:ext cx="147"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6"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a:t>
              </a:r>
              <a:endParaRPr lang="en-US" altLang="zh-CN" sz="1292"/>
            </a:p>
          </p:txBody>
        </p:sp>
        <p:sp>
          <p:nvSpPr>
            <p:cNvPr id="31757" name="Rectangle 12"/>
            <p:cNvSpPr>
              <a:spLocks noChangeArrowheads="1"/>
            </p:cNvSpPr>
            <p:nvPr/>
          </p:nvSpPr>
          <p:spPr bwMode="auto">
            <a:xfrm>
              <a:off x="5061" y="912"/>
              <a:ext cx="131"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1758" name="Rectangle 15"/>
            <p:cNvSpPr>
              <a:spLocks noChangeArrowheads="1"/>
            </p:cNvSpPr>
            <p:nvPr/>
          </p:nvSpPr>
          <p:spPr bwMode="auto">
            <a:xfrm>
              <a:off x="4590" y="2352"/>
              <a:ext cx="286"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1" name="Freeform 19"/>
            <p:cNvSpPr>
              <a:spLocks/>
            </p:cNvSpPr>
            <p:nvPr/>
          </p:nvSpPr>
          <p:spPr bwMode="auto">
            <a:xfrm>
              <a:off x="4525" y="1785"/>
              <a:ext cx="362"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2" name="Freeform 20"/>
            <p:cNvSpPr>
              <a:spLocks/>
            </p:cNvSpPr>
            <p:nvPr/>
          </p:nvSpPr>
          <p:spPr bwMode="auto">
            <a:xfrm>
              <a:off x="4525" y="1785"/>
              <a:ext cx="362"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3" name="Rectangle 21"/>
            <p:cNvSpPr>
              <a:spLocks noChangeArrowheads="1"/>
            </p:cNvSpPr>
            <p:nvPr/>
          </p:nvSpPr>
          <p:spPr bwMode="auto">
            <a:xfrm>
              <a:off x="4682" y="1916"/>
              <a:ext cx="54"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1764" name="Rectangle 22"/>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1765" name="Freeform 23"/>
            <p:cNvSpPr>
              <a:spLocks/>
            </p:cNvSpPr>
            <p:nvPr/>
          </p:nvSpPr>
          <p:spPr bwMode="auto">
            <a:xfrm>
              <a:off x="4361" y="1565"/>
              <a:ext cx="178"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6" name="Freeform 24"/>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7" name="Freeform 25"/>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9" name="Freeform 27"/>
            <p:cNvSpPr>
              <a:spLocks/>
            </p:cNvSpPr>
            <p:nvPr/>
          </p:nvSpPr>
          <p:spPr bwMode="auto">
            <a:xfrm>
              <a:off x="4551" y="3465"/>
              <a:ext cx="36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0" name="Freeform 28"/>
            <p:cNvSpPr>
              <a:spLocks/>
            </p:cNvSpPr>
            <p:nvPr/>
          </p:nvSpPr>
          <p:spPr bwMode="auto">
            <a:xfrm>
              <a:off x="4551" y="3465"/>
              <a:ext cx="36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1" name="Rectangle 29"/>
            <p:cNvSpPr>
              <a:spLocks noChangeArrowheads="1"/>
            </p:cNvSpPr>
            <p:nvPr/>
          </p:nvSpPr>
          <p:spPr bwMode="auto">
            <a:xfrm>
              <a:off x="4721" y="3596"/>
              <a:ext cx="25"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1772" name="Freeform 30"/>
            <p:cNvSpPr>
              <a:spLocks/>
            </p:cNvSpPr>
            <p:nvPr/>
          </p:nvSpPr>
          <p:spPr bwMode="auto">
            <a:xfrm>
              <a:off x="4876" y="1960"/>
              <a:ext cx="197"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3" name="Freeform 31"/>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4" name="Freeform 32"/>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6" name="Freeform 34"/>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7" name="Freeform 35"/>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8" name="Freeform 36"/>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9" name="Freeform 37"/>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2" name="Freeform 40"/>
            <p:cNvSpPr>
              <a:spLocks/>
            </p:cNvSpPr>
            <p:nvPr/>
          </p:nvSpPr>
          <p:spPr bwMode="auto">
            <a:xfrm>
              <a:off x="4572" y="2132"/>
              <a:ext cx="69"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3" name="Freeform 41"/>
            <p:cNvSpPr>
              <a:spLocks/>
            </p:cNvSpPr>
            <p:nvPr/>
          </p:nvSpPr>
          <p:spPr bwMode="auto">
            <a:xfrm>
              <a:off x="4572" y="2132"/>
              <a:ext cx="69"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4" name="Freeform 42"/>
            <p:cNvSpPr>
              <a:spLocks/>
            </p:cNvSpPr>
            <p:nvPr/>
          </p:nvSpPr>
          <p:spPr bwMode="auto">
            <a:xfrm>
              <a:off x="4580" y="2186"/>
              <a:ext cx="10"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5" name="Freeform 43"/>
            <p:cNvSpPr>
              <a:spLocks/>
            </p:cNvSpPr>
            <p:nvPr/>
          </p:nvSpPr>
          <p:spPr bwMode="auto">
            <a:xfrm>
              <a:off x="4580" y="2232"/>
              <a:ext cx="140"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6" name="Freeform 44"/>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0" name="Freeform 48"/>
            <p:cNvSpPr>
              <a:spLocks/>
            </p:cNvSpPr>
            <p:nvPr/>
          </p:nvSpPr>
          <p:spPr bwMode="auto">
            <a:xfrm>
              <a:off x="4551" y="2484"/>
              <a:ext cx="36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1" name="Freeform 49"/>
            <p:cNvSpPr>
              <a:spLocks/>
            </p:cNvSpPr>
            <p:nvPr/>
          </p:nvSpPr>
          <p:spPr bwMode="auto">
            <a:xfrm>
              <a:off x="4551" y="2484"/>
              <a:ext cx="36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2" name="Rectangle 50"/>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7" name="Freeform 55"/>
            <p:cNvSpPr>
              <a:spLocks/>
            </p:cNvSpPr>
            <p:nvPr/>
          </p:nvSpPr>
          <p:spPr bwMode="auto">
            <a:xfrm>
              <a:off x="4604" y="2890"/>
              <a:ext cx="12"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7" name="Freeform 65"/>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0" name="Freeform 68"/>
            <p:cNvSpPr>
              <a:spLocks/>
            </p:cNvSpPr>
            <p:nvPr/>
          </p:nvSpPr>
          <p:spPr bwMode="auto">
            <a:xfrm>
              <a:off x="4989" y="2389"/>
              <a:ext cx="718"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1" name="Freeform 69"/>
            <p:cNvSpPr>
              <a:spLocks/>
            </p:cNvSpPr>
            <p:nvPr/>
          </p:nvSpPr>
          <p:spPr bwMode="auto">
            <a:xfrm>
              <a:off x="4876" y="1955"/>
              <a:ext cx="571"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2" name="Freeform 70"/>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3" name="Freeform 71"/>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4" name="Freeform 72"/>
            <p:cNvSpPr>
              <a:spLocks/>
            </p:cNvSpPr>
            <p:nvPr/>
          </p:nvSpPr>
          <p:spPr bwMode="auto">
            <a:xfrm>
              <a:off x="4980" y="2761"/>
              <a:ext cx="467"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6" name="Freeform 74"/>
            <p:cNvSpPr>
              <a:spLocks/>
            </p:cNvSpPr>
            <p:nvPr/>
          </p:nvSpPr>
          <p:spPr bwMode="auto">
            <a:xfrm>
              <a:off x="4437" y="1981"/>
              <a:ext cx="76"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7" name="Freeform 75"/>
            <p:cNvSpPr>
              <a:spLocks/>
            </p:cNvSpPr>
            <p:nvPr/>
          </p:nvSpPr>
          <p:spPr bwMode="auto">
            <a:xfrm>
              <a:off x="4437" y="1981"/>
              <a:ext cx="76"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3" name="Rectangle 81"/>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1825" name="Rectangle 83"/>
            <p:cNvSpPr>
              <a:spLocks noChangeArrowheads="1"/>
            </p:cNvSpPr>
            <p:nvPr/>
          </p:nvSpPr>
          <p:spPr bwMode="auto">
            <a:xfrm>
              <a:off x="5539" y="2026"/>
              <a:ext cx="312" cy="194"/>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smtClean="0">
                  <a:solidFill>
                    <a:schemeClr val="hlink"/>
                  </a:solidFill>
                </a:rPr>
                <a:t>BusRdX</a:t>
              </a:r>
              <a:r>
                <a:rPr lang="en-US" altLang="zh-CN" sz="923" b="0" dirty="0" smtClean="0">
                  <a:solidFill>
                    <a:schemeClr val="hlink"/>
                  </a:solidFill>
                </a:rPr>
                <a:t>/</a:t>
              </a:r>
              <a:r>
                <a:rPr lang="en-US" altLang="zh-CN" sz="923" dirty="0" smtClean="0">
                  <a:solidFill>
                    <a:schemeClr val="hlink"/>
                  </a:solidFill>
                </a:rPr>
                <a:t>Flush</a:t>
              </a:r>
              <a:endParaRPr lang="en-US" altLang="zh-CN" sz="1292" dirty="0">
                <a:solidFill>
                  <a:schemeClr val="hlink"/>
                </a:solidFill>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1828" name="Rectangle 87"/>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1829" name="Rectangle 88"/>
            <p:cNvSpPr>
              <a:spLocks noChangeArrowheads="1"/>
            </p:cNvSpPr>
            <p:nvPr/>
          </p:nvSpPr>
          <p:spPr bwMode="auto">
            <a:xfrm>
              <a:off x="5136" y="1526"/>
              <a:ext cx="26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1830" name="Rectangle 89"/>
            <p:cNvSpPr>
              <a:spLocks noChangeArrowheads="1"/>
            </p:cNvSpPr>
            <p:nvPr/>
          </p:nvSpPr>
          <p:spPr bwMode="auto">
            <a:xfrm>
              <a:off x="4934" y="2908"/>
              <a:ext cx="418"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 or</a:t>
              </a:r>
            </a:p>
            <a:p>
              <a:pPr eaLnBrk="1" fontAlgn="auto" hangingPunct="1">
                <a:spcBef>
                  <a:spcPts val="0"/>
                </a:spcBef>
                <a:spcAft>
                  <a:spcPts val="0"/>
                </a:spcAft>
                <a:defRPr/>
              </a:pPr>
              <a:r>
                <a:rPr lang="en-US" altLang="zh-CN" sz="923" b="0">
                  <a:solidFill>
                    <a:schemeClr val="hlink"/>
                  </a:solidFill>
                </a:rPr>
                <a:t>BusUpgr/—</a:t>
              </a:r>
            </a:p>
          </p:txBody>
        </p:sp>
        <p:sp>
          <p:nvSpPr>
            <p:cNvPr id="31831" name="Rectangle 90"/>
            <p:cNvSpPr>
              <a:spLocks noChangeArrowheads="1"/>
            </p:cNvSpPr>
            <p:nvPr/>
          </p:nvSpPr>
          <p:spPr bwMode="auto">
            <a:xfrm>
              <a:off x="5203" y="2621"/>
              <a:ext cx="401" cy="92"/>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p:txBody>
        </p:sp>
        <p:sp>
          <p:nvSpPr>
            <p:cNvPr id="31832" name="Rectangle 16"/>
            <p:cNvSpPr>
              <a:spLocks noChangeArrowheads="1"/>
            </p:cNvSpPr>
            <p:nvPr/>
          </p:nvSpPr>
          <p:spPr bwMode="auto">
            <a:xfrm>
              <a:off x="4560" y="3053"/>
              <a:ext cx="346"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p>
          </p:txBody>
        </p:sp>
        <p:sp>
          <p:nvSpPr>
            <p:cNvPr id="31833" name="Rectangle 86"/>
            <p:cNvSpPr>
              <a:spLocks noChangeArrowheads="1"/>
            </p:cNvSpPr>
            <p:nvPr/>
          </p:nvSpPr>
          <p:spPr bwMode="auto">
            <a:xfrm>
              <a:off x="3955" y="2736"/>
              <a:ext cx="401"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1834" name="Rectangle 13"/>
            <p:cNvSpPr>
              <a:spLocks noChangeArrowheads="1"/>
            </p:cNvSpPr>
            <p:nvPr/>
          </p:nvSpPr>
          <p:spPr bwMode="auto">
            <a:xfrm>
              <a:off x="4272" y="1498"/>
              <a:ext cx="293"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1835" name="Rectangle 95"/>
            <p:cNvSpPr>
              <a:spLocks noChangeArrowheads="1"/>
            </p:cNvSpPr>
            <p:nvPr/>
          </p:nvSpPr>
          <p:spPr bwMode="auto">
            <a:xfrm>
              <a:off x="5539" y="2314"/>
              <a:ext cx="32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sp>
          <p:nvSpPr>
            <p:cNvPr id="31837" name="Rectangle 97"/>
            <p:cNvSpPr>
              <a:spLocks noChangeArrowheads="1"/>
            </p:cNvSpPr>
            <p:nvPr/>
          </p:nvSpPr>
          <p:spPr bwMode="auto">
            <a:xfrm>
              <a:off x="4934" y="3131"/>
              <a:ext cx="399" cy="9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p:txBody>
          <a:bodyPr/>
          <a:lstStyle/>
          <a:p>
            <a:pPr>
              <a:defRPr/>
            </a:pPr>
            <a:fld id="{3D0FFDFE-1627-407F-BA98-A157C121A829}"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0903" name="灯片编号占位符 3"/>
          <p:cNvSpPr>
            <a:spLocks noGrp="1"/>
          </p:cNvSpPr>
          <p:nvPr>
            <p:ph type="sldNum" sz="quarter" idx="12"/>
          </p:nvPr>
        </p:nvSpPr>
        <p:spPr bwMode="auto">
          <a:noFill/>
          <a:ln>
            <a:miter lim="800000"/>
            <a:headEnd/>
            <a:tailEnd/>
          </a:ln>
        </p:spPr>
        <p:txBody>
          <a:bodyPr/>
          <a:lstStyle/>
          <a:p>
            <a:fld id="{929C7BB7-46CE-4865-A55C-316CCC758D55}" type="slidenum">
              <a:rPr lang="zh-CN" altLang="en-US"/>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859"/>
            <a:ext cx="8702675" cy="990600"/>
          </a:xfrm>
        </p:spPr>
        <p:txBody>
          <a:bodyPr/>
          <a:lstStyle/>
          <a:p>
            <a:pPr eaLnBrk="1" hangingPunct="1"/>
            <a:r>
              <a:rPr lang="en-US" altLang="en-US" sz="3200" dirty="0" smtClean="0">
                <a:ea typeface="宋体" pitchFamily="2" charset="-122"/>
              </a:rPr>
              <a:t>MESI State Transition Diagram – </a:t>
            </a:r>
            <a:r>
              <a:rPr lang="en-US" altLang="en-US" sz="3200" dirty="0" err="1" smtClean="0">
                <a:ea typeface="宋体" pitchFamily="2" charset="-122"/>
              </a:rPr>
              <a:t>contd</a:t>
            </a:r>
            <a:endParaRPr lang="en-US" altLang="en-US" sz="3200" dirty="0" smtClean="0">
              <a:ea typeface="宋体" pitchFamily="2" charset="-122"/>
            </a:endParaRPr>
          </a:p>
        </p:txBody>
      </p:sp>
      <p:sp>
        <p:nvSpPr>
          <p:cNvPr id="32772" name="Rectangle 3"/>
          <p:cNvSpPr>
            <a:spLocks noGrp="1" noChangeArrowheads="1"/>
          </p:cNvSpPr>
          <p:nvPr>
            <p:ph type="body" idx="1"/>
          </p:nvPr>
        </p:nvSpPr>
        <p:spPr>
          <a:xfrm>
            <a:off x="231775" y="1122363"/>
            <a:ext cx="5289550" cy="5322887"/>
          </a:xfrm>
        </p:spPr>
        <p:txBody>
          <a:bodyPr rtlCol="0">
            <a:normAutofit fontScale="62500" lnSpcReduction="20000"/>
          </a:bodyPr>
          <a:lstStyle/>
          <a:p>
            <a:pPr eaLnBrk="1" fontAlgn="auto" hangingPunct="1">
              <a:lnSpc>
                <a:spcPct val="120000"/>
              </a:lnSpc>
              <a:spcBef>
                <a:spcPts val="300"/>
              </a:spcBef>
              <a:spcAft>
                <a:spcPts val="0"/>
              </a:spcAft>
              <a:defRPr/>
            </a:pPr>
            <a:r>
              <a:rPr lang="en-US" altLang="en-US" dirty="0" smtClean="0">
                <a:solidFill>
                  <a:srgbClr val="000000"/>
                </a:solidFill>
              </a:rPr>
              <a:t>Observing a </a:t>
            </a:r>
            <a:r>
              <a:rPr lang="en-US" altLang="en-US" dirty="0" err="1" smtClean="0">
                <a:solidFill>
                  <a:srgbClr val="000000"/>
                </a:solidFill>
              </a:rPr>
              <a:t>BusRd</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该块的状态从</a:t>
            </a:r>
            <a:r>
              <a:rPr lang="en-US" altLang="zh-CN" dirty="0" smtClean="0">
                <a:solidFill>
                  <a:srgbClr val="000000"/>
                </a:solidFill>
              </a:rPr>
              <a:t>E</a:t>
            </a:r>
            <a:r>
              <a:rPr lang="zh-CN" altLang="en-US"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因为存在其他</a:t>
            </a:r>
            <a:r>
              <a:rPr lang="en-US" altLang="zh-CN" dirty="0" smtClean="0">
                <a:solidFill>
                  <a:srgbClr val="000000"/>
                </a:solidFill>
              </a:rPr>
              <a:t>copy</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该块从</a:t>
            </a:r>
            <a:r>
              <a:rPr lang="en-US" altLang="en-US" i="1" dirty="0" smtClean="0">
                <a:solidFill>
                  <a:srgbClr val="000000"/>
                </a:solidFill>
              </a:rPr>
              <a:t>M</a:t>
            </a:r>
            <a:r>
              <a:rPr lang="zh-CN" altLang="en-US" i="1"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eaLnBrk="1" fontAlgn="auto" hangingPunct="1">
              <a:lnSpc>
                <a:spcPct val="120000"/>
              </a:lnSpc>
              <a:spcBef>
                <a:spcPts val="300"/>
              </a:spcBef>
              <a:spcAft>
                <a:spcPts val="0"/>
              </a:spcAft>
              <a:defRPr/>
            </a:pPr>
            <a:r>
              <a:rPr lang="zh-CN" altLang="en-US" dirty="0" smtClean="0">
                <a:solidFill>
                  <a:srgbClr val="000000"/>
                </a:solidFill>
              </a:rPr>
              <a:t>将引起更新过的块刷新操作</a:t>
            </a:r>
            <a:endParaRPr lang="en-US" altLang="zh-CN" dirty="0" smtClean="0">
              <a:solidFill>
                <a:srgbClr val="000000"/>
              </a:solidFill>
            </a:endParaRPr>
          </a:p>
          <a:p>
            <a:pPr lvl="2" eaLnBrk="1" fontAlgn="auto" hangingPunct="1">
              <a:lnSpc>
                <a:spcPct val="120000"/>
              </a:lnSpc>
              <a:spcBef>
                <a:spcPts val="300"/>
              </a:spcBef>
              <a:spcAft>
                <a:spcPts val="0"/>
              </a:spcAft>
              <a:defRPr/>
            </a:pPr>
            <a:r>
              <a:rPr lang="zh-CN" altLang="en-US" dirty="0" smtClean="0">
                <a:solidFill>
                  <a:srgbClr val="000000"/>
                </a:solidFill>
              </a:rPr>
              <a:t>刷新内存和其他有需求的</a:t>
            </a:r>
            <a:r>
              <a:rPr lang="en-US" altLang="zh-CN" dirty="0" smtClean="0">
                <a:solidFill>
                  <a:srgbClr val="000000"/>
                </a:solidFill>
              </a:rPr>
              <a:t>Cache</a:t>
            </a:r>
            <a:endParaRPr lang="en-US" altLang="en-US" dirty="0" smtClean="0">
              <a:solidFill>
                <a:srgbClr val="000000"/>
              </a:solidFill>
            </a:endParaRPr>
          </a:p>
          <a:p>
            <a:pPr eaLnBrk="1" fontAlgn="auto" hangingPunct="1">
              <a:lnSpc>
                <a:spcPct val="120000"/>
              </a:lnSpc>
              <a:spcBef>
                <a:spcPts val="300"/>
              </a:spcBef>
              <a:spcAft>
                <a:spcPts val="0"/>
              </a:spcAft>
              <a:defRPr/>
            </a:pPr>
            <a:r>
              <a:rPr lang="en-US" altLang="en-US" dirty="0" smtClean="0">
                <a:solidFill>
                  <a:srgbClr val="000000"/>
                </a:solidFill>
              </a:rPr>
              <a:t>Observing a </a:t>
            </a:r>
            <a:r>
              <a:rPr lang="en-US" altLang="en-US" dirty="0" err="1" smtClean="0">
                <a:solidFill>
                  <a:srgbClr val="000000"/>
                </a:solidFill>
              </a:rPr>
              <a:t>BusRdX</a:t>
            </a:r>
            <a:r>
              <a:rPr lang="en-US" altLang="en-US" dirty="0" smtClean="0">
                <a:solidFill>
                  <a:srgbClr val="000000"/>
                </a:solidFill>
              </a:rPr>
              <a:t> or </a:t>
            </a:r>
            <a:r>
              <a:rPr lang="en-US" altLang="en-US" dirty="0" err="1" smtClean="0">
                <a:solidFill>
                  <a:srgbClr val="000000"/>
                </a:solidFill>
              </a:rPr>
              <a:t>BusUpgr</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将作废相应的</a:t>
            </a:r>
            <a:r>
              <a:rPr lang="en-US" altLang="en-US" dirty="0" smtClean="0">
                <a:solidFill>
                  <a:srgbClr val="000000"/>
                </a:solidFill>
              </a:rPr>
              <a:t> block</a:t>
            </a:r>
          </a:p>
          <a:p>
            <a:pPr lvl="1" eaLnBrk="1" fontAlgn="auto" hangingPunct="1">
              <a:lnSpc>
                <a:spcPct val="120000"/>
              </a:lnSpc>
              <a:spcBef>
                <a:spcPts val="300"/>
              </a:spcBef>
              <a:spcAft>
                <a:spcPts val="0"/>
              </a:spcAft>
              <a:defRPr/>
            </a:pPr>
            <a:r>
              <a:rPr lang="zh-CN" altLang="en-US" dirty="0" smtClean="0">
                <a:solidFill>
                  <a:srgbClr val="000000"/>
                </a:solidFill>
              </a:rPr>
              <a:t>对于处于</a:t>
            </a:r>
            <a:r>
              <a:rPr lang="en-US" altLang="zh-CN" dirty="0" smtClean="0">
                <a:solidFill>
                  <a:srgbClr val="000000"/>
                </a:solidFill>
              </a:rPr>
              <a:t>modified</a:t>
            </a:r>
            <a:r>
              <a:rPr lang="zh-CN" altLang="en-US" dirty="0" smtClean="0">
                <a:solidFill>
                  <a:srgbClr val="000000"/>
                </a:solidFill>
              </a:rPr>
              <a:t>状态的块，将产生</a:t>
            </a:r>
            <a:r>
              <a:rPr lang="en-US" altLang="zh-CN" dirty="0" smtClean="0">
                <a:solidFill>
                  <a:srgbClr val="000000"/>
                </a:solidFill>
              </a:rPr>
              <a:t>flush</a:t>
            </a:r>
            <a:r>
              <a:rPr lang="zh-CN" altLang="en-US" dirty="0" smtClean="0">
                <a:solidFill>
                  <a:srgbClr val="000000"/>
                </a:solidFill>
              </a:rPr>
              <a:t>事务</a:t>
            </a:r>
            <a:endParaRPr lang="en-US" altLang="zh-CN" dirty="0" smtClean="0">
              <a:solidFill>
                <a:srgbClr val="000000"/>
              </a:solidFill>
            </a:endParaRPr>
          </a:p>
          <a:p>
            <a:pPr lvl="1" eaLnBrk="1" fontAlgn="auto" hangingPunct="1">
              <a:lnSpc>
                <a:spcPct val="120000"/>
              </a:lnSpc>
              <a:spcBef>
                <a:spcPts val="300"/>
              </a:spcBef>
              <a:spcAft>
                <a:spcPts val="0"/>
              </a:spcAft>
              <a:defRPr/>
            </a:pPr>
            <a:r>
              <a:rPr lang="en-US" altLang="en-US" dirty="0" err="1" smtClean="0">
                <a:solidFill>
                  <a:srgbClr val="000000"/>
                </a:solidFill>
              </a:rPr>
              <a:t>BusUpgr</a:t>
            </a:r>
            <a:r>
              <a:rPr lang="zh-CN" altLang="en-US" dirty="0" smtClean="0">
                <a:solidFill>
                  <a:srgbClr val="000000"/>
                </a:solidFill>
              </a:rPr>
              <a:t>：仅引起作废其他块，不产生读块操作</a:t>
            </a:r>
            <a:endParaRPr lang="en-US" altLang="en-US" dirty="0" smtClean="0">
              <a:solidFill>
                <a:srgbClr val="000000"/>
              </a:solidFill>
            </a:endParaRPr>
          </a:p>
          <a:p>
            <a:pPr eaLnBrk="1" fontAlgn="auto" hangingPunct="1">
              <a:lnSpc>
                <a:spcPct val="120000"/>
              </a:lnSpc>
              <a:spcBef>
                <a:spcPts val="300"/>
              </a:spcBef>
              <a:spcAft>
                <a:spcPts val="0"/>
              </a:spcAft>
              <a:defRPr/>
            </a:pPr>
            <a:r>
              <a:rPr lang="en-US" altLang="en-US" dirty="0" smtClean="0">
                <a:solidFill>
                  <a:srgbClr val="000000"/>
                </a:solidFill>
              </a:rPr>
              <a:t>Cache-to-Cache (</a:t>
            </a:r>
            <a:r>
              <a:rPr lang="en-US" altLang="en-US" b="1" dirty="0" smtClean="0">
                <a:solidFill>
                  <a:schemeClr val="hlink"/>
                </a:solidFill>
              </a:rPr>
              <a:t>C2C</a:t>
            </a:r>
            <a:r>
              <a:rPr lang="en-US" altLang="en-US" dirty="0" smtClean="0">
                <a:solidFill>
                  <a:srgbClr val="000000"/>
                </a:solidFill>
              </a:rPr>
              <a:t>) Sharing</a:t>
            </a:r>
          </a:p>
          <a:p>
            <a:pPr lvl="1" eaLnBrk="1" fontAlgn="auto" hangingPunct="1">
              <a:lnSpc>
                <a:spcPct val="120000"/>
              </a:lnSpc>
              <a:spcBef>
                <a:spcPts val="300"/>
              </a:spcBef>
              <a:spcAft>
                <a:spcPts val="0"/>
              </a:spcAft>
              <a:defRPr/>
            </a:pPr>
            <a:r>
              <a:rPr lang="zh-CN" altLang="en-US" dirty="0" smtClean="0">
                <a:solidFill>
                  <a:srgbClr val="000000"/>
                </a:solidFill>
              </a:rPr>
              <a:t>原来的</a:t>
            </a:r>
            <a:r>
              <a:rPr lang="en-US" altLang="en-US" dirty="0" smtClean="0">
                <a:solidFill>
                  <a:srgbClr val="000000"/>
                </a:solidFill>
              </a:rPr>
              <a:t>Illinois version</a:t>
            </a:r>
            <a:r>
              <a:rPr lang="zh-CN" altLang="en-US" dirty="0" smtClean="0">
                <a:solidFill>
                  <a:srgbClr val="000000"/>
                </a:solidFill>
              </a:rPr>
              <a:t>支持这种共享</a:t>
            </a:r>
            <a:endParaRPr lang="en-US" altLang="en-US" dirty="0" smtClean="0">
              <a:solidFill>
                <a:srgbClr val="000000"/>
              </a:solidFill>
            </a:endParaRPr>
          </a:p>
          <a:p>
            <a:pPr lvl="1" eaLnBrk="1" fontAlgn="auto" hangingPunct="1">
              <a:lnSpc>
                <a:spcPct val="120000"/>
              </a:lnSpc>
              <a:spcBef>
                <a:spcPts val="300"/>
              </a:spcBef>
              <a:spcAft>
                <a:spcPts val="0"/>
              </a:spcAft>
              <a:defRPr/>
            </a:pPr>
            <a:r>
              <a:rPr lang="zh-CN" altLang="en-US" dirty="0" smtClean="0">
                <a:solidFill>
                  <a:srgbClr val="000000"/>
                </a:solidFill>
              </a:rPr>
              <a:t>由</a:t>
            </a:r>
            <a:r>
              <a:rPr lang="en-US" altLang="en-US" dirty="0" smtClean="0">
                <a:solidFill>
                  <a:srgbClr val="000000"/>
                </a:solidFill>
              </a:rPr>
              <a:t>Cache </a:t>
            </a:r>
            <a:r>
              <a:rPr lang="zh-CN" altLang="en-US" dirty="0" smtClean="0">
                <a:solidFill>
                  <a:srgbClr val="000000"/>
                </a:solidFill>
              </a:rPr>
              <a:t>提供数据，而不是由内存提供数据</a:t>
            </a:r>
            <a:endParaRPr lang="en-US" altLang="en-US" dirty="0" smtClean="0">
              <a:solidFill>
                <a:srgbClr val="000000"/>
              </a:solidFill>
            </a:endParaRPr>
          </a:p>
        </p:txBody>
      </p:sp>
      <p:grpSp>
        <p:nvGrpSpPr>
          <p:cNvPr id="4" name="Group 94"/>
          <p:cNvGrpSpPr>
            <a:grpSpLocks/>
          </p:cNvGrpSpPr>
          <p:nvPr/>
        </p:nvGrpSpPr>
        <p:grpSpPr bwMode="auto">
          <a:xfrm>
            <a:off x="5521325" y="1377633"/>
            <a:ext cx="3305175" cy="4395787"/>
            <a:chOff x="3634" y="816"/>
            <a:chExt cx="2255" cy="2999"/>
          </a:xfrm>
        </p:grpSpPr>
        <p:sp>
          <p:nvSpPr>
            <p:cNvPr id="32774"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6" name="Freeform 7"/>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7" name="Freeform 8"/>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9" name="Freeform 10"/>
            <p:cNvSpPr>
              <a:spLocks/>
            </p:cNvSpPr>
            <p:nvPr/>
          </p:nvSpPr>
          <p:spPr bwMode="auto">
            <a:xfrm>
              <a:off x="4721" y="816"/>
              <a:ext cx="144"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0"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PrW</a:t>
              </a:r>
              <a:endParaRPr lang="en-US" altLang="zh-CN" sz="1292" dirty="0"/>
            </a:p>
          </p:txBody>
        </p:sp>
        <p:sp>
          <p:nvSpPr>
            <p:cNvPr id="32781" name="Rectangle 12"/>
            <p:cNvSpPr>
              <a:spLocks noChangeArrowheads="1"/>
            </p:cNvSpPr>
            <p:nvPr/>
          </p:nvSpPr>
          <p:spPr bwMode="auto">
            <a:xfrm>
              <a:off x="5062" y="912"/>
              <a:ext cx="130"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2782" name="Rectangle 13"/>
            <p:cNvSpPr>
              <a:spLocks noChangeArrowheads="1"/>
            </p:cNvSpPr>
            <p:nvPr/>
          </p:nvSpPr>
          <p:spPr bwMode="auto">
            <a:xfrm>
              <a:off x="4589" y="2352"/>
              <a:ext cx="288"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PrRd</a:t>
              </a:r>
              <a:r>
                <a:rPr lang="en-US" altLang="zh-CN" sz="923" b="0" dirty="0">
                  <a:solidFill>
                    <a:srgbClr val="000000"/>
                  </a:solidFill>
                </a:rPr>
                <a:t>/—</a:t>
              </a:r>
              <a:endParaRPr lang="en-US" altLang="zh-CN" sz="1292" dirty="0"/>
            </a:p>
          </p:txBody>
        </p:sp>
        <p:sp>
          <p:nvSpPr>
            <p:cNvPr id="32783" name="Freeform 14"/>
            <p:cNvSpPr>
              <a:spLocks/>
            </p:cNvSpPr>
            <p:nvPr/>
          </p:nvSpPr>
          <p:spPr bwMode="auto">
            <a:xfrm>
              <a:off x="4534" y="1009"/>
              <a:ext cx="357"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4" name="Freeform 15"/>
            <p:cNvSpPr>
              <a:spLocks/>
            </p:cNvSpPr>
            <p:nvPr/>
          </p:nvSpPr>
          <p:spPr bwMode="auto">
            <a:xfrm>
              <a:off x="4534" y="1009"/>
              <a:ext cx="357"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5" name="Freeform 16"/>
            <p:cNvSpPr>
              <a:spLocks/>
            </p:cNvSpPr>
            <p:nvPr/>
          </p:nvSpPr>
          <p:spPr bwMode="auto">
            <a:xfrm>
              <a:off x="4525" y="1785"/>
              <a:ext cx="353"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6" name="Freeform 17"/>
            <p:cNvSpPr>
              <a:spLocks/>
            </p:cNvSpPr>
            <p:nvPr/>
          </p:nvSpPr>
          <p:spPr bwMode="auto">
            <a:xfrm>
              <a:off x="4525" y="1785"/>
              <a:ext cx="353"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7" name="Rectangle 18"/>
            <p:cNvSpPr>
              <a:spLocks noChangeArrowheads="1"/>
            </p:cNvSpPr>
            <p:nvPr/>
          </p:nvSpPr>
          <p:spPr bwMode="auto">
            <a:xfrm>
              <a:off x="4682" y="1916"/>
              <a:ext cx="53"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2788" name="Rectangle 19"/>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2789" name="Freeform 20"/>
            <p:cNvSpPr>
              <a:spLocks/>
            </p:cNvSpPr>
            <p:nvPr/>
          </p:nvSpPr>
          <p:spPr bwMode="auto">
            <a:xfrm>
              <a:off x="4361" y="1565"/>
              <a:ext cx="179"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0" name="Freeform 21"/>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1" name="Freeform 22"/>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3" name="Freeform 24"/>
            <p:cNvSpPr>
              <a:spLocks/>
            </p:cNvSpPr>
            <p:nvPr/>
          </p:nvSpPr>
          <p:spPr bwMode="auto">
            <a:xfrm>
              <a:off x="4551" y="3465"/>
              <a:ext cx="35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4" name="Freeform 25"/>
            <p:cNvSpPr>
              <a:spLocks/>
            </p:cNvSpPr>
            <p:nvPr/>
          </p:nvSpPr>
          <p:spPr bwMode="auto">
            <a:xfrm>
              <a:off x="4551" y="3465"/>
              <a:ext cx="35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5" name="Rectangle 26"/>
            <p:cNvSpPr>
              <a:spLocks noChangeArrowheads="1"/>
            </p:cNvSpPr>
            <p:nvPr/>
          </p:nvSpPr>
          <p:spPr bwMode="auto">
            <a:xfrm>
              <a:off x="4721" y="3596"/>
              <a:ext cx="23"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2796" name="Freeform 27"/>
            <p:cNvSpPr>
              <a:spLocks/>
            </p:cNvSpPr>
            <p:nvPr/>
          </p:nvSpPr>
          <p:spPr bwMode="auto">
            <a:xfrm>
              <a:off x="4875" y="1960"/>
              <a:ext cx="199"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7" name="Freeform 28"/>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8" name="Freeform 29"/>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0" name="Freeform 31"/>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3" name="Freeform 34"/>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0" name="Freeform 41"/>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4" name="Freeform 45"/>
            <p:cNvSpPr>
              <a:spLocks/>
            </p:cNvSpPr>
            <p:nvPr/>
          </p:nvSpPr>
          <p:spPr bwMode="auto">
            <a:xfrm>
              <a:off x="4551" y="2484"/>
              <a:ext cx="35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5" name="Freeform 46"/>
            <p:cNvSpPr>
              <a:spLocks/>
            </p:cNvSpPr>
            <p:nvPr/>
          </p:nvSpPr>
          <p:spPr bwMode="auto">
            <a:xfrm>
              <a:off x="4551" y="2484"/>
              <a:ext cx="35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6" name="Rectangle 47"/>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1" name="Freeform 52"/>
            <p:cNvSpPr>
              <a:spLocks/>
            </p:cNvSpPr>
            <p:nvPr/>
          </p:nvSpPr>
          <p:spPr bwMode="auto">
            <a:xfrm>
              <a:off x="4604" y="2890"/>
              <a:ext cx="1"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2" name="Freeform 53"/>
            <p:cNvSpPr>
              <a:spLocks/>
            </p:cNvSpPr>
            <p:nvPr/>
          </p:nvSpPr>
          <p:spPr bwMode="auto">
            <a:xfrm>
              <a:off x="4604" y="2934"/>
              <a:ext cx="131"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3" name="Freeform 54"/>
            <p:cNvSpPr>
              <a:spLocks/>
            </p:cNvSpPr>
            <p:nvPr/>
          </p:nvSpPr>
          <p:spPr bwMode="auto">
            <a:xfrm>
              <a:off x="4373" y="3200"/>
              <a:ext cx="180"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4" name="Freeform 55"/>
            <p:cNvSpPr>
              <a:spLocks/>
            </p:cNvSpPr>
            <p:nvPr/>
          </p:nvSpPr>
          <p:spPr bwMode="auto">
            <a:xfrm>
              <a:off x="4500" y="2759"/>
              <a:ext cx="78"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5" name="Freeform 56"/>
            <p:cNvSpPr>
              <a:spLocks/>
            </p:cNvSpPr>
            <p:nvPr/>
          </p:nvSpPr>
          <p:spPr bwMode="auto">
            <a:xfrm>
              <a:off x="4500" y="2759"/>
              <a:ext cx="78"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7" name="Freeform 58"/>
            <p:cNvSpPr>
              <a:spLocks/>
            </p:cNvSpPr>
            <p:nvPr/>
          </p:nvSpPr>
          <p:spPr bwMode="auto">
            <a:xfrm>
              <a:off x="4890" y="2775"/>
              <a:ext cx="210"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0" name="Freeform 61"/>
            <p:cNvSpPr>
              <a:spLocks/>
            </p:cNvSpPr>
            <p:nvPr/>
          </p:nvSpPr>
          <p:spPr bwMode="auto">
            <a:xfrm>
              <a:off x="4951" y="3153"/>
              <a:ext cx="149"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1" name="Freeform 62"/>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6" name="Freeform 67"/>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7" name="Freeform 68"/>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9" name="Freeform 71"/>
            <p:cNvSpPr>
              <a:spLocks/>
            </p:cNvSpPr>
            <p:nvPr/>
          </p:nvSpPr>
          <p:spPr bwMode="auto">
            <a:xfrm>
              <a:off x="4437" y="1981"/>
              <a:ext cx="77"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0" name="Freeform 72"/>
            <p:cNvSpPr>
              <a:spLocks/>
            </p:cNvSpPr>
            <p:nvPr/>
          </p:nvSpPr>
          <p:spPr bwMode="auto">
            <a:xfrm>
              <a:off x="4437" y="1981"/>
              <a:ext cx="77"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6" name="Rectangle 78"/>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2851" name="Rectangle 83"/>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2852" name="Rectangle 84"/>
            <p:cNvSpPr>
              <a:spLocks noChangeArrowheads="1"/>
            </p:cNvSpPr>
            <p:nvPr/>
          </p:nvSpPr>
          <p:spPr bwMode="auto">
            <a:xfrm>
              <a:off x="5136" y="1526"/>
              <a:ext cx="26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r>
                <a:rPr lang="en-US" altLang="zh-CN" sz="923">
                  <a:solidFill>
                    <a:schemeClr val="hlink"/>
                  </a:solidFill>
                </a:rPr>
                <a:t>C2C</a:t>
              </a:r>
            </a:p>
          </p:txBody>
        </p:sp>
        <p:sp>
          <p:nvSpPr>
            <p:cNvPr id="32854" name="Rectangle 87"/>
            <p:cNvSpPr>
              <a:spLocks noChangeArrowheads="1"/>
            </p:cNvSpPr>
            <p:nvPr/>
          </p:nvSpPr>
          <p:spPr bwMode="auto">
            <a:xfrm>
              <a:off x="4531" y="3092"/>
              <a:ext cx="427"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2856" name="Rectangle 89"/>
            <p:cNvSpPr>
              <a:spLocks noChangeArrowheads="1"/>
            </p:cNvSpPr>
            <p:nvPr/>
          </p:nvSpPr>
          <p:spPr bwMode="auto">
            <a:xfrm>
              <a:off x="4272" y="1498"/>
              <a:ext cx="294"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2858" name="Rectangle 85"/>
            <p:cNvSpPr>
              <a:spLocks noChangeArrowheads="1"/>
            </p:cNvSpPr>
            <p:nvPr/>
          </p:nvSpPr>
          <p:spPr bwMode="auto">
            <a:xfrm>
              <a:off x="4906" y="2908"/>
              <a:ext cx="418" cy="28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chemeClr val="hlink"/>
                  </a:solidFill>
                </a:rPr>
                <a:t>BusRdX</a:t>
              </a:r>
              <a:r>
                <a:rPr lang="en-US" altLang="zh-CN" sz="923" b="0" dirty="0">
                  <a:solidFill>
                    <a:schemeClr val="hlink"/>
                  </a:solidFill>
                </a:rPr>
                <a:t>/</a:t>
              </a:r>
              <a:r>
                <a:rPr lang="en-US" altLang="zh-CN" sz="923" b="0" dirty="0">
                  <a:solidFill>
                    <a:srgbClr val="000000"/>
                  </a:solidFill>
                </a:rPr>
                <a:t>—</a:t>
              </a:r>
              <a:endParaRPr lang="en-US" altLang="zh-CN" sz="923" dirty="0">
                <a:solidFill>
                  <a:schemeClr val="hlink"/>
                </a:solidFill>
              </a:endParaRPr>
            </a:p>
            <a:p>
              <a:pPr eaLnBrk="1" fontAlgn="auto" hangingPunct="1">
                <a:spcBef>
                  <a:spcPts val="0"/>
                </a:spcBef>
                <a:spcAft>
                  <a:spcPts val="0"/>
                </a:spcAft>
                <a:defRPr/>
              </a:pPr>
              <a:r>
                <a:rPr lang="en-US" altLang="zh-CN" sz="923" b="0" dirty="0" err="1">
                  <a:solidFill>
                    <a:schemeClr val="hlink"/>
                  </a:solidFill>
                </a:rPr>
                <a:t>BusUpgr</a:t>
              </a:r>
              <a:r>
                <a:rPr lang="en-US" altLang="zh-CN" sz="923" b="0" dirty="0">
                  <a:solidFill>
                    <a:schemeClr val="hlink"/>
                  </a:solidFill>
                </a:rPr>
                <a:t>/</a:t>
              </a:r>
              <a:r>
                <a:rPr lang="en-US" altLang="zh-CN" sz="923" b="0" dirty="0">
                  <a:solidFill>
                    <a:srgbClr val="000000"/>
                  </a:solidFill>
                </a:rPr>
                <a:t>—</a:t>
              </a:r>
            </a:p>
            <a:p>
              <a:pPr eaLnBrk="1" fontAlgn="auto" hangingPunct="1">
                <a:spcBef>
                  <a:spcPts val="0"/>
                </a:spcBef>
                <a:spcAft>
                  <a:spcPts val="0"/>
                </a:spcAft>
                <a:defRPr/>
              </a:pPr>
              <a:r>
                <a:rPr lang="en-US" altLang="zh-CN" sz="923" b="0" dirty="0">
                  <a:solidFill>
                    <a:srgbClr val="000000"/>
                  </a:solidFill>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60" name="Rectangle 91"/>
            <p:cNvSpPr>
              <a:spLocks noChangeArrowheads="1"/>
            </p:cNvSpPr>
            <p:nvPr/>
          </p:nvSpPr>
          <p:spPr bwMode="auto">
            <a:xfrm>
              <a:off x="5136" y="2736"/>
              <a:ext cx="399" cy="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a:xfrm>
            <a:off x="457200" y="6262687"/>
            <a:ext cx="2133600" cy="365125"/>
          </a:xfrm>
        </p:spPr>
        <p:txBody>
          <a:bodyPr/>
          <a:lstStyle/>
          <a:p>
            <a:pPr>
              <a:defRPr/>
            </a:pPr>
            <a:fld id="{9E6CCC96-0D04-4B4B-918A-377E3E1775B3}"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2951" name="灯片编号占位符 3"/>
          <p:cNvSpPr>
            <a:spLocks noGrp="1"/>
          </p:cNvSpPr>
          <p:nvPr>
            <p:ph type="sldNum" sz="quarter" idx="12"/>
          </p:nvPr>
        </p:nvSpPr>
        <p:spPr bwMode="auto">
          <a:noFill/>
          <a:ln>
            <a:miter lim="800000"/>
            <a:headEnd/>
            <a:tailEnd/>
          </a:ln>
        </p:spPr>
        <p:txBody>
          <a:bodyPr/>
          <a:lstStyle/>
          <a:p>
            <a:fld id="{8757A4C8-D162-4ECE-A9A9-3665DF75FB52}" type="slidenum">
              <a:rPr lang="zh-CN" altLang="en-US"/>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smtClean="0"/>
              <a:t>MESI Lower-level Design Choices</a:t>
            </a:r>
          </a:p>
        </p:txBody>
      </p:sp>
      <p:sp>
        <p:nvSpPr>
          <p:cNvPr id="33796" name="Rectangle 3"/>
          <p:cNvSpPr>
            <a:spLocks noGrp="1" noChangeArrowheads="1"/>
          </p:cNvSpPr>
          <p:nvPr>
            <p:ph type="body" idx="1"/>
          </p:nvPr>
        </p:nvSpPr>
        <p:spPr>
          <a:xfrm>
            <a:off x="457199" y="1114426"/>
            <a:ext cx="8521337" cy="5195840"/>
          </a:xfrm>
        </p:spPr>
        <p:txBody>
          <a:bodyPr>
            <a:normAutofit fontScale="70000" lnSpcReduction="20000"/>
          </a:bodyPr>
          <a:lstStyle/>
          <a:p>
            <a:pPr>
              <a:lnSpc>
                <a:spcPct val="120000"/>
              </a:lnSpc>
            </a:pPr>
            <a:r>
              <a:rPr lang="zh-CN" altLang="en-US" dirty="0" smtClean="0"/>
              <a:t>在</a:t>
            </a:r>
            <a:r>
              <a:rPr lang="en-US" altLang="zh-CN" dirty="0" smtClean="0"/>
              <a:t>E</a:t>
            </a:r>
            <a:r>
              <a:rPr lang="zh-CN" altLang="en-US" dirty="0" smtClean="0"/>
              <a:t>或</a:t>
            </a:r>
            <a:r>
              <a:rPr lang="en-US" altLang="zh-CN" dirty="0" smtClean="0"/>
              <a:t>S</a:t>
            </a:r>
            <a:r>
              <a:rPr lang="zh-CN" altLang="en-US" dirty="0" smtClean="0"/>
              <a:t>态时，由谁为</a:t>
            </a:r>
            <a:r>
              <a:rPr lang="en-US" altLang="zh-CN" dirty="0" err="1" smtClean="0"/>
              <a:t>BusRd</a:t>
            </a:r>
            <a:r>
              <a:rPr lang="en-US" altLang="zh-CN" dirty="0" smtClean="0"/>
              <a:t>/</a:t>
            </a:r>
            <a:r>
              <a:rPr lang="en-US" altLang="zh-CN" dirty="0" err="1" smtClean="0"/>
              <a:t>BusRdx</a:t>
            </a:r>
            <a:r>
              <a:rPr lang="zh-CN" altLang="en-US" dirty="0" smtClean="0"/>
              <a:t>事务提供数据</a:t>
            </a:r>
            <a:endParaRPr lang="en-US" altLang="en-US" dirty="0" smtClean="0"/>
          </a:p>
          <a:p>
            <a:pPr lvl="1">
              <a:lnSpc>
                <a:spcPct val="120000"/>
              </a:lnSpc>
            </a:pPr>
            <a:r>
              <a:rPr lang="en-US" altLang="en-US" dirty="0" smtClean="0"/>
              <a:t>Original, Illinois MESI: cache, </a:t>
            </a:r>
            <a:r>
              <a:rPr lang="zh-CN" altLang="en-US" dirty="0" smtClean="0"/>
              <a:t>因为它假设</a:t>
            </a:r>
            <a:r>
              <a:rPr lang="en-US" altLang="zh-CN" dirty="0" smtClean="0"/>
              <a:t>Cache</a:t>
            </a:r>
            <a:r>
              <a:rPr lang="zh-CN" altLang="en-US" dirty="0" smtClean="0"/>
              <a:t>比</a:t>
            </a:r>
            <a:r>
              <a:rPr lang="en-US" altLang="zh-CN" dirty="0" smtClean="0"/>
              <a:t>memory</a:t>
            </a:r>
            <a:r>
              <a:rPr lang="zh-CN" altLang="en-US" dirty="0" smtClean="0"/>
              <a:t>更快</a:t>
            </a:r>
            <a:endParaRPr lang="en-US" altLang="en-US" dirty="0" smtClean="0"/>
          </a:p>
          <a:p>
            <a:pPr>
              <a:lnSpc>
                <a:spcPct val="120000"/>
              </a:lnSpc>
            </a:pPr>
            <a:r>
              <a:rPr lang="zh-CN" altLang="en-US" dirty="0" smtClean="0"/>
              <a:t>但</a:t>
            </a:r>
            <a:r>
              <a:rPr lang="en-US" altLang="en-US" dirty="0" smtClean="0"/>
              <a:t> cache-to-cache </a:t>
            </a:r>
            <a:r>
              <a:rPr lang="zh-CN" altLang="en-US" dirty="0" smtClean="0"/>
              <a:t>共享增加了实现的复杂性</a:t>
            </a:r>
            <a:endParaRPr lang="en-US" altLang="en-US" dirty="0" smtClean="0"/>
          </a:p>
          <a:p>
            <a:pPr lvl="1">
              <a:lnSpc>
                <a:spcPct val="120000"/>
              </a:lnSpc>
            </a:pPr>
            <a:r>
              <a:rPr lang="zh-CN" altLang="en-US" dirty="0" smtClean="0">
                <a:solidFill>
                  <a:srgbClr val="0070C0"/>
                </a:solidFill>
              </a:rPr>
              <a:t>这种实现的代价高于从</a:t>
            </a:r>
            <a:r>
              <a:rPr lang="en-US" altLang="zh-CN" dirty="0" smtClean="0">
                <a:solidFill>
                  <a:srgbClr val="0070C0"/>
                </a:solidFill>
              </a:rPr>
              <a:t>memory</a:t>
            </a:r>
            <a:r>
              <a:rPr lang="zh-CN" altLang="en-US" dirty="0" smtClean="0">
                <a:solidFill>
                  <a:srgbClr val="0070C0"/>
                </a:solidFill>
              </a:rPr>
              <a:t>获取数据</a:t>
            </a:r>
            <a:endParaRPr lang="en-US" altLang="en-US" dirty="0" smtClean="0">
              <a:solidFill>
                <a:srgbClr val="0070C0"/>
              </a:solidFill>
            </a:endParaRPr>
          </a:p>
          <a:p>
            <a:pPr lvl="1">
              <a:lnSpc>
                <a:spcPct val="120000"/>
              </a:lnSpc>
            </a:pPr>
            <a:r>
              <a:rPr lang="zh-CN" altLang="en-US" dirty="0" smtClean="0"/>
              <a:t>存储器如何知道它该提供数据</a:t>
            </a:r>
            <a:r>
              <a:rPr lang="en-US" altLang="en-US" dirty="0" smtClean="0"/>
              <a:t> (must wait for caches)</a:t>
            </a:r>
          </a:p>
          <a:p>
            <a:pPr lvl="1">
              <a:lnSpc>
                <a:spcPct val="120000"/>
              </a:lnSpc>
            </a:pPr>
            <a:r>
              <a:rPr lang="zh-CN" altLang="en-US" dirty="0" smtClean="0"/>
              <a:t>如果多个</a:t>
            </a:r>
            <a:r>
              <a:rPr lang="en-US" altLang="zh-CN" dirty="0" smtClean="0"/>
              <a:t>Cache</a:t>
            </a:r>
            <a:r>
              <a:rPr lang="zh-CN" altLang="en-US" dirty="0" smtClean="0"/>
              <a:t>共享数据，要有</a:t>
            </a:r>
            <a:r>
              <a:rPr lang="en-US" altLang="en-US" dirty="0" smtClean="0"/>
              <a:t>Selection</a:t>
            </a:r>
            <a:r>
              <a:rPr lang="zh-CN" altLang="en-US" dirty="0" smtClean="0"/>
              <a:t>过程</a:t>
            </a:r>
            <a:r>
              <a:rPr lang="en-US" altLang="en-US" dirty="0" smtClean="0"/>
              <a:t> </a:t>
            </a:r>
          </a:p>
          <a:p>
            <a:pPr>
              <a:lnSpc>
                <a:spcPct val="120000"/>
              </a:lnSpc>
            </a:pPr>
            <a:r>
              <a:rPr lang="zh-CN" altLang="en-US" dirty="0" smtClean="0"/>
              <a:t>当块状态为</a:t>
            </a:r>
            <a:r>
              <a:rPr lang="en-US" altLang="zh-CN" dirty="0" smtClean="0"/>
              <a:t>Modified</a:t>
            </a:r>
            <a:r>
              <a:rPr lang="zh-CN" altLang="en-US" dirty="0" smtClean="0"/>
              <a:t>，总线上的刷新（</a:t>
            </a:r>
            <a:r>
              <a:rPr lang="en-US" altLang="en-US" dirty="0" smtClean="0"/>
              <a:t>Flushing</a:t>
            </a:r>
            <a:r>
              <a:rPr lang="zh-CN" altLang="en-US" dirty="0" smtClean="0"/>
              <a:t>）数据操作</a:t>
            </a:r>
            <a:endParaRPr lang="en-US" altLang="en-US" dirty="0" smtClean="0"/>
          </a:p>
          <a:p>
            <a:pPr lvl="1">
              <a:lnSpc>
                <a:spcPct val="120000"/>
              </a:lnSpc>
            </a:pPr>
            <a:r>
              <a:rPr lang="zh-CN" altLang="en-US" dirty="0" smtClean="0"/>
              <a:t>需要更新的块</a:t>
            </a:r>
            <a:r>
              <a:rPr lang="zh-CN" altLang="en-US" dirty="0"/>
              <a:t>以及</a:t>
            </a:r>
            <a:r>
              <a:rPr lang="zh-CN" altLang="en-US" dirty="0" smtClean="0"/>
              <a:t>存储器 接收数据，但存储器速度比</a:t>
            </a:r>
            <a:r>
              <a:rPr lang="en-US" altLang="zh-CN" dirty="0" smtClean="0"/>
              <a:t>Cache</a:t>
            </a:r>
            <a:r>
              <a:rPr lang="zh-CN" altLang="en-US" dirty="0" smtClean="0"/>
              <a:t>的速度慢。</a:t>
            </a:r>
            <a:endParaRPr lang="en-US" altLang="zh-CN" dirty="0" smtClean="0"/>
          </a:p>
          <a:p>
            <a:pPr lvl="1">
              <a:lnSpc>
                <a:spcPct val="120000"/>
              </a:lnSpc>
            </a:pPr>
            <a:r>
              <a:rPr lang="zh-CN" altLang="en-US" dirty="0" smtClean="0"/>
              <a:t>是否可以仅让</a:t>
            </a:r>
            <a:r>
              <a:rPr lang="en-US" altLang="zh-CN" dirty="0" smtClean="0"/>
              <a:t>Cache</a:t>
            </a:r>
            <a:r>
              <a:rPr lang="zh-CN" altLang="en-US" dirty="0" smtClean="0"/>
              <a:t>接收数据，</a:t>
            </a:r>
            <a:r>
              <a:rPr lang="en-US" altLang="zh-CN" dirty="0" smtClean="0"/>
              <a:t>memory</a:t>
            </a:r>
            <a:r>
              <a:rPr lang="zh-CN" altLang="en-US" dirty="0" smtClean="0"/>
              <a:t>不接收数据？</a:t>
            </a:r>
            <a:endParaRPr lang="en-US" altLang="en-US" dirty="0" smtClean="0"/>
          </a:p>
          <a:p>
            <a:pPr lvl="2">
              <a:lnSpc>
                <a:spcPct val="120000"/>
              </a:lnSpc>
            </a:pPr>
            <a:r>
              <a:rPr lang="zh-CN" altLang="en-US" dirty="0" smtClean="0"/>
              <a:t>这就要求第</a:t>
            </a:r>
            <a:r>
              <a:rPr lang="en-US" altLang="zh-CN" dirty="0" smtClean="0"/>
              <a:t>5</a:t>
            </a:r>
            <a:r>
              <a:rPr lang="zh-CN" altLang="en-US" dirty="0" smtClean="0"/>
              <a:t>个状态</a:t>
            </a:r>
            <a:r>
              <a:rPr lang="en-US" altLang="en-US" dirty="0" smtClean="0"/>
              <a:t>: Owned state </a:t>
            </a:r>
            <a:r>
              <a:rPr lang="en-US" altLang="en-US" dirty="0" smtClean="0">
                <a:sym typeface="Symbol" panose="05050102010706020507" pitchFamily="18" charset="2"/>
              </a:rPr>
              <a:t> MOESI Protocol</a:t>
            </a:r>
          </a:p>
          <a:p>
            <a:pPr lvl="2">
              <a:lnSpc>
                <a:spcPct val="120000"/>
              </a:lnSpc>
            </a:pPr>
            <a:r>
              <a:rPr lang="en-US" altLang="en-US" dirty="0" smtClean="0"/>
              <a:t>Owned </a:t>
            </a:r>
            <a:r>
              <a:rPr lang="zh-CN" altLang="en-US" dirty="0" smtClean="0"/>
              <a:t>态是共享的</a:t>
            </a:r>
            <a:r>
              <a:rPr lang="en-US" altLang="zh-CN" dirty="0" smtClean="0"/>
              <a:t>Modified</a:t>
            </a:r>
            <a:r>
              <a:rPr lang="zh-CN" altLang="en-US" dirty="0" smtClean="0"/>
              <a:t>态，此时存储器不是最新数据</a:t>
            </a:r>
            <a:endParaRPr lang="en-US" altLang="en-US" dirty="0" smtClean="0"/>
          </a:p>
          <a:p>
            <a:pPr lvl="2">
              <a:lnSpc>
                <a:spcPct val="120000"/>
              </a:lnSpc>
            </a:pPr>
            <a:r>
              <a:rPr lang="zh-CN" altLang="en-US" dirty="0" smtClean="0"/>
              <a:t>该块可以被多个</a:t>
            </a:r>
            <a:r>
              <a:rPr lang="en-US" altLang="zh-CN" dirty="0" smtClean="0"/>
              <a:t>Cache</a:t>
            </a:r>
            <a:r>
              <a:rPr lang="zh-CN" altLang="en-US" dirty="0" smtClean="0"/>
              <a:t>共享，但所有者（</a:t>
            </a:r>
            <a:r>
              <a:rPr lang="en-US" altLang="zh-CN" dirty="0" smtClean="0"/>
              <a:t>owner)</a:t>
            </a:r>
            <a:r>
              <a:rPr lang="zh-CN" altLang="en-US" dirty="0" smtClean="0"/>
              <a:t>只有一个</a:t>
            </a:r>
            <a:endParaRPr lang="en-US" altLang="en-US" dirty="0" smtClean="0"/>
          </a:p>
        </p:txBody>
      </p:sp>
      <p:sp>
        <p:nvSpPr>
          <p:cNvPr id="2" name="日期占位符 1"/>
          <p:cNvSpPr>
            <a:spLocks noGrp="1"/>
          </p:cNvSpPr>
          <p:nvPr>
            <p:ph type="dt" sz="quarter" idx="10"/>
          </p:nvPr>
        </p:nvSpPr>
        <p:spPr/>
        <p:txBody>
          <a:bodyPr/>
          <a:lstStyle/>
          <a:p>
            <a:fld id="{5B78E3BC-C3F5-42BB-85C1-D83E70D7372A}"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84998" name="灯片编号占位符 4"/>
          <p:cNvSpPr>
            <a:spLocks noGrp="1"/>
          </p:cNvSpPr>
          <p:nvPr>
            <p:ph type="sldNum" sz="quarter" idx="12"/>
          </p:nvPr>
        </p:nvSpPr>
        <p:spPr/>
        <p:txBody>
          <a:bodyPr/>
          <a:lstStyle/>
          <a:p>
            <a:fld id="{BFE48424-B2D6-4105-B52E-FB0C540907B1}"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MOESI</a:t>
            </a:r>
            <a:r>
              <a:rPr lang="zh-CN" altLang="en-US" smtClean="0"/>
              <a:t>中的</a:t>
            </a:r>
            <a:r>
              <a:rPr lang="en-US" altLang="zh-CN" smtClean="0"/>
              <a:t>Owned </a:t>
            </a:r>
            <a:r>
              <a:rPr lang="zh-CN" altLang="en-US" smtClean="0"/>
              <a:t>和</a:t>
            </a:r>
            <a:r>
              <a:rPr lang="en-US" altLang="zh-CN" smtClean="0"/>
              <a:t>Shared </a:t>
            </a:r>
            <a:r>
              <a:rPr lang="zh-CN" altLang="en-US" smtClean="0"/>
              <a:t>状态</a:t>
            </a:r>
          </a:p>
        </p:txBody>
      </p:sp>
      <p:sp>
        <p:nvSpPr>
          <p:cNvPr id="87043" name="内容占位符 2"/>
          <p:cNvSpPr>
            <a:spLocks noGrp="1"/>
          </p:cNvSpPr>
          <p:nvPr>
            <p:ph idx="1"/>
          </p:nvPr>
        </p:nvSpPr>
        <p:spPr>
          <a:xfrm>
            <a:off x="485775" y="1115557"/>
            <a:ext cx="8229600" cy="5085218"/>
          </a:xfrm>
        </p:spPr>
        <p:txBody>
          <a:bodyPr>
            <a:normAutofit fontScale="70000" lnSpcReduction="20000"/>
          </a:bodyPr>
          <a:lstStyle/>
          <a:p>
            <a:pPr>
              <a:lnSpc>
                <a:spcPct val="120000"/>
              </a:lnSpc>
            </a:pPr>
            <a:r>
              <a:rPr lang="en-US" altLang="zh-CN" dirty="0" smtClean="0"/>
              <a:t>Owned</a:t>
            </a:r>
            <a:r>
              <a:rPr lang="zh-CN" altLang="en-US" dirty="0" smtClean="0"/>
              <a:t>位。</a:t>
            </a:r>
            <a:endParaRPr lang="en-US" altLang="zh-CN" dirty="0" smtClean="0"/>
          </a:p>
          <a:p>
            <a:pPr lvl="1">
              <a:lnSpc>
                <a:spcPct val="120000"/>
              </a:lnSpc>
            </a:pPr>
            <a:r>
              <a:rPr lang="en-US" altLang="zh-CN" dirty="0" smtClean="0"/>
              <a:t>O</a:t>
            </a:r>
            <a:r>
              <a:rPr lang="zh-CN" altLang="en-US" dirty="0" smtClean="0"/>
              <a:t>位为</a:t>
            </a:r>
            <a:r>
              <a:rPr lang="en-US" altLang="zh-CN" dirty="0" smtClean="0"/>
              <a:t>1</a:t>
            </a:r>
            <a:r>
              <a:rPr lang="zh-CN" altLang="en-US" dirty="0" smtClean="0"/>
              <a:t>表示在当前</a:t>
            </a:r>
            <a:r>
              <a:rPr lang="en-US" altLang="zh-CN" dirty="0" smtClean="0"/>
              <a:t>Cache</a:t>
            </a:r>
            <a:r>
              <a:rPr lang="zh-CN" altLang="en-US" dirty="0" smtClean="0"/>
              <a:t> 块中包含的数据是当前处理器系统最新的数据拷贝，而且在其他</a:t>
            </a:r>
            <a:r>
              <a:rPr lang="en-US" altLang="zh-CN" dirty="0" smtClean="0"/>
              <a:t>CPU</a:t>
            </a:r>
            <a:r>
              <a:rPr lang="zh-CN" altLang="en-US" dirty="0" smtClean="0"/>
              <a:t>中一定具有该</a:t>
            </a:r>
            <a:r>
              <a:rPr lang="en-US" altLang="zh-CN" dirty="0" smtClean="0"/>
              <a:t>Cache</a:t>
            </a:r>
            <a:r>
              <a:rPr lang="zh-CN" altLang="en-US" dirty="0"/>
              <a:t>块</a:t>
            </a:r>
            <a:r>
              <a:rPr lang="zh-CN" altLang="en-US" dirty="0" smtClean="0"/>
              <a:t>的副本，其他</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状态为</a:t>
            </a:r>
            <a:r>
              <a:rPr lang="en-US" altLang="zh-CN" dirty="0" smtClean="0"/>
              <a:t>S</a:t>
            </a:r>
            <a:r>
              <a:rPr lang="zh-CN" altLang="en-US" dirty="0" smtClean="0"/>
              <a:t>。</a:t>
            </a:r>
            <a:endParaRPr lang="en-US" altLang="zh-CN" dirty="0" smtClean="0"/>
          </a:p>
          <a:p>
            <a:pPr lvl="1">
              <a:lnSpc>
                <a:spcPct val="120000"/>
              </a:lnSpc>
            </a:pPr>
            <a:r>
              <a:rPr lang="zh-CN" altLang="en-US" dirty="0" smtClean="0"/>
              <a:t>如果存储器的数据在多个</a:t>
            </a:r>
            <a:r>
              <a:rPr lang="en-US" altLang="zh-CN" dirty="0" smtClean="0"/>
              <a:t>CPU</a:t>
            </a:r>
            <a:r>
              <a:rPr lang="zh-CN" altLang="en-US" dirty="0" smtClean="0"/>
              <a:t>的</a:t>
            </a:r>
            <a:r>
              <a:rPr lang="en-US" altLang="zh-CN" dirty="0" smtClean="0"/>
              <a:t>Cache</a:t>
            </a:r>
            <a:r>
              <a:rPr lang="zh-CN" altLang="en-US" dirty="0" smtClean="0"/>
              <a:t>中都具有副本时，有且仅有一个</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状态为</a:t>
            </a:r>
            <a:r>
              <a:rPr lang="en-US" altLang="zh-CN" dirty="0" smtClean="0"/>
              <a:t>O</a:t>
            </a:r>
            <a:r>
              <a:rPr lang="zh-CN" altLang="en-US" dirty="0" smtClean="0"/>
              <a:t>，其他</a:t>
            </a:r>
            <a:r>
              <a:rPr lang="en-US" altLang="zh-CN" dirty="0" smtClean="0"/>
              <a:t>CPU</a:t>
            </a:r>
            <a:r>
              <a:rPr lang="zh-CN" altLang="en-US" dirty="0" smtClean="0"/>
              <a:t>的</a:t>
            </a:r>
            <a:r>
              <a:rPr lang="en-US" altLang="zh-CN" dirty="0" smtClean="0"/>
              <a:t>Cache</a:t>
            </a:r>
            <a:r>
              <a:rPr lang="zh-CN" altLang="en-US" dirty="0"/>
              <a:t>块</a:t>
            </a:r>
            <a:r>
              <a:rPr lang="zh-CN" altLang="en-US" dirty="0" smtClean="0"/>
              <a:t>状态只能为</a:t>
            </a:r>
            <a:r>
              <a:rPr lang="en-US" altLang="zh-CN" dirty="0" smtClean="0"/>
              <a:t>S</a:t>
            </a:r>
            <a:r>
              <a:rPr lang="zh-CN" altLang="en-US" dirty="0" smtClean="0"/>
              <a:t>。</a:t>
            </a:r>
            <a:endParaRPr lang="en-US" altLang="zh-CN" dirty="0" smtClean="0"/>
          </a:p>
          <a:p>
            <a:pPr lvl="1">
              <a:lnSpc>
                <a:spcPct val="120000"/>
              </a:lnSpc>
            </a:pPr>
            <a:r>
              <a:rPr lang="zh-CN" altLang="en-US" dirty="0" smtClean="0"/>
              <a:t>与</a:t>
            </a:r>
            <a:r>
              <a:rPr lang="en-US" altLang="zh-CN" dirty="0" smtClean="0"/>
              <a:t>MESI</a:t>
            </a:r>
            <a:r>
              <a:rPr lang="zh-CN" altLang="en-US" dirty="0" smtClean="0"/>
              <a:t>协议中的</a:t>
            </a:r>
            <a:r>
              <a:rPr lang="en-US" altLang="zh-CN" dirty="0" smtClean="0"/>
              <a:t>S</a:t>
            </a:r>
            <a:r>
              <a:rPr lang="zh-CN" altLang="en-US" dirty="0" smtClean="0"/>
              <a:t>状态不同，状态为</a:t>
            </a:r>
            <a:r>
              <a:rPr lang="en-US" altLang="zh-CN" dirty="0" smtClean="0"/>
              <a:t>O</a:t>
            </a:r>
            <a:r>
              <a:rPr lang="zh-CN" altLang="en-US" dirty="0" smtClean="0"/>
              <a:t>的</a:t>
            </a:r>
            <a:r>
              <a:rPr lang="en-US" altLang="zh-CN" dirty="0" smtClean="0"/>
              <a:t>Cache</a:t>
            </a:r>
            <a:r>
              <a:rPr lang="zh-CN" altLang="en-US" dirty="0"/>
              <a:t>块</a:t>
            </a:r>
            <a:r>
              <a:rPr lang="zh-CN" altLang="en-US" dirty="0" smtClean="0"/>
              <a:t>中的数据与存储器中的数据并不一致。 </a:t>
            </a:r>
          </a:p>
          <a:p>
            <a:pPr>
              <a:lnSpc>
                <a:spcPct val="120000"/>
              </a:lnSpc>
            </a:pPr>
            <a:r>
              <a:rPr lang="zh-CN" altLang="en-US" dirty="0" smtClean="0"/>
              <a:t> </a:t>
            </a:r>
            <a:r>
              <a:rPr lang="en-US" altLang="zh-CN" dirty="0" smtClean="0"/>
              <a:t>Shared</a:t>
            </a:r>
            <a:r>
              <a:rPr lang="zh-CN" altLang="en-US" dirty="0" smtClean="0"/>
              <a:t>位。</a:t>
            </a:r>
            <a:endParaRPr lang="en-US" altLang="zh-CN" dirty="0" smtClean="0"/>
          </a:p>
          <a:p>
            <a:pPr lvl="1">
              <a:lnSpc>
                <a:spcPct val="120000"/>
              </a:lnSpc>
            </a:pPr>
            <a:r>
              <a:rPr lang="zh-CN" altLang="en-US" dirty="0" smtClean="0"/>
              <a:t>当</a:t>
            </a:r>
            <a:r>
              <a:rPr lang="en-US" altLang="zh-CN" dirty="0" smtClean="0"/>
              <a:t>Cache</a:t>
            </a:r>
            <a:r>
              <a:rPr lang="zh-CN" altLang="en-US" dirty="0" smtClean="0"/>
              <a:t>块状态为</a:t>
            </a:r>
            <a:r>
              <a:rPr lang="en-US" altLang="zh-CN" dirty="0" smtClean="0"/>
              <a:t>S</a:t>
            </a:r>
            <a:r>
              <a:rPr lang="zh-CN" altLang="en-US" dirty="0" smtClean="0"/>
              <a:t>时，其包含的数据并不一定与存储器一致。</a:t>
            </a:r>
            <a:endParaRPr lang="en-US" altLang="zh-CN" dirty="0" smtClean="0"/>
          </a:p>
          <a:p>
            <a:pPr lvl="1">
              <a:lnSpc>
                <a:spcPct val="120000"/>
              </a:lnSpc>
            </a:pPr>
            <a:r>
              <a:rPr lang="zh-CN" altLang="en-US" dirty="0" smtClean="0"/>
              <a:t>如果在其他</a:t>
            </a:r>
            <a:r>
              <a:rPr lang="en-US" altLang="zh-CN" dirty="0" smtClean="0"/>
              <a:t>CPU</a:t>
            </a:r>
            <a:r>
              <a:rPr lang="zh-CN" altLang="en-US" dirty="0" smtClean="0"/>
              <a:t>的</a:t>
            </a:r>
            <a:r>
              <a:rPr lang="en-US" altLang="zh-CN" dirty="0" smtClean="0"/>
              <a:t>Cache</a:t>
            </a:r>
            <a:r>
              <a:rPr lang="zh-CN" altLang="en-US" dirty="0" smtClean="0"/>
              <a:t>中不存在状态为</a:t>
            </a:r>
            <a:r>
              <a:rPr lang="en-US" altLang="zh-CN" dirty="0" smtClean="0"/>
              <a:t>O</a:t>
            </a:r>
            <a:r>
              <a:rPr lang="zh-CN" altLang="en-US" dirty="0" smtClean="0"/>
              <a:t>的副本时，该</a:t>
            </a:r>
            <a:r>
              <a:rPr lang="en-US" altLang="zh-CN" dirty="0" smtClean="0"/>
              <a:t>Cache</a:t>
            </a:r>
            <a:r>
              <a:rPr lang="zh-CN" altLang="en-US" dirty="0"/>
              <a:t>块</a:t>
            </a:r>
            <a:r>
              <a:rPr lang="zh-CN" altLang="en-US" dirty="0" smtClean="0"/>
              <a:t>中的数据与存储器一致；</a:t>
            </a:r>
            <a:endParaRPr lang="en-US" altLang="zh-CN" dirty="0" smtClean="0"/>
          </a:p>
          <a:p>
            <a:pPr lvl="1">
              <a:lnSpc>
                <a:spcPct val="120000"/>
              </a:lnSpc>
            </a:pPr>
            <a:r>
              <a:rPr lang="zh-CN" altLang="en-US" dirty="0" smtClean="0"/>
              <a:t>如果在其他</a:t>
            </a:r>
            <a:r>
              <a:rPr lang="en-US" altLang="zh-CN" dirty="0" smtClean="0"/>
              <a:t>CPU</a:t>
            </a:r>
            <a:r>
              <a:rPr lang="zh-CN" altLang="en-US" dirty="0" smtClean="0"/>
              <a:t>的</a:t>
            </a:r>
            <a:r>
              <a:rPr lang="en-US" altLang="zh-CN" dirty="0" smtClean="0"/>
              <a:t>Cache</a:t>
            </a:r>
            <a:r>
              <a:rPr lang="zh-CN" altLang="en-US" dirty="0" smtClean="0"/>
              <a:t>中存在状态为</a:t>
            </a:r>
            <a:r>
              <a:rPr lang="en-US" altLang="zh-CN" dirty="0" smtClean="0"/>
              <a:t>O</a:t>
            </a:r>
            <a:r>
              <a:rPr lang="zh-CN" altLang="en-US" dirty="0" smtClean="0"/>
              <a:t>的副本时，</a:t>
            </a:r>
            <a:r>
              <a:rPr lang="en-US" altLang="zh-CN" dirty="0" smtClean="0"/>
              <a:t>Cache</a:t>
            </a:r>
            <a:r>
              <a:rPr lang="zh-CN" altLang="en-US" dirty="0" smtClean="0"/>
              <a:t>块中的数据与存储器不一致。</a:t>
            </a:r>
          </a:p>
        </p:txBody>
      </p:sp>
      <p:sp>
        <p:nvSpPr>
          <p:cNvPr id="4" name="日期占位符 3"/>
          <p:cNvSpPr>
            <a:spLocks noGrp="1"/>
          </p:cNvSpPr>
          <p:nvPr>
            <p:ph type="dt" sz="quarter" idx="10"/>
          </p:nvPr>
        </p:nvSpPr>
        <p:spPr/>
        <p:txBody>
          <a:bodyPr/>
          <a:lstStyle/>
          <a:p>
            <a:fld id="{2EF70983-7054-43FA-B921-2C7CB36ACC2E}"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87046" name="灯片编号占位符 9"/>
          <p:cNvSpPr>
            <a:spLocks noGrp="1"/>
          </p:cNvSpPr>
          <p:nvPr>
            <p:ph type="sldNum" sz="quarter" idx="12"/>
          </p:nvPr>
        </p:nvSpPr>
        <p:spPr/>
        <p:txBody>
          <a:bodyPr/>
          <a:lstStyle/>
          <a:p>
            <a:fld id="{7831BEB0-EE6D-4194-9457-AB14F71D186A}"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7138</TotalTime>
  <Words>3347</Words>
  <Application>Microsoft Office PowerPoint</Application>
  <PresentationFormat>全屏显示(4:3)</PresentationFormat>
  <Paragraphs>569</Paragraphs>
  <Slides>45</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1" baseType="lpstr">
      <vt:lpstr>MS PGothic</vt:lpstr>
      <vt:lpstr>MS PGothic</vt:lpstr>
      <vt:lpstr>Times-Roman</vt:lpstr>
      <vt:lpstr>宋体</vt:lpstr>
      <vt:lpstr>微软雅黑</vt:lpstr>
      <vt:lpstr>等线</vt:lpstr>
      <vt:lpstr>黑体</vt:lpstr>
      <vt:lpstr>Arial</vt:lpstr>
      <vt:lpstr>Calibri</vt:lpstr>
      <vt:lpstr>Franklin Gothic Book</vt:lpstr>
      <vt:lpstr>Symbol</vt:lpstr>
      <vt:lpstr>Times New Roman</vt:lpstr>
      <vt:lpstr>Wingdings</vt:lpstr>
      <vt:lpstr>自定义设计方案</vt:lpstr>
      <vt:lpstr>Worksheet</vt:lpstr>
      <vt:lpstr>Document</vt:lpstr>
      <vt:lpstr>计算机体系结构</vt:lpstr>
      <vt:lpstr>Review                   </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Limitations of Snooping Protocols</vt:lpstr>
      <vt:lpstr>解决Cache一致性问题的关键</vt:lpstr>
      <vt:lpstr>分布式共享存储结构</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-Review</vt:lpstr>
      <vt:lpstr>7.4 Models of Memory Consistency</vt:lpstr>
      <vt:lpstr>存储同一性的定义</vt:lpstr>
      <vt:lpstr>Implicit Memory Model</vt:lpstr>
      <vt:lpstr>Understanding Program Order – Example 1</vt:lpstr>
      <vt:lpstr>Understanding Program order-Example 2</vt:lpstr>
      <vt:lpstr>Optimization 1:  Write Buffers with Bypassing Capability</vt:lpstr>
      <vt:lpstr>Optimization 2:  Overlapping Write Operations</vt:lpstr>
      <vt:lpstr>Optimization 3: Non-blocking reads</vt:lpstr>
      <vt:lpstr>多处理器操作的困难</vt:lpstr>
      <vt:lpstr>单个处理器存储器操作的序</vt:lpstr>
      <vt:lpstr>数据流处理器的存储器操作的序</vt:lpstr>
      <vt:lpstr>MIMD处理器中的存储器操作序</vt:lpstr>
      <vt:lpstr>序的重要性</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340</cp:revision>
  <dcterms:created xsi:type="dcterms:W3CDTF">2018-12-10T01:16:13Z</dcterms:created>
  <dcterms:modified xsi:type="dcterms:W3CDTF">2020-05-14T07:35:21Z</dcterms:modified>
</cp:coreProperties>
</file>