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4"/>
  </p:notesMasterIdLst>
  <p:handoutMasterIdLst>
    <p:handoutMasterId r:id="rId95"/>
  </p:handoutMasterIdLst>
  <p:sldIdLst>
    <p:sldId id="504" r:id="rId2"/>
    <p:sldId id="505" r:id="rId3"/>
    <p:sldId id="560" r:id="rId4"/>
    <p:sldId id="561" r:id="rId5"/>
    <p:sldId id="528" r:id="rId6"/>
    <p:sldId id="529" r:id="rId7"/>
    <p:sldId id="530" r:id="rId8"/>
    <p:sldId id="531" r:id="rId9"/>
    <p:sldId id="533" r:id="rId10"/>
    <p:sldId id="536" r:id="rId11"/>
    <p:sldId id="534" r:id="rId12"/>
    <p:sldId id="535" r:id="rId13"/>
    <p:sldId id="537" r:id="rId14"/>
    <p:sldId id="538" r:id="rId15"/>
    <p:sldId id="539" r:id="rId16"/>
    <p:sldId id="540" r:id="rId17"/>
    <p:sldId id="542" r:id="rId18"/>
    <p:sldId id="543" r:id="rId19"/>
    <p:sldId id="555" r:id="rId20"/>
    <p:sldId id="562" r:id="rId21"/>
    <p:sldId id="546" r:id="rId22"/>
    <p:sldId id="556" r:id="rId23"/>
    <p:sldId id="547" r:id="rId24"/>
    <p:sldId id="559" r:id="rId25"/>
    <p:sldId id="557" r:id="rId26"/>
    <p:sldId id="506" r:id="rId27"/>
    <p:sldId id="563" r:id="rId28"/>
    <p:sldId id="567" r:id="rId29"/>
    <p:sldId id="564" r:id="rId30"/>
    <p:sldId id="566" r:id="rId31"/>
    <p:sldId id="565" r:id="rId32"/>
    <p:sldId id="549" r:id="rId33"/>
    <p:sldId id="550" r:id="rId34"/>
    <p:sldId id="551" r:id="rId35"/>
    <p:sldId id="568" r:id="rId36"/>
    <p:sldId id="569" r:id="rId37"/>
    <p:sldId id="570" r:id="rId38"/>
    <p:sldId id="571" r:id="rId39"/>
    <p:sldId id="572" r:id="rId40"/>
    <p:sldId id="577" r:id="rId41"/>
    <p:sldId id="575" r:id="rId42"/>
    <p:sldId id="576" r:id="rId43"/>
    <p:sldId id="578" r:id="rId44"/>
    <p:sldId id="507" r:id="rId45"/>
    <p:sldId id="519" r:id="rId46"/>
    <p:sldId id="580" r:id="rId47"/>
    <p:sldId id="581" r:id="rId48"/>
    <p:sldId id="582" r:id="rId49"/>
    <p:sldId id="583" r:id="rId50"/>
    <p:sldId id="584" r:id="rId51"/>
    <p:sldId id="586" r:id="rId52"/>
    <p:sldId id="587" r:id="rId53"/>
    <p:sldId id="588" r:id="rId54"/>
    <p:sldId id="589" r:id="rId55"/>
    <p:sldId id="590" r:id="rId56"/>
    <p:sldId id="520" r:id="rId57"/>
    <p:sldId id="592" r:id="rId58"/>
    <p:sldId id="593" r:id="rId59"/>
    <p:sldId id="594" r:id="rId60"/>
    <p:sldId id="596" r:id="rId61"/>
    <p:sldId id="595" r:id="rId62"/>
    <p:sldId id="591" r:id="rId63"/>
    <p:sldId id="508" r:id="rId64"/>
    <p:sldId id="598" r:id="rId65"/>
    <p:sldId id="599" r:id="rId66"/>
    <p:sldId id="600" r:id="rId67"/>
    <p:sldId id="597" r:id="rId68"/>
    <p:sldId id="601" r:id="rId69"/>
    <p:sldId id="603" r:id="rId70"/>
    <p:sldId id="604" r:id="rId71"/>
    <p:sldId id="605" r:id="rId72"/>
    <p:sldId id="609" r:id="rId73"/>
    <p:sldId id="606" r:id="rId74"/>
    <p:sldId id="608" r:id="rId75"/>
    <p:sldId id="610" r:id="rId76"/>
    <p:sldId id="522" r:id="rId77"/>
    <p:sldId id="613" r:id="rId78"/>
    <p:sldId id="615" r:id="rId79"/>
    <p:sldId id="616" r:id="rId80"/>
    <p:sldId id="524" r:id="rId81"/>
    <p:sldId id="620" r:id="rId82"/>
    <p:sldId id="510" r:id="rId83"/>
    <p:sldId id="619" r:id="rId84"/>
    <p:sldId id="525" r:id="rId85"/>
    <p:sldId id="622" r:id="rId86"/>
    <p:sldId id="526" r:id="rId87"/>
    <p:sldId id="624" r:id="rId88"/>
    <p:sldId id="625" r:id="rId89"/>
    <p:sldId id="626" r:id="rId90"/>
    <p:sldId id="512" r:id="rId91"/>
    <p:sldId id="513" r:id="rId92"/>
    <p:sldId id="627" r:id="rId9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1393" autoAdjust="0"/>
  </p:normalViewPr>
  <p:slideViewPr>
    <p:cSldViewPr>
      <p:cViewPr varScale="1">
        <p:scale>
          <a:sx n="58" d="100"/>
          <a:sy n="58" d="100"/>
        </p:scale>
        <p:origin x="137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5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3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41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4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86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68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2EFC04-EAE4-481D-9D8F-D7420DE52E43}" type="slidenum">
              <a:rPr lang="en-US" altLang="zh-CN" smtClean="0">
                <a:latin typeface="Times New Roman" pitchFamily="18" charset="0"/>
              </a:rPr>
              <a:pPr eaLnBrk="1" hangingPunct="1"/>
              <a:t>39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V86</a:t>
            </a:r>
            <a:r>
              <a:rPr lang="zh-CN" altLang="en-US" dirty="0" smtClean="0"/>
              <a:t>模式下，产生除法出错中断时，显示“</a:t>
            </a:r>
            <a:r>
              <a:rPr lang="en-US" altLang="zh-CN" dirty="0" smtClean="0"/>
              <a:t>Divide Overflow”</a:t>
            </a:r>
            <a:r>
              <a:rPr lang="zh-CN" altLang="en-US" dirty="0" smtClean="0"/>
              <a:t>，且程序退出执行。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平台，除数为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时，执行时会弹出异常。</a:t>
            </a:r>
          </a:p>
        </p:txBody>
      </p:sp>
    </p:spTree>
    <p:extLst>
      <p:ext uri="{BB962C8B-B14F-4D97-AF65-F5344CB8AC3E}">
        <p14:creationId xmlns:p14="http://schemas.microsoft.com/office/powerpoint/2010/main" val="952002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36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85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D6EE08-0635-4D96-9D52-F96EE55ED9E7}" type="slidenum">
              <a:rPr lang="en-US" altLang="zh-CN" smtClean="0">
                <a:latin typeface="Times New Roman" pitchFamily="18" charset="0"/>
              </a:rPr>
              <a:pPr eaLnBrk="1" hangingPunct="1"/>
              <a:t>64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46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686177-CF1A-49AE-88AE-467BCDDA0740}" type="slidenum">
              <a:rPr lang="en-US" altLang="zh-CN" smtClean="0">
                <a:latin typeface="Times New Roman" pitchFamily="18" charset="0"/>
              </a:rPr>
              <a:pPr eaLnBrk="1" hangingPunct="1"/>
              <a:t>65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459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86DF3A-1A14-4404-AF0E-FAED60C33FDE}" type="slidenum">
              <a:rPr lang="en-US" altLang="zh-CN" smtClean="0">
                <a:latin typeface="Times New Roman" pitchFamily="18" charset="0"/>
              </a:rPr>
              <a:pPr eaLnBrk="1" hangingPunct="1"/>
              <a:t>72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shift arithmetic right (SAR) and shift logical right (SHR)</a:t>
            </a:r>
          </a:p>
        </p:txBody>
      </p:sp>
    </p:spTree>
    <p:extLst>
      <p:ext uri="{BB962C8B-B14F-4D97-AF65-F5344CB8AC3E}">
        <p14:creationId xmlns:p14="http://schemas.microsoft.com/office/powerpoint/2010/main" val="722362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0FD2D-5DE2-442C-80DF-E8AF445A1E3E}" type="slidenum">
              <a:rPr lang="en-US" altLang="zh-CN" smtClean="0">
                <a:latin typeface="Times New Roman" pitchFamily="18" charset="0"/>
              </a:rPr>
              <a:pPr eaLnBrk="1" hangingPunct="1"/>
              <a:t>73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443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685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0FD2D-5DE2-442C-80DF-E8AF445A1E3E}" type="slidenum">
              <a:rPr lang="en-US" altLang="zh-CN" smtClean="0">
                <a:latin typeface="Times New Roman" pitchFamily="18" charset="0"/>
              </a:rPr>
              <a:pPr eaLnBrk="1" hangingPunct="1"/>
              <a:t>78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0389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91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867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386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FB43C0-8EFB-4443-AF00-30A7B1006902}" type="slidenum">
              <a:rPr lang="en-US" altLang="zh-CN" smtClean="0">
                <a:latin typeface="Times New Roman" pitchFamily="18" charset="0"/>
              </a:rPr>
              <a:pPr eaLnBrk="1" hangingPunct="1"/>
              <a:t>88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CX</a:t>
            </a:r>
            <a:r>
              <a:rPr lang="zh-CN" altLang="en-US" dirty="0" smtClean="0"/>
              <a:t>的初始值为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，则一次也不执行。</a:t>
            </a:r>
          </a:p>
        </p:txBody>
      </p:sp>
    </p:spTree>
    <p:extLst>
      <p:ext uri="{BB962C8B-B14F-4D97-AF65-F5344CB8AC3E}">
        <p14:creationId xmlns:p14="http://schemas.microsoft.com/office/powerpoint/2010/main" val="42212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79B9EA6-8E8C-49E2-BE02-D06DCB42986F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66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关于前缀指令的搭配问题。例如，指令“</a:t>
            </a:r>
            <a:r>
              <a:rPr lang="en-US" altLang="zh-CN" dirty="0" smtClean="0"/>
              <a:t>REPNE MOVSB”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下可以编译通过，但用</a:t>
            </a:r>
            <a:r>
              <a:rPr lang="en-US" altLang="zh-CN" dirty="0" smtClean="0"/>
              <a:t>MASM6.15</a:t>
            </a:r>
            <a:r>
              <a:rPr lang="zh-CN" altLang="en-US" dirty="0" smtClean="0"/>
              <a:t>编译时会出现错误信息“</a:t>
            </a:r>
            <a:r>
              <a:rPr lang="en-US" altLang="zh-CN" dirty="0" smtClean="0"/>
              <a:t>instruction prefix not allowed”</a:t>
            </a:r>
            <a:r>
              <a:rPr lang="zh-CN" altLang="en-US" dirty="0" smtClean="0"/>
              <a:t>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又比如，指令“</a:t>
            </a:r>
            <a:r>
              <a:rPr lang="en-US" altLang="zh-CN" dirty="0" smtClean="0"/>
              <a:t>REP SAR BL, CL”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下可以编译通过，但用</a:t>
            </a:r>
            <a:r>
              <a:rPr lang="en-US" altLang="zh-CN" dirty="0" smtClean="0"/>
              <a:t>MASM6.15</a:t>
            </a:r>
            <a:r>
              <a:rPr lang="zh-CN" altLang="en-US" dirty="0" smtClean="0"/>
              <a:t>编译时会出现错误信息“</a:t>
            </a:r>
            <a:r>
              <a:rPr lang="en-US" altLang="zh-CN" dirty="0" smtClean="0"/>
              <a:t>instruction prefix not allowed”</a:t>
            </a:r>
            <a:r>
              <a:rPr lang="zh-CN" altLang="en-US" dirty="0" smtClean="0"/>
              <a:t>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实际上，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REPZ</a:t>
            </a:r>
            <a:r>
              <a:rPr lang="zh-CN" altLang="en-US" dirty="0" smtClean="0"/>
              <a:t>是完全一样的，对应的机器码都是</a:t>
            </a:r>
            <a:r>
              <a:rPr lang="en-US" altLang="zh-CN" dirty="0" smtClean="0"/>
              <a:t>F3</a:t>
            </a:r>
            <a:r>
              <a:rPr lang="zh-CN" altLang="en-US" dirty="0" smtClean="0"/>
              <a:t>；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REPNE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REPNZ</a:t>
            </a:r>
            <a:r>
              <a:rPr lang="zh-CN" altLang="en-US" dirty="0" smtClean="0"/>
              <a:t>的机器码是</a:t>
            </a:r>
            <a:r>
              <a:rPr lang="en-US" altLang="zh-CN" dirty="0" smtClean="0"/>
              <a:t>F2</a:t>
            </a:r>
            <a:r>
              <a:rPr lang="zh-CN" altLang="en-US" dirty="0" smtClean="0"/>
              <a:t>。但是在</a:t>
            </a:r>
            <a:r>
              <a:rPr lang="en-US" altLang="zh-CN" dirty="0" smtClean="0"/>
              <a:t>MOVS</a:t>
            </a:r>
            <a:r>
              <a:rPr lang="zh-CN" altLang="en-US" dirty="0" smtClean="0"/>
              <a:t>前面用哪个都无所谓。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带有重复前缀的串运算执行时间可能很长，在指令执行过程种允许有中断进入，因此在处理每个元素前都在查询是否有中断请求，一旦外部有中断进入，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将暂停执行当前的串操作指令，转去执行相应的中断服务程序，使中断服务完成后，再返回去继续只需被中断的串操作指令。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34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0F7239-98DD-45D7-84E5-861FC6C601CA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最高有效位（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31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15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3702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CPU</a:t>
            </a:r>
            <a:r>
              <a:rPr lang="zh-CN" altLang="en-US" dirty="0" smtClean="0"/>
              <a:t>对有符号数和无符号数采用同一套电路来处理。对程序员而言，做有符号数运算时，需关注</a:t>
            </a:r>
            <a:r>
              <a:rPr lang="en-US" altLang="zh-CN" dirty="0" smtClean="0"/>
              <a:t>OF</a:t>
            </a:r>
            <a:r>
              <a:rPr lang="zh-CN" altLang="en-US" dirty="0" smtClean="0"/>
              <a:t>；做无符号数运算时，需关注</a:t>
            </a:r>
            <a:r>
              <a:rPr lang="en-US" altLang="zh-CN" dirty="0" smtClean="0"/>
              <a:t>CF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05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96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2"/>
                </a:solidFill>
              </a:rPr>
              <a:t>CMP</a:t>
            </a:r>
            <a:r>
              <a:rPr lang="zh-CN" altLang="en-US" b="0" dirty="0" smtClean="0">
                <a:solidFill>
                  <a:schemeClr val="tx2"/>
                </a:solidFill>
              </a:rPr>
              <a:t>指令：</a:t>
            </a:r>
            <a:r>
              <a:rPr kumimoji="0" lang="zh-CN" altLang="en-US" sz="12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目的操作数减去源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操作数。</a:t>
            </a:r>
            <a:endParaRPr lang="zh-CN" altLang="en-US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9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CMPXCHG8B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指令有个毛病，可能会引起系统崩溃。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2"/>
                </a:solidFill>
              </a:rPr>
              <a:t>BYTE/WORD/DWORD/FWORD/QWORD/TWORD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8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章     算术和逻辑运算指令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 2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4249738" cy="4929188"/>
          </a:xfrm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smtClean="0"/>
              <a:t>设一个学生的三门课的成绩分别为</a:t>
            </a:r>
            <a:r>
              <a:rPr lang="en-US" altLang="zh-CN" sz="2000" smtClean="0"/>
              <a:t>60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65</a:t>
            </a:r>
            <a:r>
              <a:rPr lang="zh-CN" altLang="en-US" sz="2000" smtClean="0"/>
              <a:t>、</a:t>
            </a:r>
            <a:r>
              <a:rPr lang="en-US" altLang="zh-CN" sz="2000" smtClean="0"/>
              <a:t>90</a:t>
            </a:r>
            <a:r>
              <a:rPr lang="zh-CN" altLang="en-US" sz="2000" smtClean="0"/>
              <a:t>，入学分数线为总分</a:t>
            </a:r>
            <a:r>
              <a:rPr lang="en-US" altLang="zh-CN" sz="2000" smtClean="0"/>
              <a:t>256</a:t>
            </a:r>
            <a:r>
              <a:rPr lang="zh-CN" altLang="en-US" sz="2000" smtClean="0"/>
              <a:t>分，判断该学生是否取得入学资格。</a:t>
            </a:r>
          </a:p>
          <a:p>
            <a:pPr lvl="1" eaLnBrk="1" hangingPunct="1">
              <a:buFontTx/>
              <a:buNone/>
            </a:pPr>
            <a:endParaRPr lang="zh-CN" altLang="en-US" sz="2000" smtClean="0"/>
          </a:p>
          <a:p>
            <a:pPr lvl="1" eaLnBrk="1" hangingPunct="1"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</a:rPr>
              <a:t>；采用无符号数表示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MOV AL, 60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ADD AL, 65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ADD AL, 90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JC  PASS</a:t>
            </a:r>
            <a:r>
              <a:rPr lang="zh-CN" altLang="en-US" sz="2000" smtClean="0">
                <a:solidFill>
                  <a:srgbClr val="008000"/>
                </a:solidFill>
              </a:rPr>
              <a:t>；超过</a:t>
            </a:r>
            <a:r>
              <a:rPr lang="en-US" altLang="zh-CN" sz="2000" smtClean="0">
                <a:solidFill>
                  <a:srgbClr val="008000"/>
                </a:solidFill>
              </a:rPr>
              <a:t>256</a:t>
            </a:r>
            <a:r>
              <a:rPr lang="zh-CN" altLang="en-US" sz="2000" smtClean="0">
                <a:solidFill>
                  <a:srgbClr val="008000"/>
                </a:solidFill>
              </a:rPr>
              <a:t>分？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……</a:t>
            </a:r>
          </a:p>
          <a:p>
            <a:pPr eaLnBrk="1" hangingPunct="1">
              <a:buFontTx/>
              <a:buNone/>
            </a:pPr>
            <a:r>
              <a:rPr lang="en-US" altLang="zh-CN" sz="2000" smtClean="0"/>
              <a:t>PASS</a:t>
            </a:r>
            <a:r>
              <a:rPr lang="zh-CN" altLang="en-US" sz="2000" smtClean="0"/>
              <a:t>：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……</a:t>
            </a:r>
            <a:r>
              <a:rPr lang="zh-CN" altLang="en-US" sz="2000" smtClean="0">
                <a:solidFill>
                  <a:srgbClr val="008000"/>
                </a:solidFill>
              </a:rPr>
              <a:t>；取得入学资格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570413" y="1196975"/>
            <a:ext cx="4249737" cy="49291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000" b="1"/>
              <a:t>设张三在海拔</a:t>
            </a:r>
            <a:r>
              <a:rPr lang="en-US" altLang="zh-CN" sz="2000" b="1"/>
              <a:t>60</a:t>
            </a:r>
            <a:r>
              <a:rPr lang="zh-CN" altLang="en-US" sz="2000" b="1"/>
              <a:t>米的地点，他先往上走了</a:t>
            </a:r>
            <a:r>
              <a:rPr lang="en-US" altLang="zh-CN" sz="2000" b="1"/>
              <a:t>65</a:t>
            </a:r>
            <a:r>
              <a:rPr lang="zh-CN" altLang="en-US" sz="2000" b="1"/>
              <a:t>米，然后又往上走了</a:t>
            </a:r>
            <a:r>
              <a:rPr lang="en-US" altLang="zh-CN" sz="2000" b="1"/>
              <a:t>90</a:t>
            </a:r>
            <a:r>
              <a:rPr lang="zh-CN" altLang="en-US" sz="2000" b="1"/>
              <a:t>米，请问他现在所在地点的海拔高度？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；为便于表示低于海平面的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；情况，采用有符号数表示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MOV AL, 60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ADD AL, 65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JO   ERROR</a:t>
            </a:r>
            <a:r>
              <a:rPr lang="zh-CN" altLang="en-US" sz="2000" b="1">
                <a:solidFill>
                  <a:srgbClr val="008000"/>
                </a:solidFill>
              </a:rPr>
              <a:t>；</a:t>
            </a:r>
            <a:r>
              <a:rPr lang="en-US" altLang="zh-CN" sz="2000" b="1">
                <a:solidFill>
                  <a:srgbClr val="008000"/>
                </a:solidFill>
              </a:rPr>
              <a:t>(AL)=0</a:t>
            </a:r>
            <a:r>
              <a:rPr lang="en-US" altLang="en-US" sz="2000" b="1">
                <a:solidFill>
                  <a:srgbClr val="008000"/>
                </a:solidFill>
              </a:rPr>
              <a:t>1111101</a:t>
            </a:r>
            <a:endParaRPr lang="en-US" altLang="zh-CN" sz="2000" b="1">
              <a:solidFill>
                <a:srgbClr val="008000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ADD AL, 90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JO   ERROR</a:t>
            </a:r>
            <a:r>
              <a:rPr lang="zh-CN" altLang="en-US" sz="2000" b="1">
                <a:solidFill>
                  <a:srgbClr val="008000"/>
                </a:solidFill>
              </a:rPr>
              <a:t>；</a:t>
            </a:r>
            <a:r>
              <a:rPr lang="en-US" altLang="zh-CN" sz="2000" b="1">
                <a:solidFill>
                  <a:srgbClr val="008000"/>
                </a:solidFill>
              </a:rPr>
              <a:t>(AL)=</a:t>
            </a:r>
            <a:r>
              <a:rPr lang="en-US" altLang="en-US" sz="2000" b="1">
                <a:solidFill>
                  <a:srgbClr val="008000"/>
                </a:solidFill>
              </a:rPr>
              <a:t>11010111</a:t>
            </a:r>
            <a:endParaRPr lang="en-US" altLang="zh-CN" sz="2000" b="1">
              <a:solidFill>
                <a:srgbClr val="008000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……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/>
              <a:t>ERROR</a:t>
            </a:r>
            <a:r>
              <a:rPr lang="zh-CN" altLang="en-US" sz="2000" b="1"/>
              <a:t>：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……</a:t>
            </a:r>
            <a:r>
              <a:rPr lang="zh-CN" altLang="en-US" sz="2000" b="1">
                <a:solidFill>
                  <a:srgbClr val="008000"/>
                </a:solidFill>
              </a:rPr>
              <a:t>；错误处理</a:t>
            </a:r>
          </a:p>
        </p:txBody>
      </p:sp>
    </p:spTree>
    <p:extLst>
      <p:ext uri="{BB962C8B-B14F-4D97-AF65-F5344CB8AC3E}">
        <p14:creationId xmlns:p14="http://schemas.microsoft.com/office/powerpoint/2010/main" val="2768868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nimBg="1"/>
      <p:bldP spid="3840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进位和溢出的区别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472112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进位标志</a:t>
            </a:r>
            <a:r>
              <a:rPr lang="zh-CN" altLang="en-US" sz="2400" dirty="0" smtClean="0"/>
              <a:t>反映</a:t>
            </a:r>
            <a:r>
              <a:rPr lang="zh-CN" altLang="en-US" sz="2400" dirty="0" smtClean="0">
                <a:solidFill>
                  <a:srgbClr val="CC0000"/>
                </a:solidFill>
              </a:rPr>
              <a:t>无符号整数</a:t>
            </a:r>
            <a:r>
              <a:rPr lang="zh-CN" altLang="en-US" sz="2400" dirty="0" smtClean="0"/>
              <a:t>运算结果是否超出范围</a:t>
            </a:r>
          </a:p>
          <a:p>
            <a:pPr lvl="1" eaLnBrk="1" hangingPunct="1"/>
            <a:r>
              <a:rPr lang="zh-CN" altLang="en-US" sz="2400" dirty="0" smtClean="0"/>
              <a:t>有进位，加上进位或借位后运算结果仍然正确</a:t>
            </a: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溢出标志</a:t>
            </a:r>
            <a:r>
              <a:rPr lang="zh-CN" altLang="en-US" sz="2400" dirty="0" smtClean="0"/>
              <a:t>反映</a:t>
            </a:r>
            <a:r>
              <a:rPr lang="zh-CN" altLang="en-US" sz="2400" dirty="0" smtClean="0">
                <a:solidFill>
                  <a:srgbClr val="CC0000"/>
                </a:solidFill>
              </a:rPr>
              <a:t>有符号整数</a:t>
            </a:r>
            <a:r>
              <a:rPr lang="zh-CN" altLang="en-US" sz="2400" dirty="0" smtClean="0"/>
              <a:t>运算结果是否超出范围</a:t>
            </a:r>
          </a:p>
          <a:p>
            <a:pPr lvl="1" eaLnBrk="1" hangingPunct="1"/>
            <a:r>
              <a:rPr lang="zh-CN" altLang="en-US" sz="2400" dirty="0" smtClean="0"/>
              <a:t>有溢出，运算结果已经不正确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处理器按照</a:t>
            </a:r>
            <a:r>
              <a:rPr lang="zh-CN" altLang="en-US" sz="2400" dirty="0" smtClean="0">
                <a:solidFill>
                  <a:srgbClr val="0033CC"/>
                </a:solidFill>
              </a:rPr>
              <a:t>无符号整数</a:t>
            </a:r>
            <a:r>
              <a:rPr lang="zh-CN" altLang="en-US" sz="2400" dirty="0" smtClean="0"/>
              <a:t>求得结果</a:t>
            </a:r>
          </a:p>
          <a:p>
            <a:pPr lvl="1" eaLnBrk="1" hangingPunct="1"/>
            <a:r>
              <a:rPr lang="zh-CN" altLang="en-US" sz="2400" dirty="0" smtClean="0"/>
              <a:t>在设置进位标志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的同时，根据是否超出有符号整数的范围设置溢出标志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应该利用哪个标志，由</a:t>
            </a:r>
            <a:r>
              <a:rPr lang="zh-CN" altLang="en-US" sz="2400" dirty="0" smtClean="0">
                <a:solidFill>
                  <a:srgbClr val="CC0000"/>
                </a:solidFill>
              </a:rPr>
              <a:t>程序员决定</a:t>
            </a:r>
            <a:r>
              <a:rPr lang="zh-CN" altLang="en-US" sz="2400" dirty="0" smtClean="0"/>
              <a:t>！</a:t>
            </a:r>
          </a:p>
          <a:p>
            <a:pPr lvl="1" eaLnBrk="1" hangingPunct="1"/>
            <a:r>
              <a:rPr lang="zh-CN" altLang="en-US" sz="2400" dirty="0" smtClean="0"/>
              <a:t>操作数是无符号数，关心进位</a:t>
            </a:r>
          </a:p>
          <a:p>
            <a:pPr lvl="1" eaLnBrk="1" hangingPunct="1"/>
            <a:r>
              <a:rPr lang="zh-CN" altLang="en-US" sz="2400" dirty="0" smtClean="0"/>
              <a:t>操作数是有符号数，注意溢出</a:t>
            </a:r>
          </a:p>
        </p:txBody>
      </p:sp>
    </p:spTree>
    <p:extLst>
      <p:ext uri="{BB962C8B-B14F-4D97-AF65-F5344CB8AC3E}">
        <p14:creationId xmlns:p14="http://schemas.microsoft.com/office/powerpoint/2010/main" val="3105837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溢出标志的判断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362950" cy="5000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处理器硬件判断规则</a:t>
            </a:r>
          </a:p>
          <a:p>
            <a:pPr lvl="1" eaLnBrk="1" hangingPunct="1"/>
            <a:r>
              <a:rPr lang="zh-CN" altLang="en-US" dirty="0" smtClean="0"/>
              <a:t>最高位和次高位</a:t>
            </a:r>
            <a:r>
              <a:rPr lang="zh-CN" altLang="en-US" dirty="0" smtClean="0">
                <a:solidFill>
                  <a:srgbClr val="CC0000"/>
                </a:solidFill>
              </a:rPr>
              <a:t>同时有进位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CC0000"/>
                </a:solidFill>
              </a:rPr>
              <a:t>同时无进位</a:t>
            </a:r>
            <a:r>
              <a:rPr lang="zh-CN" altLang="en-US" dirty="0" smtClean="0"/>
              <a:t>，无溢出；最高位和次高位</a:t>
            </a:r>
            <a:r>
              <a:rPr lang="zh-CN" altLang="en-US" dirty="0" smtClean="0">
                <a:solidFill>
                  <a:srgbClr val="CC0000"/>
                </a:solidFill>
              </a:rPr>
              <a:t>进位状态</a:t>
            </a:r>
            <a:r>
              <a:rPr lang="zh-CN" altLang="en-US" dirty="0" smtClean="0"/>
              <a:t>不同，有溢出</a:t>
            </a:r>
          </a:p>
          <a:p>
            <a:pPr eaLnBrk="1" hangingPunct="1"/>
            <a:r>
              <a:rPr lang="zh-CN" altLang="en-US" dirty="0" smtClean="0"/>
              <a:t>人工判断的简单规则</a:t>
            </a:r>
          </a:p>
          <a:p>
            <a:pPr lvl="1" eaLnBrk="1" hangingPunct="1"/>
            <a:r>
              <a:rPr lang="zh-CN" altLang="en-US" dirty="0" smtClean="0"/>
              <a:t>只有当两个相同符号数相加（含两个不同符号数相减），而运算结果的符号与原数据符号相反时，产生溢出；其他情况下，不会产生溢出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2097088" y="4643438"/>
            <a:ext cx="5711825" cy="1800225"/>
            <a:chOff x="748" y="2795"/>
            <a:chExt cx="3598" cy="1134"/>
          </a:xfrm>
        </p:grpSpPr>
        <p:grpSp>
          <p:nvGrpSpPr>
            <p:cNvPr id="46085" name="Group 5"/>
            <p:cNvGrpSpPr>
              <a:grpSpLocks/>
            </p:cNvGrpSpPr>
            <p:nvPr/>
          </p:nvGrpSpPr>
          <p:grpSpPr bwMode="auto">
            <a:xfrm>
              <a:off x="1927" y="2840"/>
              <a:ext cx="1406" cy="1089"/>
              <a:chOff x="3470" y="2976"/>
              <a:chExt cx="1406" cy="1089"/>
            </a:xfrm>
          </p:grpSpPr>
          <p:sp>
            <p:nvSpPr>
              <p:cNvPr id="376838" name="filecab3"/>
              <p:cNvSpPr>
                <a:spLocks noEditPoints="1" noChangeArrowheads="1"/>
              </p:cNvSpPr>
              <p:nvPr/>
            </p:nvSpPr>
            <p:spPr bwMode="auto">
              <a:xfrm flipV="1">
                <a:off x="3470" y="2976"/>
                <a:ext cx="1406" cy="1089"/>
              </a:xfrm>
              <a:custGeom>
                <a:avLst/>
                <a:gdLst>
                  <a:gd name="T0" fmla="*/ 1080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10800 h 21600"/>
                  <a:gd name="T6" fmla="*/ 0 w 21600"/>
                  <a:gd name="T7" fmla="*/ 20367 h 21600"/>
                  <a:gd name="T8" fmla="*/ 10800 w 21600"/>
                  <a:gd name="T9" fmla="*/ 21600 h 21600"/>
                  <a:gd name="T10" fmla="*/ 21600 w 21600"/>
                  <a:gd name="T11" fmla="*/ 20367 h 21600"/>
                  <a:gd name="T12" fmla="*/ 21600 w 21600"/>
                  <a:gd name="T13" fmla="*/ 10800 h 21600"/>
                  <a:gd name="T14" fmla="*/ 21600 w 21600"/>
                  <a:gd name="T15" fmla="*/ 0 h 21600"/>
                  <a:gd name="T16" fmla="*/ 1004 w 21600"/>
                  <a:gd name="T17" fmla="*/ 511 h 21600"/>
                  <a:gd name="T18" fmla="*/ 20542 w 21600"/>
                  <a:gd name="T19" fmla="*/ 1876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10788" y="0"/>
                    </a:moveTo>
                    <a:lnTo>
                      <a:pt x="0" y="0"/>
                    </a:lnTo>
                    <a:lnTo>
                      <a:pt x="0" y="10800"/>
                    </a:lnTo>
                    <a:lnTo>
                      <a:pt x="0" y="19099"/>
                    </a:lnTo>
                    <a:lnTo>
                      <a:pt x="8466" y="19099"/>
                    </a:lnTo>
                    <a:lnTo>
                      <a:pt x="8490" y="19440"/>
                    </a:lnTo>
                    <a:lnTo>
                      <a:pt x="8537" y="20008"/>
                    </a:lnTo>
                    <a:lnTo>
                      <a:pt x="8607" y="20349"/>
                    </a:lnTo>
                    <a:lnTo>
                      <a:pt x="8701" y="20691"/>
                    </a:lnTo>
                    <a:lnTo>
                      <a:pt x="8842" y="21145"/>
                    </a:lnTo>
                    <a:lnTo>
                      <a:pt x="9053" y="21373"/>
                    </a:lnTo>
                    <a:lnTo>
                      <a:pt x="9264" y="21600"/>
                    </a:lnTo>
                    <a:lnTo>
                      <a:pt x="9545" y="21600"/>
                    </a:lnTo>
                    <a:lnTo>
                      <a:pt x="10718" y="21600"/>
                    </a:lnTo>
                    <a:lnTo>
                      <a:pt x="11891" y="21600"/>
                    </a:lnTo>
                    <a:lnTo>
                      <a:pt x="12266" y="21600"/>
                    </a:lnTo>
                    <a:lnTo>
                      <a:pt x="12477" y="21429"/>
                    </a:lnTo>
                    <a:lnTo>
                      <a:pt x="12618" y="21202"/>
                    </a:lnTo>
                    <a:lnTo>
                      <a:pt x="12758" y="20861"/>
                    </a:lnTo>
                    <a:lnTo>
                      <a:pt x="12922" y="20349"/>
                    </a:lnTo>
                    <a:lnTo>
                      <a:pt x="12993" y="19952"/>
                    </a:lnTo>
                    <a:lnTo>
                      <a:pt x="13016" y="19440"/>
                    </a:lnTo>
                    <a:lnTo>
                      <a:pt x="13063" y="19099"/>
                    </a:lnTo>
                    <a:lnTo>
                      <a:pt x="21600" y="19099"/>
                    </a:lnTo>
                    <a:lnTo>
                      <a:pt x="21600" y="10800"/>
                    </a:lnTo>
                    <a:lnTo>
                      <a:pt x="21600" y="0"/>
                    </a:lnTo>
                    <a:lnTo>
                      <a:pt x="10788" y="0"/>
                    </a:lnTo>
                    <a:close/>
                    <a:moveTo>
                      <a:pt x="9053" y="19099"/>
                    </a:moveTo>
                    <a:lnTo>
                      <a:pt x="9053" y="19440"/>
                    </a:lnTo>
                    <a:lnTo>
                      <a:pt x="9076" y="19611"/>
                    </a:lnTo>
                    <a:lnTo>
                      <a:pt x="9123" y="19781"/>
                    </a:lnTo>
                    <a:lnTo>
                      <a:pt x="9193" y="20008"/>
                    </a:lnTo>
                    <a:lnTo>
                      <a:pt x="9264" y="20179"/>
                    </a:lnTo>
                    <a:lnTo>
                      <a:pt x="9334" y="20293"/>
                    </a:lnTo>
                    <a:lnTo>
                      <a:pt x="9405" y="20349"/>
                    </a:lnTo>
                    <a:lnTo>
                      <a:pt x="9545" y="20349"/>
                    </a:lnTo>
                    <a:lnTo>
                      <a:pt x="11891" y="20349"/>
                    </a:lnTo>
                    <a:lnTo>
                      <a:pt x="12031" y="20349"/>
                    </a:lnTo>
                    <a:lnTo>
                      <a:pt x="12172" y="20236"/>
                    </a:lnTo>
                    <a:lnTo>
                      <a:pt x="12266" y="20179"/>
                    </a:lnTo>
                    <a:lnTo>
                      <a:pt x="12336" y="20008"/>
                    </a:lnTo>
                    <a:lnTo>
                      <a:pt x="12383" y="19838"/>
                    </a:lnTo>
                    <a:lnTo>
                      <a:pt x="12430" y="19611"/>
                    </a:lnTo>
                    <a:lnTo>
                      <a:pt x="12477" y="19440"/>
                    </a:lnTo>
                    <a:lnTo>
                      <a:pt x="12477" y="19099"/>
                    </a:lnTo>
                    <a:lnTo>
                      <a:pt x="9053" y="19099"/>
                    </a:lnTo>
                    <a:close/>
                  </a:path>
                  <a:path w="21600" h="21600" extrusionOk="0">
                    <a:moveTo>
                      <a:pt x="9053" y="19099"/>
                    </a:moveTo>
                    <a:lnTo>
                      <a:pt x="0" y="19099"/>
                    </a:lnTo>
                    <a:lnTo>
                      <a:pt x="21600" y="19099"/>
                    </a:lnTo>
                  </a:path>
                </a:pathLst>
              </a:cu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rot="10800000"/>
              <a:lstStyle/>
              <a:p>
                <a:pPr algn="just">
                  <a:defRPr/>
                </a:pPr>
                <a:r>
                  <a:rPr lang="zh-CN" altLang="en-US" sz="2800" b="1">
                    <a:solidFill>
                      <a:srgbClr val="0000CC"/>
                    </a:solidFill>
                  </a:rPr>
                  <a:t>　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latin typeface="宋体" pitchFamily="2" charset="-122"/>
                  </a:rPr>
                  <a:t>111010</a:t>
                </a:r>
              </a:p>
              <a:p>
                <a:pPr algn="just">
                  <a:defRPr/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pitchFamily="2" charset="-122"/>
                  </a:rPr>
                  <a:t>＋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800" b="1">
                    <a:latin typeface="宋体" pitchFamily="2" charset="-122"/>
                  </a:rPr>
                  <a:t>111100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zh-CN" altLang="en-US" sz="2800" b="1">
                    <a:solidFill>
                      <a:srgbClr val="CC3300"/>
                    </a:solidFill>
                    <a:latin typeface="宋体" pitchFamily="2" charset="-122"/>
                  </a:rPr>
                  <a:t>　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latin typeface="宋体" pitchFamily="2" charset="-122"/>
                  </a:rPr>
                  <a:t>110110</a:t>
                </a:r>
              </a:p>
            </p:txBody>
          </p:sp>
          <p:sp>
            <p:nvSpPr>
              <p:cNvPr id="46102" name="Line 7"/>
              <p:cNvSpPr>
                <a:spLocks noChangeShapeType="1"/>
              </p:cNvSpPr>
              <p:nvPr/>
            </p:nvSpPr>
            <p:spPr bwMode="auto">
              <a:xfrm>
                <a:off x="3615" y="3738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6" name="Group 8"/>
            <p:cNvGrpSpPr>
              <a:grpSpLocks/>
            </p:cNvGrpSpPr>
            <p:nvPr/>
          </p:nvGrpSpPr>
          <p:grpSpPr bwMode="auto">
            <a:xfrm>
              <a:off x="748" y="2971"/>
              <a:ext cx="1243" cy="288"/>
              <a:chOff x="866" y="2971"/>
              <a:chExt cx="1243" cy="288"/>
            </a:xfrm>
          </p:grpSpPr>
          <p:sp>
            <p:nvSpPr>
              <p:cNvPr id="46099" name="Text Box 9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正数</a:t>
                </a:r>
              </a:p>
            </p:txBody>
          </p:sp>
          <p:sp>
            <p:nvSpPr>
              <p:cNvPr id="46100" name="Line 10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7" name="Group 11"/>
            <p:cNvGrpSpPr>
              <a:grpSpLocks/>
            </p:cNvGrpSpPr>
            <p:nvPr/>
          </p:nvGrpSpPr>
          <p:grpSpPr bwMode="auto">
            <a:xfrm>
              <a:off x="748" y="3294"/>
              <a:ext cx="1243" cy="288"/>
              <a:chOff x="866" y="2971"/>
              <a:chExt cx="1243" cy="288"/>
            </a:xfrm>
          </p:grpSpPr>
          <p:sp>
            <p:nvSpPr>
              <p:cNvPr id="46097" name="Text Box 12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正数</a:t>
                </a:r>
              </a:p>
            </p:txBody>
          </p:sp>
          <p:sp>
            <p:nvSpPr>
              <p:cNvPr id="46098" name="Line 13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8" name="Group 14"/>
            <p:cNvGrpSpPr>
              <a:grpSpLocks/>
            </p:cNvGrpSpPr>
            <p:nvPr/>
          </p:nvGrpSpPr>
          <p:grpSpPr bwMode="auto">
            <a:xfrm>
              <a:off x="748" y="3612"/>
              <a:ext cx="1243" cy="288"/>
              <a:chOff x="866" y="2971"/>
              <a:chExt cx="1243" cy="288"/>
            </a:xfrm>
          </p:grpSpPr>
          <p:sp>
            <p:nvSpPr>
              <p:cNvPr id="46095" name="Text Box 15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负数</a:t>
                </a:r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9" name="Group 17"/>
            <p:cNvGrpSpPr>
              <a:grpSpLocks/>
            </p:cNvGrpSpPr>
            <p:nvPr/>
          </p:nvGrpSpPr>
          <p:grpSpPr bwMode="auto">
            <a:xfrm>
              <a:off x="2336" y="2795"/>
              <a:ext cx="1919" cy="288"/>
              <a:chOff x="2336" y="2795"/>
              <a:chExt cx="1919" cy="288"/>
            </a:xfrm>
          </p:grpSpPr>
          <p:sp>
            <p:nvSpPr>
              <p:cNvPr id="46093" name="Text Box 18"/>
              <p:cNvSpPr txBox="1">
                <a:spLocks noChangeArrowheads="1"/>
              </p:cNvSpPr>
              <p:nvPr/>
            </p:nvSpPr>
            <p:spPr bwMode="auto">
              <a:xfrm>
                <a:off x="3560" y="2795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CC3300"/>
                    </a:solidFill>
                  </a:rPr>
                  <a:t>最高位</a:t>
                </a:r>
              </a:p>
            </p:txBody>
          </p:sp>
          <p:sp>
            <p:nvSpPr>
              <p:cNvPr id="46094" name="Line 19"/>
              <p:cNvSpPr>
                <a:spLocks noChangeShapeType="1"/>
              </p:cNvSpPr>
              <p:nvPr/>
            </p:nvSpPr>
            <p:spPr bwMode="auto">
              <a:xfrm flipH="1">
                <a:off x="2336" y="2931"/>
                <a:ext cx="1224" cy="13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0" name="Group 20"/>
            <p:cNvGrpSpPr>
              <a:grpSpLocks/>
            </p:cNvGrpSpPr>
            <p:nvPr/>
          </p:nvGrpSpPr>
          <p:grpSpPr bwMode="auto">
            <a:xfrm>
              <a:off x="2472" y="3249"/>
              <a:ext cx="1874" cy="453"/>
              <a:chOff x="2472" y="3249"/>
              <a:chExt cx="1874" cy="453"/>
            </a:xfrm>
          </p:grpSpPr>
          <p:sp>
            <p:nvSpPr>
              <p:cNvPr id="46091" name="Text Box 21"/>
              <p:cNvSpPr txBox="1">
                <a:spLocks noChangeArrowheads="1"/>
              </p:cNvSpPr>
              <p:nvPr/>
            </p:nvSpPr>
            <p:spPr bwMode="auto">
              <a:xfrm>
                <a:off x="3651" y="3414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0000CC"/>
                    </a:solidFill>
                  </a:rPr>
                  <a:t>次高位</a:t>
                </a:r>
              </a:p>
            </p:txBody>
          </p:sp>
          <p:sp>
            <p:nvSpPr>
              <p:cNvPr id="46092" name="Line 22"/>
              <p:cNvSpPr>
                <a:spLocks noChangeShapeType="1"/>
              </p:cNvSpPr>
              <p:nvPr/>
            </p:nvSpPr>
            <p:spPr bwMode="auto">
              <a:xfrm flipH="1" flipV="1">
                <a:off x="2472" y="3249"/>
                <a:ext cx="1226" cy="317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0321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奇偶标志</a:t>
            </a:r>
            <a:r>
              <a:rPr lang="en-US" altLang="zh-CN" smtClean="0"/>
              <a:t>PF</a:t>
            </a:r>
            <a:r>
              <a:rPr lang="zh-CN" altLang="en-US" smtClean="0"/>
              <a:t>（</a:t>
            </a:r>
            <a:r>
              <a:rPr lang="en-US" altLang="zh-CN" smtClean="0"/>
              <a:t>Parity Flag</a:t>
            </a:r>
            <a:r>
              <a:rPr lang="zh-CN" altLang="en-US" smtClean="0"/>
              <a:t>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993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当运算结果最低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位中</a:t>
            </a:r>
            <a:r>
              <a:rPr lang="zh-CN" altLang="en-US" dirty="0" smtClean="0">
                <a:solidFill>
                  <a:srgbClr val="CC3300"/>
                </a:solidFill>
              </a:rPr>
              <a:t>“</a:t>
            </a:r>
            <a:r>
              <a:rPr lang="en-US" altLang="zh-CN" dirty="0" smtClean="0">
                <a:solidFill>
                  <a:srgbClr val="CC3300"/>
                </a:solidFill>
              </a:rPr>
              <a:t>1”</a:t>
            </a:r>
            <a:r>
              <a:rPr lang="zh-CN" altLang="en-US" dirty="0" smtClean="0">
                <a:solidFill>
                  <a:srgbClr val="CC3300"/>
                </a:solidFill>
              </a:rPr>
              <a:t>的个数为零或偶数</a:t>
            </a:r>
            <a:r>
              <a:rPr lang="zh-CN" altLang="en-US" dirty="0" smtClean="0"/>
              <a:t>时，</a:t>
            </a:r>
            <a:r>
              <a:rPr lang="en-US" altLang="zh-CN" dirty="0" smtClean="0">
                <a:solidFill>
                  <a:srgbClr val="CC3300"/>
                </a:solidFill>
              </a:rPr>
              <a:t>PF</a:t>
            </a:r>
            <a:r>
              <a:rPr lang="zh-CN" altLang="en-US" dirty="0" smtClean="0">
                <a:solidFill>
                  <a:srgbClr val="CC3300"/>
                </a:solidFill>
              </a:rPr>
              <a:t>＝</a:t>
            </a:r>
            <a:r>
              <a:rPr lang="en-US" altLang="zh-CN" dirty="0" smtClean="0">
                <a:solidFill>
                  <a:srgbClr val="CC3300"/>
                </a:solidFill>
              </a:rPr>
              <a:t>1</a:t>
            </a:r>
            <a:r>
              <a:rPr lang="zh-CN" altLang="en-US" dirty="0" smtClean="0"/>
              <a:t>；否则</a:t>
            </a:r>
            <a:r>
              <a:rPr lang="en-US" altLang="zh-CN" dirty="0" smtClean="0"/>
              <a:t>PF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</a:p>
        </p:txBody>
      </p:sp>
      <p:pic>
        <p:nvPicPr>
          <p:cNvPr id="3778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71800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1" name="File"/>
          <p:cNvSpPr>
            <a:spLocks noEditPoints="1" noChangeArrowheads="1"/>
          </p:cNvSpPr>
          <p:nvPr/>
        </p:nvSpPr>
        <p:spPr bwMode="auto">
          <a:xfrm>
            <a:off x="547688" y="2573338"/>
            <a:ext cx="863600" cy="357187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476250" y="306863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10110110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zh-CN" sz="2400" b="1"/>
              <a:t>“1”的个数为5个：PF＝0</a:t>
            </a:r>
            <a:endParaRPr lang="en-US" altLang="zh-CN" sz="24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zh-CN" sz="2400" b="1"/>
              <a:t>“1”的个数为</a:t>
            </a:r>
            <a:r>
              <a:rPr lang="en-US" altLang="zh-CN" sz="2400" b="1"/>
              <a:t>0</a:t>
            </a:r>
            <a:r>
              <a:rPr lang="zh-CN" altLang="zh-CN" sz="2400" b="1"/>
              <a:t>个：PF＝</a:t>
            </a:r>
            <a:r>
              <a:rPr lang="en-US" altLang="zh-CN" sz="2400" b="1"/>
              <a:t>1</a:t>
            </a:r>
            <a:endParaRPr lang="en-US" altLang="zh-CN" sz="2400" b="1">
              <a:solidFill>
                <a:srgbClr val="CC3300"/>
              </a:solidFill>
            </a:endParaRPr>
          </a:p>
        </p:txBody>
      </p:sp>
      <p:sp>
        <p:nvSpPr>
          <p:cNvPr id="377863" name="Line 7"/>
          <p:cNvSpPr>
            <a:spLocks noChangeShapeType="1"/>
          </p:cNvSpPr>
          <p:nvPr/>
        </p:nvSpPr>
        <p:spPr bwMode="auto">
          <a:xfrm>
            <a:off x="5338763" y="551656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 flipH="1" flipV="1">
            <a:off x="6443663" y="556101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7161213" y="5740400"/>
            <a:ext cx="101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 flipH="1" flipV="1">
            <a:off x="5003800" y="551656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5273675" y="5695950"/>
            <a:ext cx="102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  <p:sp>
        <p:nvSpPr>
          <p:cNvPr id="377868" name="AutoShape 12"/>
          <p:cNvSpPr>
            <a:spLocks noChangeArrowheads="1"/>
          </p:cNvSpPr>
          <p:nvPr/>
        </p:nvSpPr>
        <p:spPr bwMode="auto">
          <a:xfrm>
            <a:off x="2267745" y="1989138"/>
            <a:ext cx="6804818" cy="941387"/>
          </a:xfrm>
          <a:prstGeom prst="cloudCallout">
            <a:avLst>
              <a:gd name="adj1" fmla="val 18273"/>
              <a:gd name="adj2" fmla="val -9547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800" b="1" dirty="0" smtClean="0">
                <a:solidFill>
                  <a:srgbClr val="0000CC"/>
                </a:solidFill>
              </a:rPr>
              <a:t>the </a:t>
            </a:r>
            <a:r>
              <a:rPr lang="en-US" altLang="zh-CN" sz="2800" b="1" dirty="0">
                <a:solidFill>
                  <a:srgbClr val="0000CC"/>
                </a:solidFill>
              </a:rPr>
              <a:t>least-significant byte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中“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1”</a:t>
            </a:r>
            <a:r>
              <a:rPr lang="zh-CN" altLang="en-US" sz="2800" b="1" dirty="0">
                <a:solidFill>
                  <a:srgbClr val="0000CC"/>
                </a:solidFill>
              </a:rPr>
              <a:t>的个数</a:t>
            </a:r>
          </a:p>
        </p:txBody>
      </p:sp>
    </p:spTree>
    <p:extLst>
      <p:ext uri="{BB962C8B-B14F-4D97-AF65-F5344CB8AC3E}">
        <p14:creationId xmlns:p14="http://schemas.microsoft.com/office/powerpoint/2010/main" val="262247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/>
      <p:bldP spid="377862" grpId="0"/>
      <p:bldP spid="377863" grpId="0" animBg="1"/>
      <p:bldP spid="377864" grpId="0" animBg="1"/>
      <p:bldP spid="377865" grpId="0"/>
      <p:bldP spid="377866" grpId="0" animBg="1"/>
      <p:bldP spid="3778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零标志</a:t>
            </a:r>
            <a:r>
              <a:rPr lang="en-US" altLang="zh-CN" smtClean="0"/>
              <a:t>ZF</a:t>
            </a:r>
            <a:r>
              <a:rPr lang="zh-CN" altLang="en-US" smtClean="0"/>
              <a:t>（</a:t>
            </a:r>
            <a:r>
              <a:rPr lang="en-US" altLang="zh-CN" smtClean="0"/>
              <a:t>Zero Flag</a:t>
            </a:r>
            <a:r>
              <a:rPr lang="zh-CN" altLang="en-US" smtClean="0"/>
              <a:t>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719138"/>
          </a:xfrm>
        </p:spPr>
        <p:txBody>
          <a:bodyPr/>
          <a:lstStyle/>
          <a:p>
            <a:pPr eaLnBrk="1" hangingPunct="1"/>
            <a:r>
              <a:rPr lang="zh-CN" altLang="zh-CN" smtClean="0"/>
              <a:t>运算</a:t>
            </a:r>
            <a:r>
              <a:rPr lang="zh-CN" altLang="zh-CN" smtClean="0">
                <a:solidFill>
                  <a:srgbClr val="CC3300"/>
                </a:solidFill>
              </a:rPr>
              <a:t>结果为0</a:t>
            </a:r>
            <a:r>
              <a:rPr lang="zh-CN" altLang="zh-CN" smtClean="0"/>
              <a:t>，则</a:t>
            </a:r>
            <a:r>
              <a:rPr lang="zh-CN" altLang="zh-CN" smtClean="0">
                <a:solidFill>
                  <a:srgbClr val="CC3300"/>
                </a:solidFill>
              </a:rPr>
              <a:t>ZF＝1</a:t>
            </a:r>
            <a:r>
              <a:rPr lang="zh-CN" altLang="zh-CN" smtClean="0"/>
              <a:t>，否则ZF＝0</a:t>
            </a:r>
            <a:endParaRPr lang="en-US" altLang="zh-CN" smtClean="0"/>
          </a:p>
        </p:txBody>
      </p:sp>
      <p:sp>
        <p:nvSpPr>
          <p:cNvPr id="378884" name="AutoShape 4"/>
          <p:cNvSpPr>
            <a:spLocks noChangeArrowheads="1"/>
          </p:cNvSpPr>
          <p:nvPr/>
        </p:nvSpPr>
        <p:spPr bwMode="auto">
          <a:xfrm>
            <a:off x="4284663" y="1916113"/>
            <a:ext cx="4391025" cy="1152525"/>
          </a:xfrm>
          <a:prstGeom prst="cloudCallout">
            <a:avLst>
              <a:gd name="adj1" fmla="val -55208"/>
              <a:gd name="adj2" fmla="val -65426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800" b="1">
                <a:solidFill>
                  <a:srgbClr val="0000CC"/>
                </a:solidFill>
              </a:rPr>
              <a:t>结果是</a:t>
            </a:r>
            <a:r>
              <a:rPr lang="en-US" altLang="zh-CN" sz="2800" b="1">
                <a:solidFill>
                  <a:srgbClr val="0000CC"/>
                </a:solidFill>
              </a:rPr>
              <a:t>0</a:t>
            </a:r>
            <a:r>
              <a:rPr lang="zh-CN" altLang="en-US" sz="2800" b="1">
                <a:solidFill>
                  <a:srgbClr val="0000CC"/>
                </a:solidFill>
              </a:rPr>
              <a:t>，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800" b="1">
                <a:solidFill>
                  <a:srgbClr val="0000CC"/>
                </a:solidFill>
              </a:rPr>
              <a:t>ZF</a:t>
            </a:r>
            <a:r>
              <a:rPr lang="zh-CN" altLang="en-US" sz="2800" b="1">
                <a:solidFill>
                  <a:srgbClr val="0000CC"/>
                </a:solidFill>
              </a:rPr>
              <a:t>标志不是</a:t>
            </a:r>
            <a:r>
              <a:rPr lang="en-US" altLang="zh-CN" sz="2800" b="1">
                <a:solidFill>
                  <a:srgbClr val="0000CC"/>
                </a:solidFill>
              </a:rPr>
              <a:t>0 </a:t>
            </a:r>
            <a:r>
              <a:rPr lang="zh-CN" altLang="en-US" sz="2800" b="1">
                <a:solidFill>
                  <a:srgbClr val="0000CC"/>
                </a:solidFill>
              </a:rPr>
              <a:t>！</a:t>
            </a:r>
          </a:p>
        </p:txBody>
      </p:sp>
      <p:pic>
        <p:nvPicPr>
          <p:cNvPr id="378885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090863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6" name="File"/>
          <p:cNvSpPr>
            <a:spLocks noEditPoints="1" noChangeArrowheads="1"/>
          </p:cNvSpPr>
          <p:nvPr/>
        </p:nvSpPr>
        <p:spPr bwMode="auto">
          <a:xfrm>
            <a:off x="547688" y="2692400"/>
            <a:ext cx="863600" cy="357188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476250" y="317658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10110110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结果不是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ZF</a:t>
            </a:r>
            <a:r>
              <a:rPr lang="zh-CN" altLang="en-US" sz="2400" b="1"/>
              <a:t>＝</a:t>
            </a:r>
            <a:r>
              <a:rPr lang="en-US" altLang="zh-CN" sz="2400" b="1"/>
              <a:t>0</a:t>
            </a:r>
            <a:endParaRPr lang="en-US" altLang="zh-CN" sz="28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结果是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ZF</a:t>
            </a:r>
            <a:r>
              <a:rPr lang="zh-CN" altLang="en-US" sz="2400" b="1"/>
              <a:t>＝</a:t>
            </a:r>
            <a:r>
              <a:rPr lang="en-US" altLang="zh-CN" sz="2400" b="1"/>
              <a:t>1</a:t>
            </a:r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>
            <a:off x="5338763" y="562451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89" name="Line 9"/>
          <p:cNvSpPr>
            <a:spLocks noChangeShapeType="1"/>
          </p:cNvSpPr>
          <p:nvPr/>
        </p:nvSpPr>
        <p:spPr bwMode="auto">
          <a:xfrm flipH="1" flipV="1">
            <a:off x="6443663" y="566896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7161213" y="584835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 flipH="1" flipV="1">
            <a:off x="5003800" y="562451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5273675" y="5803900"/>
            <a:ext cx="102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</p:spTree>
    <p:extLst>
      <p:ext uri="{BB962C8B-B14F-4D97-AF65-F5344CB8AC3E}">
        <p14:creationId xmlns:p14="http://schemas.microsoft.com/office/powerpoint/2010/main" val="317539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8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8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8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8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78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78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6" grpId="0" animBg="1"/>
      <p:bldP spid="378888" grpId="0" animBg="1"/>
      <p:bldP spid="378889" grpId="0" animBg="1"/>
      <p:bldP spid="378890" grpId="0"/>
      <p:bldP spid="378891" grpId="0" animBg="1"/>
      <p:bldP spid="3788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符号标志</a:t>
            </a:r>
            <a:r>
              <a:rPr lang="en-US" altLang="zh-CN" smtClean="0"/>
              <a:t>SF</a:t>
            </a:r>
            <a:r>
              <a:rPr lang="zh-CN" altLang="en-US" smtClean="0"/>
              <a:t>（</a:t>
            </a:r>
            <a:r>
              <a:rPr lang="en-US" altLang="zh-CN" smtClean="0"/>
              <a:t>Sign Flag</a:t>
            </a:r>
            <a:r>
              <a:rPr lang="zh-CN" altLang="en-US" smtClean="0"/>
              <a:t>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719138"/>
          </a:xfrm>
        </p:spPr>
        <p:txBody>
          <a:bodyPr/>
          <a:lstStyle/>
          <a:p>
            <a:pPr eaLnBrk="1" hangingPunct="1"/>
            <a:r>
              <a:rPr lang="zh-CN" altLang="zh-CN" smtClean="0"/>
              <a:t>运算</a:t>
            </a:r>
            <a:r>
              <a:rPr lang="zh-CN" altLang="zh-CN" smtClean="0">
                <a:solidFill>
                  <a:srgbClr val="CC3300"/>
                </a:solidFill>
              </a:rPr>
              <a:t>结果最高位为1</a:t>
            </a:r>
            <a:r>
              <a:rPr lang="zh-CN" altLang="zh-CN" smtClean="0"/>
              <a:t>，则</a:t>
            </a:r>
            <a:r>
              <a:rPr lang="zh-CN" altLang="zh-CN" smtClean="0">
                <a:solidFill>
                  <a:srgbClr val="CC3300"/>
                </a:solidFill>
              </a:rPr>
              <a:t>SF＝1</a:t>
            </a:r>
            <a:r>
              <a:rPr lang="zh-CN" altLang="zh-CN" smtClean="0"/>
              <a:t>；否则SF＝0</a:t>
            </a:r>
            <a:r>
              <a:rPr lang="zh-CN" altLang="en-US" smtClean="0"/>
              <a:t>。</a:t>
            </a:r>
          </a:p>
        </p:txBody>
      </p:sp>
      <p:pic>
        <p:nvPicPr>
          <p:cNvPr id="37990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71800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909" name="File"/>
          <p:cNvSpPr>
            <a:spLocks noEditPoints="1" noChangeArrowheads="1"/>
          </p:cNvSpPr>
          <p:nvPr/>
        </p:nvSpPr>
        <p:spPr bwMode="auto">
          <a:xfrm>
            <a:off x="547688" y="2573338"/>
            <a:ext cx="863600" cy="357187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476250" y="306863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最高位＝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0000CC"/>
                </a:solidFill>
              </a:rPr>
              <a:t>SF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endParaRPr lang="en-US" altLang="zh-CN" sz="24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</a:t>
            </a:r>
            <a:r>
              <a:rPr lang="en-US" altLang="zh-CN" sz="2800" b="1">
                <a:solidFill>
                  <a:srgbClr val="CC3300"/>
                </a:solidFill>
              </a:rPr>
              <a:t>0</a:t>
            </a:r>
            <a:r>
              <a:rPr lang="en-US" altLang="zh-CN" sz="2800" b="1">
                <a:solidFill>
                  <a:srgbClr val="0000CC"/>
                </a:solidFill>
              </a:rPr>
              <a:t>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最高位＝</a:t>
            </a:r>
            <a:r>
              <a:rPr lang="en-US" altLang="zh-CN" sz="2400" b="1">
                <a:solidFill>
                  <a:srgbClr val="CC3300"/>
                </a:solidFill>
              </a:rPr>
              <a:t>0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0000CC"/>
                </a:solidFill>
              </a:rPr>
              <a:t>SF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CC3300"/>
                </a:solidFill>
              </a:rPr>
              <a:t>0</a:t>
            </a:r>
          </a:p>
        </p:txBody>
      </p:sp>
      <p:sp>
        <p:nvSpPr>
          <p:cNvPr id="379911" name="Line 7"/>
          <p:cNvSpPr>
            <a:spLocks noChangeShapeType="1"/>
          </p:cNvSpPr>
          <p:nvPr/>
        </p:nvSpPr>
        <p:spPr bwMode="auto">
          <a:xfrm>
            <a:off x="5408613" y="551656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 flipH="1" flipV="1">
            <a:off x="6513513" y="556101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7231063" y="5740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9914" name="Line 10"/>
          <p:cNvSpPr>
            <a:spLocks noChangeShapeType="1"/>
          </p:cNvSpPr>
          <p:nvPr/>
        </p:nvSpPr>
        <p:spPr bwMode="auto">
          <a:xfrm flipH="1" flipV="1">
            <a:off x="5073650" y="551656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5343525" y="5695950"/>
            <a:ext cx="110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  <p:sp>
        <p:nvSpPr>
          <p:cNvPr id="379916" name="AutoShape 12"/>
          <p:cNvSpPr>
            <a:spLocks noChangeArrowheads="1"/>
          </p:cNvSpPr>
          <p:nvPr/>
        </p:nvSpPr>
        <p:spPr bwMode="auto">
          <a:xfrm>
            <a:off x="2843213" y="2060575"/>
            <a:ext cx="5761235" cy="647700"/>
          </a:xfrm>
          <a:prstGeom prst="cloudCallout">
            <a:avLst>
              <a:gd name="adj1" fmla="val -31412"/>
              <a:gd name="adj2" fmla="val -10637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</a:rPr>
              <a:t>最高位＝符号位＝</a:t>
            </a:r>
            <a:r>
              <a:rPr lang="en-US" altLang="zh-CN" sz="2800" b="1" dirty="0">
                <a:solidFill>
                  <a:srgbClr val="0000CC"/>
                </a:solidFill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3848479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9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9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9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79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 animBg="1"/>
      <p:bldP spid="379911" grpId="0" animBg="1"/>
      <p:bldP spid="379912" grpId="0" animBg="1"/>
      <p:bldP spid="379913" grpId="0"/>
      <p:bldP spid="379914" grpId="0" animBg="1"/>
      <p:bldP spid="3799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zh-CN" altLang="zh-CN" sz="3600" smtClean="0"/>
              <a:t>辅助进位标志</a:t>
            </a:r>
            <a:r>
              <a:rPr lang="zh-CN" altLang="en-US" sz="3600" smtClean="0"/>
              <a:t>（</a:t>
            </a:r>
            <a:r>
              <a:rPr lang="en-US" altLang="zh-CN" sz="3600" smtClean="0"/>
              <a:t>Auxiliary Carry</a:t>
            </a:r>
            <a:r>
              <a:rPr lang="zh-CN" altLang="en-US" sz="3600" smtClean="0"/>
              <a:t>）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AF</a:t>
            </a:r>
            <a:r>
              <a:rPr lang="zh-CN" altLang="en-US" smtClean="0">
                <a:solidFill>
                  <a:srgbClr val="CC0000"/>
                </a:solidFill>
              </a:rPr>
              <a:t>（</a:t>
            </a:r>
            <a:r>
              <a:rPr lang="en-US" altLang="zh-CN" smtClean="0">
                <a:solidFill>
                  <a:srgbClr val="CC0000"/>
                </a:solidFill>
              </a:rPr>
              <a:t>Auxiliary Carry</a:t>
            </a:r>
            <a:r>
              <a:rPr lang="zh-CN" altLang="en-US" smtClean="0">
                <a:solidFill>
                  <a:srgbClr val="CC0000"/>
                </a:solidFill>
              </a:rPr>
              <a:t>）：辅助进位标志。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用于标志</a:t>
            </a:r>
            <a:r>
              <a:rPr lang="en-US" altLang="zh-CN" smtClean="0"/>
              <a:t>D3</a:t>
            </a:r>
            <a:r>
              <a:rPr lang="zh-CN" altLang="en-US" smtClean="0"/>
              <a:t>向</a:t>
            </a:r>
            <a:r>
              <a:rPr lang="en-US" altLang="zh-CN" smtClean="0"/>
              <a:t>D4</a:t>
            </a:r>
            <a:r>
              <a:rPr lang="zh-CN" altLang="en-US" smtClean="0"/>
              <a:t>位之间的进位（加法运算）或借位（减法运算）的状态。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AF</a:t>
            </a:r>
            <a:r>
              <a:rPr lang="zh-CN" altLang="en-US" smtClean="0"/>
              <a:t>标志供</a:t>
            </a:r>
            <a:r>
              <a:rPr lang="en-US" altLang="zh-CN" smtClean="0"/>
              <a:t>DAA</a:t>
            </a:r>
            <a:r>
              <a:rPr lang="zh-CN" altLang="en-US" smtClean="0"/>
              <a:t>和</a:t>
            </a:r>
            <a:r>
              <a:rPr lang="en-US" altLang="zh-CN" smtClean="0"/>
              <a:t>DAS</a:t>
            </a:r>
            <a:r>
              <a:rPr lang="zh-CN" altLang="en-US" smtClean="0"/>
              <a:t>指令使用，以便在</a:t>
            </a:r>
            <a:r>
              <a:rPr lang="en-US" altLang="zh-CN" smtClean="0">
                <a:solidFill>
                  <a:srgbClr val="0033CC"/>
                </a:solidFill>
              </a:rPr>
              <a:t>BCD</a:t>
            </a:r>
            <a:r>
              <a:rPr lang="zh-CN" altLang="en-US" smtClean="0">
                <a:solidFill>
                  <a:srgbClr val="0033CC"/>
                </a:solidFill>
              </a:rPr>
              <a:t>码</a:t>
            </a:r>
            <a:r>
              <a:rPr lang="zh-CN" altLang="en-US" smtClean="0"/>
              <a:t>的加法或减法之后对</a:t>
            </a:r>
            <a:r>
              <a:rPr lang="en-US" altLang="zh-CN" smtClean="0"/>
              <a:t>AL</a:t>
            </a:r>
            <a:r>
              <a:rPr lang="zh-CN" altLang="en-US" smtClean="0"/>
              <a:t>中的结果值进行十进制调整。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72016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Example 3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196975"/>
            <a:ext cx="8785670" cy="17279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CC00CC"/>
                </a:solidFill>
              </a:rPr>
              <a:t>例、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中，实现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位加法。</a:t>
            </a:r>
            <a:endParaRPr lang="en-US" altLang="zh-CN" b="0" dirty="0" smtClean="0"/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把</a:t>
            </a:r>
            <a:r>
              <a:rPr lang="en-US" altLang="zh-CN" dirty="0" smtClean="0"/>
              <a:t>ARRAY1</a:t>
            </a:r>
            <a:r>
              <a:rPr lang="zh-CN" altLang="en-US" dirty="0" smtClean="0"/>
              <a:t>地址开始的</a:t>
            </a:r>
            <a:r>
              <a:rPr lang="zh-CN" altLang="en-US" dirty="0"/>
              <a:t>四</a:t>
            </a:r>
            <a:r>
              <a:rPr lang="zh-CN" altLang="en-US" dirty="0" smtClean="0"/>
              <a:t>个字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低字在前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ARRAY2</a:t>
            </a:r>
            <a:r>
              <a:rPr lang="zh-CN" altLang="en-US" dirty="0" smtClean="0"/>
              <a:t>地址开始的四个字相加，和存放在</a:t>
            </a:r>
            <a:r>
              <a:rPr lang="en-US" altLang="zh-CN" dirty="0"/>
              <a:t>ARRAY1</a:t>
            </a:r>
            <a:r>
              <a:rPr lang="zh-CN" altLang="en-US" dirty="0" smtClean="0"/>
              <a:t>开始处。</a:t>
            </a:r>
          </a:p>
        </p:txBody>
      </p:sp>
      <p:graphicFrame>
        <p:nvGraphicFramePr>
          <p:cNvPr id="131082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90751"/>
              </p:ext>
            </p:extLst>
          </p:nvPr>
        </p:nvGraphicFramePr>
        <p:xfrm>
          <a:off x="2260600" y="3552725"/>
          <a:ext cx="1447800" cy="2116138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7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3653"/>
              </p:ext>
            </p:extLst>
          </p:nvPr>
        </p:nvGraphicFramePr>
        <p:xfrm>
          <a:off x="5867400" y="3552725"/>
          <a:ext cx="1295400" cy="210185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6" name="Rectangle 8"/>
          <p:cNvSpPr>
            <a:spLocks noChangeArrowheads="1"/>
          </p:cNvSpPr>
          <p:nvPr/>
        </p:nvSpPr>
        <p:spPr bwMode="auto">
          <a:xfrm>
            <a:off x="899592" y="4648100"/>
            <a:ext cx="5112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33CC"/>
                </a:solidFill>
              </a:rPr>
              <a:t>ARRAY1                            ARRAY2</a:t>
            </a:r>
            <a:endParaRPr lang="en-US" altLang="zh-CN" sz="2400" b="1" dirty="0">
              <a:solidFill>
                <a:srgbClr val="0033CC"/>
              </a:solidFill>
            </a:endParaRPr>
          </a:p>
        </p:txBody>
      </p:sp>
      <p:sp>
        <p:nvSpPr>
          <p:cNvPr id="53277" name="Rectangle 12"/>
          <p:cNvSpPr>
            <a:spLocks noChangeArrowheads="1"/>
          </p:cNvSpPr>
          <p:nvPr/>
        </p:nvSpPr>
        <p:spPr bwMode="auto">
          <a:xfrm>
            <a:off x="3419475" y="5636096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CC"/>
                </a:solidFill>
              </a:rPr>
              <a:t>低地址</a:t>
            </a:r>
          </a:p>
        </p:txBody>
      </p:sp>
      <p:sp>
        <p:nvSpPr>
          <p:cNvPr id="53278" name="Rectangle 13"/>
          <p:cNvSpPr>
            <a:spLocks noChangeArrowheads="1"/>
          </p:cNvSpPr>
          <p:nvPr/>
        </p:nvSpPr>
        <p:spPr bwMode="auto">
          <a:xfrm>
            <a:off x="3492500" y="30637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CC"/>
                </a:solidFill>
              </a:rPr>
              <a:t>高地址</a:t>
            </a:r>
          </a:p>
        </p:txBody>
      </p:sp>
    </p:spTree>
    <p:extLst>
      <p:ext uri="{BB962C8B-B14F-4D97-AF65-F5344CB8AC3E}">
        <p14:creationId xmlns:p14="http://schemas.microsoft.com/office/powerpoint/2010/main" val="275396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程序段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4464050"/>
          </a:xfrm>
        </p:spPr>
        <p:txBody>
          <a:bodyPr/>
          <a:lstStyle/>
          <a:p>
            <a:pPr eaLnBrk="1"/>
            <a:r>
              <a:rPr lang="en-US" altLang="zh-CN" sz="2400" dirty="0" smtClean="0"/>
              <a:t>MOV ESI , OFFSET ARRAY1 ; </a:t>
            </a:r>
            <a:r>
              <a:rPr lang="zh-CN" altLang="en-US" sz="2400" dirty="0" smtClean="0">
                <a:solidFill>
                  <a:srgbClr val="008000"/>
                </a:solidFill>
              </a:rPr>
              <a:t>取第一个数的首地址</a:t>
            </a:r>
          </a:p>
          <a:p>
            <a:pPr eaLnBrk="1" hangingPunct="1"/>
            <a:r>
              <a:rPr lang="en-US" altLang="zh-CN" sz="2400" dirty="0" smtClean="0"/>
              <a:t>MOV EAX, [ESI] ;   </a:t>
            </a:r>
            <a:r>
              <a:rPr lang="zh-CN" altLang="en-US" sz="2400" dirty="0" smtClean="0">
                <a:solidFill>
                  <a:srgbClr val="008000"/>
                </a:solidFill>
              </a:rPr>
              <a:t>将第一个数的低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位送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</a:p>
          <a:p>
            <a:pPr eaLnBrk="1"/>
            <a:r>
              <a:rPr lang="en-US" altLang="zh-CN" sz="2400" dirty="0" smtClean="0"/>
              <a:t>MOV EDI, OFFSET ARRAY2 ; </a:t>
            </a:r>
            <a:r>
              <a:rPr lang="zh-CN" altLang="en-US" sz="2400" dirty="0" smtClean="0">
                <a:solidFill>
                  <a:srgbClr val="008000"/>
                </a:solidFill>
              </a:rPr>
              <a:t>取第二个数的首地址</a:t>
            </a:r>
          </a:p>
          <a:p>
            <a:pPr eaLnBrk="1" hangingPunct="1"/>
            <a:r>
              <a:rPr lang="en-US" altLang="zh-CN" sz="2400" dirty="0" smtClean="0"/>
              <a:t>ADD  EAX, [EDI] ;  </a:t>
            </a:r>
            <a:r>
              <a:rPr lang="zh-CN" altLang="en-US" sz="2400" dirty="0" smtClean="0">
                <a:solidFill>
                  <a:srgbClr val="008000"/>
                </a:solidFill>
              </a:rPr>
              <a:t>第一个数的低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位和第</a:t>
            </a:r>
            <a:r>
              <a:rPr lang="en-US" altLang="zh-CN" sz="2400" dirty="0" smtClean="0">
                <a:solidFill>
                  <a:srgbClr val="008000"/>
                </a:solidFill>
              </a:rPr>
              <a:t>2</a:t>
            </a:r>
            <a:r>
              <a:rPr lang="zh-CN" altLang="en-US" sz="2400" dirty="0" smtClean="0">
                <a:solidFill>
                  <a:srgbClr val="008000"/>
                </a:solidFill>
              </a:rPr>
              <a:t>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位相加（不加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，但此条指令的执行影响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）</a:t>
            </a:r>
          </a:p>
          <a:p>
            <a:pPr eaLnBrk="1" hangingPunct="1"/>
            <a:r>
              <a:rPr lang="en-US" altLang="zh-CN" sz="2400" dirty="0" smtClean="0"/>
              <a:t>MOV [ESI], EAX; </a:t>
            </a:r>
            <a:r>
              <a:rPr lang="zh-CN" altLang="en-US" sz="2400" dirty="0" smtClean="0">
                <a:solidFill>
                  <a:srgbClr val="008000"/>
                </a:solidFill>
              </a:rPr>
              <a:t>存低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位相加结果</a:t>
            </a:r>
          </a:p>
          <a:p>
            <a:pPr eaLnBrk="1" hangingPunct="1"/>
            <a:r>
              <a:rPr lang="en-US" altLang="zh-CN" sz="2400" dirty="0" smtClean="0"/>
              <a:t>MOV EAX, [ESI+4];</a:t>
            </a:r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ADC </a:t>
            </a:r>
            <a:r>
              <a:rPr lang="en-US" altLang="zh-CN" sz="2400" dirty="0" smtClean="0"/>
              <a:t> EAX, [EDI+4]; </a:t>
            </a:r>
            <a:r>
              <a:rPr lang="zh-CN" altLang="en-US" sz="2400" dirty="0" smtClean="0">
                <a:solidFill>
                  <a:srgbClr val="008000"/>
                </a:solidFill>
              </a:rPr>
              <a:t>两个高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位连同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（低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位相加形成的）相加</a:t>
            </a:r>
            <a:r>
              <a:rPr lang="en-US" altLang="zh-CN" sz="2400" dirty="0" smtClean="0">
                <a:solidFill>
                  <a:srgbClr val="008000"/>
                </a:solidFill>
              </a:rPr>
              <a:t>.</a:t>
            </a:r>
          </a:p>
          <a:p>
            <a:pPr eaLnBrk="1" hangingPunct="1"/>
            <a:r>
              <a:rPr lang="en-US" altLang="zh-CN" sz="2400" dirty="0" smtClean="0"/>
              <a:t>MOV [ESI+4], EAX; </a:t>
            </a:r>
            <a:r>
              <a:rPr lang="zh-CN" altLang="en-US" sz="2400" dirty="0" smtClean="0">
                <a:solidFill>
                  <a:srgbClr val="008000"/>
                </a:solidFill>
              </a:rPr>
              <a:t>存高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位相加结果</a:t>
            </a:r>
            <a:r>
              <a:rPr lang="en-US" altLang="zh-CN" sz="2400" dirty="0" smtClean="0">
                <a:solidFill>
                  <a:srgbClr val="008000"/>
                </a:solidFill>
              </a:rPr>
              <a:t>.</a:t>
            </a:r>
            <a:endParaRPr lang="en-US" altLang="zh-CN" sz="2400" dirty="0" smtClean="0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250825" y="5734050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0000"/>
                </a:solidFill>
              </a:rPr>
              <a:t>思考</a:t>
            </a:r>
            <a:r>
              <a:rPr lang="zh-CN" altLang="en-US" sz="2400" b="1" dirty="0" smtClean="0">
                <a:solidFill>
                  <a:srgbClr val="CC0000"/>
                </a:solidFill>
              </a:rPr>
              <a:t>：</a:t>
            </a:r>
            <a:r>
              <a:rPr lang="en-US" altLang="zh-CN" sz="2400" b="1" dirty="0" smtClean="0"/>
              <a:t>128</a:t>
            </a:r>
            <a:r>
              <a:rPr lang="zh-CN" altLang="en-US" sz="2400" b="1" dirty="0"/>
              <a:t>位整数相加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减？</a:t>
            </a:r>
          </a:p>
        </p:txBody>
      </p:sp>
    </p:spTree>
    <p:extLst>
      <p:ext uri="{BB962C8B-B14F-4D97-AF65-F5344CB8AC3E}">
        <p14:creationId xmlns:p14="http://schemas.microsoft.com/office/powerpoint/2010/main" val="3807677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Example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BL, 12H</a:t>
            </a:r>
          </a:p>
          <a:p>
            <a:r>
              <a:rPr lang="en-US" dirty="0" smtClean="0"/>
              <a:t>MOV DL, 02H</a:t>
            </a:r>
          </a:p>
          <a:p>
            <a:r>
              <a:rPr lang="en-US" dirty="0" smtClean="0"/>
              <a:t>XADD BL, DL</a:t>
            </a:r>
            <a:r>
              <a:rPr lang="zh-CN" altLang="en-US" dirty="0" smtClean="0">
                <a:solidFill>
                  <a:srgbClr val="006600"/>
                </a:solidFill>
              </a:rPr>
              <a:t>；</a:t>
            </a:r>
            <a:r>
              <a:rPr lang="en-US" altLang="zh-CN" dirty="0" smtClean="0">
                <a:solidFill>
                  <a:srgbClr val="006600"/>
                </a:solidFill>
              </a:rPr>
              <a:t>BL=14H, DL=12H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16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减法指令</a:t>
            </a:r>
            <a:endParaRPr lang="zh-CN" altLang="en-US" dirty="0" smtClean="0"/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03624"/>
              </p:ext>
            </p:extLst>
          </p:nvPr>
        </p:nvGraphicFramePr>
        <p:xfrm>
          <a:off x="251520" y="1153715"/>
          <a:ext cx="8784977" cy="1847083"/>
        </p:xfrm>
        <a:graphic>
          <a:graphicData uri="http://schemas.openxmlformats.org/drawingml/2006/table">
            <a:tbl>
              <a:tblPr/>
              <a:tblGrid>
                <a:gridCol w="951706"/>
                <a:gridCol w="878498"/>
                <a:gridCol w="6954773"/>
              </a:tblGrid>
              <a:tr h="50177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减法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SUB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3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—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76905"/>
              </p:ext>
            </p:extLst>
          </p:nvPr>
        </p:nvGraphicFramePr>
        <p:xfrm>
          <a:off x="251520" y="3103056"/>
          <a:ext cx="8784976" cy="1838112"/>
        </p:xfrm>
        <a:graphic>
          <a:graphicData uri="http://schemas.openxmlformats.org/drawingml/2006/table">
            <a:tbl>
              <a:tblPr/>
              <a:tblGrid>
                <a:gridCol w="951706"/>
                <a:gridCol w="888810"/>
                <a:gridCol w="6944460"/>
              </a:tblGrid>
              <a:tr h="52920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带借位减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SBB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—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—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进位标志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29440"/>
              </p:ext>
            </p:extLst>
          </p:nvPr>
        </p:nvGraphicFramePr>
        <p:xfrm>
          <a:off x="251520" y="5171047"/>
          <a:ext cx="8784976" cy="1429088"/>
        </p:xfrm>
        <a:graphic>
          <a:graphicData uri="http://schemas.openxmlformats.org/drawingml/2006/table">
            <a:tbl>
              <a:tblPr/>
              <a:tblGrid>
                <a:gridCol w="951706"/>
                <a:gridCol w="888810"/>
                <a:gridCol w="6944460"/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DEC  REG/MEM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标志位，其余状态标志都受影响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243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减法指令</a:t>
            </a:r>
            <a:endParaRPr lang="zh-CN" altLang="en-US" dirty="0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pPr marL="609600" indent="-609600" eaLnBrk="1">
              <a:spcBef>
                <a:spcPct val="50000"/>
              </a:spcBef>
            </a:pPr>
            <a:r>
              <a:rPr lang="zh-CN" altLang="en-US" dirty="0"/>
              <a:t>减法指令</a:t>
            </a:r>
            <a:r>
              <a:rPr lang="zh-CN" altLang="en-US" dirty="0" smtClean="0"/>
              <a:t>注意事项与加法指令类似：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/>
              <a:t>源操作数和目的操作数</a:t>
            </a:r>
            <a:r>
              <a:rPr lang="zh-CN" altLang="en-US" dirty="0">
                <a:solidFill>
                  <a:srgbClr val="CC0000"/>
                </a:solidFill>
              </a:rPr>
              <a:t>不能</a:t>
            </a:r>
            <a:r>
              <a:rPr lang="zh-CN" altLang="en-US" dirty="0"/>
              <a:t>同时为内存单元（</a:t>
            </a:r>
            <a:r>
              <a:rPr lang="en-US" altLang="zh-CN" dirty="0"/>
              <a:t>MEM</a:t>
            </a:r>
            <a:r>
              <a:rPr lang="zh-CN" altLang="en-US" dirty="0"/>
              <a:t>）。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不允许</a:t>
            </a:r>
            <a:r>
              <a:rPr lang="zh-CN" altLang="en-US" dirty="0"/>
              <a:t>与段寄存器（</a:t>
            </a:r>
            <a:r>
              <a:rPr lang="en-US" altLang="zh-CN" dirty="0"/>
              <a:t>SREG</a:t>
            </a:r>
            <a:r>
              <a:rPr lang="zh-CN" altLang="en-US" dirty="0"/>
              <a:t>）相关的加法。</a:t>
            </a:r>
            <a:endParaRPr lang="en-US" altLang="zh-CN" dirty="0"/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标志</a:t>
            </a:r>
            <a:r>
              <a:rPr lang="zh-CN" altLang="en-US" dirty="0"/>
              <a:t>寄存器中</a:t>
            </a:r>
            <a:r>
              <a:rPr lang="zh-CN" altLang="en-US" dirty="0">
                <a:solidFill>
                  <a:srgbClr val="CC0000"/>
                </a:solidFill>
              </a:rPr>
              <a:t>状态位</a:t>
            </a:r>
            <a:r>
              <a:rPr lang="zh-CN" altLang="en-US" dirty="0"/>
              <a:t>随运算结果而变化，</a:t>
            </a:r>
            <a:r>
              <a:rPr lang="zh-CN" altLang="en-US" dirty="0" smtClean="0"/>
              <a:t>但</a:t>
            </a:r>
            <a:r>
              <a:rPr lang="en-US" altLang="zh-CN" dirty="0" smtClean="0">
                <a:solidFill>
                  <a:srgbClr val="C00000"/>
                </a:solidFill>
              </a:rPr>
              <a:t>DEC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>
                <a:solidFill>
                  <a:srgbClr val="C00000"/>
                </a:solidFill>
              </a:rPr>
              <a:t>不影响</a:t>
            </a:r>
            <a:r>
              <a:rPr lang="en-US" altLang="zh-CN" dirty="0">
                <a:solidFill>
                  <a:srgbClr val="C00000"/>
                </a:solidFill>
              </a:rPr>
              <a:t>CF</a:t>
            </a:r>
            <a:r>
              <a:rPr lang="zh-CN" altLang="en-US" dirty="0">
                <a:solidFill>
                  <a:srgbClr val="C00000"/>
                </a:solidFill>
              </a:rPr>
              <a:t>标志</a:t>
            </a:r>
            <a:r>
              <a:rPr lang="zh-CN" altLang="en-US" dirty="0"/>
              <a:t>。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/>
              <a:t>指令中操作数是带符号数还是无符号数由</a:t>
            </a:r>
            <a:r>
              <a:rPr lang="zh-CN" altLang="en-US" dirty="0">
                <a:solidFill>
                  <a:srgbClr val="FF0000"/>
                </a:solidFill>
              </a:rPr>
              <a:t>程序员</a:t>
            </a:r>
            <a:r>
              <a:rPr lang="zh-CN" altLang="en-US" dirty="0"/>
              <a:t>解释。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2897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 CL, BL</a:t>
            </a:r>
          </a:p>
          <a:p>
            <a:r>
              <a:rPr lang="en-US" dirty="0"/>
              <a:t>SUB DH, 4FH</a:t>
            </a:r>
          </a:p>
          <a:p>
            <a:r>
              <a:rPr lang="en-US" dirty="0" smtClean="0"/>
              <a:t>SUB AX, SP</a:t>
            </a:r>
          </a:p>
          <a:p>
            <a:r>
              <a:rPr lang="en-US" dirty="0" smtClean="0"/>
              <a:t>SUB DI, TEMP[ESI]</a:t>
            </a:r>
          </a:p>
          <a:p>
            <a:endParaRPr lang="en-US" dirty="0" smtClean="0"/>
          </a:p>
          <a:p>
            <a:r>
              <a:rPr lang="en-US" dirty="0" smtClean="0"/>
              <a:t>DEC QWORD PTR [RSI]</a:t>
            </a:r>
          </a:p>
          <a:p>
            <a:endParaRPr lang="en-US" dirty="0"/>
          </a:p>
          <a:p>
            <a:r>
              <a:rPr lang="en-US" dirty="0" smtClean="0"/>
              <a:t>SBB BYTE PTR [DI],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9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比较指令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65190"/>
              </p:ext>
            </p:extLst>
          </p:nvPr>
        </p:nvGraphicFramePr>
        <p:xfrm>
          <a:off x="251520" y="1108712"/>
          <a:ext cx="8639621" cy="1810512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  REG/MEM, REG/MEM/IMM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减去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源操作数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、目的操作数相减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不能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同时为内存单元。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39270"/>
              </p:ext>
            </p:extLst>
          </p:nvPr>
        </p:nvGraphicFramePr>
        <p:xfrm>
          <a:off x="252859" y="3284984"/>
          <a:ext cx="8639621" cy="3224213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比较交换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格式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CMPXCHG  REG/MEM, 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(80486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)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寄存器中的值。如果两个值相等，则将源操作数加载到目的操作数。否则，将目标操作数加载到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如果目标操作数与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中的值相等，则置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标志，否则清除此标志。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标志根据比较操作的结果设置。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53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比较指令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19923"/>
              </p:ext>
            </p:extLst>
          </p:nvPr>
        </p:nvGraphicFramePr>
        <p:xfrm>
          <a:off x="251520" y="1125538"/>
          <a:ext cx="8639621" cy="3589973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比较并交换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8 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字节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CMPXCHG8B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Pentium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以上）比较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位值。如果这两个值相等，则将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ECX:EBX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位值存储到目的操作数。否则，将目标操作数的值加载到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。目标操作数是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字节内存位置。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ECX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包含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个高位，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EBX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包含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个低位。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6600"/>
                          </a:solidFill>
                        </a:rPr>
                        <a:t>标志</a:t>
                      </a:r>
                      <a:endParaRPr lang="en-US" sz="2400" b="1" dirty="0">
                        <a:solidFill>
                          <a:srgbClr val="0066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如果两值相等，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，否则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标志不受影响。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65383"/>
              </p:ext>
            </p:extLst>
          </p:nvPr>
        </p:nvGraphicFramePr>
        <p:xfrm>
          <a:off x="251520" y="4812366"/>
          <a:ext cx="8639621" cy="178498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比较并交换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16 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字节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CMPXCHG16B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CMPXCHG8B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类似，但寄存器为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RCX:RBX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。但是，要求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MEM128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是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16-byte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对齐。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6600"/>
                          </a:solidFill>
                        </a:rPr>
                        <a:t>标志</a:t>
                      </a:r>
                      <a:endParaRPr lang="en-US" sz="2400" b="1" dirty="0">
                        <a:solidFill>
                          <a:srgbClr val="0066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CMPXCHG16B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一样。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33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CMP CL, BL</a:t>
            </a:r>
          </a:p>
          <a:p>
            <a:r>
              <a:rPr lang="en-US" sz="2400" dirty="0" smtClean="0"/>
              <a:t>CMP EBP, ESI</a:t>
            </a:r>
          </a:p>
          <a:p>
            <a:r>
              <a:rPr lang="en-US" sz="2400" dirty="0" smtClean="0"/>
              <a:t>CMP RDI, RSI</a:t>
            </a:r>
          </a:p>
          <a:p>
            <a:endParaRPr lang="en-US" sz="2400" dirty="0"/>
          </a:p>
          <a:p>
            <a:r>
              <a:rPr lang="en-US" sz="2400" dirty="0" smtClean="0"/>
              <a:t>CMP AX, 2000H</a:t>
            </a:r>
          </a:p>
          <a:p>
            <a:r>
              <a:rPr lang="en-US" sz="2400" dirty="0" smtClean="0"/>
              <a:t>CMP R10W, 12H</a:t>
            </a:r>
          </a:p>
          <a:p>
            <a:endParaRPr lang="en-US" sz="2400" dirty="0" smtClean="0"/>
          </a:p>
          <a:p>
            <a:r>
              <a:rPr lang="en-US" sz="2400" dirty="0" smtClean="0"/>
              <a:t>CMP [DI], CH</a:t>
            </a:r>
          </a:p>
          <a:p>
            <a:r>
              <a:rPr lang="en-US" sz="2400" dirty="0" smtClean="0"/>
              <a:t>CMP DI, TEMP[BX]</a:t>
            </a:r>
          </a:p>
          <a:p>
            <a:endParaRPr lang="en-US" sz="2400" dirty="0"/>
          </a:p>
          <a:p>
            <a:r>
              <a:rPr lang="en-US" sz="2400" dirty="0" smtClean="0"/>
              <a:t>CMPCHG CX, DX</a:t>
            </a:r>
          </a:p>
          <a:p>
            <a:r>
              <a:rPr lang="en-US" sz="2400" dirty="0" smtClean="0"/>
              <a:t>CMPXCHG8B TEMP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572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乘法和除法指令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127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37482"/>
              </p:ext>
            </p:extLst>
          </p:nvPr>
        </p:nvGraphicFramePr>
        <p:xfrm>
          <a:off x="251520" y="1108712"/>
          <a:ext cx="8639621" cy="424281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MUL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当结果（乘积）的高半部分</a:t>
                      </a:r>
                      <a:r>
                        <a:rPr lang="en-US" altLang="zh-CN" sz="2400" b="1" dirty="0" smtClean="0"/>
                        <a:t>=0</a:t>
                      </a:r>
                      <a:r>
                        <a:rPr lang="zh-CN" altLang="en-US" sz="2400" b="1" dirty="0" smtClean="0"/>
                        <a:t>时，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CF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0</a:t>
                      </a:r>
                      <a:r>
                        <a:rPr lang="zh-CN" altLang="en-US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O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0</a:t>
                      </a:r>
                      <a:r>
                        <a:rPr lang="zh-CN" altLang="en-US" sz="2400" b="1" dirty="0" smtClean="0">
                          <a:sym typeface="Wingdings" pitchFamily="2" charset="2"/>
                        </a:rPr>
                        <a:t>，表示高半部分是无效数字；否则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CF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1</a:t>
                      </a:r>
                      <a:r>
                        <a:rPr lang="zh-CN" altLang="en-US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O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1</a:t>
                      </a:r>
                      <a:r>
                        <a:rPr lang="zh-CN" altLang="en-US" sz="2400" b="1" dirty="0" smtClean="0">
                          <a:sym typeface="Wingdings" pitchFamily="2" charset="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SRC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可以是寄存器或存储单元，但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不能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是立即数。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73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2557"/>
              </p:ext>
            </p:extLst>
          </p:nvPr>
        </p:nvGraphicFramePr>
        <p:xfrm>
          <a:off x="251520" y="1108712"/>
          <a:ext cx="8639621" cy="470001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个操作数：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lvl="0" eaLnBrk="1" hangingPunct="1">
                        <a:lnSpc>
                          <a:spcPct val="90000"/>
                        </a:lnSpc>
                      </a:pPr>
                      <a:r>
                        <a:rPr lang="zh-CN" altLang="en-US" sz="2400" b="1" dirty="0" smtClean="0"/>
                        <a:t>如果乘积的高半部分</a:t>
                      </a:r>
                      <a:r>
                        <a:rPr lang="zh-CN" altLang="en-US" sz="2400" b="1" dirty="0" smtClean="0">
                          <a:solidFill>
                            <a:srgbClr val="CC0000"/>
                          </a:solidFill>
                        </a:rPr>
                        <a:t>不是</a:t>
                      </a:r>
                      <a:r>
                        <a:rPr lang="zh-CN" altLang="en-US" sz="2400" b="1" dirty="0" smtClean="0"/>
                        <a:t>低半部分的符号扩展（不是全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或全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），则视高半部分为有效位，置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CF=1</a:t>
                      </a:r>
                      <a:r>
                        <a:rPr lang="zh-CN" altLang="en-US" sz="2400" b="1" dirty="0" smtClean="0">
                          <a:solidFill>
                            <a:srgbClr val="0000CC"/>
                          </a:solidFill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OF=1</a:t>
                      </a:r>
                      <a:r>
                        <a:rPr lang="zh-CN" altLang="en-US" sz="2400" b="1" dirty="0" smtClean="0"/>
                        <a:t>；</a:t>
                      </a:r>
                    </a:p>
                    <a:p>
                      <a:pPr lvl="0" eaLnBrk="1" hangingPunct="1">
                        <a:lnSpc>
                          <a:spcPct val="90000"/>
                        </a:lnSpc>
                      </a:pPr>
                      <a:r>
                        <a:rPr lang="zh-CN" altLang="en-US" sz="2400" b="1" dirty="0" smtClean="0"/>
                        <a:t>如果结果的高半部分</a:t>
                      </a:r>
                      <a:r>
                        <a:rPr lang="zh-CN" altLang="en-US" sz="2400" b="1" dirty="0" smtClean="0">
                          <a:solidFill>
                            <a:srgbClr val="CC0000"/>
                          </a:solidFill>
                        </a:rPr>
                        <a:t>是</a:t>
                      </a:r>
                      <a:r>
                        <a:rPr lang="zh-CN" altLang="en-US" sz="2400" b="1" dirty="0" smtClean="0"/>
                        <a:t>全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或全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，表明它仅包含符号位，置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CF=0</a:t>
                      </a:r>
                      <a:r>
                        <a:rPr lang="zh-CN" altLang="en-US" sz="2400" b="1" dirty="0" smtClean="0">
                          <a:solidFill>
                            <a:srgbClr val="0000CC"/>
                          </a:solidFill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OF=0</a:t>
                      </a:r>
                      <a:r>
                        <a:rPr lang="zh-CN" altLang="en-US" sz="2400" b="1" dirty="0" smtClean="0"/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26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5853"/>
              </p:ext>
            </p:extLst>
          </p:nvPr>
        </p:nvGraphicFramePr>
        <p:xfrm>
          <a:off x="251520" y="1108712"/>
          <a:ext cx="8639621" cy="4498848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REG/MEM/IMM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目的操作数和源操作数相乘，乘积放在目的操作数。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当结果必须截断以放在目的操作数时，</a:t>
                      </a:r>
                      <a:r>
                        <a:rPr lang="en-US" altLang="zh-CN" sz="2400" b="1" dirty="0" smtClean="0"/>
                        <a:t>OF</a:t>
                      </a:r>
                      <a:r>
                        <a:rPr lang="zh-CN" altLang="en-US" sz="2400" b="1" dirty="0" smtClean="0"/>
                        <a:t>和</a:t>
                      </a:r>
                      <a:r>
                        <a:rPr lang="en-US" altLang="zh-CN" sz="2400" b="1" dirty="0" smtClean="0"/>
                        <a:t>CF</a:t>
                      </a:r>
                      <a:r>
                        <a:rPr lang="zh-CN" altLang="en-US" sz="2400" b="1" dirty="0" smtClean="0"/>
                        <a:t>为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，否则为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2400" b="1" dirty="0" smtClean="0"/>
                        <a:t>8086</a:t>
                      </a:r>
                      <a:r>
                        <a:rPr lang="zh-CN" altLang="en-US" sz="2400" b="1" dirty="0" smtClean="0"/>
                        <a:t>不支持</a:t>
                      </a:r>
                      <a:endParaRPr lang="en-US" altLang="zh-CN" sz="2400" b="1" dirty="0" smtClean="0"/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目的操作数不能是</a:t>
                      </a:r>
                      <a:r>
                        <a:rPr lang="en-US" altLang="zh-CN" sz="2400" b="1" dirty="0" smtClean="0"/>
                        <a:t>8</a:t>
                      </a:r>
                      <a:r>
                        <a:rPr lang="zh-CN" altLang="en-US" sz="2400" b="1" dirty="0" smtClean="0"/>
                        <a:t>位寄存器。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立即数不能是</a:t>
                      </a:r>
                      <a:r>
                        <a:rPr lang="en-US" altLang="zh-CN" sz="2400" b="1" dirty="0" smtClean="0"/>
                        <a:t>64</a:t>
                      </a:r>
                      <a:r>
                        <a:rPr lang="zh-CN" altLang="en-US" sz="2400" b="1" dirty="0" smtClean="0"/>
                        <a:t>位。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源操作数和目的操作数长度相同。当</a:t>
                      </a:r>
                      <a:r>
                        <a:rPr lang="en-US" altLang="zh-CN" sz="2400" b="1" dirty="0" smtClean="0"/>
                        <a:t>IMM</a:t>
                      </a:r>
                      <a:r>
                        <a:rPr lang="zh-CN" altLang="en-US" sz="2400" b="1" dirty="0" smtClean="0"/>
                        <a:t>的长度不足时，进行符号扩展。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586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加法指令</a:t>
            </a:r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27742"/>
              </p:ext>
            </p:extLst>
          </p:nvPr>
        </p:nvGraphicFramePr>
        <p:xfrm>
          <a:off x="251520" y="1153715"/>
          <a:ext cx="8640960" cy="2147693"/>
        </p:xfrm>
        <a:graphic>
          <a:graphicData uri="http://schemas.openxmlformats.org/drawingml/2006/table">
            <a:tbl>
              <a:tblPr/>
              <a:tblGrid>
                <a:gridCol w="936104"/>
                <a:gridCol w="1152128"/>
                <a:gridCol w="6552728"/>
              </a:tblGrid>
              <a:tr h="50177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3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、目的操作数相加，结果存入目的操作数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6267"/>
              </p:ext>
            </p:extLst>
          </p:nvPr>
        </p:nvGraphicFramePr>
        <p:xfrm>
          <a:off x="251520" y="3774152"/>
          <a:ext cx="8640960" cy="2103120"/>
        </p:xfrm>
        <a:graphic>
          <a:graphicData uri="http://schemas.openxmlformats.org/drawingml/2006/table">
            <a:tbl>
              <a:tblPr/>
              <a:tblGrid>
                <a:gridCol w="936104"/>
                <a:gridCol w="1152128"/>
                <a:gridCol w="6552728"/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带进位加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ADC 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、目的操作数以及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进位标志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相加，结果存入目的操作数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15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7951"/>
              </p:ext>
            </p:extLst>
          </p:nvPr>
        </p:nvGraphicFramePr>
        <p:xfrm>
          <a:off x="251520" y="1108712"/>
          <a:ext cx="8639621" cy="4133088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个操作数：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REG, REG/MEM, 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IMM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相乘，乘积在第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个操作数中。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当结果必须截断以放在目的操作数时，</a:t>
                      </a:r>
                      <a:r>
                        <a:rPr lang="en-US" altLang="zh-CN" sz="2400" b="1" dirty="0" smtClean="0"/>
                        <a:t>OF</a:t>
                      </a:r>
                      <a:r>
                        <a:rPr lang="zh-CN" altLang="en-US" sz="2400" b="1" dirty="0" smtClean="0"/>
                        <a:t>和</a:t>
                      </a:r>
                      <a:r>
                        <a:rPr lang="en-US" altLang="zh-CN" sz="2400" b="1" dirty="0" smtClean="0"/>
                        <a:t>CF</a:t>
                      </a:r>
                      <a:r>
                        <a:rPr lang="zh-CN" altLang="en-US" sz="2400" b="1" dirty="0" smtClean="0"/>
                        <a:t>为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，否则为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dirty="0" smtClean="0"/>
                        <a:t>8086</a:t>
                      </a:r>
                      <a:r>
                        <a:rPr lang="zh-CN" altLang="en-US" sz="2400" b="1" dirty="0" smtClean="0"/>
                        <a:t>不支持</a:t>
                      </a:r>
                      <a:endParaRPr lang="en-US" altLang="zh-CN" sz="2400" b="1" dirty="0" smtClean="0"/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第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个操作数不能是</a:t>
                      </a:r>
                      <a:r>
                        <a:rPr lang="en-US" altLang="zh-CN" sz="2400" b="1" dirty="0" smtClean="0"/>
                        <a:t>8</a:t>
                      </a:r>
                      <a:r>
                        <a:rPr lang="zh-CN" altLang="en-US" sz="2400" b="1" dirty="0" smtClean="0"/>
                        <a:t>位寄存器。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立即数不能是</a:t>
                      </a:r>
                      <a:r>
                        <a:rPr lang="en-US" altLang="zh-CN" sz="2400" b="1" dirty="0" smtClean="0"/>
                        <a:t>64</a:t>
                      </a:r>
                      <a:r>
                        <a:rPr lang="zh-CN" altLang="en-US" sz="2400" b="1" dirty="0" smtClean="0"/>
                        <a:t>位。</a:t>
                      </a: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三个操作数长度相同。当</a:t>
                      </a:r>
                      <a:r>
                        <a:rPr lang="en-US" altLang="zh-CN" sz="2400" b="1" dirty="0" smtClean="0"/>
                        <a:t>IMM</a:t>
                      </a:r>
                      <a:r>
                        <a:rPr lang="zh-CN" altLang="en-US" sz="2400" b="1" dirty="0" smtClean="0"/>
                        <a:t>的长度不足时，进行符号扩展。</a:t>
                      </a:r>
                      <a:endParaRPr lang="en-US" altLang="zh-CN" sz="2400" b="1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03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 CL</a:t>
            </a:r>
          </a:p>
          <a:p>
            <a:r>
              <a:rPr lang="en-US" dirty="0" smtClean="0"/>
              <a:t>IMUL BYTE PTR [BX]</a:t>
            </a:r>
          </a:p>
          <a:p>
            <a:r>
              <a:rPr lang="en-US" dirty="0" smtClean="0"/>
              <a:t>IMUL TEMP</a:t>
            </a:r>
          </a:p>
          <a:p>
            <a:r>
              <a:rPr lang="en-US" dirty="0" smtClean="0"/>
              <a:t>IMUL WORD PTR [SI]</a:t>
            </a:r>
          </a:p>
          <a:p>
            <a:endParaRPr lang="en-US" dirty="0"/>
          </a:p>
          <a:p>
            <a:r>
              <a:rPr lang="en-US" dirty="0" smtClean="0"/>
              <a:t>IMUL BX, NUMBER, 1000H</a:t>
            </a:r>
          </a:p>
          <a:p>
            <a:endParaRPr lang="en-US" dirty="0"/>
          </a:p>
          <a:p>
            <a:r>
              <a:rPr lang="en-US" dirty="0" smtClean="0"/>
              <a:t>IMUL RCX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86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</a:t>
            </a:r>
            <a:r>
              <a:rPr lang="en-US" altLang="zh-CN" smtClean="0">
                <a:solidFill>
                  <a:srgbClr val="9900CC"/>
                </a:solidFill>
              </a:rPr>
              <a:t>1</a:t>
            </a:r>
            <a:r>
              <a:rPr lang="zh-CN" altLang="en-US" smtClean="0">
                <a:solidFill>
                  <a:srgbClr val="9900CC"/>
                </a:solidFill>
              </a:rPr>
              <a:t>、</a:t>
            </a:r>
            <a:r>
              <a:rPr lang="zh-CN" altLang="en-US" smtClean="0"/>
              <a:t>设</a:t>
            </a:r>
            <a:r>
              <a:rPr lang="en-US" altLang="zh-CN" smtClean="0"/>
              <a:t>AL=55H</a:t>
            </a:r>
            <a:r>
              <a:rPr lang="zh-CN" altLang="en-US" smtClean="0"/>
              <a:t>，</a:t>
            </a:r>
            <a:r>
              <a:rPr lang="en-US" altLang="zh-CN" smtClean="0"/>
              <a:t>BL=14H</a:t>
            </a:r>
            <a:r>
              <a:rPr lang="zh-CN" altLang="en-US" smtClean="0"/>
              <a:t>，计算它们的乘积。</a:t>
            </a:r>
          </a:p>
          <a:p>
            <a:pPr lvl="1" eaLnBrk="1" hangingPunct="1"/>
            <a:r>
              <a:rPr lang="en-US" altLang="zh-CN" smtClean="0"/>
              <a:t>MUL BL</a:t>
            </a:r>
          </a:p>
          <a:p>
            <a:pPr lvl="1" eaLnBrk="1" hangingPunct="1"/>
            <a:r>
              <a:rPr lang="zh-CN" altLang="en-US" smtClean="0">
                <a:solidFill>
                  <a:srgbClr val="9900CC"/>
                </a:solidFill>
              </a:rPr>
              <a:t>结果：</a:t>
            </a:r>
            <a:r>
              <a:rPr lang="en-US" altLang="zh-CN" smtClean="0"/>
              <a:t>AX=06A4H</a:t>
            </a:r>
            <a:r>
              <a:rPr lang="zh-CN" altLang="en-US" smtClean="0"/>
              <a:t>。由于</a:t>
            </a:r>
            <a:r>
              <a:rPr lang="en-US" altLang="zh-CN" smtClean="0"/>
              <a:t>AH=06H</a:t>
            </a:r>
            <a:r>
              <a:rPr lang="zh-CN" altLang="en-US" smtClean="0"/>
              <a:t>，不为</a:t>
            </a:r>
            <a:r>
              <a:rPr lang="en-US" altLang="zh-CN" smtClean="0"/>
              <a:t>0</a:t>
            </a:r>
            <a:r>
              <a:rPr lang="zh-CN" altLang="en-US" smtClean="0"/>
              <a:t>，则</a:t>
            </a:r>
            <a:r>
              <a:rPr lang="en-US" altLang="zh-CN" smtClean="0"/>
              <a:t>CF=1</a:t>
            </a:r>
            <a:r>
              <a:rPr lang="zh-CN" altLang="en-US" smtClean="0"/>
              <a:t>，</a:t>
            </a:r>
            <a:r>
              <a:rPr lang="en-US" altLang="zh-CN" smtClean="0"/>
              <a:t>OF=1</a:t>
            </a:r>
            <a:r>
              <a:rPr lang="zh-CN" altLang="en-US" smtClean="0"/>
              <a:t>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</a:t>
            </a:r>
            <a:r>
              <a:rPr lang="en-US" altLang="zh-CN" smtClean="0">
                <a:solidFill>
                  <a:srgbClr val="9900CC"/>
                </a:solidFill>
              </a:rPr>
              <a:t>2</a:t>
            </a:r>
            <a:r>
              <a:rPr lang="zh-CN" altLang="en-US" smtClean="0">
                <a:solidFill>
                  <a:srgbClr val="9900CC"/>
                </a:solidFill>
              </a:rPr>
              <a:t>、</a:t>
            </a:r>
            <a:r>
              <a:rPr lang="en-US" altLang="zh-CN" smtClean="0"/>
              <a:t>AL=</a:t>
            </a:r>
            <a:r>
              <a:rPr lang="zh-CN" altLang="en-US" smtClean="0"/>
              <a:t>－</a:t>
            </a:r>
            <a:r>
              <a:rPr lang="en-US" altLang="zh-CN" smtClean="0"/>
              <a:t>28H</a:t>
            </a:r>
            <a:r>
              <a:rPr lang="zh-CN" altLang="en-US" smtClean="0"/>
              <a:t>，</a:t>
            </a:r>
            <a:r>
              <a:rPr lang="en-US" altLang="zh-CN" smtClean="0"/>
              <a:t>BL=59H</a:t>
            </a:r>
            <a:r>
              <a:rPr lang="zh-CN" altLang="en-US" smtClean="0"/>
              <a:t>，计算它们的乘积。</a:t>
            </a:r>
          </a:p>
          <a:p>
            <a:pPr lvl="1" eaLnBrk="1" hangingPunct="1"/>
            <a:r>
              <a:rPr lang="en-US" altLang="zh-CN" smtClean="0"/>
              <a:t>IMUL BL</a:t>
            </a:r>
          </a:p>
          <a:p>
            <a:pPr lvl="1" eaLnBrk="1" hangingPunct="1"/>
            <a:r>
              <a:rPr lang="zh-CN" altLang="en-US" smtClean="0">
                <a:solidFill>
                  <a:srgbClr val="9900CC"/>
                </a:solidFill>
              </a:rPr>
              <a:t>结果：</a:t>
            </a:r>
            <a:r>
              <a:rPr lang="en-US" altLang="zh-CN" smtClean="0"/>
              <a:t>AX=0F98CH</a:t>
            </a:r>
            <a:r>
              <a:rPr lang="zh-CN" altLang="en-US" smtClean="0"/>
              <a:t>，</a:t>
            </a:r>
            <a:r>
              <a:rPr lang="en-US" altLang="zh-CN" smtClean="0"/>
              <a:t>CF=1</a:t>
            </a:r>
            <a:r>
              <a:rPr lang="zh-CN" altLang="en-US" smtClean="0"/>
              <a:t>，</a:t>
            </a:r>
            <a:r>
              <a:rPr lang="en-US" altLang="zh-CN" smtClean="0"/>
              <a:t>OF=1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7945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MUL</a:t>
            </a:r>
            <a:r>
              <a:rPr lang="zh-CN" altLang="en-US" sz="4000" smtClean="0"/>
              <a:t>与</a:t>
            </a:r>
            <a:r>
              <a:rPr lang="en-US" altLang="zh-CN" sz="4000" smtClean="0"/>
              <a:t>IMUL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smtClean="0">
                <a:solidFill>
                  <a:srgbClr val="CC0000"/>
                </a:solidFill>
              </a:rPr>
              <a:t>能否用</a:t>
            </a:r>
            <a:r>
              <a:rPr lang="en-US" altLang="zh-CN" smtClean="0">
                <a:solidFill>
                  <a:srgbClr val="CC0000"/>
                </a:solidFill>
              </a:rPr>
              <a:t>MUL</a:t>
            </a:r>
            <a:r>
              <a:rPr lang="zh-CN" altLang="en-US" smtClean="0">
                <a:solidFill>
                  <a:srgbClr val="CC0000"/>
                </a:solidFill>
              </a:rPr>
              <a:t>做带符号数的乘法？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CC"/>
                </a:solidFill>
              </a:rPr>
              <a:t>例、</a:t>
            </a:r>
            <a:r>
              <a:rPr lang="zh-CN" altLang="en-US" smtClean="0"/>
              <a:t>尝试用</a:t>
            </a:r>
            <a:r>
              <a:rPr lang="en-US" altLang="zh-CN" smtClean="0"/>
              <a:t>MUL</a:t>
            </a:r>
            <a:r>
              <a:rPr lang="zh-CN" altLang="en-US" smtClean="0"/>
              <a:t>计算</a:t>
            </a:r>
            <a:r>
              <a:rPr lang="en-US" altLang="zh-CN" smtClean="0"/>
              <a:t>FFH×FFH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用二进制进行计算，可表示为：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			     	    </a:t>
            </a:r>
            <a:r>
              <a:rPr lang="en-US" altLang="zh-CN" smtClean="0"/>
              <a:t>1111 1111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				× 1111 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		      1111 1110 0000 0001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若为</a:t>
            </a:r>
            <a:r>
              <a:rPr lang="zh-CN" altLang="en-US" smtClean="0">
                <a:solidFill>
                  <a:srgbClr val="CC0000"/>
                </a:solidFill>
              </a:rPr>
              <a:t>无符号数</a:t>
            </a:r>
            <a:r>
              <a:rPr lang="zh-CN" altLang="en-US" smtClean="0"/>
              <a:t>，则相当于</a:t>
            </a:r>
            <a:r>
              <a:rPr lang="en-US" altLang="zh-CN" smtClean="0"/>
              <a:t>255×255</a:t>
            </a:r>
            <a:r>
              <a:rPr lang="zh-CN" altLang="en-US" smtClean="0"/>
              <a:t>＝</a:t>
            </a:r>
            <a:r>
              <a:rPr lang="en-US" altLang="zh-CN" smtClean="0"/>
              <a:t>65025</a:t>
            </a:r>
            <a:r>
              <a:rPr lang="zh-CN" altLang="en-US" smtClean="0"/>
              <a:t>的运算，结果正确。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若为</a:t>
            </a:r>
            <a:r>
              <a:rPr lang="zh-CN" altLang="en-US" smtClean="0">
                <a:solidFill>
                  <a:srgbClr val="CC0000"/>
                </a:solidFill>
              </a:rPr>
              <a:t>有符号数</a:t>
            </a:r>
            <a:r>
              <a:rPr lang="zh-CN" altLang="en-US" smtClean="0"/>
              <a:t>，则上面的结果表示为（－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×</a:t>
            </a:r>
            <a:r>
              <a:rPr lang="zh-CN" altLang="en-US" smtClean="0"/>
              <a:t>（－</a:t>
            </a:r>
            <a:r>
              <a:rPr lang="en-US" altLang="zh-CN" smtClean="0"/>
              <a:t>1</a:t>
            </a:r>
            <a:r>
              <a:rPr lang="zh-CN" altLang="en-US" smtClean="0"/>
              <a:t>）＝－</a:t>
            </a:r>
            <a:r>
              <a:rPr lang="en-US" altLang="zh-CN" smtClean="0"/>
              <a:t>511</a:t>
            </a:r>
            <a:r>
              <a:rPr lang="zh-CN" altLang="en-US" smtClean="0"/>
              <a:t>，结果不正确。</a:t>
            </a:r>
          </a:p>
        </p:txBody>
      </p:sp>
      <p:sp>
        <p:nvSpPr>
          <p:cNvPr id="307204" name="Line 4"/>
          <p:cNvSpPr>
            <a:spLocks noChangeShapeType="1"/>
          </p:cNvSpPr>
          <p:nvPr/>
        </p:nvSpPr>
        <p:spPr bwMode="auto">
          <a:xfrm>
            <a:off x="1908175" y="3500438"/>
            <a:ext cx="3529013" cy="0"/>
          </a:xfrm>
          <a:prstGeom prst="line">
            <a:avLst/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7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MUL</a:t>
            </a:r>
            <a:r>
              <a:rPr lang="zh-CN" altLang="en-US" sz="4000" smtClean="0"/>
              <a:t>与</a:t>
            </a:r>
            <a:r>
              <a:rPr lang="en-US" altLang="zh-CN" sz="4000" smtClean="0"/>
              <a:t>IMUL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IMUL</a:t>
            </a:r>
            <a:r>
              <a:rPr lang="zh-CN" altLang="en-US" smtClean="0"/>
              <a:t>指令采用</a:t>
            </a:r>
            <a:r>
              <a:rPr lang="zh-CN" altLang="en-US" smtClean="0">
                <a:solidFill>
                  <a:srgbClr val="0033CC"/>
                </a:solidFill>
              </a:rPr>
              <a:t>什么算法</a:t>
            </a:r>
            <a:r>
              <a:rPr lang="zh-CN" altLang="en-US" smtClean="0"/>
              <a:t>来实现其功能？</a:t>
            </a:r>
          </a:p>
          <a:p>
            <a:pPr lvl="1" eaLnBrk="1" hangingPunct="1"/>
            <a:r>
              <a:rPr lang="zh-CN" altLang="en-US" smtClean="0"/>
              <a:t>有多种方案。</a:t>
            </a:r>
          </a:p>
          <a:p>
            <a:pPr lvl="2" eaLnBrk="1" hangingPunct="1"/>
            <a:r>
              <a:rPr lang="zh-CN" altLang="en-US" smtClean="0"/>
              <a:t>可以直接采用补码相乘。</a:t>
            </a:r>
          </a:p>
          <a:p>
            <a:pPr lvl="2" eaLnBrk="1" hangingPunct="1"/>
            <a:r>
              <a:rPr lang="zh-CN" altLang="en-US" smtClean="0"/>
              <a:t>也可以先将参加运算的操作数恢复成原码，数位当成符号号数相乘，然后给乘积赋予正确的符号。</a:t>
            </a:r>
          </a:p>
          <a:p>
            <a:pPr lvl="1" eaLnBrk="1" hangingPunct="1"/>
            <a:r>
              <a:rPr lang="zh-CN" altLang="en-US" smtClean="0"/>
              <a:t>这些工作由</a:t>
            </a:r>
            <a:r>
              <a:rPr lang="zh-CN" altLang="en-US" smtClean="0">
                <a:solidFill>
                  <a:srgbClr val="0033CC"/>
                </a:solidFill>
              </a:rPr>
              <a:t>微处理器</a:t>
            </a:r>
            <a:r>
              <a:rPr lang="zh-CN" altLang="en-US" smtClean="0"/>
              <a:t>自动完成。</a:t>
            </a:r>
          </a:p>
        </p:txBody>
      </p:sp>
    </p:spTree>
    <p:extLst>
      <p:ext uri="{BB962C8B-B14F-4D97-AF65-F5344CB8AC3E}">
        <p14:creationId xmlns:p14="http://schemas.microsoft.com/office/powerpoint/2010/main" val="1153289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除法指令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06755"/>
              </p:ext>
            </p:extLst>
          </p:nvPr>
        </p:nvGraphicFramePr>
        <p:xfrm>
          <a:off x="251520" y="1108712"/>
          <a:ext cx="8639621" cy="415137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DIV 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所有状态 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均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28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除法指令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45984"/>
              </p:ext>
            </p:extLst>
          </p:nvPr>
        </p:nvGraphicFramePr>
        <p:xfrm>
          <a:off x="251520" y="1108712"/>
          <a:ext cx="8639621" cy="497433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有符号除法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IDIV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所有状态 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均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商的符号符合一般代数符号规则，余数的符号与被除数相同。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99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除法指令可能发生两种错误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除数为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除法溢出</a:t>
            </a:r>
            <a:endParaRPr lang="en-US" altLang="zh-CN" dirty="0" smtClean="0"/>
          </a:p>
          <a:p>
            <a:pPr marL="1200150" lvl="3" indent="-342900"/>
            <a:r>
              <a:rPr lang="zh-CN" altLang="en-US" sz="2400" dirty="0" smtClean="0">
                <a:solidFill>
                  <a:srgbClr val="C00000"/>
                </a:solidFill>
              </a:rPr>
              <a:t>除法</a:t>
            </a:r>
            <a:r>
              <a:rPr lang="zh-CN" altLang="en-US" sz="2400" dirty="0">
                <a:solidFill>
                  <a:srgbClr val="C00000"/>
                </a:solidFill>
              </a:rPr>
              <a:t>溢出：</a:t>
            </a:r>
            <a:r>
              <a:rPr lang="zh-CN" altLang="en-US" sz="2400" dirty="0"/>
              <a:t>在被除数很大，而除数很小时，会发生除法溢出。</a:t>
            </a:r>
            <a:endParaRPr lang="en-US" sz="2400" dirty="0"/>
          </a:p>
          <a:p>
            <a:pPr lvl="2"/>
            <a:r>
              <a:rPr lang="zh-CN" altLang="en-US" dirty="0" smtClean="0"/>
              <a:t>例如，</a:t>
            </a:r>
            <a:r>
              <a:rPr lang="en-US" altLang="zh-CN" dirty="0" smtClean="0"/>
              <a:t>AX=3000</a:t>
            </a:r>
            <a:r>
              <a:rPr lang="zh-CN" altLang="en-US" dirty="0" smtClean="0"/>
              <a:t>，除数</a:t>
            </a:r>
            <a:r>
              <a:rPr lang="en-US" altLang="zh-CN" dirty="0"/>
              <a:t>B</a:t>
            </a:r>
            <a:r>
              <a:rPr lang="en-US" altLang="zh-CN" dirty="0" smtClean="0"/>
              <a:t>L=2</a:t>
            </a:r>
            <a:r>
              <a:rPr lang="zh-CN" altLang="en-US" dirty="0" smtClean="0"/>
              <a:t>，此时商在</a:t>
            </a:r>
            <a:r>
              <a:rPr lang="en-US" altLang="zh-CN" dirty="0" smtClean="0"/>
              <a:t>AL=1500</a:t>
            </a:r>
            <a:r>
              <a:rPr lang="zh-CN" altLang="en-US" dirty="0" smtClean="0"/>
              <a:t>使得除法溢出。</a:t>
            </a:r>
            <a:endParaRPr lang="en-US" altLang="zh-CN" dirty="0" smtClean="0"/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zh-CN" altLang="en-US" dirty="0" smtClean="0"/>
              <a:t>这两种错误都会使得微处理器产生中断。此时</a:t>
            </a:r>
            <a:r>
              <a:rPr lang="zh-CN" altLang="en-US" dirty="0"/>
              <a:t>所得的商和余数都</a:t>
            </a:r>
            <a:r>
              <a:rPr lang="zh-CN" altLang="en-US" dirty="0">
                <a:solidFill>
                  <a:srgbClr val="CC0000"/>
                </a:solidFill>
              </a:rPr>
              <a:t>不确定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lvl="1" indent="-514350"/>
            <a:endParaRPr lang="en-US" dirty="0" smtClean="0">
              <a:cs typeface="+mn-cs"/>
            </a:endParaRPr>
          </a:p>
          <a:p>
            <a:pPr marL="514350" lvl="1" indent="-514350">
              <a:buFont typeface="Wingdings" panose="05000000000000000000" pitchFamily="2" charset="2"/>
              <a:buChar char="v"/>
            </a:pPr>
            <a:r>
              <a:rPr lang="zh-CN" altLang="en-US" dirty="0" smtClean="0">
                <a:cs typeface="+mn-cs"/>
              </a:rPr>
              <a:t>在任何微处理器中，都</a:t>
            </a:r>
            <a:r>
              <a:rPr lang="zh-CN" altLang="en-US" dirty="0" smtClean="0">
                <a:solidFill>
                  <a:srgbClr val="CC00CC"/>
                </a:solidFill>
                <a:cs typeface="+mn-cs"/>
              </a:rPr>
              <a:t>不存在</a:t>
            </a:r>
            <a:r>
              <a:rPr lang="zh-CN" altLang="en-US" dirty="0" smtClean="0">
                <a:cs typeface="+mn-cs"/>
              </a:rPr>
              <a:t>立即数除法指令。</a:t>
            </a:r>
            <a:endParaRPr lang="en-US" altLang="zh-CN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977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乘法指令、除法指令与标志位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51847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标志：</a:t>
            </a:r>
            <a:r>
              <a:rPr lang="en-US" altLang="zh-CN" smtClean="0"/>
              <a:t>O  D  I  T  S  Z  A  P  C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IMUL   </a:t>
            </a:r>
            <a:r>
              <a:rPr lang="en-US" altLang="zh-CN" smtClean="0">
                <a:solidFill>
                  <a:srgbClr val="CC0000"/>
                </a:solidFill>
              </a:rPr>
              <a:t>×</a:t>
            </a:r>
            <a:r>
              <a:rPr lang="en-US" altLang="zh-CN" smtClean="0"/>
              <a:t> </a:t>
            </a:r>
            <a:r>
              <a:rPr lang="zh-CN" altLang="en-US" smtClean="0"/>
              <a:t>－－－ </a:t>
            </a:r>
            <a:r>
              <a:rPr lang="en-US" altLang="zh-CN" smtClean="0"/>
              <a:t>U  U  U  U  </a:t>
            </a:r>
            <a:r>
              <a:rPr lang="en-US" altLang="zh-CN" smtClean="0">
                <a:solidFill>
                  <a:srgbClr val="CC0000"/>
                </a:solidFill>
              </a:rPr>
              <a:t>X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MUL   </a:t>
            </a:r>
            <a:r>
              <a:rPr lang="en-US" altLang="zh-CN" smtClean="0">
                <a:solidFill>
                  <a:srgbClr val="CC0000"/>
                </a:solidFill>
              </a:rPr>
              <a:t>×</a:t>
            </a:r>
            <a:r>
              <a:rPr lang="en-US" altLang="zh-CN" smtClean="0"/>
              <a:t> </a:t>
            </a:r>
            <a:r>
              <a:rPr lang="zh-CN" altLang="en-US" smtClean="0"/>
              <a:t>－－－ </a:t>
            </a:r>
            <a:r>
              <a:rPr lang="en-US" altLang="zh-CN" smtClean="0"/>
              <a:t>U  U  U  U  </a:t>
            </a:r>
            <a:r>
              <a:rPr lang="en-US" altLang="zh-CN" smtClean="0">
                <a:solidFill>
                  <a:srgbClr val="CC0000"/>
                </a:solidFill>
              </a:rPr>
              <a:t>X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IDIV     U  </a:t>
            </a:r>
            <a:r>
              <a:rPr lang="zh-CN" altLang="en-US" smtClean="0"/>
              <a:t>－－－ </a:t>
            </a:r>
            <a:r>
              <a:rPr lang="en-US" altLang="zh-CN" smtClean="0"/>
              <a:t>U  U  U  U  U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DIV     U  </a:t>
            </a:r>
            <a:r>
              <a:rPr lang="zh-CN" altLang="en-US" smtClean="0"/>
              <a:t>－－－ </a:t>
            </a:r>
            <a:r>
              <a:rPr lang="en-US" altLang="zh-CN" smtClean="0"/>
              <a:t>U  U  U  U  U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X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>
                <a:solidFill>
                  <a:schemeClr val="tx2"/>
                </a:solidFill>
              </a:rPr>
              <a:t>根据结果设置。当结果（乘积）的高半部分</a:t>
            </a:r>
            <a:r>
              <a:rPr lang="en-US" altLang="zh-CN" smtClean="0">
                <a:solidFill>
                  <a:schemeClr val="tx2"/>
                </a:solidFill>
              </a:rPr>
              <a:t>=0</a:t>
            </a:r>
            <a:r>
              <a:rPr lang="zh-CN" altLang="en-US" smtClean="0">
                <a:solidFill>
                  <a:schemeClr val="tx2"/>
                </a:solidFill>
              </a:rPr>
              <a:t>时，</a:t>
            </a:r>
            <a:r>
              <a:rPr lang="en-US" altLang="zh-CN" smtClean="0">
                <a:solidFill>
                  <a:schemeClr val="tx2"/>
                </a:solidFill>
              </a:rPr>
              <a:t>CF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0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OF0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，表示高半部分无有效数字；否则， </a:t>
            </a:r>
            <a:r>
              <a:rPr lang="en-US" altLang="zh-CN" smtClean="0">
                <a:solidFill>
                  <a:schemeClr val="tx2"/>
                </a:solidFill>
              </a:rPr>
              <a:t>CF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1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OF1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。</a:t>
            </a:r>
            <a:endParaRPr lang="zh-CN" altLang="en-US" smtClean="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U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>
                <a:solidFill>
                  <a:schemeClr val="tx2"/>
                </a:solidFill>
              </a:rPr>
              <a:t>无定义。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－：</a:t>
            </a:r>
            <a:r>
              <a:rPr lang="zh-CN" altLang="en-US" smtClean="0">
                <a:solidFill>
                  <a:schemeClr val="tx2"/>
                </a:solidFill>
              </a:rPr>
              <a:t>不影响。</a:t>
            </a:r>
          </a:p>
        </p:txBody>
      </p:sp>
    </p:spTree>
    <p:extLst>
      <p:ext uri="{BB962C8B-B14F-4D97-AF65-F5344CB8AC3E}">
        <p14:creationId xmlns:p14="http://schemas.microsoft.com/office/powerpoint/2010/main" val="249493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3990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CC00CC"/>
                </a:solidFill>
              </a:rPr>
              <a:t>例、</a:t>
            </a:r>
            <a:r>
              <a:rPr lang="zh-CN" altLang="en-US" sz="2400" dirty="0" smtClean="0"/>
              <a:t>给定无符号数</a:t>
            </a:r>
            <a:r>
              <a:rPr lang="en-US" altLang="zh-CN" sz="2400" dirty="0" smtClean="0"/>
              <a:t>7A86H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04H</a:t>
            </a:r>
            <a:r>
              <a:rPr lang="zh-CN" altLang="en-US" sz="2400" dirty="0" smtClean="0"/>
              <a:t>，求</a:t>
            </a:r>
            <a:r>
              <a:rPr lang="en-US" altLang="zh-CN" sz="2400" dirty="0" smtClean="0"/>
              <a:t>7A86H</a:t>
            </a:r>
            <a:r>
              <a:rPr lang="en-US" altLang="en-US" sz="2400" dirty="0" smtClean="0"/>
              <a:t>÷</a:t>
            </a:r>
            <a:r>
              <a:rPr lang="en-US" altLang="zh-CN" sz="2400" dirty="0" smtClean="0"/>
              <a:t>04H</a:t>
            </a:r>
            <a:r>
              <a:rPr lang="zh-CN" altLang="en-US" sz="2400" dirty="0" smtClean="0"/>
              <a:t>＝？。</a:t>
            </a:r>
          </a:p>
          <a:p>
            <a:pPr lvl="1" eaLnBrk="1" hangingPunct="1"/>
            <a:r>
              <a:rPr lang="zh-CN" altLang="en-US" sz="2400" dirty="0" smtClean="0"/>
              <a:t>若用</a:t>
            </a:r>
            <a:r>
              <a:rPr lang="en-US" altLang="zh-CN" sz="2400" dirty="0" smtClean="0">
                <a:solidFill>
                  <a:srgbClr val="CC0000"/>
                </a:solidFill>
              </a:rPr>
              <a:t>DIV</a:t>
            </a:r>
            <a:r>
              <a:rPr lang="zh-CN" altLang="en-US" sz="2400" dirty="0" smtClean="0">
                <a:solidFill>
                  <a:srgbClr val="CC0000"/>
                </a:solidFill>
              </a:rPr>
              <a:t>指令</a:t>
            </a:r>
            <a:r>
              <a:rPr lang="zh-CN" altLang="en-US" sz="2400" dirty="0" smtClean="0"/>
              <a:t>进行计算，即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/>
              <a:t>MOV AX, 7A86H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/>
              <a:t>MOV BL, 04H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/>
              <a:t>DIV BL  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7A86H÷04H</a:t>
            </a:r>
            <a:r>
              <a:rPr lang="zh-CN" altLang="en-US" dirty="0" smtClean="0">
                <a:solidFill>
                  <a:srgbClr val="008000"/>
                </a:solidFill>
              </a:rPr>
              <a:t>的商为</a:t>
            </a:r>
            <a:r>
              <a:rPr lang="en-US" altLang="zh-CN" dirty="0" smtClean="0">
                <a:solidFill>
                  <a:srgbClr val="008000"/>
                </a:solidFill>
              </a:rPr>
              <a:t>1EA1H</a:t>
            </a:r>
            <a:r>
              <a:rPr lang="zh-CN" altLang="en-US" dirty="0" smtClean="0">
                <a:solidFill>
                  <a:srgbClr val="008000"/>
                </a:solidFill>
              </a:rPr>
              <a:t>＞</a:t>
            </a:r>
            <a:r>
              <a:rPr lang="en-US" altLang="zh-CN" dirty="0" smtClean="0">
                <a:solidFill>
                  <a:srgbClr val="008000"/>
                </a:solidFill>
              </a:rPr>
              <a:t>FFH</a:t>
            </a:r>
            <a:endParaRPr lang="en-US" altLang="zh-CN" dirty="0" smtClean="0">
              <a:solidFill>
                <a:srgbClr val="008000"/>
              </a:solidFill>
              <a:cs typeface="Arial" charset="0"/>
            </a:endParaRPr>
          </a:p>
          <a:p>
            <a:pPr eaLnBrk="1" hangingPunct="1"/>
            <a:endParaRPr lang="en-US" altLang="zh-CN" sz="240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sz="2400" dirty="0" smtClean="0"/>
              <a:t>由于</a:t>
            </a:r>
            <a:r>
              <a:rPr lang="en-US" altLang="zh-CN" sz="2400" dirty="0" smtClean="0"/>
              <a:t>BL </a:t>
            </a:r>
            <a:r>
              <a:rPr lang="zh-CN" altLang="en-US" sz="2400" dirty="0" smtClean="0"/>
              <a:t>中的除数</a:t>
            </a:r>
            <a:r>
              <a:rPr lang="en-US" altLang="zh-CN" sz="2400" dirty="0" smtClean="0"/>
              <a:t>04H</a:t>
            </a:r>
            <a:r>
              <a:rPr lang="zh-CN" altLang="en-US" sz="2400" dirty="0" smtClean="0"/>
              <a:t>为字节，被除数为字，商</a:t>
            </a:r>
            <a:r>
              <a:rPr lang="en-US" altLang="zh-CN" sz="2400" dirty="0" smtClean="0"/>
              <a:t>1EA1H</a:t>
            </a:r>
            <a:r>
              <a:rPr lang="zh-CN" altLang="en-US" sz="2400" dirty="0" smtClean="0">
                <a:solidFill>
                  <a:srgbClr val="CC0000"/>
                </a:solidFill>
              </a:rPr>
              <a:t>大于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中能存放的最大无符号数</a:t>
            </a:r>
            <a:r>
              <a:rPr lang="en-US" altLang="zh-CN" sz="2400" dirty="0" smtClean="0"/>
              <a:t>FFH</a:t>
            </a:r>
            <a:r>
              <a:rPr lang="zh-CN" altLang="en-US" sz="2400" dirty="0" smtClean="0"/>
              <a:t>，结果将产生除法出错中断。</a:t>
            </a:r>
          </a:p>
          <a:p>
            <a:pPr lvl="1"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88533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加法指令</a:t>
            </a:r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75316"/>
              </p:ext>
            </p:extLst>
          </p:nvPr>
        </p:nvGraphicFramePr>
        <p:xfrm>
          <a:off x="251520" y="1268760"/>
          <a:ext cx="8640960" cy="1429088"/>
        </p:xfrm>
        <a:graphic>
          <a:graphicData uri="http://schemas.openxmlformats.org/drawingml/2006/table">
            <a:tbl>
              <a:tblPr/>
              <a:tblGrid>
                <a:gridCol w="936104"/>
                <a:gridCol w="1152128"/>
                <a:gridCol w="6552728"/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  REG/MEM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标志位，其余状态标志都受影响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4938"/>
              </p:ext>
            </p:extLst>
          </p:nvPr>
        </p:nvGraphicFramePr>
        <p:xfrm>
          <a:off x="251520" y="3002304"/>
          <a:ext cx="8640960" cy="1794848"/>
        </p:xfrm>
        <a:graphic>
          <a:graphicData uri="http://schemas.openxmlformats.org/drawingml/2006/table">
            <a:tbl>
              <a:tblPr/>
              <a:tblGrid>
                <a:gridCol w="936104"/>
                <a:gridCol w="1152128"/>
                <a:gridCol w="6552728"/>
              </a:tblGrid>
              <a:tr h="48594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交换并相加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XADD  REG/MEM, REG 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80486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以上）源操作数和目的操作数相交换，并将两者之和存入目的操作数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所有状态标志都受影响，根据加法结果设置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03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符号扩展指令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3"/>
          </a:xfrm>
        </p:spPr>
        <p:txBody>
          <a:bodyPr/>
          <a:lstStyle/>
          <a:p>
            <a:r>
              <a:rPr lang="zh-CN" altLang="en-US" sz="2400" dirty="0"/>
              <a:t>除法指令中，被除数常常需要进行符号扩展或零扩展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81920"/>
              </p:ext>
            </p:extLst>
          </p:nvPr>
        </p:nvGraphicFramePr>
        <p:xfrm>
          <a:off x="251520" y="1556792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/>
                <a:gridCol w="1008112"/>
                <a:gridCol w="525524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将字节扩展成字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CBW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将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12659"/>
              </p:ext>
            </p:extLst>
          </p:nvPr>
        </p:nvGraphicFramePr>
        <p:xfrm>
          <a:off x="251520" y="2564904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/>
                <a:gridCol w="1008112"/>
                <a:gridCol w="525524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将字扩展成双字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CWD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将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4581128"/>
            <a:ext cx="86409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zh-CN" altLang="en-US" sz="2400" b="1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b="1" dirty="0">
                <a:solidFill>
                  <a:srgbClr val="9900CC"/>
                </a:solidFill>
              </a:rPr>
              <a:t>：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AX=379AH</a:t>
            </a:r>
            <a:r>
              <a:rPr lang="zh-CN" altLang="en-US" sz="2400" b="1" dirty="0"/>
              <a:t>。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400" b="1" dirty="0"/>
              <a:t>若执行</a:t>
            </a:r>
            <a:r>
              <a:rPr lang="en-US" altLang="zh-CN" sz="2400" b="1" dirty="0"/>
              <a:t>CBW</a:t>
            </a:r>
            <a:r>
              <a:rPr lang="zh-CN" altLang="en-US" sz="2400" b="1" dirty="0"/>
              <a:t>指令，则</a:t>
            </a:r>
            <a:r>
              <a:rPr lang="en-US" altLang="zh-CN" sz="2400" b="1" dirty="0"/>
              <a:t>AX=FF9AH</a:t>
            </a:r>
            <a:r>
              <a:rPr lang="zh-CN" altLang="en-US" sz="2400" b="1" dirty="0"/>
              <a:t>；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400" b="1" dirty="0"/>
              <a:t>若执行的是</a:t>
            </a:r>
            <a:r>
              <a:rPr lang="en-US" altLang="zh-CN" sz="2400" b="1" dirty="0"/>
              <a:t>CWD</a:t>
            </a:r>
            <a:r>
              <a:rPr lang="zh-CN" altLang="en-US" sz="2400" b="1" dirty="0"/>
              <a:t>指令，则</a:t>
            </a:r>
            <a:r>
              <a:rPr lang="en-US" altLang="zh-CN" sz="2400" b="1" dirty="0"/>
              <a:t>DX=0000H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AX=379AH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914400" lvl="1" indent="-457200">
              <a:buFont typeface="Wingdings" pitchFamily="2" charset="2"/>
              <a:buChar char="ü"/>
            </a:pPr>
            <a:endParaRPr lang="en-US" altLang="zh-CN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CC"/>
                </a:solidFill>
              </a:rPr>
              <a:t>注意：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80386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以上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CPU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还有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MOVSX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指令和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MOVZX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指令。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42736"/>
              </p:ext>
            </p:extLst>
          </p:nvPr>
        </p:nvGraphicFramePr>
        <p:xfrm>
          <a:off x="251520" y="3522712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/>
                <a:gridCol w="1008112"/>
                <a:gridCol w="525524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将双字扩展成四字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以上）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10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41036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二进制四则混合算术运算程序段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试计算：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AX </a:t>
            </a:r>
            <a:r>
              <a:rPr lang="zh-CN" altLang="en-US" dirty="0" smtClean="0"/>
              <a:t>＝ </a:t>
            </a:r>
            <a:r>
              <a:rPr lang="en-US" altLang="zh-CN" dirty="0" smtClean="0"/>
              <a:t>( V</a:t>
            </a:r>
            <a:r>
              <a:rPr lang="zh-CN" altLang="en-US" dirty="0" smtClean="0"/>
              <a:t>－</a:t>
            </a:r>
            <a:r>
              <a:rPr lang="en-US" altLang="zh-CN" dirty="0" smtClean="0"/>
              <a:t>(X*Y</a:t>
            </a:r>
            <a:r>
              <a:rPr lang="zh-CN" altLang="en-US" dirty="0" smtClean="0"/>
              <a:t>＋</a:t>
            </a:r>
            <a:r>
              <a:rPr lang="en-US" altLang="zh-CN" dirty="0" smtClean="0"/>
              <a:t>Z-540) ) 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smtClean="0"/>
              <a:t> X  </a:t>
            </a:r>
            <a:r>
              <a:rPr lang="zh-CN" altLang="en-US" dirty="0" smtClean="0"/>
              <a:t>之商，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DX </a:t>
            </a:r>
            <a:r>
              <a:rPr lang="zh-CN" altLang="en-US" dirty="0" smtClean="0"/>
              <a:t>＝ 余数，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其中，</a:t>
            </a:r>
            <a:r>
              <a:rPr lang="en-US" altLang="zh-CN" dirty="0" smtClean="0"/>
              <a:t>X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 </a:t>
            </a:r>
            <a:r>
              <a:rPr lang="zh-CN" altLang="en-US" dirty="0" smtClean="0"/>
              <a:t>均为字变量、有符号数。</a:t>
            </a:r>
          </a:p>
        </p:txBody>
      </p:sp>
    </p:spTree>
    <p:extLst>
      <p:ext uri="{BB962C8B-B14F-4D97-AF65-F5344CB8AC3E}">
        <p14:creationId xmlns:p14="http://schemas.microsoft.com/office/powerpoint/2010/main" val="1538462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497888" cy="83661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Program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9825"/>
            <a:ext cx="8207375" cy="5457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</a:rPr>
              <a:t>； </a:t>
            </a:r>
            <a:r>
              <a:rPr lang="en-US" altLang="zh-CN" sz="2000" smtClean="0">
                <a:solidFill>
                  <a:srgbClr val="008000"/>
                </a:solidFill>
              </a:rPr>
              <a:t>( V- (X*Y+Z-540) ) </a:t>
            </a:r>
            <a:r>
              <a:rPr lang="en-US" altLang="zh-CN" sz="2000" smtClean="0">
                <a:solidFill>
                  <a:srgbClr val="008000"/>
                </a:solidFill>
                <a:latin typeface="宋体" pitchFamily="2" charset="-122"/>
              </a:rPr>
              <a:t>/</a:t>
            </a:r>
            <a:r>
              <a:rPr lang="en-US" altLang="zh-CN" sz="2000" smtClean="0">
                <a:solidFill>
                  <a:srgbClr val="008000"/>
                </a:solidFill>
              </a:rPr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X;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IMUL Y;                     </a:t>
            </a:r>
            <a:r>
              <a:rPr lang="en-US" altLang="zh-CN" sz="2000" smtClean="0">
                <a:solidFill>
                  <a:srgbClr val="008000"/>
                </a:solidFill>
              </a:rPr>
              <a:t>X*Y,</a:t>
            </a:r>
            <a:r>
              <a:rPr lang="zh-CN" altLang="en-US" sz="2000" smtClean="0">
                <a:solidFill>
                  <a:srgbClr val="008000"/>
                </a:solidFill>
              </a:rPr>
              <a:t>结果在</a:t>
            </a:r>
            <a:r>
              <a:rPr lang="en-US" altLang="zh-CN" sz="2000" smtClean="0">
                <a:solidFill>
                  <a:srgbClr val="008000"/>
                </a:solidFill>
              </a:rPr>
              <a:t>DX:AX</a:t>
            </a:r>
            <a:r>
              <a:rPr lang="zh-CN" altLang="en-US" sz="2000" smtClean="0">
                <a:solidFill>
                  <a:srgbClr val="008000"/>
                </a:solidFill>
              </a:rPr>
              <a:t>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MOV CX, AX;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MOV BX, DX;</a:t>
            </a:r>
            <a:r>
              <a:rPr lang="en-US" altLang="zh-CN" sz="2000" smtClean="0"/>
              <a:t>            </a:t>
            </a:r>
            <a:r>
              <a:rPr lang="zh-CN" altLang="en-US" sz="2000" smtClean="0">
                <a:solidFill>
                  <a:srgbClr val="008000"/>
                </a:solidFill>
              </a:rPr>
              <a:t>将乘积存在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Z;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CWD;                       </a:t>
            </a:r>
            <a:r>
              <a:rPr lang="zh-CN" altLang="en-US" sz="2000" smtClean="0">
                <a:solidFill>
                  <a:srgbClr val="008000"/>
                </a:solidFill>
              </a:rPr>
              <a:t>将符号扩展后的</a:t>
            </a:r>
            <a:r>
              <a:rPr lang="en-US" altLang="zh-CN" sz="2000" smtClean="0">
                <a:solidFill>
                  <a:srgbClr val="008000"/>
                </a:solidFill>
              </a:rPr>
              <a:t>Z</a:t>
            </a:r>
            <a:r>
              <a:rPr lang="zh-CN" altLang="en-US" sz="2000" smtClean="0">
                <a:solidFill>
                  <a:srgbClr val="008000"/>
                </a:solidFill>
              </a:rPr>
              <a:t>加到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中的乘积上去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ADD CX, AX;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</a:rPr>
              <a:t>ADC BX, DX</a:t>
            </a:r>
            <a:r>
              <a:rPr lang="en-US" altLang="zh-CN" sz="200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SUB  CX, 540;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</a:rPr>
              <a:t>SBB  BX, 0</a:t>
            </a:r>
            <a:r>
              <a:rPr lang="en-US" altLang="zh-CN" sz="2000" smtClean="0"/>
              <a:t>;             </a:t>
            </a:r>
            <a:r>
              <a:rPr lang="zh-CN" altLang="en-US" sz="2000" smtClean="0">
                <a:solidFill>
                  <a:srgbClr val="008000"/>
                </a:solidFill>
              </a:rPr>
              <a:t>从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中减去</a:t>
            </a:r>
            <a:r>
              <a:rPr lang="en-US" altLang="zh-CN" sz="2000" smtClean="0">
                <a:solidFill>
                  <a:srgbClr val="008000"/>
                </a:solidFill>
              </a:rPr>
              <a:t>540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V;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CWD;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SUB AX, CX;          </a:t>
            </a:r>
            <a:r>
              <a:rPr lang="zh-CN" altLang="en-US" sz="2000" smtClean="0">
                <a:solidFill>
                  <a:srgbClr val="008000"/>
                </a:solidFill>
              </a:rPr>
              <a:t>从符号扩展后的</a:t>
            </a:r>
            <a:r>
              <a:rPr lang="en-US" altLang="zh-CN" sz="2000" smtClean="0">
                <a:solidFill>
                  <a:srgbClr val="008000"/>
                </a:solidFill>
              </a:rPr>
              <a:t>V</a:t>
            </a:r>
            <a:r>
              <a:rPr lang="zh-CN" altLang="en-US" sz="2000" smtClean="0">
                <a:solidFill>
                  <a:srgbClr val="008000"/>
                </a:solidFill>
              </a:rPr>
              <a:t>中减去</a:t>
            </a:r>
            <a:r>
              <a:rPr lang="en-US" altLang="zh-CN" sz="2000" smtClean="0">
                <a:solidFill>
                  <a:srgbClr val="008000"/>
                </a:solidFill>
              </a:rPr>
              <a:t>(BX:CX)</a:t>
            </a:r>
            <a:r>
              <a:rPr lang="zh-CN" altLang="en-US" sz="2000" smtClean="0">
                <a:solidFill>
                  <a:srgbClr val="008000"/>
                </a:solidFill>
              </a:rPr>
              <a:t>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SBB DX, BX;          </a:t>
            </a:r>
            <a:r>
              <a:rPr lang="zh-CN" altLang="en-US" sz="2000" smtClean="0">
                <a:solidFill>
                  <a:srgbClr val="008000"/>
                </a:solidFill>
              </a:rPr>
              <a:t>除以</a:t>
            </a:r>
            <a:r>
              <a:rPr lang="en-US" altLang="zh-CN" sz="2000" smtClean="0">
                <a:solidFill>
                  <a:srgbClr val="008000"/>
                </a:solidFill>
              </a:rPr>
              <a:t>X,</a:t>
            </a:r>
            <a:r>
              <a:rPr lang="zh-CN" altLang="en-US" sz="2000" smtClean="0">
                <a:solidFill>
                  <a:srgbClr val="008000"/>
                </a:solidFill>
              </a:rPr>
              <a:t>商在</a:t>
            </a:r>
            <a:r>
              <a:rPr lang="en-US" altLang="zh-CN" sz="2000" smtClean="0">
                <a:solidFill>
                  <a:srgbClr val="008000"/>
                </a:solidFill>
              </a:rPr>
              <a:t>AX</a:t>
            </a:r>
            <a:r>
              <a:rPr lang="zh-CN" altLang="en-US" sz="2000" smtClean="0">
                <a:solidFill>
                  <a:srgbClr val="008000"/>
                </a:solidFill>
              </a:rPr>
              <a:t>中，余数在</a:t>
            </a:r>
            <a:r>
              <a:rPr lang="en-US" altLang="zh-CN" sz="2000" smtClean="0">
                <a:solidFill>
                  <a:srgbClr val="008000"/>
                </a:solidFill>
              </a:rPr>
              <a:t>DX</a:t>
            </a:r>
            <a:r>
              <a:rPr lang="zh-CN" altLang="en-US" sz="2000" smtClean="0">
                <a:solidFill>
                  <a:srgbClr val="008000"/>
                </a:solidFill>
              </a:rPr>
              <a:t>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IDIV X; </a:t>
            </a:r>
          </a:p>
        </p:txBody>
      </p:sp>
    </p:spTree>
    <p:extLst>
      <p:ext uri="{BB962C8B-B14F-4D97-AF65-F5344CB8AC3E}">
        <p14:creationId xmlns:p14="http://schemas.microsoft.com/office/powerpoint/2010/main" val="3537078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890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关于余数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952328"/>
          </a:xfrm>
        </p:spPr>
        <p:txBody>
          <a:bodyPr/>
          <a:lstStyle/>
          <a:p>
            <a:r>
              <a:rPr lang="zh-CN" altLang="en-US" sz="2400" dirty="0" smtClean="0"/>
              <a:t>可以根据实际应用的需求来处理余数。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四舍五入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截断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zh-CN" altLang="en-US" sz="2400" dirty="0" smtClean="0"/>
              <a:t>如果是无符号数除法，采取四舍五入方式时，可将余数与除数的一半进行比较，以决定余数是加入到商，还是舍去。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除以</a:t>
            </a:r>
            <a:r>
              <a:rPr lang="en-US" altLang="zh-CN" sz="2400" dirty="0" smtClean="0"/>
              <a:t>BL</a:t>
            </a:r>
            <a:r>
              <a:rPr lang="zh-CN" altLang="en-US" sz="2400" dirty="0" smtClean="0"/>
              <a:t>，无符号数，结果四舍五入</a:t>
            </a:r>
          </a:p>
        </p:txBody>
      </p:sp>
      <p:sp>
        <p:nvSpPr>
          <p:cNvPr id="4" name="矩形 3"/>
          <p:cNvSpPr/>
          <p:nvPr/>
        </p:nvSpPr>
        <p:spPr>
          <a:xfrm>
            <a:off x="2627784" y="4077072"/>
            <a:ext cx="2880320" cy="2308324"/>
          </a:xfrm>
          <a:prstGeom prst="rect">
            <a:avLst/>
          </a:prstGeom>
          <a:ln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pPr lvl="2"/>
            <a:r>
              <a:rPr lang="en-US" sz="2400" b="1" dirty="0"/>
              <a:t>DIV BL</a:t>
            </a:r>
          </a:p>
          <a:p>
            <a:pPr lvl="2"/>
            <a:r>
              <a:rPr lang="en-US" sz="2400" b="1" dirty="0"/>
              <a:t>ADD AH, AH</a:t>
            </a:r>
          </a:p>
          <a:p>
            <a:pPr lvl="2"/>
            <a:r>
              <a:rPr lang="en-US" sz="2400" b="1" dirty="0"/>
              <a:t>CMP AH, BL</a:t>
            </a:r>
          </a:p>
          <a:p>
            <a:pPr lvl="2"/>
            <a:r>
              <a:rPr lang="en-US" sz="2400" b="1" dirty="0"/>
              <a:t>JB NEXT</a:t>
            </a:r>
          </a:p>
          <a:p>
            <a:pPr lvl="2"/>
            <a:r>
              <a:rPr lang="en-US" sz="2400" b="1" dirty="0"/>
              <a:t>INC AL</a:t>
            </a:r>
          </a:p>
          <a:p>
            <a:r>
              <a:rPr lang="en-US" sz="2400" b="1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640452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BCD</a:t>
            </a:r>
            <a:r>
              <a:rPr lang="zh-CN" altLang="en-US" dirty="0" smtClean="0">
                <a:solidFill>
                  <a:srgbClr val="C00000"/>
                </a:solidFill>
              </a:rPr>
              <a:t>码和</a:t>
            </a:r>
            <a:r>
              <a:rPr lang="en-US" altLang="zh-CN" dirty="0" smtClean="0">
                <a:solidFill>
                  <a:srgbClr val="C00000"/>
                </a:solidFill>
              </a:rPr>
              <a:t>ASCII</a:t>
            </a:r>
            <a:r>
              <a:rPr lang="zh-CN" altLang="en-US" dirty="0" smtClean="0">
                <a:solidFill>
                  <a:srgbClr val="C00000"/>
                </a:solidFill>
              </a:rPr>
              <a:t>码算术运算指令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</a:t>
            </a:r>
            <a:r>
              <a:rPr lang="zh-CN" altLang="en-US" dirty="0" smtClean="0"/>
              <a:t>算术运算指令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712967" cy="5544616"/>
          </a:xfrm>
        </p:spPr>
        <p:txBody>
          <a:bodyPr/>
          <a:lstStyle/>
          <a:p>
            <a:pPr eaLnBrk="1"/>
            <a:r>
              <a:rPr lang="en-US" altLang="zh-CN" dirty="0" smtClean="0"/>
              <a:t>BCD</a:t>
            </a:r>
            <a:r>
              <a:rPr lang="zh-CN" altLang="en-US" dirty="0" smtClean="0"/>
              <a:t>算术运算指令</a:t>
            </a:r>
            <a:r>
              <a:rPr lang="zh-CN" altLang="en-US" dirty="0"/>
              <a:t>不能用于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zh-CN" altLang="en-US" dirty="0" smtClean="0"/>
              <a:t>模式。</a:t>
            </a:r>
            <a:endParaRPr lang="en-US" altLang="zh-CN" dirty="0" smtClean="0"/>
          </a:p>
          <a:p>
            <a:pPr eaLnBrk="1"/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DAA</a:t>
            </a:r>
            <a:r>
              <a:rPr lang="zh-CN" altLang="en-US" dirty="0" smtClean="0"/>
              <a:t>，加法的十进制修正</a:t>
            </a:r>
            <a:endParaRPr lang="en-US" altLang="zh-CN" dirty="0" smtClean="0"/>
          </a:p>
          <a:p>
            <a:pPr lvl="1" eaLnBrk="1"/>
            <a:r>
              <a:rPr lang="en-US" altLang="zh-CN" dirty="0" smtClean="0"/>
              <a:t>Decimal </a:t>
            </a:r>
            <a:r>
              <a:rPr lang="en-US" altLang="zh-CN" dirty="0"/>
              <a:t>Adjust AL after Addition</a:t>
            </a:r>
            <a:endParaRPr lang="zh-CN" altLang="en-US" dirty="0" smtClean="0"/>
          </a:p>
          <a:p>
            <a:pPr eaLnBrk="1"/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DAS</a:t>
            </a:r>
            <a:r>
              <a:rPr lang="zh-CN" altLang="en-US" dirty="0" smtClean="0"/>
              <a:t>，减法的十进制修正</a:t>
            </a:r>
            <a:endParaRPr lang="en-US" altLang="zh-CN" dirty="0" smtClean="0"/>
          </a:p>
          <a:p>
            <a:pPr lvl="1" eaLnBrk="1"/>
            <a:r>
              <a:rPr lang="en-US" altLang="zh-CN" dirty="0"/>
              <a:t>Decimal Adjust AL after </a:t>
            </a:r>
            <a:r>
              <a:rPr lang="en-US" altLang="zh-CN" dirty="0" smtClean="0"/>
              <a:t>Subtraction</a:t>
            </a:r>
          </a:p>
          <a:p>
            <a:pPr lvl="2" ea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2063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BCD</a:t>
            </a:r>
            <a:r>
              <a:rPr lang="zh-CN" altLang="en-US" sz="4000" smtClean="0"/>
              <a:t>数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467995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数：</a:t>
            </a:r>
            <a:r>
              <a:rPr lang="zh-CN" altLang="en-US" sz="2400" dirty="0" smtClean="0">
                <a:solidFill>
                  <a:schemeClr val="tx2"/>
                </a:solidFill>
              </a:rPr>
              <a:t>二进制编码的十进制数（</a:t>
            </a:r>
            <a:r>
              <a:rPr lang="en-US" altLang="zh-CN" sz="2400" dirty="0" smtClean="0">
                <a:solidFill>
                  <a:schemeClr val="tx2"/>
                </a:solidFill>
              </a:rPr>
              <a:t>Binary Coded Decimal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用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位二进制码表示一位十进制数；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tx2"/>
                </a:solidFill>
              </a:rPr>
              <a:t>0000</a:t>
            </a:r>
            <a:r>
              <a:rPr lang="zh-CN" altLang="en-US" sz="2400" dirty="0" smtClean="0">
                <a:solidFill>
                  <a:schemeClr val="tx2"/>
                </a:solidFill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</a:rPr>
              <a:t>1001</a:t>
            </a:r>
            <a:r>
              <a:rPr lang="zh-CN" altLang="en-US" sz="2400" dirty="0" smtClean="0">
                <a:solidFill>
                  <a:schemeClr val="tx2"/>
                </a:solidFill>
              </a:rPr>
              <a:t>是合法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码；</a:t>
            </a:r>
            <a:r>
              <a:rPr lang="en-US" altLang="zh-CN" sz="2400" dirty="0" smtClean="0">
                <a:solidFill>
                  <a:schemeClr val="tx2"/>
                </a:solidFill>
              </a:rPr>
              <a:t>1010</a:t>
            </a:r>
            <a:r>
              <a:rPr lang="zh-CN" altLang="en-US" sz="2400" dirty="0" smtClean="0">
                <a:solidFill>
                  <a:schemeClr val="tx2"/>
                </a:solidFill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</a:rPr>
              <a:t>1111</a:t>
            </a:r>
            <a:r>
              <a:rPr lang="zh-CN" altLang="en-US" sz="2400" dirty="0" smtClean="0">
                <a:solidFill>
                  <a:schemeClr val="tx2"/>
                </a:solidFill>
              </a:rPr>
              <a:t>是非法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码。</a:t>
            </a:r>
          </a:p>
          <a:p>
            <a:pPr eaLnBrk="1" hangingPunct="1"/>
            <a:endParaRPr lang="zh-CN" alt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</a:t>
            </a:r>
            <a:r>
              <a:rPr lang="zh-CN" altLang="en-US" sz="2400" dirty="0" smtClean="0">
                <a:solidFill>
                  <a:schemeClr val="tx2"/>
                </a:solidFill>
              </a:rPr>
              <a:t>：用一个字节表示</a:t>
            </a:r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</a:rPr>
              <a:t>位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数。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dirty="0" smtClean="0">
                <a:solidFill>
                  <a:srgbClr val="9900CC"/>
                </a:solidFill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</a:rPr>
              <a:t>37</a:t>
            </a:r>
          </a:p>
          <a:p>
            <a:pPr eaLnBrk="1" hangingPunct="1"/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1800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非压缩</a:t>
            </a:r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</a:t>
            </a:r>
            <a:r>
              <a:rPr lang="zh-CN" altLang="en-US" sz="2400" dirty="0" smtClean="0">
                <a:solidFill>
                  <a:schemeClr val="tx2"/>
                </a:solidFill>
              </a:rPr>
              <a:t>：用一个字节的低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位表示一位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数，高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位为</a:t>
            </a:r>
            <a:r>
              <a:rPr lang="en-US" altLang="zh-CN" sz="2400" dirty="0" smtClean="0">
                <a:solidFill>
                  <a:schemeClr val="tx2"/>
                </a:solidFill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</a:rPr>
              <a:t>。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dirty="0" smtClean="0">
                <a:solidFill>
                  <a:srgbClr val="9900CC"/>
                </a:solidFill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</a:rPr>
              <a:t>37  </a:t>
            </a:r>
          </a:p>
        </p:txBody>
      </p:sp>
      <p:graphicFrame>
        <p:nvGraphicFramePr>
          <p:cNvPr id="241696" name="Group 32"/>
          <p:cNvGraphicFramePr>
            <a:graphicFrameLocks noGrp="1"/>
          </p:cNvGraphicFramePr>
          <p:nvPr/>
        </p:nvGraphicFramePr>
        <p:xfrm>
          <a:off x="2700338" y="3716338"/>
          <a:ext cx="2362200" cy="396875"/>
        </p:xfrm>
        <a:graphic>
          <a:graphicData uri="http://schemas.openxmlformats.org/drawingml/2006/table">
            <a:tbl>
              <a:tblPr/>
              <a:tblGrid>
                <a:gridCol w="1196975"/>
                <a:gridCol w="11652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93" name="Group 29"/>
          <p:cNvGraphicFramePr>
            <a:graphicFrameLocks noGrp="1"/>
          </p:cNvGraphicFramePr>
          <p:nvPr/>
        </p:nvGraphicFramePr>
        <p:xfrm>
          <a:off x="2339975" y="5684838"/>
          <a:ext cx="2286000" cy="396875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95" name="Group 31"/>
          <p:cNvGraphicFramePr>
            <a:graphicFrameLocks noGrp="1"/>
          </p:cNvGraphicFramePr>
          <p:nvPr/>
        </p:nvGraphicFramePr>
        <p:xfrm>
          <a:off x="5081588" y="5661025"/>
          <a:ext cx="2514600" cy="396875"/>
        </p:xfrm>
        <a:graphic>
          <a:graphicData uri="http://schemas.openxmlformats.org/drawingml/2006/table">
            <a:tbl>
              <a:tblPr/>
              <a:tblGrid>
                <a:gridCol w="1219200"/>
                <a:gridCol w="1295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83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395288" y="1125538"/>
            <a:ext cx="806450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rgbClr val="9900CC"/>
                </a:solidFill>
              </a:rPr>
              <a:t>例 </a:t>
            </a:r>
            <a:r>
              <a:rPr lang="en-US" altLang="zh-CN" sz="2400" b="1">
                <a:solidFill>
                  <a:srgbClr val="9900CC"/>
                </a:solidFill>
              </a:rPr>
              <a:t>1 </a:t>
            </a:r>
            <a:r>
              <a:rPr lang="zh-CN" altLang="en-US" sz="2400" b="1">
                <a:solidFill>
                  <a:srgbClr val="9900CC"/>
                </a:solidFill>
              </a:rPr>
              <a:t>：</a:t>
            </a:r>
            <a:r>
              <a:rPr lang="zh-CN" altLang="en-US" sz="2400" b="1"/>
              <a:t> </a:t>
            </a:r>
            <a:r>
              <a:rPr lang="en-US" altLang="zh-CN" sz="2400" b="1"/>
              <a:t>18 </a:t>
            </a:r>
            <a:r>
              <a:rPr lang="zh-CN" altLang="en-US" sz="2400" b="1"/>
              <a:t>＋ </a:t>
            </a:r>
            <a:r>
              <a:rPr lang="en-US" altLang="zh-CN" sz="2400" b="1"/>
              <a:t>7 </a:t>
            </a:r>
            <a:r>
              <a:rPr lang="zh-CN" altLang="en-US" sz="2400" b="1"/>
              <a:t>＝ </a:t>
            </a:r>
            <a:r>
              <a:rPr lang="en-US" altLang="zh-CN" sz="2400" b="1"/>
              <a:t>25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   0 0 0 1   1 0 0 0 - - - - - - - - 18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+ 0 0 0 0   0 1 1 1 - - - - - - - -  7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   0 0 0 1   </a:t>
            </a:r>
            <a:r>
              <a:rPr lang="en-US" altLang="zh-CN" sz="2400" b="1">
                <a:solidFill>
                  <a:schemeClr val="tx2"/>
                </a:solidFill>
              </a:rPr>
              <a:t>1 1 1 1 - - - - - - - -   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                                                   </a:t>
            </a:r>
            <a:r>
              <a:rPr lang="zh-CN" altLang="en-US" sz="2400" b="1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rgbClr val="CC0000"/>
                </a:solidFill>
              </a:rPr>
              <a:t>1111</a:t>
            </a:r>
            <a:r>
              <a:rPr lang="zh-CN" altLang="en-US" sz="2400" b="1">
                <a:solidFill>
                  <a:srgbClr val="CC0000"/>
                </a:solidFill>
              </a:rPr>
              <a:t>是非法</a:t>
            </a:r>
            <a:r>
              <a:rPr lang="en-US" altLang="zh-CN" sz="2400" b="1">
                <a:solidFill>
                  <a:srgbClr val="CC0000"/>
                </a:solidFill>
              </a:rPr>
              <a:t>BCD</a:t>
            </a:r>
            <a:r>
              <a:rPr lang="zh-CN" altLang="en-US" sz="2400" b="1">
                <a:solidFill>
                  <a:srgbClr val="CC0000"/>
                </a:solidFill>
              </a:rPr>
              <a:t>码</a:t>
            </a:r>
            <a:r>
              <a:rPr lang="zh-CN" altLang="en-US" sz="2400" b="1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719137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压缩</a:t>
            </a:r>
            <a:r>
              <a:rPr lang="en-US" altLang="zh-CN" sz="3600" dirty="0" smtClean="0"/>
              <a:t>BCD</a:t>
            </a:r>
            <a:r>
              <a:rPr lang="zh-CN" altLang="en-US" sz="3600" dirty="0" smtClean="0"/>
              <a:t>数十进制调整原理</a:t>
            </a:r>
            <a:r>
              <a:rPr lang="en-US" altLang="zh-CN" sz="3600" dirty="0"/>
              <a:t>(1) </a:t>
            </a:r>
            <a:endParaRPr lang="zh-CN" altLang="en-US" sz="3600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73463"/>
            <a:ext cx="8642350" cy="278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tx2"/>
                </a:solidFill>
              </a:rPr>
              <a:t>需要对结果进行变换</a:t>
            </a:r>
            <a:r>
              <a:rPr lang="en-US" altLang="zh-CN" sz="2400" smtClean="0">
                <a:solidFill>
                  <a:schemeClr val="tx2"/>
                </a:solidFill>
              </a:rPr>
              <a:t>(</a:t>
            </a:r>
            <a:r>
              <a:rPr lang="zh-CN" altLang="en-US" sz="2400" smtClean="0">
                <a:solidFill>
                  <a:schemeClr val="tx2"/>
                </a:solidFill>
              </a:rPr>
              <a:t>调整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  <a:r>
              <a:rPr lang="zh-CN" altLang="en-US" sz="2400" smtClean="0">
                <a:solidFill>
                  <a:schemeClr val="tx2"/>
                </a:solidFill>
              </a:rPr>
              <a:t>，方法：“</a:t>
            </a:r>
            <a:r>
              <a:rPr lang="zh-CN" altLang="en-US" sz="2400" smtClean="0">
                <a:solidFill>
                  <a:srgbClr val="CC0000"/>
                </a:solidFill>
              </a:rPr>
              <a:t>加</a:t>
            </a:r>
            <a:r>
              <a:rPr lang="en-US" altLang="zh-CN" sz="2400" smtClean="0">
                <a:solidFill>
                  <a:srgbClr val="CC0000"/>
                </a:solidFill>
              </a:rPr>
              <a:t>6</a:t>
            </a:r>
            <a:r>
              <a:rPr lang="zh-CN" altLang="en-US" sz="2400" smtClean="0">
                <a:solidFill>
                  <a:srgbClr val="CC0000"/>
                </a:solidFill>
              </a:rPr>
              <a:t>调整</a:t>
            </a:r>
            <a:r>
              <a:rPr lang="zh-CN" altLang="en-US" sz="2400" smtClean="0">
                <a:solidFill>
                  <a:schemeClr val="tx2"/>
                </a:solidFill>
              </a:rPr>
              <a:t>”。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       </a:t>
            </a:r>
            <a:r>
              <a:rPr lang="en-US" altLang="zh-CN" sz="2400" smtClean="0"/>
              <a:t>0 0 0 1   1 1 1 1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  + </a:t>
            </a:r>
            <a:r>
              <a:rPr lang="en-US" altLang="zh-CN" sz="2400" smtClean="0">
                <a:solidFill>
                  <a:srgbClr val="FF0000"/>
                </a:solidFill>
              </a:rPr>
              <a:t>0 0 0 0   0 1 1 0</a:t>
            </a:r>
            <a:r>
              <a:rPr lang="en-US" altLang="zh-CN" sz="2400" smtClean="0">
                <a:solidFill>
                  <a:srgbClr val="00CC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         0 0 1 0   0 1 0 1 - - - - - - - -   25(</a:t>
            </a:r>
            <a:r>
              <a:rPr lang="zh-CN" altLang="en-US" sz="2400" smtClean="0">
                <a:solidFill>
                  <a:schemeClr val="tx2"/>
                </a:solidFill>
              </a:rPr>
              <a:t>正确结果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9900CC"/>
                </a:solidFill>
              </a:rPr>
              <a:t>注意：</a:t>
            </a:r>
            <a:r>
              <a:rPr lang="zh-CN" altLang="en-US" sz="2400" smtClean="0">
                <a:solidFill>
                  <a:schemeClr val="tx2"/>
                </a:solidFill>
              </a:rPr>
              <a:t>此时，第</a:t>
            </a:r>
            <a:r>
              <a:rPr lang="en-US" altLang="zh-CN" sz="2400" smtClean="0">
                <a:solidFill>
                  <a:schemeClr val="tx2"/>
                </a:solidFill>
              </a:rPr>
              <a:t>3</a:t>
            </a:r>
            <a:r>
              <a:rPr lang="zh-CN" altLang="en-US" sz="2400" smtClean="0">
                <a:solidFill>
                  <a:schemeClr val="tx2"/>
                </a:solidFill>
              </a:rPr>
              <a:t>位向第</a:t>
            </a:r>
            <a:r>
              <a:rPr lang="en-US" altLang="zh-CN" sz="2400" smtClean="0">
                <a:solidFill>
                  <a:schemeClr val="tx2"/>
                </a:solidFill>
              </a:rPr>
              <a:t>4</a:t>
            </a:r>
            <a:r>
              <a:rPr lang="zh-CN" altLang="en-US" sz="2400" smtClean="0">
                <a:solidFill>
                  <a:schemeClr val="tx2"/>
                </a:solidFill>
              </a:rPr>
              <a:t>位</a:t>
            </a:r>
            <a:r>
              <a:rPr lang="en-US" altLang="zh-CN" sz="2400" smtClean="0">
                <a:solidFill>
                  <a:schemeClr val="tx2"/>
                </a:solidFill>
              </a:rPr>
              <a:t>(</a:t>
            </a:r>
            <a:r>
              <a:rPr lang="zh-CN" altLang="en-US" sz="2400" smtClean="0">
                <a:solidFill>
                  <a:schemeClr val="tx2"/>
                </a:solidFill>
              </a:rPr>
              <a:t>低半字节向高半字节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  <a:r>
              <a:rPr lang="zh-CN" altLang="en-US" sz="2400" smtClean="0">
                <a:solidFill>
                  <a:schemeClr val="tx2"/>
                </a:solidFill>
              </a:rPr>
              <a:t>有进位，</a:t>
            </a:r>
            <a:r>
              <a:rPr lang="en-US" altLang="zh-CN" sz="2400" smtClean="0">
                <a:solidFill>
                  <a:schemeClr val="tx2"/>
                </a:solidFill>
              </a:rPr>
              <a:t>AF=1</a:t>
            </a:r>
            <a:r>
              <a:rPr lang="zh-CN" altLang="en-US" sz="1800" smtClean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755650" y="4797425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827088" y="2349500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2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42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2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2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/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zh-CN" altLang="zh-CN" sz="32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/>
        </p:nvSpPr>
        <p:spPr bwMode="auto">
          <a:xfrm>
            <a:off x="250825" y="1125538"/>
            <a:ext cx="8713788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eaLnBrk="0" hangingPunct="0">
              <a:buClr>
                <a:schemeClr val="tx2"/>
              </a:buClr>
              <a:buSzPts val="2500"/>
              <a:buFont typeface="Symbol" pitchFamily="18" charset="2"/>
              <a:buNone/>
            </a:pPr>
            <a:r>
              <a:rPr lang="zh-CN" altLang="en-US" sz="2800" b="1" dirty="0">
                <a:solidFill>
                  <a:srgbClr val="9900CC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9900CC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9900CC"/>
                </a:solidFill>
                <a:latin typeface="Times New Roman" pitchFamily="18" charset="0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19 + 8 = 27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0 1  1 0 0 1 --------- 19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+ 0 0 0 0  1 0 0 0 ---------  8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1 0   0 0 0 1----------21(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结果不对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457200" indent="-457200" eaLnBrk="0" hangingPunct="0">
              <a:buFontTx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运算时，低位数字向高位数字产生了进位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(AF=1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CF=1)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，实际上是“满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16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进一”，但进到高位，当成了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，“少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6”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，需“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加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调整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”。</a:t>
            </a:r>
          </a:p>
          <a:p>
            <a:pPr marL="457200" indent="-457200" eaLnBrk="0" hangingPunct="0"/>
            <a:endParaRPr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0" hangingPunct="0"/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0 0 1 0  0 0 0 1 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+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0 0 0 0  0 1 1 0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1 0   0 1 1 1-----------27(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结果正确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marL="457200" indent="-457200" eaLnBrk="0" hangingPunct="0">
              <a:buFontTx/>
              <a:buChar char="•"/>
            </a:pPr>
            <a:endParaRPr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可见，在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BCD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数运算时，若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AF=1(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CF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1)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就需在低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位（或高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位）上进行“加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调整”。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>
            <a:off x="684213" y="4868863"/>
            <a:ext cx="297180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755650" y="2349500"/>
            <a:ext cx="27432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压缩</a:t>
            </a:r>
            <a:r>
              <a:rPr lang="en-US" altLang="zh-CN" sz="3600" dirty="0" smtClean="0"/>
              <a:t>BCD</a:t>
            </a:r>
            <a:r>
              <a:rPr lang="zh-CN" altLang="en-US" sz="3600" dirty="0" smtClean="0"/>
              <a:t>数十进制调整原理</a:t>
            </a:r>
            <a:r>
              <a:rPr lang="en-US" altLang="zh-CN" sz="3600" dirty="0" smtClean="0"/>
              <a:t>(2) 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1687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数十进制调整原理</a:t>
            </a:r>
            <a:r>
              <a:rPr lang="en-US" altLang="zh-CN" sz="3200" dirty="0" smtClean="0"/>
              <a:t>(3) </a:t>
            </a:r>
            <a:endParaRPr lang="zh-CN" altLang="en-US" sz="3200" dirty="0" smtClean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加法器实际上是按二进制运算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                   “</a:t>
            </a:r>
            <a:r>
              <a:rPr lang="zh-CN" altLang="en-US" sz="2400" smtClean="0">
                <a:solidFill>
                  <a:srgbClr val="0000CC"/>
                </a:solidFill>
              </a:rPr>
              <a:t>满</a:t>
            </a:r>
            <a:r>
              <a:rPr lang="en-US" altLang="zh-CN" sz="2400" smtClean="0">
                <a:solidFill>
                  <a:srgbClr val="0000CC"/>
                </a:solidFill>
              </a:rPr>
              <a:t>16</a:t>
            </a:r>
            <a:r>
              <a:rPr lang="zh-CN" altLang="en-US" sz="2400" smtClean="0">
                <a:solidFill>
                  <a:srgbClr val="0000CC"/>
                </a:solidFill>
              </a:rPr>
              <a:t>进一</a:t>
            </a:r>
            <a:r>
              <a:rPr lang="zh-CN" altLang="en-US" sz="2400" smtClean="0"/>
              <a:t>”</a:t>
            </a:r>
          </a:p>
          <a:p>
            <a:pPr eaLnBrk="1" hangingPunct="1"/>
            <a:r>
              <a:rPr lang="zh-CN" altLang="en-US" sz="2400" smtClean="0"/>
              <a:t>但对于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数，应当按</a:t>
            </a:r>
            <a:r>
              <a:rPr lang="en-US" altLang="zh-CN" sz="2400" smtClean="0"/>
              <a:t>10</a:t>
            </a:r>
            <a:r>
              <a:rPr lang="zh-CN" altLang="en-US" sz="2400" smtClean="0"/>
              <a:t>进制算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               “</a:t>
            </a:r>
            <a:r>
              <a:rPr lang="zh-CN" altLang="en-US" sz="2400" smtClean="0">
                <a:solidFill>
                  <a:srgbClr val="0000CC"/>
                </a:solidFill>
              </a:rPr>
              <a:t>满</a:t>
            </a:r>
            <a:r>
              <a:rPr lang="en-US" altLang="zh-CN" sz="2400" smtClean="0">
                <a:solidFill>
                  <a:srgbClr val="0000CC"/>
                </a:solidFill>
              </a:rPr>
              <a:t>10</a:t>
            </a:r>
            <a:r>
              <a:rPr lang="zh-CN" altLang="en-US" sz="2400" smtClean="0">
                <a:solidFill>
                  <a:srgbClr val="0000CC"/>
                </a:solidFill>
              </a:rPr>
              <a:t>进一</a:t>
            </a:r>
            <a:r>
              <a:rPr lang="zh-CN" altLang="en-US" sz="2400" smtClean="0"/>
              <a:t>”，“</a:t>
            </a:r>
            <a:r>
              <a:rPr lang="zh-CN" altLang="en-US" sz="2400" smtClean="0">
                <a:solidFill>
                  <a:srgbClr val="0000CC"/>
                </a:solidFill>
              </a:rPr>
              <a:t>进</a:t>
            </a:r>
            <a:r>
              <a:rPr lang="en-US" altLang="zh-CN" sz="2400" smtClean="0">
                <a:solidFill>
                  <a:srgbClr val="0000CC"/>
                </a:solidFill>
              </a:rPr>
              <a:t>1</a:t>
            </a:r>
            <a:r>
              <a:rPr lang="zh-CN" altLang="en-US" sz="2400" smtClean="0">
                <a:solidFill>
                  <a:srgbClr val="0000CC"/>
                </a:solidFill>
              </a:rPr>
              <a:t>当</a:t>
            </a:r>
            <a:r>
              <a:rPr lang="en-US" altLang="zh-CN" sz="2400" smtClean="0">
                <a:solidFill>
                  <a:srgbClr val="0000CC"/>
                </a:solidFill>
              </a:rPr>
              <a:t>10</a:t>
            </a:r>
            <a:r>
              <a:rPr lang="en-US" altLang="zh-CN" sz="2400" smtClean="0"/>
              <a:t>”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BCD</a:t>
            </a:r>
            <a:r>
              <a:rPr lang="zh-CN" altLang="en-US" sz="2400" smtClean="0"/>
              <a:t>码结果中，</a:t>
            </a:r>
          </a:p>
          <a:p>
            <a:pPr lvl="1" eaLnBrk="1" hangingPunct="1"/>
            <a:r>
              <a:rPr lang="zh-CN" altLang="en-US" sz="2400" smtClean="0"/>
              <a:t>若某一位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数字所对应的二进制码超过</a:t>
            </a:r>
            <a:r>
              <a:rPr lang="en-US" altLang="zh-CN" sz="2400" smtClean="0"/>
              <a:t>9</a:t>
            </a:r>
            <a:r>
              <a:rPr lang="zh-CN" altLang="en-US" sz="2400" smtClean="0"/>
              <a:t>（</a:t>
            </a:r>
            <a:r>
              <a:rPr lang="en-US" altLang="zh-CN" sz="2400" smtClean="0"/>
              <a:t>1010~1111</a:t>
            </a:r>
            <a:r>
              <a:rPr lang="zh-CN" altLang="en-US" sz="2400" smtClean="0"/>
              <a:t>），应</a:t>
            </a:r>
            <a:r>
              <a:rPr lang="zh-CN" altLang="en-US" sz="2400" smtClean="0">
                <a:solidFill>
                  <a:schemeClr val="tx2"/>
                </a:solidFill>
              </a:rPr>
              <a:t>“加上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，产生进位，进行调整。</a:t>
            </a:r>
          </a:p>
          <a:p>
            <a:pPr lvl="1" eaLnBrk="1" hangingPunct="1"/>
            <a:r>
              <a:rPr lang="zh-CN" altLang="en-US" sz="2400" smtClean="0">
                <a:solidFill>
                  <a:schemeClr val="tx2"/>
                </a:solidFill>
              </a:rPr>
              <a:t>若低位数字向高位数字产生了进位</a:t>
            </a:r>
            <a:r>
              <a:rPr lang="en-US" altLang="zh-CN" sz="2400" smtClean="0">
                <a:solidFill>
                  <a:schemeClr val="tx2"/>
                </a:solidFill>
              </a:rPr>
              <a:t>(AF=1</a:t>
            </a:r>
            <a:r>
              <a:rPr lang="zh-CN" altLang="en-US" sz="2400" smtClean="0">
                <a:solidFill>
                  <a:schemeClr val="tx2"/>
                </a:solidFill>
              </a:rPr>
              <a:t>或</a:t>
            </a:r>
            <a:r>
              <a:rPr lang="en-US" altLang="zh-CN" sz="2400" smtClean="0">
                <a:solidFill>
                  <a:schemeClr val="tx2"/>
                </a:solidFill>
              </a:rPr>
              <a:t>CF=1)</a:t>
            </a:r>
            <a:r>
              <a:rPr lang="zh-CN" altLang="en-US" sz="2400" smtClean="0">
                <a:solidFill>
                  <a:schemeClr val="tx2"/>
                </a:solidFill>
              </a:rPr>
              <a:t>，</a:t>
            </a:r>
            <a:r>
              <a:rPr lang="zh-CN" altLang="en-US" sz="2400" smtClean="0"/>
              <a:t>应</a:t>
            </a:r>
            <a:r>
              <a:rPr lang="zh-CN" altLang="en-US" sz="2400" smtClean="0">
                <a:solidFill>
                  <a:schemeClr val="tx2"/>
                </a:solidFill>
              </a:rPr>
              <a:t>“加上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，补上少加的“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，进行调整。</a:t>
            </a:r>
          </a:p>
          <a:p>
            <a:pPr lvl="1" eaLnBrk="1" hangingPunct="1"/>
            <a:r>
              <a:rPr lang="zh-CN" altLang="en-US" sz="2400" smtClean="0"/>
              <a:t>这可由软件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CC0000"/>
                </a:solidFill>
              </a:rPr>
              <a:t>调整指令</a:t>
            </a:r>
            <a:r>
              <a:rPr lang="en-US" altLang="zh-CN" sz="2400" smtClean="0"/>
              <a:t>)</a:t>
            </a:r>
            <a:r>
              <a:rPr lang="zh-CN" altLang="en-US" sz="2400" smtClean="0"/>
              <a:t>来完成。</a:t>
            </a:r>
          </a:p>
        </p:txBody>
      </p:sp>
    </p:spTree>
    <p:extLst>
      <p:ext uri="{BB962C8B-B14F-4D97-AF65-F5344CB8AC3E}">
        <p14:creationId xmlns:p14="http://schemas.microsoft.com/office/powerpoint/2010/main" val="46222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加法指令</a:t>
            </a:r>
            <a:endParaRPr lang="zh-CN" altLang="en-US" dirty="0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</a:pPr>
            <a:r>
              <a:rPr lang="zh-CN" altLang="en-US" dirty="0" smtClean="0"/>
              <a:t>加法指令注意事项：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源操作数和目的操作数</a:t>
            </a:r>
            <a:r>
              <a:rPr lang="zh-CN" altLang="en-US" dirty="0" smtClean="0">
                <a:solidFill>
                  <a:srgbClr val="CC0000"/>
                </a:solidFill>
              </a:rPr>
              <a:t>不能</a:t>
            </a:r>
            <a:r>
              <a:rPr lang="zh-CN" altLang="en-US" dirty="0" smtClean="0"/>
              <a:t>同时为内存单元（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）。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不允许</a:t>
            </a:r>
            <a:r>
              <a:rPr lang="zh-CN" altLang="en-US" dirty="0" smtClean="0"/>
              <a:t>与段寄存器（</a:t>
            </a:r>
            <a:r>
              <a:rPr lang="en-US" altLang="zh-CN" dirty="0" smtClean="0"/>
              <a:t>SREG</a:t>
            </a:r>
            <a:r>
              <a:rPr lang="zh-CN" altLang="en-US" dirty="0" smtClean="0"/>
              <a:t>）相关的加法。</a:t>
            </a:r>
            <a:endParaRPr lang="en-US" altLang="zh-CN" dirty="0" smtClean="0"/>
          </a:p>
          <a:p>
            <a:pPr marL="990600" lvl="1" indent="-533400" eaLnBrk="1">
              <a:spcBef>
                <a:spcPts val="600"/>
              </a:spcBef>
              <a:buFontTx/>
              <a:buAutoNum type="arabicPeriod"/>
            </a:pPr>
            <a:r>
              <a:rPr lang="en-US" altLang="zh-CN" kern="1200" dirty="0" smtClean="0">
                <a:latin typeface="Arial" charset="0"/>
                <a:ea typeface="宋体" pitchFamily="2" charset="-122"/>
              </a:rPr>
              <a:t>XADD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指令的源操作数在</a:t>
            </a:r>
            <a:r>
              <a:rPr lang="zh-CN" altLang="en-US" kern="120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寄存器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（</a:t>
            </a:r>
            <a:r>
              <a:rPr lang="en-US" altLang="zh-CN" kern="1200" dirty="0" smtClean="0">
                <a:latin typeface="Arial" charset="0"/>
                <a:ea typeface="宋体" pitchFamily="2" charset="-122"/>
              </a:rPr>
              <a:t>REG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）中。</a:t>
            </a:r>
            <a:endParaRPr lang="en-US" altLang="zh-CN" dirty="0" smtClean="0"/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标志寄存器中</a:t>
            </a:r>
            <a:r>
              <a:rPr lang="zh-CN" altLang="en-US" dirty="0" smtClean="0">
                <a:solidFill>
                  <a:srgbClr val="CC0000"/>
                </a:solidFill>
              </a:rPr>
              <a:t>状态位</a:t>
            </a:r>
            <a:r>
              <a:rPr lang="zh-CN" altLang="en-US" dirty="0" smtClean="0"/>
              <a:t>随运算结果而变化，但</a:t>
            </a:r>
            <a:r>
              <a:rPr lang="en-US" altLang="zh-CN" dirty="0" smtClean="0">
                <a:solidFill>
                  <a:srgbClr val="C00000"/>
                </a:solidFill>
              </a:rPr>
              <a:t>INC</a:t>
            </a:r>
            <a:r>
              <a:rPr lang="zh-CN" altLang="en-US" dirty="0" smtClean="0">
                <a:solidFill>
                  <a:srgbClr val="C00000"/>
                </a:solidFill>
              </a:rPr>
              <a:t>指令不影响</a:t>
            </a:r>
            <a:r>
              <a:rPr lang="en-US" altLang="zh-CN" dirty="0" smtClean="0">
                <a:solidFill>
                  <a:srgbClr val="C00000"/>
                </a:solidFill>
              </a:rPr>
              <a:t>CF</a:t>
            </a:r>
            <a:r>
              <a:rPr lang="zh-CN" altLang="en-US" dirty="0" smtClean="0">
                <a:solidFill>
                  <a:srgbClr val="C00000"/>
                </a:solidFill>
              </a:rPr>
              <a:t>标志</a:t>
            </a:r>
            <a:r>
              <a:rPr lang="zh-CN" altLang="en-US" dirty="0" smtClean="0"/>
              <a:t>。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指令中操作数是带符号数还是无符号数由</a:t>
            </a:r>
            <a:r>
              <a:rPr lang="zh-CN" altLang="en-US" dirty="0" smtClean="0">
                <a:solidFill>
                  <a:srgbClr val="FF0000"/>
                </a:solidFill>
              </a:rPr>
              <a:t>程序员</a:t>
            </a:r>
            <a:r>
              <a:rPr lang="zh-CN" altLang="en-US" dirty="0" smtClean="0"/>
              <a:t>解释。</a:t>
            </a:r>
            <a:endParaRPr lang="en-US" altLang="zh-CN" dirty="0" smtClean="0"/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endParaRPr lang="en-US" altLang="zh-CN" dirty="0" smtClean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zh-CN" altLang="en-US" dirty="0" smtClean="0"/>
              <a:t>注意：第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章的数据传送指令不改变状态标志。</a:t>
            </a:r>
          </a:p>
        </p:txBody>
      </p:sp>
    </p:spTree>
    <p:extLst>
      <p:ext uri="{BB962C8B-B14F-4D97-AF65-F5344CB8AC3E}">
        <p14:creationId xmlns:p14="http://schemas.microsoft.com/office/powerpoint/2010/main" val="3953072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数十进制调整原理</a:t>
            </a:r>
            <a:r>
              <a:rPr lang="en-US" altLang="zh-CN" sz="3200" dirty="0" smtClean="0"/>
              <a:t>(4) </a:t>
            </a:r>
            <a:endParaRPr lang="zh-CN" altLang="en-US" sz="3200" dirty="0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518477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400" dirty="0" err="1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数加法十进制调整规则：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zh-CN" altLang="en-US" sz="2400" dirty="0" smtClean="0"/>
              <a:t>如果两个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数字相加的结果是一个在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之间的二进制数，或者有向高一位数字的进位（</a:t>
            </a:r>
            <a:r>
              <a:rPr lang="en-US" altLang="zh-CN" sz="2400" dirty="0" smtClean="0"/>
              <a:t>AF=1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CF=1</a:t>
            </a:r>
            <a:r>
              <a:rPr lang="zh-CN" altLang="en-US" sz="2400" dirty="0" smtClean="0"/>
              <a:t>），则应在现行数字上加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0110B</a:t>
            </a:r>
            <a:r>
              <a:rPr lang="zh-CN" altLang="en-US" sz="2400" dirty="0" smtClean="0"/>
              <a:t>）调整。</a:t>
            </a:r>
          </a:p>
          <a:p>
            <a:pPr marL="533400" indent="-533400" eaLnBrk="1" hangingPunct="1">
              <a:lnSpc>
                <a:spcPct val="120000"/>
              </a:lnSpc>
            </a:pPr>
            <a:endParaRPr lang="zh-CN" altLang="en-US" sz="2400" b="0" dirty="0" smtClean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400" dirty="0" err="1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数减法十进制调整规则：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(1)  AF=1, </a:t>
            </a:r>
            <a:r>
              <a:rPr lang="zh-CN" altLang="en-US" sz="2400" dirty="0" smtClean="0"/>
              <a:t>或运算结果的低位是一个在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之间的二进制数，则在低位上要进行“－</a:t>
            </a:r>
            <a:r>
              <a:rPr lang="en-US" altLang="zh-CN" sz="2400" dirty="0" smtClean="0"/>
              <a:t>6”</a:t>
            </a:r>
            <a:r>
              <a:rPr lang="zh-CN" altLang="en-US" sz="2400" dirty="0" smtClean="0"/>
              <a:t>调整。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(2)  CF=1</a:t>
            </a:r>
            <a:r>
              <a:rPr lang="zh-CN" altLang="en-US" sz="2400" dirty="0" smtClean="0"/>
              <a:t>，或运算结果的高位是一个在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之间的二进制数，则在高位上要进行“－</a:t>
            </a:r>
            <a:r>
              <a:rPr lang="en-US" altLang="zh-CN" sz="2400" dirty="0" smtClean="0"/>
              <a:t>6”</a:t>
            </a:r>
            <a:r>
              <a:rPr lang="zh-CN" altLang="en-US" sz="2400" dirty="0" smtClean="0"/>
              <a:t>调整。</a:t>
            </a:r>
          </a:p>
        </p:txBody>
      </p:sp>
    </p:spTree>
    <p:extLst>
      <p:ext uri="{BB962C8B-B14F-4D97-AF65-F5344CB8AC3E}">
        <p14:creationId xmlns:p14="http://schemas.microsoft.com/office/powerpoint/2010/main" val="1491484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数十进制修正指令</a:t>
            </a:r>
            <a:r>
              <a:rPr lang="en-US" altLang="zh-CN" sz="3200" dirty="0" smtClean="0"/>
              <a:t>(1) </a:t>
            </a:r>
            <a:endParaRPr lang="zh-CN" altLang="en-US" sz="3200" dirty="0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13787" cy="51117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加法的十进制修正指令：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zh-CN" altLang="en-US" sz="2400" smtClean="0"/>
              <a:t> </a:t>
            </a:r>
            <a:r>
              <a:rPr lang="en-US" altLang="zh-CN" sz="2400" smtClean="0"/>
              <a:t>DAA 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ADD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ADC</a:t>
            </a:r>
            <a:r>
              <a:rPr lang="zh-CN" altLang="en-US" sz="2400" smtClean="0"/>
              <a:t>指令后）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操作：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</a:t>
            </a:r>
            <a:r>
              <a:rPr lang="en-US" altLang="zh-CN" sz="2400" smtClean="0"/>
              <a:t>AL</a:t>
            </a:r>
            <a:r>
              <a:rPr lang="zh-CN" altLang="en-US" sz="2400" smtClean="0"/>
              <a:t>中的和数调整到压缩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格式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的低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AF=1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AL+06H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AF1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ym typeface="Wingdings" pitchFamily="2" charset="2"/>
              </a:rPr>
              <a:t>		         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的高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CF=1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AL+60H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CF1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注意：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OF</a:t>
            </a:r>
            <a:r>
              <a:rPr lang="zh-CN" altLang="en-US" sz="2400" smtClean="0">
                <a:solidFill>
                  <a:srgbClr val="CC0000"/>
                </a:solidFill>
              </a:rPr>
              <a:t>不确定</a:t>
            </a:r>
            <a:r>
              <a:rPr lang="zh-CN" altLang="en-US" sz="2400" smtClean="0"/>
              <a:t>，其余状态位随运算结果而变。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CC0000"/>
                </a:solidFill>
              </a:rPr>
              <a:t> 		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DAA</a:t>
            </a:r>
            <a:r>
              <a:rPr lang="zh-CN" altLang="en-US" sz="2400" smtClean="0"/>
              <a:t>－－</a:t>
            </a:r>
            <a:r>
              <a:rPr lang="en-US" altLang="zh-CN" sz="2400" smtClean="0"/>
              <a:t>Decimal Adjust for Addition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9900CC"/>
                </a:solidFill>
              </a:rPr>
              <a:t>  </a:t>
            </a:r>
            <a:r>
              <a:rPr lang="zh-CN" altLang="en-US" sz="2400" smtClean="0">
                <a:solidFill>
                  <a:srgbClr val="9900CC"/>
                </a:solidFill>
              </a:rPr>
              <a:t>标志：</a:t>
            </a:r>
            <a:r>
              <a:rPr lang="en-US" altLang="zh-CN" sz="2400" smtClean="0"/>
              <a:t>O  D  I  T S  Z A  P C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         U </a:t>
            </a:r>
            <a:r>
              <a:rPr lang="zh-CN" altLang="en-US" sz="2400" smtClean="0"/>
              <a:t>－－－</a:t>
            </a:r>
            <a:r>
              <a:rPr lang="en-US" altLang="zh-CN" sz="2400" smtClean="0"/>
              <a:t>× ×× ××</a:t>
            </a:r>
          </a:p>
        </p:txBody>
      </p:sp>
    </p:spTree>
    <p:extLst>
      <p:ext uri="{BB962C8B-B14F-4D97-AF65-F5344CB8AC3E}">
        <p14:creationId xmlns:p14="http://schemas.microsoft.com/office/powerpoint/2010/main" val="795765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数十进制修正指令</a:t>
            </a:r>
            <a:r>
              <a:rPr lang="en-US" altLang="zh-CN" sz="3200" dirty="0"/>
              <a:t>(2) </a:t>
            </a:r>
            <a:endParaRPr lang="zh-CN" altLang="en-US" sz="3200" dirty="0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48974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减法的十进制修正指令：</a:t>
            </a:r>
            <a:r>
              <a:rPr lang="zh-CN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zh-CN" altLang="en-US" sz="2400" smtClean="0"/>
              <a:t> </a:t>
            </a:r>
            <a:r>
              <a:rPr lang="en-US" altLang="zh-CN" sz="2400" smtClean="0"/>
              <a:t>DAS 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SUB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SBB</a:t>
            </a:r>
            <a:r>
              <a:rPr lang="zh-CN" altLang="en-US" sz="2400" smtClean="0"/>
              <a:t>指令后）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操作：</a:t>
            </a:r>
            <a:r>
              <a:rPr lang="en-US" altLang="zh-CN" sz="2400" smtClean="0"/>
              <a:t>AL </a:t>
            </a:r>
            <a:r>
              <a:rPr lang="en-US" altLang="zh-CN" sz="2400" smtClean="0">
                <a:sym typeface="Wingdings" pitchFamily="2" charset="2"/>
              </a:rPr>
              <a:t> </a:t>
            </a:r>
            <a:r>
              <a:rPr lang="en-US" altLang="zh-CN" sz="2400" smtClean="0"/>
              <a:t> AL</a:t>
            </a:r>
            <a:r>
              <a:rPr lang="zh-CN" altLang="en-US" sz="2400" smtClean="0"/>
              <a:t>中的差数调整到压缩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格式。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的低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AF=1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</a:t>
            </a:r>
            <a:r>
              <a:rPr lang="zh-CN" altLang="en-US" sz="2400" smtClean="0">
                <a:sym typeface="Wingdings" pitchFamily="2" charset="2"/>
              </a:rPr>
              <a:t>－</a:t>
            </a:r>
            <a:r>
              <a:rPr lang="en-US" altLang="zh-CN" sz="2400" smtClean="0">
                <a:sym typeface="Wingdings" pitchFamily="2" charset="2"/>
              </a:rPr>
              <a:t>06H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AF1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ym typeface="Wingdings" pitchFamily="2" charset="2"/>
              </a:rPr>
              <a:t>		         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的高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CF=1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</a:t>
            </a:r>
            <a:r>
              <a:rPr lang="zh-CN" altLang="en-US" sz="2400" smtClean="0">
                <a:sym typeface="Wingdings" pitchFamily="2" charset="2"/>
              </a:rPr>
              <a:t>－</a:t>
            </a:r>
            <a:r>
              <a:rPr lang="en-US" altLang="zh-CN" sz="2400" smtClean="0">
                <a:sym typeface="Wingdings" pitchFamily="2" charset="2"/>
              </a:rPr>
              <a:t>60H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CF1</a:t>
            </a:r>
            <a:endParaRPr lang="en-US" altLang="zh-CN" sz="240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</a:rPr>
              <a:t>   </a:t>
            </a:r>
            <a:r>
              <a:rPr lang="zh-CN" altLang="en-US" sz="2400" smtClean="0">
                <a:solidFill>
                  <a:srgbClr val="008000"/>
                </a:solidFill>
              </a:rPr>
              <a:t>注意事项：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OF</a:t>
            </a:r>
            <a:r>
              <a:rPr lang="zh-CN" altLang="en-US" sz="2400" smtClean="0"/>
              <a:t>不确定，其余状态位随运算结果而变。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DAS</a:t>
            </a:r>
            <a:r>
              <a:rPr lang="zh-CN" altLang="en-US" sz="2400" smtClean="0"/>
              <a:t>－－ </a:t>
            </a:r>
            <a:r>
              <a:rPr lang="en-US" altLang="zh-CN" sz="2400" smtClean="0"/>
              <a:t>Decimal Adjust for Subtraction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标志：</a:t>
            </a:r>
            <a:r>
              <a:rPr lang="en-US" altLang="zh-CN" sz="2400" smtClean="0"/>
              <a:t>O  D  I  T S  Z A  P C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         U </a:t>
            </a:r>
            <a:r>
              <a:rPr lang="zh-CN" altLang="en-US" sz="2400" smtClean="0"/>
              <a:t>－－－</a:t>
            </a:r>
            <a:r>
              <a:rPr lang="en-US" altLang="zh-CN" sz="2400" smtClean="0"/>
              <a:t>× ××××</a:t>
            </a:r>
          </a:p>
        </p:txBody>
      </p:sp>
    </p:spTree>
    <p:extLst>
      <p:ext uri="{BB962C8B-B14F-4D97-AF65-F5344CB8AC3E}">
        <p14:creationId xmlns:p14="http://schemas.microsoft.com/office/powerpoint/2010/main" val="685797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62388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8000"/>
                </a:solidFill>
              </a:rPr>
              <a:t>例：计算</a:t>
            </a:r>
            <a:r>
              <a:rPr lang="en-US" altLang="zh-CN" sz="3600" smtClean="0">
                <a:solidFill>
                  <a:srgbClr val="008000"/>
                </a:solidFill>
              </a:rPr>
              <a:t>BCD3 </a:t>
            </a:r>
            <a:r>
              <a:rPr lang="en-US" altLang="zh-CN" sz="3600" smtClean="0">
                <a:solidFill>
                  <a:srgbClr val="008000"/>
                </a:solidFill>
                <a:sym typeface="Wingdings" pitchFamily="2" charset="2"/>
              </a:rPr>
              <a:t>=</a:t>
            </a:r>
            <a:r>
              <a:rPr lang="en-US" altLang="zh-CN" sz="3600" smtClean="0">
                <a:solidFill>
                  <a:srgbClr val="008000"/>
                </a:solidFill>
              </a:rPr>
              <a:t> BCD1+BCD2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8797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例、</a:t>
            </a:r>
            <a:r>
              <a:rPr lang="zh-CN" altLang="en-US" smtClean="0"/>
              <a:t>设</a:t>
            </a:r>
            <a:r>
              <a:rPr lang="en-US" altLang="zh-CN" smtClean="0"/>
              <a:t>BCD1</a:t>
            </a:r>
            <a:r>
              <a:rPr lang="zh-CN" altLang="en-US" smtClean="0"/>
              <a:t>，</a:t>
            </a:r>
            <a:r>
              <a:rPr lang="en-US" altLang="zh-CN" smtClean="0"/>
              <a:t>BCD2, BCD3</a:t>
            </a:r>
            <a:r>
              <a:rPr lang="zh-CN" altLang="en-US" smtClean="0"/>
              <a:t>定义为字变量，可分别存放</a:t>
            </a:r>
            <a:r>
              <a:rPr lang="en-US" altLang="zh-CN" smtClean="0"/>
              <a:t>4</a:t>
            </a:r>
            <a:r>
              <a:rPr lang="zh-CN" altLang="en-US" smtClean="0"/>
              <a:t>位数字的组合</a:t>
            </a:r>
            <a:r>
              <a:rPr lang="en-US" altLang="zh-CN" smtClean="0"/>
              <a:t>BCD</a:t>
            </a:r>
            <a:r>
              <a:rPr lang="zh-CN" altLang="en-US" smtClean="0"/>
              <a:t>数。假定字变量</a:t>
            </a:r>
            <a:r>
              <a:rPr lang="en-US" altLang="zh-CN" smtClean="0"/>
              <a:t>BCD1</a:t>
            </a:r>
            <a:r>
              <a:rPr lang="zh-CN" altLang="en-US" smtClean="0"/>
              <a:t>的值为</a:t>
            </a:r>
            <a:r>
              <a:rPr lang="en-US" altLang="zh-CN" b="0" smtClean="0">
                <a:solidFill>
                  <a:srgbClr val="FF0000"/>
                </a:solidFill>
              </a:rPr>
              <a:t>1834</a:t>
            </a:r>
            <a:r>
              <a:rPr lang="en-US" altLang="zh-CN" b="0" smtClean="0"/>
              <a:t> ,</a:t>
            </a:r>
            <a:r>
              <a:rPr lang="zh-CN" altLang="en-US" smtClean="0"/>
              <a:t>字变量</a:t>
            </a:r>
            <a:r>
              <a:rPr lang="en-US" altLang="zh-CN" smtClean="0"/>
              <a:t>BCD2</a:t>
            </a:r>
            <a:r>
              <a:rPr lang="zh-CN" altLang="en-US" smtClean="0"/>
              <a:t>的值为</a:t>
            </a:r>
            <a:r>
              <a:rPr lang="en-US" altLang="zh-CN" b="0" smtClean="0">
                <a:solidFill>
                  <a:srgbClr val="FF0000"/>
                </a:solidFill>
              </a:rPr>
              <a:t>2789</a:t>
            </a:r>
            <a:r>
              <a:rPr lang="zh-CN" altLang="en-US" b="0" smtClean="0"/>
              <a:t>。</a:t>
            </a:r>
            <a:r>
              <a:rPr lang="zh-CN" altLang="en-US" smtClean="0"/>
              <a:t>要求计算</a:t>
            </a:r>
            <a:r>
              <a:rPr lang="en-US" altLang="zh-CN" smtClean="0"/>
              <a:t>BCD3 = BCD1+BCD2</a:t>
            </a:r>
            <a:r>
              <a:rPr lang="zh-CN" altLang="en-US" smtClean="0"/>
              <a:t>，并指出执行每条指令的操作及执行指令后</a:t>
            </a:r>
            <a:r>
              <a:rPr lang="en-US" altLang="zh-CN" smtClean="0"/>
              <a:t>AL, AF, CF </a:t>
            </a:r>
            <a:r>
              <a:rPr lang="zh-CN" altLang="en-US" smtClean="0"/>
              <a:t>的内容。</a:t>
            </a:r>
          </a:p>
          <a:p>
            <a:pPr lvl="1" eaLnBrk="1" hangingPunct="1"/>
            <a:r>
              <a:rPr lang="zh-CN" altLang="en-US" smtClean="0"/>
              <a:t>程序段附后。</a:t>
            </a:r>
          </a:p>
        </p:txBody>
      </p:sp>
      <p:graphicFrame>
        <p:nvGraphicFramePr>
          <p:cNvPr id="247853" name="Group 45"/>
          <p:cNvGraphicFramePr>
            <a:graphicFrameLocks noGrp="1"/>
          </p:cNvGraphicFramePr>
          <p:nvPr/>
        </p:nvGraphicFramePr>
        <p:xfrm>
          <a:off x="1620838" y="4481513"/>
          <a:ext cx="1295400" cy="103505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7869" name="Group 61"/>
          <p:cNvGraphicFramePr>
            <a:graphicFrameLocks noGrp="1"/>
          </p:cNvGraphicFramePr>
          <p:nvPr/>
        </p:nvGraphicFramePr>
        <p:xfrm>
          <a:off x="4440238" y="4481513"/>
          <a:ext cx="1143000" cy="1035050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7834" name="Group 26"/>
          <p:cNvGraphicFramePr>
            <a:graphicFrameLocks noGrp="1"/>
          </p:cNvGraphicFramePr>
          <p:nvPr/>
        </p:nvGraphicFramePr>
        <p:xfrm>
          <a:off x="7316788" y="4481513"/>
          <a:ext cx="1143000" cy="1035050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57" name="Rectangle 38"/>
          <p:cNvSpPr>
            <a:spLocks noChangeArrowheads="1"/>
          </p:cNvSpPr>
          <p:nvPr/>
        </p:nvSpPr>
        <p:spPr bwMode="auto">
          <a:xfrm>
            <a:off x="539750" y="5084763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BCD1</a:t>
            </a:r>
          </a:p>
        </p:txBody>
      </p:sp>
      <p:sp>
        <p:nvSpPr>
          <p:cNvPr id="81958" name="Rectangle 39"/>
          <p:cNvSpPr>
            <a:spLocks noChangeArrowheads="1"/>
          </p:cNvSpPr>
          <p:nvPr/>
        </p:nvSpPr>
        <p:spPr bwMode="auto">
          <a:xfrm>
            <a:off x="539750" y="4581525"/>
            <a:ext cx="950913" cy="2921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BCD1+1</a:t>
            </a:r>
          </a:p>
        </p:txBody>
      </p:sp>
      <p:sp>
        <p:nvSpPr>
          <p:cNvPr id="81959" name="Rectangle 40"/>
          <p:cNvSpPr>
            <a:spLocks noChangeArrowheads="1"/>
          </p:cNvSpPr>
          <p:nvPr/>
        </p:nvSpPr>
        <p:spPr bwMode="auto">
          <a:xfrm>
            <a:off x="3348038" y="5064125"/>
            <a:ext cx="914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BCD2</a:t>
            </a:r>
          </a:p>
        </p:txBody>
      </p:sp>
      <p:sp>
        <p:nvSpPr>
          <p:cNvPr id="81960" name="Rectangle 41"/>
          <p:cNvSpPr>
            <a:spLocks noChangeArrowheads="1"/>
          </p:cNvSpPr>
          <p:nvPr/>
        </p:nvSpPr>
        <p:spPr bwMode="auto">
          <a:xfrm>
            <a:off x="3373438" y="4578350"/>
            <a:ext cx="9144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BCD2+1</a:t>
            </a:r>
          </a:p>
        </p:txBody>
      </p:sp>
      <p:sp>
        <p:nvSpPr>
          <p:cNvPr id="81961" name="Rectangle 42"/>
          <p:cNvSpPr>
            <a:spLocks noChangeArrowheads="1"/>
          </p:cNvSpPr>
          <p:nvPr/>
        </p:nvSpPr>
        <p:spPr bwMode="auto">
          <a:xfrm>
            <a:off x="6227763" y="5084763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BCD3</a:t>
            </a:r>
          </a:p>
        </p:txBody>
      </p:sp>
    </p:spTree>
    <p:extLst>
      <p:ext uri="{BB962C8B-B14F-4D97-AF65-F5344CB8AC3E}">
        <p14:creationId xmlns:p14="http://schemas.microsoft.com/office/powerpoint/2010/main" val="1717923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8000"/>
                </a:solidFill>
              </a:rPr>
              <a:t>例：计算</a:t>
            </a:r>
            <a:r>
              <a:rPr lang="en-US" altLang="zh-CN" sz="3600" smtClean="0">
                <a:solidFill>
                  <a:srgbClr val="008000"/>
                </a:solidFill>
              </a:rPr>
              <a:t>BCD3 </a:t>
            </a:r>
            <a:r>
              <a:rPr lang="en-US" altLang="zh-CN" sz="3600" smtClean="0">
                <a:solidFill>
                  <a:srgbClr val="008000"/>
                </a:solidFill>
                <a:sym typeface="Wingdings" pitchFamily="2" charset="2"/>
              </a:rPr>
              <a:t>=</a:t>
            </a:r>
            <a:r>
              <a:rPr lang="en-US" altLang="zh-CN" sz="3600" smtClean="0">
                <a:solidFill>
                  <a:srgbClr val="008000"/>
                </a:solidFill>
              </a:rPr>
              <a:t> BCD1+BCD2</a:t>
            </a:r>
          </a:p>
        </p:txBody>
      </p:sp>
      <p:graphicFrame>
        <p:nvGraphicFramePr>
          <p:cNvPr id="318086" name="Group 646"/>
          <p:cNvGraphicFramePr>
            <a:graphicFrameLocks noGrp="1"/>
          </p:cNvGraphicFramePr>
          <p:nvPr/>
        </p:nvGraphicFramePr>
        <p:xfrm>
          <a:off x="220663" y="1773238"/>
          <a:ext cx="8743950" cy="4114800"/>
        </p:xfrm>
        <a:graphic>
          <a:graphicData uri="http://schemas.openxmlformats.org/drawingml/2006/table">
            <a:tbl>
              <a:tblPr/>
              <a:tblGrid>
                <a:gridCol w="4108450"/>
                <a:gridCol w="2371725"/>
                <a:gridCol w="1031875"/>
                <a:gridCol w="619125"/>
                <a:gridCol w="612775"/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AL, BYTE PTR BCD1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AL, BYTE PTR BCD2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34+89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调整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BYTE PTR BCD3, 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(BCD3)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AL, Byte Ptr  BCD1+1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ADC AL, Byte Ptr BCD2+1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18+27+CF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调整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Byte Ptr BCD3+1, 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(BCD3+1)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09" name="Rectangle 10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35975" cy="5762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计算：</a:t>
            </a:r>
            <a:r>
              <a:rPr lang="en-US" altLang="zh-CN" smtClean="0">
                <a:solidFill>
                  <a:srgbClr val="CC0000"/>
                </a:solidFill>
              </a:rPr>
              <a:t>1834</a:t>
            </a:r>
            <a:r>
              <a:rPr lang="zh-CN" altLang="en-US" smtClean="0">
                <a:solidFill>
                  <a:srgbClr val="CC0000"/>
                </a:solidFill>
              </a:rPr>
              <a:t>＋</a:t>
            </a:r>
            <a:r>
              <a:rPr lang="en-US" altLang="zh-CN" smtClean="0">
                <a:solidFill>
                  <a:srgbClr val="CC0000"/>
                </a:solidFill>
              </a:rPr>
              <a:t>2789</a:t>
            </a:r>
            <a:r>
              <a:rPr lang="zh-CN" altLang="en-US" smtClean="0">
                <a:solidFill>
                  <a:srgbClr val="CC0000"/>
                </a:solidFill>
              </a:rPr>
              <a:t>＝</a:t>
            </a:r>
            <a:r>
              <a:rPr lang="en-US" altLang="zh-CN" smtClean="0">
                <a:solidFill>
                  <a:srgbClr val="CC0000"/>
                </a:solidFill>
              </a:rPr>
              <a:t>4623</a:t>
            </a:r>
          </a:p>
        </p:txBody>
      </p:sp>
    </p:spTree>
    <p:extLst>
      <p:ext uri="{BB962C8B-B14F-4D97-AF65-F5344CB8AC3E}">
        <p14:creationId xmlns:p14="http://schemas.microsoft.com/office/powerpoint/2010/main" val="1142470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压缩</a:t>
            </a:r>
            <a:r>
              <a:rPr lang="en-US" altLang="zh-CN" sz="4000" dirty="0" smtClean="0"/>
              <a:t>BCD</a:t>
            </a:r>
            <a:r>
              <a:rPr lang="zh-CN" altLang="en-US" sz="4000" dirty="0" smtClean="0"/>
              <a:t>数</a:t>
            </a:r>
            <a:r>
              <a:rPr lang="zh-CN" altLang="en-US" sz="4000" dirty="0"/>
              <a:t>的乘除法</a:t>
            </a:r>
            <a:endParaRPr lang="zh-CN" altLang="en-US" sz="4000" dirty="0" smtClean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4752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没有压缩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数的乘法和除法调整指令。</a:t>
            </a:r>
          </a:p>
          <a:p>
            <a:pPr lvl="1" eaLnBrk="1" hangingPunct="1"/>
            <a:r>
              <a:rPr lang="zh-CN" altLang="en-US" dirty="0" smtClean="0"/>
              <a:t>主要原因是相应的调整算法比较复杂，所以不支持压缩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数的乘除法运算。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如果要处理压缩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数的乘除法问题，可以</a:t>
            </a:r>
            <a:r>
              <a:rPr lang="zh-CN" altLang="en-US" dirty="0" smtClean="0">
                <a:solidFill>
                  <a:srgbClr val="CC0000"/>
                </a:solidFill>
                <a:ea typeface="楷体_GB2312" pitchFamily="49" charset="-122"/>
              </a:rPr>
              <a:t>把操作数</a:t>
            </a:r>
            <a:r>
              <a:rPr lang="zh-CN" altLang="en-US" dirty="0" smtClean="0">
                <a:solidFill>
                  <a:srgbClr val="CC0000"/>
                </a:solidFill>
              </a:rPr>
              <a:t>（压缩</a:t>
            </a:r>
            <a:r>
              <a:rPr lang="en-US" altLang="zh-CN" dirty="0" smtClean="0">
                <a:solidFill>
                  <a:srgbClr val="CC0000"/>
                </a:solidFill>
              </a:rPr>
              <a:t>BCD</a:t>
            </a:r>
            <a:r>
              <a:rPr lang="zh-CN" altLang="en-US" dirty="0" smtClean="0">
                <a:solidFill>
                  <a:srgbClr val="CC0000"/>
                </a:solidFill>
              </a:rPr>
              <a:t>数）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变换成相等的二进制数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，然后用二进制算法进行运算，运算完成后再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将结果转换成</a:t>
            </a:r>
            <a:r>
              <a:rPr lang="en-US" altLang="zh-CN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BCD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772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r>
              <a:rPr lang="zh-CN" altLang="en-US" dirty="0" smtClean="0"/>
              <a:t>算术运算指令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32859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AAA</a:t>
            </a:r>
            <a:r>
              <a:rPr lang="en-US" dirty="0"/>
              <a:t>，</a:t>
            </a:r>
            <a:r>
              <a:rPr lang="zh-CN" altLang="en-US" dirty="0"/>
              <a:t>加法的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</a:t>
            </a:r>
            <a:r>
              <a:rPr lang="en-US" altLang="zh-CN" dirty="0" smtClean="0"/>
              <a:t>After </a:t>
            </a:r>
            <a:r>
              <a:rPr lang="en-US" altLang="zh-CN" dirty="0"/>
              <a:t>Addition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AAS</a:t>
            </a:r>
            <a:r>
              <a:rPr lang="en-US" dirty="0"/>
              <a:t>，</a:t>
            </a:r>
            <a:r>
              <a:rPr lang="zh-CN" altLang="en-US" dirty="0"/>
              <a:t>减法的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AL After Subtraction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AAM</a:t>
            </a:r>
            <a:r>
              <a:rPr lang="en-US" dirty="0"/>
              <a:t>，</a:t>
            </a:r>
            <a:r>
              <a:rPr lang="zh-CN" altLang="en-US" dirty="0"/>
              <a:t>乘法的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AX After Multiply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AAD</a:t>
            </a:r>
            <a:r>
              <a:rPr lang="en-US" dirty="0"/>
              <a:t>，</a:t>
            </a:r>
            <a:r>
              <a:rPr lang="zh-CN" altLang="en-US" dirty="0"/>
              <a:t>除法的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dirty="0"/>
              <a:t>ASCII Adjust AX Before </a:t>
            </a:r>
            <a:r>
              <a:rPr lang="en-US" dirty="0" smtClean="0"/>
              <a:t>Division</a:t>
            </a:r>
          </a:p>
          <a:p>
            <a:pPr lvl="1"/>
            <a:endParaRPr lang="en-US" dirty="0"/>
          </a:p>
          <a:p>
            <a:r>
              <a:rPr lang="zh-CN" altLang="en-US" dirty="0" smtClean="0"/>
              <a:t>均不能用于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80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ASCII</a:t>
            </a:r>
            <a:r>
              <a:rPr lang="zh-CN" altLang="en-US" dirty="0"/>
              <a:t>算术运算指令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4006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C0000"/>
                </a:solidFill>
              </a:rPr>
              <a:t>AAA</a:t>
            </a:r>
            <a:r>
              <a:rPr lang="zh-CN" altLang="en-US" sz="2400" dirty="0" smtClean="0">
                <a:solidFill>
                  <a:srgbClr val="CC0000"/>
                </a:solidFill>
              </a:rPr>
              <a:t>，加法的</a:t>
            </a:r>
            <a:r>
              <a:rPr lang="en-US" altLang="zh-CN" sz="2400" dirty="0" smtClean="0">
                <a:solidFill>
                  <a:srgbClr val="CC0000"/>
                </a:solidFill>
              </a:rPr>
              <a:t>ASCII</a:t>
            </a:r>
            <a:r>
              <a:rPr lang="zh-CN" altLang="en-US" sz="2400" dirty="0" smtClean="0">
                <a:solidFill>
                  <a:srgbClr val="CC0000"/>
                </a:solidFill>
              </a:rPr>
              <a:t>修正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AAA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ADC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solidFill>
                  <a:srgbClr val="0000CC"/>
                </a:solidFill>
              </a:rPr>
              <a:t>非压缩</a:t>
            </a:r>
            <a:r>
              <a:rPr lang="en-US" altLang="zh-CN" sz="2400" dirty="0" smtClean="0">
                <a:solidFill>
                  <a:srgbClr val="0000CC"/>
                </a:solidFill>
              </a:rPr>
              <a:t>BCD</a:t>
            </a:r>
            <a:r>
              <a:rPr lang="zh-CN" altLang="en-US" sz="2400" dirty="0" smtClean="0">
                <a:solidFill>
                  <a:srgbClr val="0000CC"/>
                </a:solidFill>
              </a:rPr>
              <a:t>数</a:t>
            </a:r>
            <a:r>
              <a:rPr lang="zh-CN" altLang="en-US" sz="2400" dirty="0" smtClean="0"/>
              <a:t>（或十进制的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码）的加法结果进行修正。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&gt;9</a:t>
            </a:r>
            <a:r>
              <a:rPr lang="zh-CN" altLang="en-US" dirty="0" smtClean="0">
                <a:solidFill>
                  <a:srgbClr val="0033CC"/>
                </a:solidFill>
              </a:rPr>
              <a:t>或</a:t>
            </a:r>
            <a:r>
              <a:rPr lang="en-US" altLang="zh-CN" dirty="0" smtClean="0">
                <a:solidFill>
                  <a:srgbClr val="0033CC"/>
                </a:solidFill>
              </a:rPr>
              <a:t>AF=1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AL</a:t>
            </a:r>
            <a:r>
              <a:rPr lang="en-US" altLang="zh-CN" dirty="0" smtClean="0">
                <a:sym typeface="Wingdings" pitchFamily="2" charset="2"/>
              </a:rPr>
              <a:t>AL</a:t>
            </a:r>
            <a:r>
              <a:rPr lang="zh-CN" altLang="en-US" dirty="0" smtClean="0">
                <a:sym typeface="Wingdings" pitchFamily="2" charset="2"/>
              </a:rPr>
              <a:t>＋</a:t>
            </a:r>
            <a:r>
              <a:rPr lang="en-US" altLang="zh-CN" dirty="0" smtClean="0">
                <a:sym typeface="Wingdings" pitchFamily="2" charset="2"/>
              </a:rPr>
              <a:t>06H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AF1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AHAH</a:t>
            </a:r>
            <a:r>
              <a:rPr lang="zh-CN" altLang="en-US" dirty="0" smtClean="0">
                <a:sym typeface="Wingdings" pitchFamily="2" charset="2"/>
              </a:rPr>
              <a:t>＋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，其中</a:t>
            </a:r>
            <a:r>
              <a:rPr lang="en-US" altLang="zh-CN" dirty="0" smtClean="0">
                <a:sym typeface="Wingdings" pitchFamily="2" charset="2"/>
              </a:rPr>
              <a:t>AH=AH+1</a:t>
            </a:r>
            <a:r>
              <a:rPr lang="zh-CN" altLang="en-US" dirty="0" smtClean="0">
                <a:sym typeface="Wingdings" pitchFamily="2" charset="2"/>
              </a:rPr>
              <a:t>用来实现低位</a:t>
            </a:r>
            <a:r>
              <a:rPr lang="en-US" altLang="zh-CN" dirty="0" smtClean="0">
                <a:sym typeface="Wingdings" pitchFamily="2" charset="2"/>
              </a:rPr>
              <a:t>BCD</a:t>
            </a:r>
            <a:r>
              <a:rPr lang="zh-CN" altLang="en-US" dirty="0" smtClean="0">
                <a:sym typeface="Wingdings" pitchFamily="2" charset="2"/>
              </a:rPr>
              <a:t>数向高位的进位。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&lt;9</a:t>
            </a:r>
            <a:r>
              <a:rPr lang="zh-CN" altLang="en-US" dirty="0" smtClean="0">
                <a:solidFill>
                  <a:srgbClr val="0033CC"/>
                </a:solidFill>
              </a:rPr>
              <a:t>且</a:t>
            </a:r>
            <a:r>
              <a:rPr lang="en-US" altLang="zh-CN" dirty="0" smtClean="0">
                <a:solidFill>
                  <a:srgbClr val="0033CC"/>
                </a:solidFill>
              </a:rPr>
              <a:t>AF=0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zh-CN" altLang="en-US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AF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随操作数结果变化；其余状态位都是不确定的。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4150787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8713663" cy="5111750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CC0000"/>
                </a:solidFill>
              </a:rPr>
              <a:t>AAS，减法的ASCII修正</a:t>
            </a:r>
            <a:endParaRPr lang="zh-CN" altLang="en-US" sz="2400" dirty="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AAS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SUB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SBB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solidFill>
                  <a:srgbClr val="0000CC"/>
                </a:solidFill>
              </a:rPr>
              <a:t>非压缩</a:t>
            </a:r>
            <a:r>
              <a:rPr lang="en-US" altLang="zh-CN" sz="2400" dirty="0" smtClean="0">
                <a:solidFill>
                  <a:srgbClr val="0000CC"/>
                </a:solidFill>
              </a:rPr>
              <a:t>BCD</a:t>
            </a:r>
            <a:r>
              <a:rPr lang="zh-CN" altLang="en-US" sz="2400" dirty="0" smtClean="0">
                <a:solidFill>
                  <a:srgbClr val="0000CC"/>
                </a:solidFill>
              </a:rPr>
              <a:t>数</a:t>
            </a:r>
            <a:r>
              <a:rPr lang="zh-CN" altLang="en-US" sz="2400" dirty="0" smtClean="0"/>
              <a:t>（或十进制的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码）的减法结果进行修正。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</a:p>
          <a:p>
            <a:pPr lvl="2" eaLnBrk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&gt;9</a:t>
            </a:r>
            <a:r>
              <a:rPr lang="zh-CN" altLang="en-US" dirty="0" smtClean="0">
                <a:solidFill>
                  <a:srgbClr val="0033CC"/>
                </a:solidFill>
              </a:rPr>
              <a:t>或</a:t>
            </a:r>
            <a:r>
              <a:rPr lang="en-US" altLang="zh-CN" dirty="0" smtClean="0">
                <a:solidFill>
                  <a:srgbClr val="0033CC"/>
                </a:solidFill>
              </a:rPr>
              <a:t>AF=1</a:t>
            </a:r>
            <a:r>
              <a:rPr lang="zh-CN" altLang="en-US" dirty="0" smtClean="0">
                <a:solidFill>
                  <a:srgbClr val="0033CC"/>
                </a:solidFill>
              </a:rPr>
              <a:t>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AL</a:t>
            </a:r>
            <a:r>
              <a:rPr lang="en-US" altLang="zh-CN" dirty="0" smtClean="0">
                <a:sym typeface="Wingdings" pitchFamily="2" charset="2"/>
              </a:rPr>
              <a:t>AL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06H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AF1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AHAH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，其中</a:t>
            </a:r>
            <a:r>
              <a:rPr lang="en-US" altLang="zh-CN" dirty="0" smtClean="0">
                <a:sym typeface="Wingdings" pitchFamily="2" charset="2"/>
              </a:rPr>
              <a:t>AH=AH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用来实现低位</a:t>
            </a:r>
            <a:r>
              <a:rPr lang="en-US" altLang="zh-CN" dirty="0" smtClean="0">
                <a:sym typeface="Wingdings" pitchFamily="2" charset="2"/>
              </a:rPr>
              <a:t>BCD</a:t>
            </a:r>
            <a:r>
              <a:rPr lang="zh-CN" altLang="en-US" dirty="0" smtClean="0">
                <a:sym typeface="Wingdings" pitchFamily="2" charset="2"/>
              </a:rPr>
              <a:t>数向高位的借位。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&lt;9</a:t>
            </a:r>
            <a:r>
              <a:rPr lang="zh-CN" altLang="en-US" dirty="0" smtClean="0">
                <a:solidFill>
                  <a:srgbClr val="0033CC"/>
                </a:solidFill>
              </a:rPr>
              <a:t>且</a:t>
            </a:r>
            <a:r>
              <a:rPr lang="en-US" altLang="zh-CN" dirty="0" smtClean="0">
                <a:solidFill>
                  <a:srgbClr val="0033CC"/>
                </a:solidFill>
              </a:rPr>
              <a:t>AF=0</a:t>
            </a:r>
            <a:r>
              <a:rPr lang="zh-CN" altLang="en-US" dirty="0" smtClean="0">
                <a:solidFill>
                  <a:srgbClr val="0033CC"/>
                </a:solidFill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zh-CN" altLang="en-US" sz="2000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AF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随操作数结果变化；其余状态位都是不确定的。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074440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4967287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CC0000"/>
                </a:solidFill>
              </a:rPr>
              <a:t>AAM，乘法的ASCII修正</a:t>
            </a:r>
            <a:endParaRPr lang="zh-CN" altLang="en-US" sz="2400" dirty="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AAM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MUL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操作数为累加器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，对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中的非压缩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数的乘法结果进行修正。</a:t>
            </a:r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dirty="0" smtClean="0">
                <a:sym typeface="Wingdings" pitchFamily="2" charset="2"/>
              </a:rPr>
              <a:t>AH</a:t>
            </a:r>
            <a:r>
              <a:rPr lang="zh-CN" altLang="en-US" sz="2400" dirty="0" smtClean="0">
                <a:sym typeface="Wingdings" pitchFamily="2" charset="2"/>
              </a:rPr>
              <a:t>＝</a:t>
            </a:r>
            <a:r>
              <a:rPr lang="en-US" altLang="zh-CN" sz="2400" dirty="0" smtClean="0">
                <a:sym typeface="Wingdings" pitchFamily="2" charset="2"/>
              </a:rPr>
              <a:t>AL/10</a:t>
            </a:r>
            <a:r>
              <a:rPr lang="zh-CN" altLang="en-US" sz="2400" dirty="0" smtClean="0">
                <a:sym typeface="Wingdings" pitchFamily="2" charset="2"/>
              </a:rPr>
              <a:t>的商（高位非压缩</a:t>
            </a:r>
            <a:r>
              <a:rPr lang="en-US" altLang="zh-CN" sz="2400" dirty="0" smtClean="0">
                <a:sym typeface="Wingdings" pitchFamily="2" charset="2"/>
              </a:rPr>
              <a:t>BCD</a:t>
            </a:r>
            <a:r>
              <a:rPr lang="zh-CN" altLang="en-US" sz="2400" dirty="0" smtClean="0">
                <a:sym typeface="Wingdings" pitchFamily="2" charset="2"/>
              </a:rPr>
              <a:t>数），</a:t>
            </a:r>
            <a:r>
              <a:rPr lang="en-US" altLang="zh-CN" sz="2400" dirty="0" smtClean="0">
                <a:sym typeface="Wingdings" pitchFamily="2" charset="2"/>
              </a:rPr>
              <a:t>AL</a:t>
            </a:r>
            <a:r>
              <a:rPr lang="zh-CN" altLang="en-US" sz="2400" dirty="0" smtClean="0">
                <a:sym typeface="Wingdings" pitchFamily="2" charset="2"/>
              </a:rPr>
              <a:t>＝</a:t>
            </a:r>
            <a:r>
              <a:rPr lang="en-US" altLang="zh-CN" sz="2400" dirty="0" smtClean="0">
                <a:sym typeface="Wingdings" pitchFamily="2" charset="2"/>
              </a:rPr>
              <a:t>AL/10</a:t>
            </a:r>
            <a:r>
              <a:rPr lang="zh-CN" altLang="en-US" sz="2400" dirty="0" smtClean="0">
                <a:sym typeface="Wingdings" pitchFamily="2" charset="2"/>
              </a:rPr>
              <a:t>的</a:t>
            </a:r>
            <a:r>
              <a:rPr lang="zh-CN" altLang="en-US" sz="2400" dirty="0" smtClean="0">
                <a:sym typeface="Wingdings" pitchFamily="2" charset="2"/>
              </a:rPr>
              <a:t>余数（低位非压缩</a:t>
            </a:r>
            <a:r>
              <a:rPr lang="en-US" altLang="zh-CN" sz="2400" dirty="0" smtClean="0">
                <a:sym typeface="Wingdings" pitchFamily="2" charset="2"/>
              </a:rPr>
              <a:t>BCD</a:t>
            </a:r>
            <a:r>
              <a:rPr lang="zh-CN" altLang="en-US" sz="2400" dirty="0" smtClean="0">
                <a:sym typeface="Wingdings" pitchFamily="2" charset="2"/>
              </a:rPr>
              <a:t>数）。</a:t>
            </a:r>
            <a:endParaRPr lang="zh-CN" altLang="en-US" sz="2400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SF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ZF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PF</a:t>
            </a:r>
            <a:r>
              <a:rPr lang="zh-CN" altLang="en-US" sz="2400" dirty="0" smtClean="0"/>
              <a:t>随操作结果变化；其余状态位都是不确定的。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636410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 1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259238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9900CC"/>
                </a:solidFill>
              </a:rPr>
              <a:t>例、</a:t>
            </a:r>
            <a:r>
              <a:rPr lang="zh-CN" altLang="en-US" sz="2400" smtClean="0"/>
              <a:t>试用加法指令对两个</a:t>
            </a:r>
            <a:r>
              <a:rPr lang="en-US" altLang="zh-CN" sz="2400" smtClean="0"/>
              <a:t>8</a:t>
            </a:r>
            <a:r>
              <a:rPr lang="zh-CN" altLang="en-US" sz="2400" smtClean="0"/>
              <a:t>位</a:t>
            </a:r>
            <a:r>
              <a:rPr lang="en-US" altLang="zh-CN" sz="2400" smtClean="0"/>
              <a:t>16</a:t>
            </a:r>
            <a:r>
              <a:rPr lang="zh-CN" altLang="en-US" sz="2400" smtClean="0"/>
              <a:t>进制数</a:t>
            </a:r>
            <a:r>
              <a:rPr lang="en-US" altLang="zh-CN" sz="2400" smtClean="0"/>
              <a:t>5EH</a:t>
            </a:r>
            <a:r>
              <a:rPr lang="zh-CN" altLang="en-US" sz="2400" smtClean="0"/>
              <a:t>和</a:t>
            </a:r>
            <a:r>
              <a:rPr lang="en-US" altLang="zh-CN" sz="2400" smtClean="0"/>
              <a:t>3CH</a:t>
            </a:r>
            <a:r>
              <a:rPr lang="zh-CN" altLang="en-US" sz="2400" smtClean="0"/>
              <a:t>求和，并分析加法运算指令执行后对标志位的影响。</a:t>
            </a:r>
          </a:p>
          <a:p>
            <a:pPr eaLnBrk="1" hangingPunct="1"/>
            <a:r>
              <a:rPr lang="zh-CN" altLang="en-US" sz="2400" smtClean="0">
                <a:solidFill>
                  <a:srgbClr val="9900CC"/>
                </a:solidFill>
              </a:rPr>
              <a:t>解：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MOV AL, 5EH	</a:t>
            </a:r>
            <a:r>
              <a:rPr lang="en-US" altLang="zh-CN" sz="2400" smtClean="0">
                <a:solidFill>
                  <a:srgbClr val="008000"/>
                </a:solidFill>
              </a:rPr>
              <a:t>;AL=5EH</a:t>
            </a:r>
            <a:r>
              <a:rPr lang="zh-CN" altLang="en-US" sz="2400" smtClean="0">
                <a:solidFill>
                  <a:srgbClr val="008000"/>
                </a:solidFill>
              </a:rPr>
              <a:t>（</a:t>
            </a:r>
            <a:r>
              <a:rPr lang="en-US" altLang="zh-CN" sz="2400" smtClean="0">
                <a:solidFill>
                  <a:srgbClr val="008000"/>
                </a:solidFill>
              </a:rPr>
              <a:t>94</a:t>
            </a:r>
            <a:r>
              <a:rPr lang="zh-CN" altLang="en-US" sz="2400" smtClean="0">
                <a:solidFill>
                  <a:srgbClr val="008000"/>
                </a:solidFill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MOV BL, 3CH	</a:t>
            </a:r>
            <a:r>
              <a:rPr lang="en-US" altLang="zh-CN" sz="2400" smtClean="0">
                <a:solidFill>
                  <a:srgbClr val="008000"/>
                </a:solidFill>
              </a:rPr>
              <a:t>;BL=3CH</a:t>
            </a:r>
            <a:r>
              <a:rPr lang="zh-CN" altLang="en-US" sz="2400" smtClean="0">
                <a:solidFill>
                  <a:srgbClr val="008000"/>
                </a:solidFill>
              </a:rPr>
              <a:t>（</a:t>
            </a:r>
            <a:r>
              <a:rPr lang="en-US" altLang="zh-CN" sz="2400" smtClean="0">
                <a:solidFill>
                  <a:srgbClr val="008000"/>
                </a:solidFill>
              </a:rPr>
              <a:t>50</a:t>
            </a:r>
            <a:r>
              <a:rPr lang="zh-CN" altLang="en-US" sz="2400" smtClean="0">
                <a:solidFill>
                  <a:srgbClr val="008000"/>
                </a:solidFill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ADD AL, BL	</a:t>
            </a:r>
            <a:r>
              <a:rPr lang="en-US" altLang="zh-CN" sz="2400" smtClean="0">
                <a:solidFill>
                  <a:srgbClr val="008000"/>
                </a:solidFill>
              </a:rPr>
              <a:t>;</a:t>
            </a:r>
            <a:r>
              <a:rPr lang="zh-CN" altLang="en-US" sz="2400" smtClean="0">
                <a:solidFill>
                  <a:srgbClr val="008000"/>
                </a:solidFill>
              </a:rPr>
              <a:t>结果</a:t>
            </a:r>
            <a:r>
              <a:rPr lang="en-US" altLang="zh-CN" sz="2400" smtClean="0">
                <a:solidFill>
                  <a:srgbClr val="008000"/>
                </a:solidFill>
              </a:rPr>
              <a:t>AL=9AH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5795963" y="2276475"/>
          <a:ext cx="2484437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公式" r:id="rId4" imgW="1002960" imgH="660240" progId="Equation.3">
                  <p:embed/>
                </p:oleObj>
              </mc:Choice>
              <mc:Fallback>
                <p:oleObj name="公式" r:id="rId4" imgW="10029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2484437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468313" y="3789363"/>
            <a:ext cx="762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CC"/>
                </a:solidFill>
              </a:rPr>
              <a:t>运算后标志：</a:t>
            </a:r>
            <a:r>
              <a:rPr lang="en-US" altLang="zh-CN" sz="2400" b="1">
                <a:solidFill>
                  <a:srgbClr val="0033CC"/>
                </a:solidFill>
              </a:rPr>
              <a:t>ZF=0, AF=1, CF=0, SF=1, PF=1, OF=1</a:t>
            </a:r>
            <a:r>
              <a:rPr lang="zh-CN" altLang="en-US" sz="2400" b="1">
                <a:solidFill>
                  <a:srgbClr val="0033CC"/>
                </a:solidFill>
              </a:rPr>
              <a:t>。</a:t>
            </a: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50825" y="4606925"/>
            <a:ext cx="87852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/>
              <a:t>若程序员认为两个加数是</a:t>
            </a:r>
            <a:r>
              <a:rPr lang="zh-CN" altLang="en-US" sz="2400" b="1">
                <a:solidFill>
                  <a:srgbClr val="CC0000"/>
                </a:solidFill>
              </a:rPr>
              <a:t>无符号数</a:t>
            </a:r>
            <a:r>
              <a:rPr lang="zh-CN" altLang="en-US" sz="2400" b="1"/>
              <a:t>，则运算结果位</a:t>
            </a:r>
            <a:r>
              <a:rPr lang="en-US" altLang="zh-CN" sz="2400" b="1"/>
              <a:t>9AH</a:t>
            </a:r>
            <a:r>
              <a:rPr lang="zh-CN" altLang="en-US" sz="2400" b="1"/>
              <a:t>，即</a:t>
            </a:r>
            <a:r>
              <a:rPr lang="en-US" altLang="zh-CN" sz="2400" b="1"/>
              <a:t>154</a:t>
            </a:r>
            <a:r>
              <a:rPr lang="zh-CN" altLang="en-US" sz="2400" b="1"/>
              <a:t>。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zh-CN" altLang="en-US" sz="2400" b="1"/>
              <a:t>此时，</a:t>
            </a:r>
            <a:r>
              <a:rPr lang="en-US" altLang="zh-CN" sz="2400" b="1"/>
              <a:t>SF</a:t>
            </a:r>
            <a:r>
              <a:rPr lang="zh-CN" altLang="en-US" sz="2400" b="1"/>
              <a:t>标志和</a:t>
            </a:r>
            <a:r>
              <a:rPr lang="en-US" altLang="zh-CN" sz="2400" b="1"/>
              <a:t>OF</a:t>
            </a:r>
            <a:r>
              <a:rPr lang="zh-CN" altLang="en-US" sz="2400" b="1"/>
              <a:t>标志没有意义。</a:t>
            </a:r>
          </a:p>
          <a:p>
            <a:pPr eaLnBrk="1" hangingPunct="1">
              <a:buFontTx/>
              <a:buChar char="•"/>
            </a:pPr>
            <a:r>
              <a:rPr lang="zh-CN" altLang="en-US" sz="2400" b="1"/>
              <a:t>若程序员认为两个加数是</a:t>
            </a:r>
            <a:r>
              <a:rPr lang="zh-CN" altLang="en-US" sz="2400" b="1">
                <a:solidFill>
                  <a:srgbClr val="CC0000"/>
                </a:solidFill>
              </a:rPr>
              <a:t>有符号数</a:t>
            </a:r>
            <a:r>
              <a:rPr lang="zh-CN" altLang="en-US" sz="2400" b="1"/>
              <a:t>，则运算溢出，结果无效。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zh-CN" altLang="en-US" sz="2400" b="1"/>
              <a:t>此时，</a:t>
            </a:r>
            <a:r>
              <a:rPr lang="en-US" altLang="zh-CN" sz="2400" b="1"/>
              <a:t>CF</a:t>
            </a:r>
            <a:r>
              <a:rPr lang="zh-CN" altLang="en-US" sz="2400" b="1"/>
              <a:t>标志没有意义。</a:t>
            </a:r>
          </a:p>
        </p:txBody>
      </p:sp>
    </p:spTree>
    <p:extLst>
      <p:ext uri="{BB962C8B-B14F-4D97-AF65-F5344CB8AC3E}">
        <p14:creationId xmlns:p14="http://schemas.microsoft.com/office/powerpoint/2010/main" val="1683933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472112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CC0000"/>
                </a:solidFill>
              </a:rPr>
              <a:t>AAD，除法的ASCII修正</a:t>
            </a:r>
            <a:endParaRPr lang="zh-CN" altLang="en-US" sz="240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en-US" altLang="zh-CN" sz="2400" smtClean="0"/>
              <a:t>AAD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DIV</a:t>
            </a:r>
            <a:r>
              <a:rPr lang="zh-CN" altLang="en-US" sz="2400" smtClean="0"/>
              <a:t>指令</a:t>
            </a:r>
            <a:r>
              <a:rPr lang="zh-CN" altLang="en-US" sz="2400" smtClean="0">
                <a:solidFill>
                  <a:srgbClr val="CC0000"/>
                </a:solidFill>
              </a:rPr>
              <a:t>前</a:t>
            </a:r>
            <a:r>
              <a:rPr lang="zh-CN" altLang="en-US" sz="2400" smtClean="0"/>
              <a:t>）</a:t>
            </a:r>
          </a:p>
          <a:p>
            <a:pPr lvl="1" eaLnBrk="1" hangingPunct="1"/>
            <a:endParaRPr lang="zh-CN" altLang="en-US" sz="240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功能：</a:t>
            </a:r>
            <a:r>
              <a:rPr lang="zh-CN" altLang="en-US" sz="2400" smtClean="0"/>
              <a:t>操作数为累加器</a:t>
            </a:r>
            <a:r>
              <a:rPr lang="en-US" altLang="zh-CN" sz="2400" smtClean="0"/>
              <a:t>AX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AX</a:t>
            </a:r>
            <a:r>
              <a:rPr lang="zh-CN" altLang="en-US" sz="2400" smtClean="0"/>
              <a:t>的内容为两位非压缩的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数；</a:t>
            </a:r>
            <a:r>
              <a:rPr lang="zh-CN" altLang="en-US" sz="2400" smtClean="0">
                <a:solidFill>
                  <a:srgbClr val="CC0000"/>
                </a:solidFill>
              </a:rPr>
              <a:t>在做除法前</a:t>
            </a:r>
            <a:r>
              <a:rPr lang="zh-CN" altLang="en-US" sz="2400" smtClean="0"/>
              <a:t>，对</a:t>
            </a:r>
            <a:r>
              <a:rPr lang="en-US" altLang="zh-CN" sz="2400" smtClean="0"/>
              <a:t>AX</a:t>
            </a:r>
            <a:r>
              <a:rPr lang="zh-CN" altLang="en-US" sz="2400" smtClean="0"/>
              <a:t>中的非压缩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数进行修正。</a:t>
            </a:r>
          </a:p>
          <a:p>
            <a:pPr lvl="1" eaLnBrk="1" hangingPunct="1"/>
            <a:endParaRPr lang="zh-CN" altLang="en-US" sz="240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>
                <a:sym typeface="Wingdings" pitchFamily="2" charset="2"/>
              </a:rPr>
              <a:t>AL</a:t>
            </a:r>
            <a:r>
              <a:rPr lang="zh-CN" altLang="en-US" sz="2400" smtClean="0">
                <a:sym typeface="Wingdings" pitchFamily="2" charset="2"/>
              </a:rPr>
              <a:t>＝</a:t>
            </a:r>
            <a:r>
              <a:rPr lang="en-US" altLang="zh-CN" sz="2400" smtClean="0">
                <a:sym typeface="Wingdings" pitchFamily="2" charset="2"/>
              </a:rPr>
              <a:t>AH×10</a:t>
            </a:r>
            <a:r>
              <a:rPr lang="zh-CN" altLang="en-US" sz="2400" smtClean="0">
                <a:sym typeface="Wingdings" pitchFamily="2" charset="2"/>
              </a:rPr>
              <a:t>＋</a:t>
            </a:r>
            <a:r>
              <a:rPr lang="en-US" altLang="zh-CN" sz="2400" smtClean="0">
                <a:sym typeface="Wingdings" pitchFamily="2" charset="2"/>
              </a:rPr>
              <a:t>AL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AH</a:t>
            </a:r>
            <a:r>
              <a:rPr lang="zh-CN" altLang="en-US" sz="2400" smtClean="0">
                <a:sym typeface="Wingdings" pitchFamily="2" charset="2"/>
              </a:rPr>
              <a:t>＝</a:t>
            </a:r>
            <a:r>
              <a:rPr lang="en-US" altLang="zh-CN" sz="2400" smtClean="0">
                <a:sym typeface="Wingdings" pitchFamily="2" charset="2"/>
              </a:rPr>
              <a:t>0</a:t>
            </a:r>
            <a:r>
              <a:rPr lang="zh-CN" altLang="en-US" sz="2400" smtClean="0">
                <a:sym typeface="Wingdings" pitchFamily="2" charset="2"/>
              </a:rPr>
              <a:t>。</a:t>
            </a:r>
            <a:endParaRPr lang="zh-CN" altLang="en-US" sz="2400" smtClean="0"/>
          </a:p>
          <a:p>
            <a:pPr lvl="2" eaLnBrk="1" hangingPunct="1"/>
            <a:r>
              <a:rPr lang="zh-CN" altLang="en-US" smtClean="0">
                <a:solidFill>
                  <a:srgbClr val="0000CC"/>
                </a:solidFill>
              </a:rPr>
              <a:t>本质：把</a:t>
            </a:r>
            <a:r>
              <a:rPr lang="en-US" altLang="zh-CN" smtClean="0">
                <a:solidFill>
                  <a:srgbClr val="0000CC"/>
                </a:solidFill>
              </a:rPr>
              <a:t>BCD</a:t>
            </a:r>
            <a:r>
              <a:rPr lang="zh-CN" altLang="en-US" smtClean="0">
                <a:solidFill>
                  <a:srgbClr val="0000CC"/>
                </a:solidFill>
              </a:rPr>
              <a:t>码转换成二进制数。</a:t>
            </a:r>
          </a:p>
          <a:p>
            <a:pPr lvl="2" eaLnBrk="1" hangingPunct="1"/>
            <a:endParaRPr lang="zh-CN" altLang="en-US" smtClean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注意：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SF</a:t>
            </a:r>
            <a:r>
              <a:rPr lang="zh-CN" altLang="en-US" sz="2400" smtClean="0"/>
              <a:t>、</a:t>
            </a:r>
            <a:r>
              <a:rPr lang="en-US" altLang="zh-CN" sz="2400" smtClean="0"/>
              <a:t>ZF</a:t>
            </a:r>
            <a:r>
              <a:rPr lang="zh-CN" altLang="en-US" sz="2400" smtClean="0"/>
              <a:t>、</a:t>
            </a:r>
            <a:r>
              <a:rPr lang="en-US" altLang="zh-CN" sz="2400" smtClean="0"/>
              <a:t>PF</a:t>
            </a:r>
            <a:r>
              <a:rPr lang="zh-CN" altLang="en-US" sz="2400" smtClean="0"/>
              <a:t>随操作结果变化；其余状态位都是不确定的。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510983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006600"/>
                </a:solidFill>
              </a:rPr>
              <a:t>Example1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9291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例、</a:t>
            </a:r>
            <a:r>
              <a:rPr lang="zh-CN" altLang="en-US" dirty="0" smtClean="0"/>
              <a:t>求两个非压缩十进制数</a:t>
            </a:r>
            <a:r>
              <a:rPr lang="en-US" altLang="zh-CN" dirty="0" smtClean="0"/>
              <a:t>09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06</a:t>
            </a:r>
            <a:r>
              <a:rPr lang="zh-CN" altLang="en-US" dirty="0" smtClean="0"/>
              <a:t>之乘积，可用下列指令实现。</a:t>
            </a:r>
          </a:p>
          <a:p>
            <a:pPr eaLnBrk="1" hangingPunct="1"/>
            <a:endParaRPr lang="zh-CN" altLang="en-US" dirty="0" smtClean="0"/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MOV AL, 09H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置初值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MOV BL, 06H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MUL BL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计算乘积，得</a:t>
            </a:r>
            <a:r>
              <a:rPr lang="en-US" altLang="zh-CN" sz="2400" dirty="0" smtClean="0">
                <a:solidFill>
                  <a:srgbClr val="008000"/>
                </a:solidFill>
              </a:rPr>
              <a:t>AL=36H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AAM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调整后得</a:t>
            </a:r>
            <a:r>
              <a:rPr lang="en-US" altLang="zh-CN" sz="2400" dirty="0" smtClean="0">
                <a:solidFill>
                  <a:srgbClr val="008000"/>
                </a:solidFill>
              </a:rPr>
              <a:t>AH=05H</a:t>
            </a:r>
            <a:r>
              <a:rPr lang="zh-CN" altLang="en-US" sz="2400" dirty="0" smtClean="0">
                <a:solidFill>
                  <a:srgbClr val="008000"/>
                </a:solidFill>
              </a:rPr>
              <a:t>（十位），</a:t>
            </a:r>
            <a:r>
              <a:rPr lang="en-US" altLang="zh-CN" sz="2400" dirty="0" smtClean="0">
                <a:solidFill>
                  <a:srgbClr val="008000"/>
                </a:solidFill>
              </a:rPr>
              <a:t>AL=04H</a:t>
            </a:r>
            <a:r>
              <a:rPr lang="zh-CN" altLang="en-US" sz="2400" dirty="0" smtClean="0">
                <a:solidFill>
                  <a:srgbClr val="008000"/>
                </a:solidFill>
              </a:rPr>
              <a:t>（个位）</a:t>
            </a:r>
          </a:p>
        </p:txBody>
      </p:sp>
    </p:spTree>
    <p:extLst>
      <p:ext uri="{BB962C8B-B14F-4D97-AF65-F5344CB8AC3E}">
        <p14:creationId xmlns:p14="http://schemas.microsoft.com/office/powerpoint/2010/main" val="615935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Example2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>
                <a:solidFill>
                  <a:srgbClr val="CC0000"/>
                </a:solidFill>
              </a:rPr>
              <a:t>例、</a:t>
            </a:r>
            <a:r>
              <a:rPr lang="zh-CN" altLang="en-US" dirty="0" smtClean="0"/>
              <a:t>求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</a:t>
            </a:r>
            <a:r>
              <a:rPr lang="en-US" altLang="zh-CN" dirty="0" smtClean="0"/>
              <a:t>72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9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/>
            <a:endParaRPr lang="zh-CN" altLang="en-US" dirty="0"/>
          </a:p>
          <a:p>
            <a:pPr lvl="1" eaLnBrk="1">
              <a:buNone/>
            </a:pPr>
            <a:r>
              <a:rPr lang="en-US" altLang="zh-CN" sz="2400" dirty="0"/>
              <a:t>MOV </a:t>
            </a:r>
            <a:r>
              <a:rPr lang="en-US" altLang="zh-CN" sz="2400" dirty="0" smtClean="0"/>
              <a:t>BL</a:t>
            </a:r>
            <a:r>
              <a:rPr lang="en-US" altLang="zh-CN" sz="2400" dirty="0"/>
              <a:t>, 09H </a:t>
            </a:r>
            <a:endParaRPr lang="en-US" altLang="zh-CN" sz="2400" dirty="0" smtClean="0"/>
          </a:p>
          <a:p>
            <a:pPr lvl="1" eaLnBrk="1">
              <a:buNone/>
            </a:pPr>
            <a:r>
              <a:rPr lang="en-US" altLang="zh-CN" sz="2400" dirty="0" smtClean="0"/>
              <a:t>MOV AX, 702H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>
                <a:solidFill>
                  <a:srgbClr val="008000"/>
                </a:solidFill>
              </a:rPr>
              <a:t>置</a:t>
            </a:r>
            <a:r>
              <a:rPr lang="zh-CN" altLang="en-US" sz="2400" dirty="0" smtClean="0">
                <a:solidFill>
                  <a:srgbClr val="008000"/>
                </a:solidFill>
              </a:rPr>
              <a:t>初值</a:t>
            </a:r>
            <a:endParaRPr lang="en-US" altLang="zh-CN" sz="2400" dirty="0"/>
          </a:p>
          <a:p>
            <a:pPr lvl="1" eaLnBrk="1">
              <a:buNone/>
            </a:pPr>
            <a:r>
              <a:rPr lang="en-US" altLang="zh-CN" sz="2400" dirty="0" smtClean="0"/>
              <a:t>AAD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调整，</a:t>
            </a:r>
            <a:r>
              <a:rPr lang="en-US" altLang="zh-CN" sz="2400" dirty="0" smtClean="0">
                <a:solidFill>
                  <a:srgbClr val="008000"/>
                </a:solidFill>
              </a:rPr>
              <a:t>AX=0048H</a:t>
            </a:r>
            <a:endParaRPr lang="en-US" sz="2400" dirty="0"/>
          </a:p>
          <a:p>
            <a:pPr lvl="1" eaLnBrk="1">
              <a:buNone/>
            </a:pPr>
            <a:r>
              <a:rPr lang="en-US" altLang="zh-CN" sz="2400" dirty="0" smtClean="0"/>
              <a:t>DIV </a:t>
            </a:r>
            <a:r>
              <a:rPr lang="en-US" altLang="zh-CN" sz="2400" dirty="0"/>
              <a:t>BL	</a:t>
            </a:r>
            <a:r>
              <a:rPr lang="en-US" altLang="zh-CN" sz="2400" dirty="0">
                <a:solidFill>
                  <a:srgbClr val="008000"/>
                </a:solidFill>
              </a:rPr>
              <a:t>;</a:t>
            </a:r>
            <a:r>
              <a:rPr lang="zh-CN" altLang="en-US" sz="2400" dirty="0">
                <a:solidFill>
                  <a:srgbClr val="008000"/>
                </a:solidFill>
              </a:rPr>
              <a:t>计算乘积，得</a:t>
            </a:r>
            <a:r>
              <a:rPr lang="en-US" altLang="zh-CN" sz="2400" dirty="0" smtClean="0">
                <a:solidFill>
                  <a:srgbClr val="008000"/>
                </a:solidFill>
              </a:rPr>
              <a:t>AL=09H</a:t>
            </a:r>
            <a:endParaRPr lang="en-US" altLang="zh-CN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53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基本逻辑运算指令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逻辑运算指令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68413"/>
            <a:ext cx="8605837" cy="2808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名称		格式				操作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与	</a:t>
            </a:r>
            <a:r>
              <a:rPr lang="zh-CN" altLang="en-US" sz="2400" dirty="0" smtClean="0"/>
              <a:t>		</a:t>
            </a:r>
            <a:r>
              <a:rPr lang="en-US" altLang="zh-CN" sz="2400" dirty="0" smtClean="0"/>
              <a:t>AND DST, SRC		DST </a:t>
            </a:r>
            <a:r>
              <a:rPr lang="en-US" altLang="zh-CN" sz="2400" dirty="0" smtClean="0">
                <a:sym typeface="Wingdings" pitchFamily="2" charset="2"/>
              </a:rPr>
              <a:t></a:t>
            </a:r>
            <a:r>
              <a:rPr lang="en-US" altLang="zh-CN" sz="2400" dirty="0" smtClean="0"/>
              <a:t> DST ∧ SRC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</a:rPr>
              <a:t>或			</a:t>
            </a:r>
            <a:r>
              <a:rPr lang="en-US" altLang="zh-CN" sz="2400" dirty="0" smtClean="0">
                <a:solidFill>
                  <a:srgbClr val="0000CC"/>
                </a:solidFill>
              </a:rPr>
              <a:t>OR   DST, SRC		DST </a:t>
            </a:r>
            <a:r>
              <a:rPr lang="en-US" altLang="zh-CN" sz="2400" dirty="0" smtClean="0">
                <a:solidFill>
                  <a:srgbClr val="0000CC"/>
                </a:solidFill>
                <a:sym typeface="Wingdings" pitchFamily="2" charset="2"/>
              </a:rPr>
              <a:t></a:t>
            </a:r>
            <a:r>
              <a:rPr lang="en-US" altLang="zh-CN" sz="2400" dirty="0" smtClean="0">
                <a:solidFill>
                  <a:srgbClr val="0000CC"/>
                </a:solidFill>
              </a:rPr>
              <a:t> DST V SRC</a:t>
            </a:r>
            <a:r>
              <a:rPr lang="en-US" altLang="zh-CN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非</a:t>
            </a:r>
            <a:r>
              <a:rPr lang="zh-CN" altLang="en-US" sz="2400" dirty="0" smtClean="0"/>
              <a:t>			</a:t>
            </a:r>
            <a:r>
              <a:rPr lang="en-US" altLang="zh-CN" sz="2400" dirty="0" smtClean="0"/>
              <a:t>NOT DST			DST </a:t>
            </a:r>
            <a:r>
              <a:rPr lang="en-US" altLang="zh-CN" sz="2400" dirty="0" smtClean="0">
                <a:sym typeface="Wingdings" pitchFamily="2" charset="2"/>
              </a:rPr>
              <a:t> </a:t>
            </a:r>
            <a:r>
              <a:rPr lang="en-US" altLang="zh-CN" sz="2400" dirty="0" smtClean="0"/>
              <a:t>DST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</a:rPr>
              <a:t>异或		</a:t>
            </a:r>
            <a:r>
              <a:rPr lang="en-US" altLang="zh-CN" sz="2400" dirty="0" smtClean="0">
                <a:solidFill>
                  <a:srgbClr val="0000CC"/>
                </a:solidFill>
              </a:rPr>
              <a:t>XOR  DST, SRC		DST </a:t>
            </a:r>
            <a:r>
              <a:rPr lang="en-US" altLang="zh-CN" sz="2400" dirty="0" smtClean="0">
                <a:solidFill>
                  <a:srgbClr val="0000CC"/>
                </a:solidFill>
                <a:sym typeface="Wingdings" pitchFamily="2" charset="2"/>
              </a:rPr>
              <a:t></a:t>
            </a:r>
            <a:r>
              <a:rPr lang="en-US" altLang="zh-CN" sz="2400" dirty="0" smtClean="0">
                <a:solidFill>
                  <a:srgbClr val="0000CC"/>
                </a:solidFill>
              </a:rPr>
              <a:t> DST</a:t>
            </a:r>
            <a:r>
              <a:rPr lang="en-US" altLang="zh-CN" dirty="0" smtClean="0">
                <a:solidFill>
                  <a:srgbClr val="0000CC"/>
                </a:solidFill>
              </a:rPr>
              <a:t>⊕</a:t>
            </a:r>
            <a:r>
              <a:rPr lang="en-US" altLang="zh-CN" sz="2400" dirty="0" smtClean="0">
                <a:solidFill>
                  <a:srgbClr val="0000CC"/>
                </a:solidFill>
              </a:rPr>
              <a:t>SRC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测试</a:t>
            </a:r>
            <a:r>
              <a:rPr lang="zh-CN" altLang="en-US" sz="2400" dirty="0" smtClean="0"/>
              <a:t>		</a:t>
            </a:r>
            <a:r>
              <a:rPr lang="en-US" altLang="zh-CN" sz="2400" dirty="0" smtClean="0"/>
              <a:t>TEST DST, SRC		DST∧ SRC</a:t>
            </a: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6981825" y="2708275"/>
            <a:ext cx="5429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9388" y="4406900"/>
            <a:ext cx="87137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 b="1" dirty="0"/>
              <a:t>DST</a:t>
            </a:r>
            <a:r>
              <a:rPr lang="zh-CN" altLang="en-US" sz="2400" b="1" dirty="0"/>
              <a:t>可以是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mem</a:t>
            </a:r>
            <a:r>
              <a:rPr lang="zh-CN" altLang="en-US" sz="2400" b="1" dirty="0"/>
              <a:t>；</a:t>
            </a:r>
          </a:p>
          <a:p>
            <a:pPr eaLnBrk="1" hangingPunct="1">
              <a:buFontTx/>
              <a:buChar char="•"/>
            </a:pPr>
            <a:r>
              <a:rPr lang="en-US" altLang="zh-CN" sz="2400" b="1" dirty="0"/>
              <a:t>SRC</a:t>
            </a:r>
            <a:r>
              <a:rPr lang="zh-CN" altLang="en-US" sz="2400" b="1" dirty="0"/>
              <a:t>可以是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mem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或</a:t>
            </a:r>
            <a:r>
              <a:rPr lang="en-US" altLang="zh-CN" sz="2400" b="1" dirty="0" err="1" smtClean="0"/>
              <a:t>imm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buFontTx/>
              <a:buChar char="•"/>
            </a:pPr>
            <a:endParaRPr lang="en-US" altLang="zh-CN" sz="2400" b="1" dirty="0"/>
          </a:p>
          <a:p>
            <a:pPr eaLnBrk="1" hangingPunct="1">
              <a:buFontTx/>
              <a:buChar char="•"/>
            </a:pPr>
            <a:r>
              <a:rPr lang="zh-CN" altLang="en-US" sz="2400" b="1" dirty="0">
                <a:solidFill>
                  <a:srgbClr val="CC00CC"/>
                </a:solidFill>
              </a:rPr>
              <a:t>注意： </a:t>
            </a:r>
            <a:r>
              <a:rPr lang="en-US" altLang="zh-CN" sz="2400" b="1" dirty="0"/>
              <a:t>AND, OR, NOT, XOR, TEST</a:t>
            </a:r>
            <a:r>
              <a:rPr lang="zh-CN" altLang="en-US" sz="2400" b="1" dirty="0"/>
              <a:t>是按位进行运算</a:t>
            </a:r>
            <a:r>
              <a:rPr lang="zh-CN" altLang="en-US" sz="2400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2283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2150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逻辑运算指令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737"/>
            <a:ext cx="8785225" cy="55449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AND </a:t>
            </a:r>
            <a:r>
              <a:rPr lang="en-US" altLang="zh-CN" sz="2400" dirty="0" smtClean="0"/>
              <a:t>DST, SRC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CC0000"/>
                </a:solidFill>
              </a:rPr>
              <a:t>OR   </a:t>
            </a:r>
            <a:r>
              <a:rPr lang="en-US" altLang="zh-CN" sz="2400" dirty="0" smtClean="0"/>
              <a:t>DST, DST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solidFill>
                  <a:srgbClr val="CC0000"/>
                </a:solidFill>
              </a:rPr>
              <a:t>XOR  </a:t>
            </a:r>
            <a:r>
              <a:rPr lang="en-US" altLang="zh-CN" sz="2400" dirty="0" smtClean="0"/>
              <a:t>DST, SRC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DST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SRC</a:t>
            </a:r>
            <a:r>
              <a:rPr lang="zh-CN" altLang="en-US" sz="2400" dirty="0" smtClean="0"/>
              <a:t>不能同时为</a:t>
            </a:r>
            <a:r>
              <a:rPr lang="en-US" altLang="zh-CN" sz="2400" dirty="0" err="1" smtClean="0"/>
              <a:t>mem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状态位</a:t>
            </a:r>
            <a:r>
              <a:rPr lang="en-US" altLang="zh-CN" sz="2400" dirty="0" smtClean="0">
                <a:solidFill>
                  <a:srgbClr val="0033CC"/>
                </a:solidFill>
              </a:rPr>
              <a:t>SF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dirty="0" smtClean="0">
                <a:solidFill>
                  <a:srgbClr val="0033CC"/>
                </a:solidFill>
              </a:rPr>
              <a:t>ZF</a:t>
            </a:r>
            <a:r>
              <a:rPr lang="zh-CN" altLang="en-US" sz="2400" dirty="0" smtClean="0">
                <a:solidFill>
                  <a:srgbClr val="0033CC"/>
                </a:solidFill>
              </a:rPr>
              <a:t>和</a:t>
            </a:r>
            <a:r>
              <a:rPr lang="en-US" altLang="zh-CN" sz="2400" dirty="0" smtClean="0">
                <a:solidFill>
                  <a:srgbClr val="0033CC"/>
                </a:solidFill>
              </a:rPr>
              <a:t>PF</a:t>
            </a:r>
            <a:r>
              <a:rPr lang="zh-CN" altLang="en-US" sz="2400" dirty="0" smtClean="0"/>
              <a:t>随运算结果而变化，</a:t>
            </a:r>
            <a:r>
              <a:rPr lang="en-US" altLang="zh-CN" sz="2400" dirty="0" smtClean="0"/>
              <a:t>CF</a:t>
            </a:r>
            <a:r>
              <a:rPr lang="en-US" altLang="zh-CN" sz="2400" dirty="0" smtClean="0">
                <a:sym typeface="Wingdings" pitchFamily="2" charset="2"/>
              </a:rPr>
              <a:t>0</a:t>
            </a:r>
            <a:r>
              <a:rPr lang="zh-CN" altLang="en-US" sz="2400" dirty="0" smtClean="0">
                <a:sym typeface="Wingdings" pitchFamily="2" charset="2"/>
              </a:rPr>
              <a:t>，</a:t>
            </a:r>
            <a:r>
              <a:rPr lang="en-US" altLang="zh-CN" sz="2400" dirty="0" smtClean="0">
                <a:sym typeface="Wingdings" pitchFamily="2" charset="2"/>
              </a:rPr>
              <a:t>OF0</a:t>
            </a:r>
            <a:r>
              <a:rPr lang="zh-CN" altLang="en-US" sz="2400" dirty="0" smtClean="0">
                <a:sym typeface="Wingdings" pitchFamily="2" charset="2"/>
              </a:rPr>
              <a:t>，而</a:t>
            </a:r>
            <a:r>
              <a:rPr lang="en-US" altLang="zh-CN" sz="2400" dirty="0" smtClean="0">
                <a:sym typeface="Wingdings" pitchFamily="2" charset="2"/>
              </a:rPr>
              <a:t>AF</a:t>
            </a:r>
            <a:r>
              <a:rPr lang="zh-CN" altLang="en-US" sz="2400" dirty="0" smtClean="0">
                <a:sym typeface="Wingdings" pitchFamily="2" charset="2"/>
              </a:rPr>
              <a:t>不确定。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NOT DST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注意：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不影响标志位。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TEST DST, SRC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DST∧ SRC</a:t>
            </a:r>
            <a:r>
              <a:rPr lang="zh-CN" altLang="en-US" sz="2400" dirty="0" smtClean="0"/>
              <a:t>操作后，两个操作数内容不变。</a:t>
            </a:r>
          </a:p>
          <a:p>
            <a:pPr lvl="1" eaLnBrk="1">
              <a:lnSpc>
                <a:spcPct val="90000"/>
              </a:lnSpc>
            </a:pPr>
            <a:r>
              <a:rPr lang="en-US" altLang="zh-CN" sz="2400" dirty="0"/>
              <a:t>DST</a:t>
            </a:r>
            <a:r>
              <a:rPr lang="zh-CN" altLang="en-US" sz="2400" dirty="0"/>
              <a:t>和</a:t>
            </a:r>
            <a:r>
              <a:rPr lang="en-US" altLang="zh-CN" sz="2400" dirty="0"/>
              <a:t>SRC</a:t>
            </a:r>
            <a:r>
              <a:rPr lang="zh-CN" altLang="en-US" sz="2400" dirty="0"/>
              <a:t>不能同时为</a:t>
            </a:r>
            <a:r>
              <a:rPr lang="en-US" altLang="zh-CN" sz="2400" dirty="0" err="1" smtClean="0"/>
              <a:t>mem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/>
              <a:t>状态</a:t>
            </a:r>
            <a:r>
              <a:rPr lang="en-US" altLang="zh-CN" sz="2400" dirty="0" smtClean="0">
                <a:solidFill>
                  <a:srgbClr val="0033CC"/>
                </a:solidFill>
              </a:rPr>
              <a:t>SF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dirty="0" smtClean="0">
                <a:solidFill>
                  <a:srgbClr val="0033CC"/>
                </a:solidFill>
              </a:rPr>
              <a:t>ZF</a:t>
            </a:r>
            <a:r>
              <a:rPr lang="zh-CN" altLang="en-US" sz="2400" dirty="0" smtClean="0">
                <a:solidFill>
                  <a:srgbClr val="0033CC"/>
                </a:solidFill>
              </a:rPr>
              <a:t>和</a:t>
            </a:r>
            <a:r>
              <a:rPr lang="en-US" altLang="zh-CN" sz="2400" dirty="0" smtClean="0">
                <a:solidFill>
                  <a:srgbClr val="0033CC"/>
                </a:solidFill>
              </a:rPr>
              <a:t>PF</a:t>
            </a:r>
            <a:r>
              <a:rPr lang="zh-CN" altLang="en-US" sz="2400" dirty="0" smtClean="0"/>
              <a:t>随运算结果而变化，</a:t>
            </a:r>
            <a:r>
              <a:rPr lang="en-US" altLang="zh-CN" sz="2400" dirty="0" smtClean="0"/>
              <a:t>CF</a:t>
            </a:r>
            <a:r>
              <a:rPr lang="en-US" altLang="zh-CN" sz="2400" dirty="0" smtClean="0">
                <a:sym typeface="Wingdings" pitchFamily="2" charset="2"/>
              </a:rPr>
              <a:t>0</a:t>
            </a:r>
            <a:r>
              <a:rPr lang="zh-CN" altLang="en-US" sz="2400" dirty="0" smtClean="0">
                <a:sym typeface="Wingdings" pitchFamily="2" charset="2"/>
              </a:rPr>
              <a:t>，</a:t>
            </a:r>
            <a:r>
              <a:rPr lang="en-US" altLang="zh-CN" sz="2400" dirty="0" smtClean="0">
                <a:sym typeface="Wingdings" pitchFamily="2" charset="2"/>
              </a:rPr>
              <a:t>OF0</a:t>
            </a:r>
            <a:r>
              <a:rPr lang="zh-CN" altLang="en-US" sz="2400" dirty="0" smtClean="0">
                <a:sym typeface="Wingdings" pitchFamily="2" charset="2"/>
              </a:rPr>
              <a:t>，而</a:t>
            </a:r>
            <a:r>
              <a:rPr lang="en-US" altLang="zh-CN" sz="2400" dirty="0" smtClean="0">
                <a:sym typeface="Wingdings" pitchFamily="2" charset="2"/>
              </a:rPr>
              <a:t>AF</a:t>
            </a:r>
            <a:r>
              <a:rPr lang="zh-CN" altLang="en-US" sz="2400" dirty="0" smtClean="0">
                <a:sym typeface="Wingdings" pitchFamily="2" charset="2"/>
              </a:rPr>
              <a:t>不确定。</a:t>
            </a:r>
            <a:endParaRPr lang="en-US" altLang="zh-CN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4961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642350" cy="5328591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设</a:t>
            </a:r>
            <a:r>
              <a:rPr lang="en-US" altLang="zh-CN" sz="2400" dirty="0" smtClean="0"/>
              <a:t>AX=3538H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400" dirty="0" smtClean="0"/>
              <a:t>AND AX, 0F0FH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en-US" altLang="zh-CN" sz="2400" dirty="0" smtClean="0">
                <a:solidFill>
                  <a:srgbClr val="008000"/>
                </a:solidFill>
                <a:sym typeface="Wingdings" pitchFamily="2" charset="2"/>
              </a:rPr>
              <a:t>0508H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设</a:t>
            </a:r>
            <a:r>
              <a:rPr lang="en-US" altLang="zh-CN" sz="2400" dirty="0" smtClean="0"/>
              <a:t>AX=0508H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400" dirty="0" smtClean="0"/>
              <a:t>OR AX, 3030H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en-US" altLang="zh-CN" sz="2400" dirty="0" smtClean="0">
                <a:solidFill>
                  <a:srgbClr val="008000"/>
                </a:solidFill>
                <a:sym typeface="Wingdings" pitchFamily="2" charset="2"/>
              </a:rPr>
              <a:t>3538H</a:t>
            </a:r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NOT BYTE PTR [BX]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solidFill>
                  <a:srgbClr val="008000"/>
                </a:solidFill>
              </a:rPr>
              <a:t>对存储单元的内容按位取反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eaLnBrk="1" hangingPunct="1"/>
            <a:endParaRPr lang="en-US" altLang="zh-CN" sz="2400" dirty="0">
              <a:solidFill>
                <a:srgbClr val="008000"/>
              </a:solidFill>
            </a:endParaRPr>
          </a:p>
          <a:p>
            <a:pPr eaLnBrk="1"/>
            <a:r>
              <a:rPr lang="en-US" altLang="zh-CN" sz="2400" dirty="0" smtClean="0"/>
              <a:t>TEST  </a:t>
            </a:r>
            <a:r>
              <a:rPr lang="en-US" altLang="zh-CN" sz="2400" dirty="0"/>
              <a:t>BX,  </a:t>
            </a:r>
            <a:r>
              <a:rPr lang="en-US" altLang="zh-CN" sz="2400" dirty="0" smtClean="0"/>
              <a:t>3</a:t>
            </a:r>
            <a:r>
              <a:rPr lang="zh-CN" altLang="en-US" sz="2400" dirty="0" smtClean="0">
                <a:solidFill>
                  <a:srgbClr val="008000"/>
                </a:solidFill>
              </a:rPr>
              <a:t>；合法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 eaLnBrk="1"/>
            <a:r>
              <a:rPr lang="en-US" altLang="zh-CN" sz="2400" dirty="0" smtClean="0"/>
              <a:t>TEST  </a:t>
            </a:r>
            <a:r>
              <a:rPr lang="en-US" altLang="zh-CN" sz="2400" dirty="0"/>
              <a:t>3,  </a:t>
            </a:r>
            <a:r>
              <a:rPr lang="en-US" altLang="zh-CN" sz="2400" dirty="0" smtClean="0"/>
              <a:t>BX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MASM5.0</a:t>
            </a:r>
            <a:r>
              <a:rPr lang="zh-CN" altLang="en-US" sz="2400" dirty="0" smtClean="0">
                <a:solidFill>
                  <a:srgbClr val="008000"/>
                </a:solidFill>
              </a:rPr>
              <a:t>中不合法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lvl="1" eaLnBrk="1"/>
            <a:r>
              <a:rPr lang="en-US" altLang="zh-CN" sz="2400" dirty="0"/>
              <a:t>MASM6.15</a:t>
            </a:r>
            <a:r>
              <a:rPr lang="zh-CN" altLang="en-US" sz="2400" dirty="0"/>
              <a:t>中，编译器会把</a:t>
            </a:r>
            <a:r>
              <a:rPr lang="en-US" altLang="zh-CN" sz="2400" dirty="0"/>
              <a:t>TEST  3,  BL</a:t>
            </a:r>
            <a:r>
              <a:rPr lang="zh-CN" altLang="en-US" sz="2400" dirty="0"/>
              <a:t>转换成</a:t>
            </a:r>
            <a:r>
              <a:rPr lang="en-US" altLang="zh-CN" sz="2400" dirty="0"/>
              <a:t>TEST  BL,  3</a:t>
            </a:r>
            <a:endParaRPr lang="zh-CN" altLang="en-US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24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432048"/>
          </a:xfrm>
        </p:spPr>
        <p:txBody>
          <a:bodyPr/>
          <a:lstStyle/>
          <a:p>
            <a:r>
              <a:rPr lang="en-US" sz="2400" dirty="0" smtClean="0"/>
              <a:t>80386</a:t>
            </a:r>
            <a:r>
              <a:rPr lang="zh-CN" altLang="en-US" sz="2400" dirty="0" smtClean="0"/>
              <a:t>以上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新增加了一些测试</a:t>
            </a:r>
            <a:r>
              <a:rPr lang="zh-CN" altLang="en-US" sz="2400" dirty="0" smtClean="0">
                <a:solidFill>
                  <a:srgbClr val="0000CC"/>
                </a:solidFill>
              </a:rPr>
              <a:t>单一位</a:t>
            </a:r>
            <a:r>
              <a:rPr lang="zh-CN" altLang="en-US" sz="2400" dirty="0" smtClean="0"/>
              <a:t>的位测试指令。</a:t>
            </a:r>
            <a:endParaRPr lang="en-US" sz="2400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19246"/>
              </p:ext>
            </p:extLst>
          </p:nvPr>
        </p:nvGraphicFramePr>
        <p:xfrm>
          <a:off x="251520" y="1556792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/>
                <a:gridCol w="864096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55103"/>
              </p:ext>
            </p:extLst>
          </p:nvPr>
        </p:nvGraphicFramePr>
        <p:xfrm>
          <a:off x="251520" y="2839288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/>
                <a:gridCol w="864096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位测试并取反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BTC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标志，并将测试位取反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40023"/>
              </p:ext>
            </p:extLst>
          </p:nvPr>
        </p:nvGraphicFramePr>
        <p:xfrm>
          <a:off x="251520" y="4115672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/>
                <a:gridCol w="864096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位测试并清零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BTR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标志，并将测试位清零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82348"/>
              </p:ext>
            </p:extLst>
          </p:nvPr>
        </p:nvGraphicFramePr>
        <p:xfrm>
          <a:off x="251520" y="5389200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/>
                <a:gridCol w="864096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位测试并置位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BTS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标志，并将测试位置位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02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 AX, 4</a:t>
            </a:r>
            <a:r>
              <a:rPr lang="zh-CN" altLang="en-US" dirty="0" smtClean="0">
                <a:solidFill>
                  <a:srgbClr val="008000"/>
                </a:solidFill>
              </a:rPr>
              <a:t>；如果第</a:t>
            </a:r>
            <a:r>
              <a:rPr lang="en-US" altLang="zh-CN" dirty="0" smtClean="0">
                <a:solidFill>
                  <a:srgbClr val="008000"/>
                </a:solidFill>
              </a:rPr>
              <a:t>4</a:t>
            </a:r>
            <a:r>
              <a:rPr lang="zh-CN" altLang="en-US" dirty="0" smtClean="0">
                <a:solidFill>
                  <a:srgbClr val="008000"/>
                </a:solidFill>
              </a:rPr>
              <a:t>位为</a:t>
            </a:r>
            <a:r>
              <a:rPr lang="en-US" altLang="zh-CN" dirty="0" smtClean="0">
                <a:solidFill>
                  <a:srgbClr val="008000"/>
                </a:solidFill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</a:rPr>
              <a:t>，则</a:t>
            </a:r>
            <a:r>
              <a:rPr lang="en-US" altLang="zh-CN" dirty="0" smtClean="0">
                <a:solidFill>
                  <a:srgbClr val="008000"/>
                </a:solidFill>
              </a:rPr>
              <a:t>CF=1</a:t>
            </a:r>
            <a:r>
              <a:rPr lang="zh-CN" altLang="en-US" dirty="0" smtClean="0">
                <a:solidFill>
                  <a:srgbClr val="008000"/>
                </a:solidFill>
              </a:rPr>
              <a:t>，否则</a:t>
            </a:r>
            <a:r>
              <a:rPr lang="en-US" altLang="zh-CN" dirty="0" smtClean="0">
                <a:solidFill>
                  <a:srgbClr val="008000"/>
                </a:solidFill>
              </a:rPr>
              <a:t>CF=0</a:t>
            </a:r>
          </a:p>
          <a:p>
            <a:endParaRPr lang="en-US" dirty="0"/>
          </a:p>
          <a:p>
            <a:r>
              <a:rPr lang="en-US" dirty="0" smtClean="0"/>
              <a:t>BTC AX, 4</a:t>
            </a:r>
          </a:p>
          <a:p>
            <a:endParaRPr lang="en-US" dirty="0"/>
          </a:p>
          <a:p>
            <a:r>
              <a:rPr lang="en-US" dirty="0" smtClean="0"/>
              <a:t>BTR AX, 4</a:t>
            </a:r>
          </a:p>
          <a:p>
            <a:endParaRPr lang="en-US" dirty="0"/>
          </a:p>
          <a:p>
            <a:r>
              <a:rPr lang="en-US" dirty="0" smtClean="0"/>
              <a:t>BTS AX, 4</a:t>
            </a:r>
          </a:p>
        </p:txBody>
      </p:sp>
    </p:spTree>
    <p:extLst>
      <p:ext uri="{BB962C8B-B14F-4D97-AF65-F5344CB8AC3E}">
        <p14:creationId xmlns:p14="http://schemas.microsoft.com/office/powerpoint/2010/main" val="2347414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基本逻辑运算指令</a:t>
            </a:r>
            <a:endParaRPr lang="zh-CN" altLang="en-US" b="0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05064"/>
            <a:ext cx="8497888" cy="108012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方法：</a:t>
            </a:r>
            <a:r>
              <a:rPr lang="zh-CN" altLang="en-US" dirty="0" smtClean="0"/>
              <a:t>“各位（包括</a:t>
            </a:r>
            <a:r>
              <a:rPr lang="zh-CN" altLang="en-US" dirty="0" smtClean="0">
                <a:solidFill>
                  <a:srgbClr val="CC0000"/>
                </a:solidFill>
              </a:rPr>
              <a:t>符号位</a:t>
            </a:r>
            <a:r>
              <a:rPr lang="zh-CN" altLang="en-US" dirty="0" smtClean="0"/>
              <a:t>）求反，末位加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。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CC0000"/>
                </a:solidFill>
              </a:rPr>
              <a:t>对比：</a:t>
            </a:r>
            <a:r>
              <a:rPr lang="zh-CN" altLang="en-US" dirty="0" smtClean="0"/>
              <a:t>由原码求补码？由补码求原码？</a:t>
            </a:r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46755"/>
              </p:ext>
            </p:extLst>
          </p:nvPr>
        </p:nvGraphicFramePr>
        <p:xfrm>
          <a:off x="251520" y="1124744"/>
          <a:ext cx="8639621" cy="2523744"/>
        </p:xfrm>
        <a:graphic>
          <a:graphicData uri="http://schemas.openxmlformats.org/drawingml/2006/table">
            <a:tbl>
              <a:tblPr/>
              <a:tblGrid>
                <a:gridCol w="1872208"/>
                <a:gridCol w="1152128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求补（变负）指令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NEG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把操作数当成一个带符号数，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如果原操作数是正数，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NEG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指令则将其变成负数（用补码表示）；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如果原操作数是负数（用补码表示），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NEG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指令则将其变成正数。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33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CF</a:t>
            </a:r>
            <a:r>
              <a:rPr lang="zh-CN" altLang="en-US" dirty="0" smtClean="0"/>
              <a:t>标志和</a:t>
            </a:r>
            <a:r>
              <a:rPr lang="en-US" altLang="zh-CN" dirty="0" smtClean="0"/>
              <a:t>OF</a:t>
            </a:r>
            <a:r>
              <a:rPr lang="zh-CN" altLang="en-US" dirty="0" smtClean="0"/>
              <a:t>标志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5538"/>
            <a:ext cx="8713663" cy="5615830"/>
          </a:xfrm>
        </p:spPr>
        <p:txBody>
          <a:bodyPr/>
          <a:lstStyle/>
          <a:p>
            <a:pPr algn="just"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当加减运算结果的最高有效位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有进位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（加法）或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借位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（减法）时，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标志置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，即</a:t>
            </a:r>
            <a:r>
              <a:rPr lang="en-US" altLang="zh-CN" dirty="0" smtClean="0">
                <a:solidFill>
                  <a:srgbClr val="CC33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＝</a:t>
            </a:r>
            <a:r>
              <a:rPr lang="en-US" altLang="zh-CN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；否则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lvl="1" algn="just"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CC0000"/>
                </a:solidFill>
                <a:latin typeface="宋体" pitchFamily="2" charset="-122"/>
              </a:rPr>
              <a:t>针对无符号整数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，判断加减结果是否超出表达范围。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algn="just" eaLnBrk="1">
              <a:lnSpc>
                <a:spcPct val="90000"/>
              </a:lnSpc>
            </a:pP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N</a:t>
            </a:r>
            <a:r>
              <a:rPr lang="zh-CN" altLang="en-US" dirty="0" smtClean="0">
                <a:solidFill>
                  <a:srgbClr val="0033CC"/>
                </a:solidFill>
                <a:latin typeface="宋体" pitchFamily="2" charset="-122"/>
              </a:rPr>
              <a:t>个二进制位表达无符号整数的范围：</a:t>
            </a:r>
          </a:p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0</a:t>
            </a:r>
            <a:r>
              <a:rPr lang="zh-CN" altLang="en-US" dirty="0" smtClean="0">
                <a:solidFill>
                  <a:srgbClr val="0033CC"/>
                </a:solidFill>
                <a:latin typeface="宋体" pitchFamily="2" charset="-122"/>
              </a:rPr>
              <a:t>～</a:t>
            </a: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2</a:t>
            </a:r>
            <a:r>
              <a:rPr lang="en-US" altLang="zh-CN" baseline="30000" dirty="0" smtClean="0">
                <a:solidFill>
                  <a:srgbClr val="0033CC"/>
                </a:solidFill>
                <a:latin typeface="宋体" pitchFamily="2" charset="-122"/>
              </a:rPr>
              <a:t>N</a:t>
            </a: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-1</a:t>
            </a:r>
          </a:p>
          <a:p>
            <a:pPr eaLnBrk="1"/>
            <a:endParaRPr lang="en-US" altLang="zh-CN" dirty="0" smtClean="0">
              <a:solidFill>
                <a:srgbClr val="CC3300"/>
              </a:solidFill>
            </a:endParaRPr>
          </a:p>
          <a:p>
            <a:pPr eaLnBrk="1"/>
            <a:r>
              <a:rPr lang="zh-CN" altLang="zh-CN" dirty="0" smtClean="0">
                <a:solidFill>
                  <a:srgbClr val="CC3300"/>
                </a:solidFill>
              </a:rPr>
              <a:t>有</a:t>
            </a:r>
            <a:r>
              <a:rPr lang="zh-CN" altLang="zh-CN" dirty="0">
                <a:solidFill>
                  <a:srgbClr val="CC3300"/>
                </a:solidFill>
              </a:rPr>
              <a:t>符号数</a:t>
            </a:r>
            <a:r>
              <a:rPr lang="zh-CN" altLang="zh-CN" dirty="0"/>
              <a:t>加减结果有溢出，则OF＝1；否则OF＝0</a:t>
            </a:r>
            <a:r>
              <a:rPr lang="zh-CN" altLang="en-US" dirty="0"/>
              <a:t>。</a:t>
            </a:r>
          </a:p>
          <a:p>
            <a:pPr lvl="1" eaLnBrk="1"/>
            <a:r>
              <a:rPr lang="zh-CN" altLang="en-US" dirty="0" smtClean="0">
                <a:solidFill>
                  <a:srgbClr val="CC0000"/>
                </a:solidFill>
              </a:rPr>
              <a:t>针对</a:t>
            </a:r>
            <a:r>
              <a:rPr lang="zh-CN" altLang="en-US" dirty="0">
                <a:solidFill>
                  <a:srgbClr val="CC0000"/>
                </a:solidFill>
              </a:rPr>
              <a:t>有符号整数</a:t>
            </a:r>
            <a:r>
              <a:rPr lang="zh-CN" altLang="en-US" dirty="0"/>
              <a:t>，判断加减结果是否超出表达范围。</a:t>
            </a:r>
          </a:p>
          <a:p>
            <a:pPr lvl="1" eaLnBrk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</a:rPr>
              <a:t>N</a:t>
            </a:r>
            <a:r>
              <a:rPr lang="zh-CN" altLang="en-US" dirty="0">
                <a:solidFill>
                  <a:srgbClr val="0033CC"/>
                </a:solidFill>
              </a:rPr>
              <a:t>个二进制位表达有符号整数的范围：</a:t>
            </a:r>
          </a:p>
          <a:p>
            <a:pPr lvl="1" eaLnBrk="1">
              <a:buNone/>
            </a:pPr>
            <a:r>
              <a:rPr lang="zh-CN" altLang="en-US" dirty="0">
                <a:solidFill>
                  <a:srgbClr val="0033CC"/>
                </a:solidFill>
              </a:rPr>
              <a:t>            －</a:t>
            </a:r>
            <a:r>
              <a:rPr lang="en-US" altLang="zh-CN" dirty="0">
                <a:solidFill>
                  <a:srgbClr val="0033CC"/>
                </a:solidFill>
              </a:rPr>
              <a:t>2</a:t>
            </a:r>
            <a:r>
              <a:rPr lang="en-US" altLang="zh-CN" baseline="30000" dirty="0">
                <a:solidFill>
                  <a:srgbClr val="0033CC"/>
                </a:solidFill>
              </a:rPr>
              <a:t>N</a:t>
            </a:r>
            <a:r>
              <a:rPr lang="zh-CN" altLang="en-US" baseline="30000" dirty="0">
                <a:solidFill>
                  <a:srgbClr val="0033CC"/>
                </a:solidFill>
              </a:rPr>
              <a:t>－</a:t>
            </a:r>
            <a:r>
              <a:rPr lang="en-US" altLang="zh-CN" baseline="30000" dirty="0">
                <a:solidFill>
                  <a:srgbClr val="0033CC"/>
                </a:solidFill>
              </a:rPr>
              <a:t>1</a:t>
            </a:r>
            <a:r>
              <a:rPr lang="zh-CN" altLang="en-US" dirty="0">
                <a:solidFill>
                  <a:srgbClr val="0033CC"/>
                </a:solidFill>
              </a:rPr>
              <a:t>～</a:t>
            </a:r>
            <a:r>
              <a:rPr lang="en-US" altLang="zh-CN" dirty="0">
                <a:solidFill>
                  <a:srgbClr val="0033CC"/>
                </a:solidFill>
              </a:rPr>
              <a:t>2</a:t>
            </a:r>
            <a:r>
              <a:rPr lang="en-US" altLang="zh-CN" baseline="30000" dirty="0">
                <a:solidFill>
                  <a:srgbClr val="0033CC"/>
                </a:solidFill>
              </a:rPr>
              <a:t>N</a:t>
            </a:r>
            <a:r>
              <a:rPr lang="zh-CN" altLang="en-US" baseline="30000" dirty="0">
                <a:solidFill>
                  <a:srgbClr val="0033CC"/>
                </a:solidFill>
              </a:rPr>
              <a:t>－</a:t>
            </a:r>
            <a:r>
              <a:rPr lang="en-US" altLang="zh-CN" baseline="30000" dirty="0" smtClean="0">
                <a:solidFill>
                  <a:srgbClr val="0033CC"/>
                </a:solidFill>
              </a:rPr>
              <a:t>1</a:t>
            </a:r>
            <a:r>
              <a:rPr lang="en-US" altLang="zh-CN" dirty="0" smtClean="0">
                <a:solidFill>
                  <a:srgbClr val="0033CC"/>
                </a:solidFill>
              </a:rPr>
              <a:t>-1</a:t>
            </a:r>
            <a:endParaRPr lang="en-US" altLang="zh-CN" dirty="0" smtClean="0">
              <a:solidFill>
                <a:srgbClr val="0033CC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285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929188"/>
          </a:xfrm>
        </p:spPr>
        <p:txBody>
          <a:bodyPr/>
          <a:lstStyle/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AL=00010001B=+17</a:t>
            </a:r>
            <a:r>
              <a:rPr lang="zh-CN" altLang="en-US" smtClean="0"/>
              <a:t>，</a:t>
            </a:r>
          </a:p>
          <a:p>
            <a:pPr lvl="1" eaLnBrk="1" hangingPunct="1"/>
            <a:r>
              <a:rPr lang="zh-CN" altLang="en-US" smtClean="0"/>
              <a:t>执行</a:t>
            </a:r>
            <a:r>
              <a:rPr lang="en-US" altLang="zh-CN" smtClean="0">
                <a:solidFill>
                  <a:srgbClr val="CC0000"/>
                </a:solidFill>
              </a:rPr>
              <a:t>NEG  AL</a:t>
            </a:r>
            <a:r>
              <a:rPr lang="zh-CN" altLang="en-US" smtClean="0"/>
              <a:t>后，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AL=11101111B=[</a:t>
            </a:r>
            <a:r>
              <a:rPr lang="zh-CN" altLang="en-US" smtClean="0"/>
              <a:t>－</a:t>
            </a:r>
            <a:r>
              <a:rPr lang="en-US" altLang="zh-CN" smtClean="0"/>
              <a:t>17]</a:t>
            </a:r>
            <a:r>
              <a:rPr lang="zh-CN" altLang="en-US" baseline="-25000" smtClean="0"/>
              <a:t>补</a:t>
            </a:r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AL=11010001B=[</a:t>
            </a:r>
            <a:r>
              <a:rPr lang="zh-CN" altLang="en-US" smtClean="0"/>
              <a:t>－</a:t>
            </a:r>
            <a:r>
              <a:rPr lang="en-US" altLang="zh-CN" smtClean="0"/>
              <a:t>47]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，</a:t>
            </a:r>
          </a:p>
          <a:p>
            <a:pPr lvl="1" eaLnBrk="1" hangingPunct="1"/>
            <a:r>
              <a:rPr lang="zh-CN" altLang="en-US" smtClean="0"/>
              <a:t>执行</a:t>
            </a:r>
            <a:r>
              <a:rPr lang="en-US" altLang="zh-CN" smtClean="0">
                <a:solidFill>
                  <a:srgbClr val="CC0000"/>
                </a:solidFill>
              </a:rPr>
              <a:t>NEG AL</a:t>
            </a:r>
            <a:r>
              <a:rPr lang="zh-CN" altLang="en-US" smtClean="0"/>
              <a:t>后，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AL=00101111B=+47</a:t>
            </a:r>
          </a:p>
        </p:txBody>
      </p:sp>
    </p:spTree>
    <p:extLst>
      <p:ext uri="{BB962C8B-B14F-4D97-AF65-F5344CB8AC3E}">
        <p14:creationId xmlns:p14="http://schemas.microsoft.com/office/powerpoint/2010/main" val="1293327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移位和循环移位指令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1148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移位指令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35975" cy="503237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CC0000"/>
                </a:solidFill>
              </a:rPr>
              <a:t>逻辑右移  </a:t>
            </a:r>
            <a:r>
              <a:rPr lang="en-US" altLang="zh-CN" dirty="0" smtClean="0">
                <a:solidFill>
                  <a:srgbClr val="CC0000"/>
                </a:solidFill>
              </a:rPr>
              <a:t>SHR </a:t>
            </a:r>
            <a:r>
              <a:rPr lang="en-US" altLang="zh-CN" dirty="0">
                <a:solidFill>
                  <a:srgbClr val="CC0000"/>
                </a:solidFill>
              </a:rPr>
              <a:t>REG/MEM, CL/IMM8</a:t>
            </a:r>
            <a:endParaRPr lang="en-US" altLang="zh-CN" dirty="0" smtClean="0">
              <a:solidFill>
                <a:srgbClr val="CC0000"/>
              </a:solidFill>
            </a:endParaRPr>
          </a:p>
        </p:txBody>
      </p:sp>
      <p:graphicFrame>
        <p:nvGraphicFramePr>
          <p:cNvPr id="240722" name="Group 82"/>
          <p:cNvGraphicFramePr>
            <a:graphicFrameLocks noGrp="1"/>
          </p:cNvGraphicFramePr>
          <p:nvPr/>
        </p:nvGraphicFramePr>
        <p:xfrm>
          <a:off x="2006600" y="1701800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0716" name="Group 76"/>
          <p:cNvGraphicFramePr>
            <a:graphicFrameLocks noGrp="1"/>
          </p:cNvGraphicFramePr>
          <p:nvPr/>
        </p:nvGraphicFramePr>
        <p:xfrm>
          <a:off x="4429125" y="1701800"/>
          <a:ext cx="647700" cy="455613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0725" name="Group 85"/>
          <p:cNvGraphicFramePr>
            <a:graphicFrameLocks noGrp="1"/>
          </p:cNvGraphicFramePr>
          <p:nvPr/>
        </p:nvGraphicFramePr>
        <p:xfrm>
          <a:off x="1995488" y="3068638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0724" name="Group 84"/>
          <p:cNvGraphicFramePr>
            <a:graphicFrameLocks noGrp="1"/>
          </p:cNvGraphicFramePr>
          <p:nvPr/>
        </p:nvGraphicFramePr>
        <p:xfrm>
          <a:off x="4140200" y="3068638"/>
          <a:ext cx="719138" cy="431800"/>
        </p:xfrm>
        <a:graphic>
          <a:graphicData uri="http://schemas.openxmlformats.org/drawingml/2006/table">
            <a:tbl>
              <a:tblPr/>
              <a:tblGrid>
                <a:gridCol w="7191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08" name="Line 58"/>
          <p:cNvSpPr>
            <a:spLocks noChangeShapeType="1"/>
          </p:cNvSpPr>
          <p:nvPr/>
        </p:nvSpPr>
        <p:spPr bwMode="auto">
          <a:xfrm>
            <a:off x="1468438" y="1930400"/>
            <a:ext cx="5111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09" name="Line 59"/>
          <p:cNvSpPr>
            <a:spLocks noChangeShapeType="1"/>
          </p:cNvSpPr>
          <p:nvPr/>
        </p:nvSpPr>
        <p:spPr bwMode="auto">
          <a:xfrm>
            <a:off x="2159000" y="1930400"/>
            <a:ext cx="1447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10" name="Line 60"/>
          <p:cNvSpPr>
            <a:spLocks noChangeShapeType="1"/>
          </p:cNvSpPr>
          <p:nvPr/>
        </p:nvSpPr>
        <p:spPr bwMode="auto">
          <a:xfrm flipV="1">
            <a:off x="3835400" y="1917700"/>
            <a:ext cx="520700" cy="127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>
            <a:off x="3779838" y="3297238"/>
            <a:ext cx="360362" cy="95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2" name="Line 62"/>
          <p:cNvSpPr>
            <a:spLocks noChangeShapeType="1"/>
          </p:cNvSpPr>
          <p:nvPr/>
        </p:nvSpPr>
        <p:spPr bwMode="auto">
          <a:xfrm>
            <a:off x="2147888" y="3297238"/>
            <a:ext cx="1447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3" name="Line 63"/>
          <p:cNvSpPr>
            <a:spLocks noChangeShapeType="1"/>
          </p:cNvSpPr>
          <p:nvPr/>
        </p:nvSpPr>
        <p:spPr bwMode="auto">
          <a:xfrm>
            <a:off x="2147888" y="3530600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4" name="Line 64"/>
          <p:cNvSpPr>
            <a:spLocks noChangeShapeType="1"/>
          </p:cNvSpPr>
          <p:nvPr/>
        </p:nvSpPr>
        <p:spPr bwMode="auto">
          <a:xfrm flipH="1">
            <a:off x="1690688" y="375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5" name="Line 65"/>
          <p:cNvSpPr>
            <a:spLocks noChangeShapeType="1"/>
          </p:cNvSpPr>
          <p:nvPr/>
        </p:nvSpPr>
        <p:spPr bwMode="auto">
          <a:xfrm flipV="1">
            <a:off x="1690688" y="33020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6" name="Line 66"/>
          <p:cNvSpPr>
            <a:spLocks noChangeShapeType="1"/>
          </p:cNvSpPr>
          <p:nvPr/>
        </p:nvSpPr>
        <p:spPr bwMode="auto">
          <a:xfrm flipV="1">
            <a:off x="1690688" y="3246438"/>
            <a:ext cx="288925" cy="17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17" name="Rectangle 71"/>
          <p:cNvSpPr>
            <a:spLocks noChangeArrowheads="1"/>
          </p:cNvSpPr>
          <p:nvPr/>
        </p:nvSpPr>
        <p:spPr bwMode="auto">
          <a:xfrm>
            <a:off x="1066800" y="16287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240713" name="Rectangle 73"/>
          <p:cNvSpPr>
            <a:spLocks noChangeArrowheads="1"/>
          </p:cNvSpPr>
          <p:nvPr/>
        </p:nvSpPr>
        <p:spPr bwMode="auto">
          <a:xfrm>
            <a:off x="306388" y="2420938"/>
            <a:ext cx="653736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算术右移  </a:t>
            </a:r>
            <a:r>
              <a:rPr lang="en-US" altLang="zh-CN" sz="2800" b="1" dirty="0">
                <a:solidFill>
                  <a:srgbClr val="CC0000"/>
                </a:solidFill>
              </a:rPr>
              <a:t>SAR REG/MEM, CL/IMM8</a:t>
            </a:r>
          </a:p>
        </p:txBody>
      </p:sp>
      <p:sp>
        <p:nvSpPr>
          <p:cNvPr id="240719" name="Rectangle 79"/>
          <p:cNvSpPr>
            <a:spLocks noChangeArrowheads="1"/>
          </p:cNvSpPr>
          <p:nvPr/>
        </p:nvSpPr>
        <p:spPr bwMode="auto">
          <a:xfrm>
            <a:off x="3995738" y="3602038"/>
            <a:ext cx="46799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算术右移时，符号位保持不变。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50825" y="4221311"/>
            <a:ext cx="8435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逻辑左移  </a:t>
            </a:r>
            <a:r>
              <a:rPr lang="en-US" altLang="zh-CN" smtClean="0">
                <a:solidFill>
                  <a:srgbClr val="CC0000"/>
                </a:solidFill>
              </a:rPr>
              <a:t>SHL REG/MEM, CL/IMM8</a:t>
            </a:r>
            <a:endParaRPr lang="en-US" altLang="zh-CN" dirty="0" smtClean="0">
              <a:solidFill>
                <a:srgbClr val="CC0000"/>
              </a:solidFill>
            </a:endParaRPr>
          </a:p>
        </p:txBody>
      </p:sp>
      <p:graphicFrame>
        <p:nvGraphicFramePr>
          <p:cNvPr id="3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3086"/>
              </p:ext>
            </p:extLst>
          </p:nvPr>
        </p:nvGraphicFramePr>
        <p:xfrm>
          <a:off x="2068513" y="4768998"/>
          <a:ext cx="533400" cy="423863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26765"/>
              </p:ext>
            </p:extLst>
          </p:nvPr>
        </p:nvGraphicFramePr>
        <p:xfrm>
          <a:off x="3059113" y="4761061"/>
          <a:ext cx="1600200" cy="457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53606"/>
              </p:ext>
            </p:extLst>
          </p:nvPr>
        </p:nvGraphicFramePr>
        <p:xfrm>
          <a:off x="2036763" y="5945336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45929"/>
              </p:ext>
            </p:extLst>
          </p:nvPr>
        </p:nvGraphicFramePr>
        <p:xfrm>
          <a:off x="3044825" y="5943748"/>
          <a:ext cx="1600200" cy="457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121"/>
          <p:cNvSpPr>
            <a:spLocks noChangeShapeType="1"/>
          </p:cNvSpPr>
          <p:nvPr/>
        </p:nvSpPr>
        <p:spPr bwMode="auto">
          <a:xfrm flipH="1">
            <a:off x="3287713" y="4976961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Line 122"/>
          <p:cNvSpPr>
            <a:spLocks noChangeShapeType="1"/>
          </p:cNvSpPr>
          <p:nvPr/>
        </p:nvSpPr>
        <p:spPr bwMode="auto">
          <a:xfrm flipH="1" flipV="1">
            <a:off x="4660900" y="4991248"/>
            <a:ext cx="487363" cy="15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123"/>
          <p:cNvSpPr>
            <a:spLocks noChangeShapeType="1"/>
          </p:cNvSpPr>
          <p:nvPr/>
        </p:nvSpPr>
        <p:spPr bwMode="auto">
          <a:xfrm flipH="1" flipV="1">
            <a:off x="2573338" y="4975373"/>
            <a:ext cx="447675" cy="15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124"/>
          <p:cNvSpPr>
            <a:spLocks noChangeShapeType="1"/>
          </p:cNvSpPr>
          <p:nvPr/>
        </p:nvSpPr>
        <p:spPr bwMode="auto">
          <a:xfrm flipH="1">
            <a:off x="2573338" y="6169173"/>
            <a:ext cx="40481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125"/>
          <p:cNvSpPr>
            <a:spLocks noChangeShapeType="1"/>
          </p:cNvSpPr>
          <p:nvPr/>
        </p:nvSpPr>
        <p:spPr bwMode="auto">
          <a:xfrm flipH="1">
            <a:off x="3240088" y="6173936"/>
            <a:ext cx="1219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26"/>
          <p:cNvSpPr>
            <a:spLocks noChangeShapeType="1"/>
          </p:cNvSpPr>
          <p:nvPr/>
        </p:nvSpPr>
        <p:spPr bwMode="auto">
          <a:xfrm flipH="1">
            <a:off x="4614863" y="6165998"/>
            <a:ext cx="533400" cy="79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5092700" y="4726136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5099050" y="5873898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250825" y="5357961"/>
            <a:ext cx="842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算术左移  </a:t>
            </a:r>
            <a:r>
              <a:rPr lang="en-US" altLang="zh-CN" sz="2800" b="1" dirty="0">
                <a:solidFill>
                  <a:srgbClr val="CC0000"/>
                </a:solidFill>
              </a:rPr>
              <a:t>SAL REG/MEM, CL/IMM8</a:t>
            </a:r>
          </a:p>
        </p:txBody>
      </p:sp>
      <p:sp>
        <p:nvSpPr>
          <p:cNvPr id="2" name="矩形 1"/>
          <p:cNvSpPr/>
          <p:nvPr/>
        </p:nvSpPr>
        <p:spPr>
          <a:xfrm>
            <a:off x="5436096" y="6082275"/>
            <a:ext cx="361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/>
              <a:t>SHL</a:t>
            </a:r>
            <a:r>
              <a:rPr lang="zh-CN" altLang="en-US" sz="2400" b="1" dirty="0"/>
              <a:t>和</a:t>
            </a:r>
            <a:r>
              <a:rPr lang="en-US" sz="2400" b="1" dirty="0"/>
              <a:t>SAL</a:t>
            </a:r>
            <a:r>
              <a:rPr lang="zh-CN" altLang="en-US" sz="2400" b="1" dirty="0"/>
              <a:t>功能一样。</a:t>
            </a:r>
          </a:p>
        </p:txBody>
      </p:sp>
    </p:spTree>
    <p:extLst>
      <p:ext uri="{BB962C8B-B14F-4D97-AF65-F5344CB8AC3E}">
        <p14:creationId xmlns:p14="http://schemas.microsoft.com/office/powerpoint/2010/main" val="356383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01" grpId="0" animBg="1"/>
      <p:bldP spid="240702" grpId="0" animBg="1"/>
      <p:bldP spid="240703" grpId="0" animBg="1"/>
      <p:bldP spid="240704" grpId="0" animBg="1"/>
      <p:bldP spid="240705" grpId="0" animBg="1"/>
      <p:bldP spid="240706" grpId="0" animBg="1"/>
      <p:bldP spid="240713" grpId="0"/>
      <p:bldP spid="240719" grpId="0"/>
      <p:bldP spid="3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移位指令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1">
              <a:buFontTx/>
              <a:buAutoNum type="arabicPeriod"/>
            </a:pP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中，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IMM8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只能是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sz="2400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不对移位次数取模。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对移位次数取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。对于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位目的操作数，取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</a:p>
          <a:p>
            <a:pPr marL="457200" lvl="0" indent="-457200" eaLnBrk="1">
              <a:buFontTx/>
              <a:buAutoNum type="arabicPeriod"/>
            </a:pP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ZF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随运算结果变化。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不确定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5725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最后一次移入到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中的值。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5725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SHL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SHR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，当移位次数超过目的操作数长度时，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值不确定。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indent="-457200" eaLnBrk="1">
              <a:buFontTx/>
              <a:buAutoNum type="arabicPeriod"/>
            </a:pP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OF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zh-CN" altLang="en-US" sz="2400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914400" lvl="1" indent="-457200" eaLnBrk="1"/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，结果的最高位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即符号位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一致，则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，否则为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SAR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；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SHR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源操作数的最高有效位。</a:t>
            </a:r>
            <a:endParaRPr lang="zh-CN" altLang="en-US" sz="2400" kern="1200" dirty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</a:t>
            </a:r>
            <a:r>
              <a:rPr lang="zh-CN" altLang="en-US" sz="2400" kern="1200" dirty="0" smtClean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多</a:t>
            </a:r>
            <a:r>
              <a:rPr lang="zh-CN" altLang="en-US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+mn-cs"/>
              </a:rPr>
              <a:t>OF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值不确定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2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移位指令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逻辑移位：</a:t>
            </a:r>
            <a:r>
              <a:rPr lang="zh-CN" altLang="en-US" smtClean="0"/>
              <a:t>把操作数作为无符号数进行移位。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右移时，最高位补</a:t>
            </a:r>
            <a:r>
              <a:rPr lang="en-US" altLang="zh-CN" smtClean="0"/>
              <a:t>0</a:t>
            </a:r>
            <a:r>
              <a:rPr lang="zh-CN" altLang="en-US" smtClean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左移时，最低位补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eaLnBrk="1" hangingPunct="1"/>
            <a:endParaRPr lang="zh-CN" altLang="en-US" smtClean="0">
              <a:solidFill>
                <a:srgbClr val="8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算术移位</a:t>
            </a:r>
            <a:r>
              <a:rPr lang="zh-CN" altLang="en-US" smtClean="0">
                <a:solidFill>
                  <a:srgbClr val="800000"/>
                </a:solidFill>
              </a:rPr>
              <a:t>：</a:t>
            </a:r>
            <a:r>
              <a:rPr lang="zh-CN" altLang="en-US" smtClean="0"/>
              <a:t>把操作数作为有符号数进行移位。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右移时，最高位保持不变；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左移时，最低位补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3248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dirty="0" smtClean="0"/>
              <a:t>AX</a:t>
            </a:r>
            <a:r>
              <a:rPr lang="zh-CN" altLang="en-US" dirty="0" smtClean="0"/>
              <a:t>的内容乘以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907704" y="213285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MOV BX, AX</a:t>
            </a:r>
          </a:p>
          <a:p>
            <a:r>
              <a:rPr lang="en-US" sz="2800" b="1" dirty="0"/>
              <a:t>SHL AX, 2</a:t>
            </a:r>
          </a:p>
          <a:p>
            <a:r>
              <a:rPr lang="en-US" sz="2800" b="1" dirty="0"/>
              <a:t>ADD AX, BX</a:t>
            </a:r>
          </a:p>
        </p:txBody>
      </p:sp>
    </p:spTree>
    <p:extLst>
      <p:ext uri="{BB962C8B-B14F-4D97-AF65-F5344CB8AC3E}">
        <p14:creationId xmlns:p14="http://schemas.microsoft.com/office/powerpoint/2010/main" val="239450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双精度移位指令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080119"/>
          </a:xfrm>
        </p:spPr>
        <p:txBody>
          <a:bodyPr/>
          <a:lstStyle/>
          <a:p>
            <a:r>
              <a:rPr lang="en-US" dirty="0" smtClean="0"/>
              <a:t>80386</a:t>
            </a:r>
            <a:r>
              <a:rPr lang="zh-CN" altLang="en-US" dirty="0" smtClean="0"/>
              <a:t>以上的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条双精度移位指令：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SHLD</a:t>
            </a:r>
            <a:r>
              <a:rPr lang="zh-CN" altLang="en-US" dirty="0"/>
              <a:t>（</a:t>
            </a:r>
            <a:r>
              <a:rPr lang="zh-CN" altLang="en-US" dirty="0" smtClean="0"/>
              <a:t>左移），</a:t>
            </a:r>
            <a:r>
              <a:rPr lang="en-US" dirty="0" smtClean="0">
                <a:solidFill>
                  <a:srgbClr val="C00000"/>
                </a:solidFill>
              </a:rPr>
              <a:t>SHRD</a:t>
            </a:r>
            <a:r>
              <a:rPr lang="zh-CN" altLang="en-US" dirty="0" smtClean="0"/>
              <a:t>（右移）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4611"/>
              </p:ext>
            </p:extLst>
          </p:nvPr>
        </p:nvGraphicFramePr>
        <p:xfrm>
          <a:off x="251520" y="2204864"/>
          <a:ext cx="8639621" cy="2103120"/>
        </p:xfrm>
        <a:graphic>
          <a:graphicData uri="http://schemas.openxmlformats.org/drawingml/2006/table">
            <a:tbl>
              <a:tblPr/>
              <a:tblGrid>
                <a:gridCol w="1152128"/>
                <a:gridCol w="864096"/>
                <a:gridCol w="662339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双精度左移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SHLD  REG/MEM, REG, CL/IMM8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第一操作数向左移，高位依次移入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，其“空出”的低位由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第二操作数的高位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来填补，但第二操作数自己不移动、不改变。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受影响，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66293"/>
              </p:ext>
            </p:extLst>
          </p:nvPr>
        </p:nvGraphicFramePr>
        <p:xfrm>
          <a:off x="251520" y="4437112"/>
          <a:ext cx="8639621" cy="2103120"/>
        </p:xfrm>
        <a:graphic>
          <a:graphicData uri="http://schemas.openxmlformats.org/drawingml/2006/table">
            <a:tbl>
              <a:tblPr/>
              <a:tblGrid>
                <a:gridCol w="1152128"/>
                <a:gridCol w="864096"/>
                <a:gridCol w="662339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双精度右移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SHRD  REG/MEM, REG, CL/IMM8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第一操作数向右移，低位依次移入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，其“空出”的高位由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第二操作数的低位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来填补，但第二操作数自己也不移动、不改变。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受影响，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94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循环移位指令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35975" cy="504279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不带进位的循环左移：</a:t>
            </a:r>
            <a:r>
              <a:rPr lang="en-US" altLang="zh-CN" dirty="0" smtClean="0"/>
              <a:t>ROL  REG/MEM, CL/IMM8</a:t>
            </a:r>
          </a:p>
        </p:txBody>
      </p:sp>
      <p:graphicFrame>
        <p:nvGraphicFramePr>
          <p:cNvPr id="211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68718"/>
              </p:ext>
            </p:extLst>
          </p:nvPr>
        </p:nvGraphicFramePr>
        <p:xfrm>
          <a:off x="1747838" y="1617688"/>
          <a:ext cx="762000" cy="51435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5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0114"/>
              </p:ext>
            </p:extLst>
          </p:nvPr>
        </p:nvGraphicFramePr>
        <p:xfrm>
          <a:off x="3400425" y="1628800"/>
          <a:ext cx="1828800" cy="5334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44" name="Line 28"/>
          <p:cNvSpPr>
            <a:spLocks noChangeShapeType="1"/>
          </p:cNvSpPr>
          <p:nvPr/>
        </p:nvSpPr>
        <p:spPr bwMode="auto">
          <a:xfrm flipH="1">
            <a:off x="3552825" y="1857400"/>
            <a:ext cx="12192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5" name="Line 29"/>
          <p:cNvSpPr>
            <a:spLocks noChangeShapeType="1"/>
          </p:cNvSpPr>
          <p:nvPr/>
        </p:nvSpPr>
        <p:spPr bwMode="auto">
          <a:xfrm flipH="1">
            <a:off x="2536825" y="1857400"/>
            <a:ext cx="8382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6" name="Line 30"/>
          <p:cNvSpPr>
            <a:spLocks noChangeShapeType="1"/>
          </p:cNvSpPr>
          <p:nvPr/>
        </p:nvSpPr>
        <p:spPr bwMode="auto">
          <a:xfrm>
            <a:off x="2943225" y="1857400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7" name="Line 31"/>
          <p:cNvSpPr>
            <a:spLocks noChangeShapeType="1"/>
          </p:cNvSpPr>
          <p:nvPr/>
        </p:nvSpPr>
        <p:spPr bwMode="auto">
          <a:xfrm>
            <a:off x="2943225" y="2467000"/>
            <a:ext cx="2590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8" name="Line 34"/>
          <p:cNvSpPr>
            <a:spLocks noChangeShapeType="1"/>
          </p:cNvSpPr>
          <p:nvPr/>
        </p:nvSpPr>
        <p:spPr bwMode="auto">
          <a:xfrm flipV="1">
            <a:off x="5534025" y="1857400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9" name="Line 35"/>
          <p:cNvSpPr>
            <a:spLocks noChangeShapeType="1"/>
          </p:cNvSpPr>
          <p:nvPr/>
        </p:nvSpPr>
        <p:spPr bwMode="auto">
          <a:xfrm flipH="1">
            <a:off x="5229225" y="1857400"/>
            <a:ext cx="304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034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66998"/>
              </p:ext>
            </p:extLst>
          </p:nvPr>
        </p:nvGraphicFramePr>
        <p:xfrm>
          <a:off x="4639837" y="3020957"/>
          <a:ext cx="685800" cy="517525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8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80265"/>
              </p:ext>
            </p:extLst>
          </p:nvPr>
        </p:nvGraphicFramePr>
        <p:xfrm>
          <a:off x="2049037" y="3020957"/>
          <a:ext cx="1905000" cy="5334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62" name="Line 60"/>
          <p:cNvSpPr>
            <a:spLocks noChangeShapeType="1"/>
          </p:cNvSpPr>
          <p:nvPr/>
        </p:nvSpPr>
        <p:spPr bwMode="auto">
          <a:xfrm>
            <a:off x="4030237" y="3308295"/>
            <a:ext cx="5334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3" name="Line 61"/>
          <p:cNvSpPr>
            <a:spLocks noChangeShapeType="1"/>
          </p:cNvSpPr>
          <p:nvPr/>
        </p:nvSpPr>
        <p:spPr bwMode="auto">
          <a:xfrm>
            <a:off x="1820437" y="3935357"/>
            <a:ext cx="25146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4" name="Line 62"/>
          <p:cNvSpPr>
            <a:spLocks noChangeShapeType="1"/>
          </p:cNvSpPr>
          <p:nvPr/>
        </p:nvSpPr>
        <p:spPr bwMode="auto">
          <a:xfrm flipV="1">
            <a:off x="4335037" y="3308295"/>
            <a:ext cx="4762" cy="6270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5" name="Line 63"/>
          <p:cNvSpPr>
            <a:spLocks noChangeShapeType="1"/>
          </p:cNvSpPr>
          <p:nvPr/>
        </p:nvSpPr>
        <p:spPr bwMode="auto">
          <a:xfrm flipV="1">
            <a:off x="1820437" y="3325757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6" name="Line 64"/>
          <p:cNvSpPr>
            <a:spLocks noChangeShapeType="1"/>
          </p:cNvSpPr>
          <p:nvPr/>
        </p:nvSpPr>
        <p:spPr bwMode="auto">
          <a:xfrm flipV="1">
            <a:off x="1820437" y="3308295"/>
            <a:ext cx="215900" cy="174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7" name="Line 65"/>
          <p:cNvSpPr>
            <a:spLocks noChangeShapeType="1"/>
          </p:cNvSpPr>
          <p:nvPr/>
        </p:nvSpPr>
        <p:spPr bwMode="auto">
          <a:xfrm>
            <a:off x="2277637" y="3325757"/>
            <a:ext cx="13716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8" name="Rectangle 3"/>
          <p:cNvSpPr>
            <a:spLocks noChangeArrowheads="1"/>
          </p:cNvSpPr>
          <p:nvPr/>
        </p:nvSpPr>
        <p:spPr bwMode="auto">
          <a:xfrm>
            <a:off x="250825" y="2492896"/>
            <a:ext cx="8785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不带进位的循环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右移：</a:t>
            </a:r>
            <a:r>
              <a:rPr lang="en-US" altLang="zh-CN" sz="2800" b="1" dirty="0" smtClean="0"/>
              <a:t>ROR   </a:t>
            </a:r>
            <a:r>
              <a:rPr lang="en-US" altLang="zh-CN" sz="2800" b="1" dirty="0"/>
              <a:t>REG/MEM, </a:t>
            </a:r>
            <a:r>
              <a:rPr lang="en-US" altLang="zh-CN" sz="2800" b="1" dirty="0" smtClean="0"/>
              <a:t>CL/IMM8</a:t>
            </a:r>
            <a:endParaRPr lang="en-US" altLang="zh-CN" sz="2800" b="1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265168" y="3904883"/>
            <a:ext cx="84359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/>
            <a:r>
              <a:rPr lang="zh-CN" altLang="en-US" dirty="0" smtClean="0">
                <a:solidFill>
                  <a:srgbClr val="CC0000"/>
                </a:solidFill>
              </a:rPr>
              <a:t>带进位的循环左移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RCL  </a:t>
            </a:r>
            <a:r>
              <a:rPr lang="en-US" altLang="zh-CN" dirty="0"/>
              <a:t>REG/MEM, </a:t>
            </a:r>
            <a:r>
              <a:rPr lang="en-US" altLang="zh-CN" dirty="0" smtClean="0"/>
              <a:t>CL/IMM8</a:t>
            </a:r>
            <a:endParaRPr lang="en-US" altLang="zh-CN" dirty="0"/>
          </a:p>
        </p:txBody>
      </p:sp>
      <p:graphicFrame>
        <p:nvGraphicFramePr>
          <p:cNvPr id="4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65350"/>
              </p:ext>
            </p:extLst>
          </p:nvPr>
        </p:nvGraphicFramePr>
        <p:xfrm>
          <a:off x="1560568" y="4552583"/>
          <a:ext cx="609600" cy="4318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50002"/>
              </p:ext>
            </p:extLst>
          </p:nvPr>
        </p:nvGraphicFramePr>
        <p:xfrm>
          <a:off x="3236968" y="4552583"/>
          <a:ext cx="1828800" cy="4572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Line 28"/>
          <p:cNvSpPr>
            <a:spLocks noChangeShapeType="1"/>
          </p:cNvSpPr>
          <p:nvPr/>
        </p:nvSpPr>
        <p:spPr bwMode="auto">
          <a:xfrm flipH="1">
            <a:off x="2322568" y="4781183"/>
            <a:ext cx="838200" cy="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 flipH="1">
            <a:off x="1331968" y="4781183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0" name="Group 13"/>
          <p:cNvGrpSpPr>
            <a:grpSpLocks/>
          </p:cNvGrpSpPr>
          <p:nvPr/>
        </p:nvGrpSpPr>
        <p:grpSpPr bwMode="auto">
          <a:xfrm>
            <a:off x="1331968" y="4781183"/>
            <a:ext cx="4191000" cy="419100"/>
            <a:chOff x="830" y="1261"/>
            <a:chExt cx="2640" cy="384"/>
          </a:xfrm>
        </p:grpSpPr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830" y="1261"/>
              <a:ext cx="0" cy="384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830" y="1645"/>
              <a:ext cx="2640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 flipV="1">
              <a:off x="3470" y="1309"/>
              <a:ext cx="0" cy="336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" name="Line 33"/>
          <p:cNvSpPr>
            <a:spLocks noChangeShapeType="1"/>
          </p:cNvSpPr>
          <p:nvPr/>
        </p:nvSpPr>
        <p:spPr bwMode="auto">
          <a:xfrm flipH="1">
            <a:off x="5141968" y="4781183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>
            <a:off x="3465568" y="4781183"/>
            <a:ext cx="1295400" cy="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 flipV="1">
            <a:off x="5522968" y="4781183"/>
            <a:ext cx="0" cy="76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287"/>
              </p:ext>
            </p:extLst>
          </p:nvPr>
        </p:nvGraphicFramePr>
        <p:xfrm>
          <a:off x="1722493" y="5992445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8269"/>
              </p:ext>
            </p:extLst>
          </p:nvPr>
        </p:nvGraphicFramePr>
        <p:xfrm>
          <a:off x="4389493" y="5992445"/>
          <a:ext cx="609600" cy="42862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1417693" y="6221045"/>
            <a:ext cx="3962400" cy="461963"/>
            <a:chOff x="884" y="3257"/>
            <a:chExt cx="2496" cy="432"/>
          </a:xfrm>
        </p:grpSpPr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2216" y="3257"/>
              <a:ext cx="528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>
              <a:off x="1124" y="3257"/>
              <a:ext cx="912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>
              <a:off x="3140" y="3257"/>
              <a:ext cx="240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380" y="3257"/>
              <a:ext cx="0" cy="432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 flipH="1">
              <a:off x="884" y="3689"/>
              <a:ext cx="2496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 flipV="1">
              <a:off x="884" y="3257"/>
              <a:ext cx="0" cy="432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884" y="3257"/>
              <a:ext cx="144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266756" y="5416183"/>
            <a:ext cx="8769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带进位的循环右移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RCR   REG/MEM, CL/IMM8</a:t>
            </a:r>
          </a:p>
        </p:txBody>
      </p:sp>
    </p:spTree>
    <p:extLst>
      <p:ext uri="{BB962C8B-B14F-4D97-AF65-F5344CB8AC3E}">
        <p14:creationId xmlns:p14="http://schemas.microsoft.com/office/powerpoint/2010/main" val="190938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7" grpId="0" animBg="1"/>
      <p:bldP spid="99362" grpId="0" animBg="1"/>
      <p:bldP spid="99363" grpId="0" animBg="1"/>
      <p:bldP spid="99364" grpId="0" animBg="1"/>
      <p:bldP spid="99365" grpId="0" animBg="1"/>
      <p:bldP spid="99366" grpId="0" animBg="1"/>
      <p:bldP spid="99367" grpId="0" animBg="1"/>
      <p:bldP spid="99368" grpId="0"/>
      <p:bldP spid="45" grpId="0"/>
      <p:bldP spid="48" grpId="0" animBg="1"/>
      <p:bldP spid="49" grpId="0" animBg="1"/>
      <p:bldP spid="54" grpId="0" animBg="1"/>
      <p:bldP spid="55" grpId="0" animBg="1"/>
      <p:bldP spid="56" grpId="0" animBg="1"/>
      <p:bldP spid="6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循环移位</a:t>
            </a:r>
            <a:r>
              <a:rPr lang="zh-CN" altLang="en-US" dirty="0" smtClean="0"/>
              <a:t>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1">
              <a:buFontTx/>
              <a:buAutoNum type="arabicPeriod"/>
            </a:pP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中，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IMM8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只能是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不对移位次数取模。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对移位次数取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。对于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位目的操作数，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移位次数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取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</a:p>
          <a:p>
            <a:pPr marL="457200" lvl="0" indent="-457200" eaLnBrk="1">
              <a:buFontTx/>
              <a:buAutoNum type="arabicPeriod"/>
            </a:pP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SF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ZF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、、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不受影响。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：最后一次移入到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中的值。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indent="-457200" eaLnBrk="1">
              <a:buFontTx/>
              <a:buAutoNum type="arabicPeriod"/>
            </a:pP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状态位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OF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zh-CN" altLang="en-US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914400" lvl="1" indent="-457200" eaLnBrk="1"/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，结果的最高位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即符号位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与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一致，则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，否则为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右移</a:t>
            </a:r>
            <a:r>
              <a:rPr lang="en-US" altLang="zh-CN" kern="1200" dirty="0">
                <a:solidFill>
                  <a:srgbClr val="0033CC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时，结果的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最高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位的异或值。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</a:t>
            </a:r>
            <a:r>
              <a:rPr lang="zh-CN" altLang="en-US" kern="1200" dirty="0" smtClean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多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+mn-cs"/>
              </a:rPr>
              <a:t>OF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值不确定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450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位数据向左移移位。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SHL AX, 1</a:t>
            </a:r>
          </a:p>
          <a:p>
            <a:pPr marL="914400" lvl="2" indent="0">
              <a:buNone/>
            </a:pPr>
            <a:r>
              <a:rPr lang="en-US" sz="2800" dirty="0" smtClean="0"/>
              <a:t>RCL BX, 1</a:t>
            </a:r>
          </a:p>
          <a:p>
            <a:pPr marL="914400" lvl="2" indent="0">
              <a:buNone/>
            </a:pPr>
            <a:r>
              <a:rPr lang="en-US" sz="2800" dirty="0" smtClean="0"/>
              <a:t>RCL DX,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443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进位标志</a:t>
            </a:r>
            <a:r>
              <a:rPr lang="en-US" altLang="zh-CN" smtClean="0"/>
              <a:t>CF</a:t>
            </a:r>
            <a:r>
              <a:rPr lang="zh-CN" altLang="en-US" smtClean="0"/>
              <a:t>：举例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33203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8</a:t>
            </a:r>
            <a:r>
              <a:rPr lang="zh-CN" altLang="en-US" sz="2400" smtClean="0"/>
              <a:t>位二进制数相加：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0000CC"/>
                </a:solidFill>
              </a:rPr>
              <a:t>	</a:t>
            </a:r>
            <a:r>
              <a:rPr lang="en-US" altLang="zh-CN" smtClean="0">
                <a:solidFill>
                  <a:srgbClr val="0000CC"/>
                </a:solidFill>
              </a:rPr>
              <a:t>00111010</a:t>
            </a:r>
            <a:r>
              <a:rPr lang="zh-CN" altLang="en-US" smtClean="0">
                <a:solidFill>
                  <a:srgbClr val="0000CC"/>
                </a:solidFill>
              </a:rPr>
              <a:t>＋</a:t>
            </a:r>
            <a:r>
              <a:rPr lang="en-US" altLang="zh-CN" smtClean="0">
                <a:solidFill>
                  <a:srgbClr val="0000CC"/>
                </a:solidFill>
              </a:rPr>
              <a:t>01111100</a:t>
            </a:r>
            <a:r>
              <a:rPr lang="zh-CN" altLang="en-US" smtClean="0">
                <a:solidFill>
                  <a:srgbClr val="0000CC"/>
                </a:solidFill>
              </a:rPr>
              <a:t>＝</a:t>
            </a:r>
            <a:r>
              <a:rPr lang="en-US" altLang="zh-CN" smtClean="0">
                <a:solidFill>
                  <a:srgbClr val="0000CC"/>
                </a:solidFill>
              </a:rPr>
              <a:t>10110110</a:t>
            </a:r>
          </a:p>
          <a:p>
            <a:pPr eaLnBrk="1" hangingPunct="1"/>
            <a:r>
              <a:rPr lang="zh-CN" altLang="en-US" sz="2400" smtClean="0"/>
              <a:t>十六进制表达：</a:t>
            </a:r>
            <a:r>
              <a:rPr lang="en-US" altLang="zh-CN" sz="2400" smtClean="0">
                <a:solidFill>
                  <a:srgbClr val="0000CC"/>
                </a:solidFill>
              </a:rPr>
              <a:t>3A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7C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B6</a:t>
            </a:r>
          </a:p>
          <a:p>
            <a:pPr eaLnBrk="1" hangingPunct="1"/>
            <a:r>
              <a:rPr lang="zh-CN" altLang="en-US" sz="2400" smtClean="0"/>
              <a:t>转换成十进制数：</a:t>
            </a:r>
            <a:r>
              <a:rPr lang="en-US" altLang="zh-CN" sz="2400" smtClean="0">
                <a:solidFill>
                  <a:srgbClr val="0000CC"/>
                </a:solidFill>
              </a:rPr>
              <a:t>58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124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182</a:t>
            </a:r>
          </a:p>
          <a:p>
            <a:pPr eaLnBrk="1" hangingPunct="1"/>
            <a:r>
              <a:rPr lang="zh-CN" altLang="en-US" sz="2400" smtClean="0"/>
              <a:t>没有产生进位：</a:t>
            </a:r>
            <a:r>
              <a:rPr lang="en-US" altLang="zh-CN" sz="2400" smtClean="0">
                <a:solidFill>
                  <a:srgbClr val="0000CC"/>
                </a:solidFill>
              </a:rPr>
              <a:t>CF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0</a:t>
            </a:r>
            <a:endParaRPr lang="en-US" altLang="zh-CN" sz="2400" smtClean="0"/>
          </a:p>
        </p:txBody>
      </p:sp>
      <p:pic>
        <p:nvPicPr>
          <p:cNvPr id="37274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19488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298450" y="3789363"/>
            <a:ext cx="830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10101010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]00100110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十六进制表达：</a:t>
            </a:r>
            <a:r>
              <a:rPr lang="en-US" altLang="zh-CN" sz="2400" b="1">
                <a:solidFill>
                  <a:srgbClr val="0000CC"/>
                </a:solidFill>
              </a:rPr>
              <a:t>AA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7C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[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en-US" altLang="zh-CN" sz="2400" b="1">
                <a:solidFill>
                  <a:srgbClr val="0000CC"/>
                </a:solidFill>
              </a:rPr>
              <a:t>]26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转换成十进制数：</a:t>
            </a:r>
            <a:r>
              <a:rPr lang="en-US" altLang="zh-CN" sz="2400" b="1">
                <a:solidFill>
                  <a:srgbClr val="0000CC"/>
                </a:solidFill>
              </a:rPr>
              <a:t>170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124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294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256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38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产生进位：</a:t>
            </a:r>
            <a:r>
              <a:rPr lang="en-US" altLang="zh-CN" sz="2400" b="1">
                <a:solidFill>
                  <a:srgbClr val="0000CC"/>
                </a:solidFill>
              </a:rPr>
              <a:t>CF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72742" name="filecab3"/>
          <p:cNvSpPr>
            <a:spLocks noEditPoints="1" noChangeArrowheads="1"/>
          </p:cNvSpPr>
          <p:nvPr/>
        </p:nvSpPr>
        <p:spPr bwMode="auto">
          <a:xfrm flipV="1">
            <a:off x="6192838" y="28892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en-US" altLang="zh-CN" sz="2800" b="1"/>
              <a:t>0</a:t>
            </a:r>
            <a:r>
              <a:rPr lang="zh-CN" altLang="en-US" sz="2800" b="1"/>
              <a:t>＜</a:t>
            </a:r>
            <a:r>
              <a:rPr lang="en-US" altLang="zh-CN" sz="2800" b="1"/>
              <a:t>182</a:t>
            </a:r>
            <a:r>
              <a:rPr lang="zh-CN" altLang="en-US" sz="2800" b="1"/>
              <a:t>＜</a:t>
            </a:r>
            <a:r>
              <a:rPr lang="en-US" altLang="zh-CN" sz="2800" b="1"/>
              <a:t>255</a:t>
            </a:r>
          </a:p>
        </p:txBody>
      </p:sp>
      <p:sp>
        <p:nvSpPr>
          <p:cNvPr id="372743" name="filecab3"/>
          <p:cNvSpPr>
            <a:spLocks noEditPoints="1" noChangeArrowheads="1"/>
          </p:cNvSpPr>
          <p:nvPr/>
        </p:nvSpPr>
        <p:spPr bwMode="auto">
          <a:xfrm flipV="1">
            <a:off x="6192838" y="59499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zh-CN" altLang="en-US" sz="2800" b="1"/>
              <a:t>进位</a:t>
            </a:r>
            <a:r>
              <a:rPr lang="en-US" altLang="zh-CN" sz="2800" b="1"/>
              <a:t>1</a:t>
            </a:r>
            <a:r>
              <a:rPr lang="zh-CN" altLang="en-US" sz="2800" b="1"/>
              <a:t>表达</a:t>
            </a:r>
            <a:r>
              <a:rPr lang="en-US" altLang="zh-CN" sz="2800" b="1"/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14428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2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72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7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7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 animBg="1"/>
      <p:bldP spid="37274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位扫描指令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12168"/>
          </a:xfrm>
        </p:spPr>
        <p:txBody>
          <a:bodyPr/>
          <a:lstStyle/>
          <a:p>
            <a:r>
              <a:rPr lang="en-US" dirty="0" smtClean="0"/>
              <a:t>80386</a:t>
            </a:r>
            <a:r>
              <a:rPr lang="en-US" altLang="zh-CN" dirty="0" smtClean="0"/>
              <a:t>+</a:t>
            </a:r>
            <a:r>
              <a:rPr lang="zh-CN" altLang="en-US" dirty="0" smtClean="0"/>
              <a:t>包含了两条位扫描指令：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BSF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Bit scan forward</a:t>
            </a:r>
            <a:r>
              <a:rPr lang="zh-CN" altLang="en-US" sz="2400" dirty="0" smtClean="0"/>
              <a:t>，向前位扫描指令</a:t>
            </a:r>
            <a:endParaRPr lang="en-US" altLang="zh-CN" sz="2400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BSR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Bit scan reverse</a:t>
            </a:r>
            <a:r>
              <a:rPr lang="zh-CN" altLang="en-US" sz="2400" dirty="0" smtClean="0"/>
              <a:t>，向后位扫描指令</a:t>
            </a:r>
            <a:endParaRPr lang="en-US" altLang="zh-CN" sz="2400" dirty="0" smtClean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93923"/>
              </p:ext>
            </p:extLst>
          </p:nvPr>
        </p:nvGraphicFramePr>
        <p:xfrm>
          <a:off x="251520" y="2748880"/>
          <a:ext cx="8639621" cy="3200400"/>
        </p:xfrm>
        <a:graphic>
          <a:graphicData uri="http://schemas.openxmlformats.org/drawingml/2006/table">
            <a:tbl>
              <a:tblPr/>
              <a:tblGrid>
                <a:gridCol w="1728192"/>
                <a:gridCol w="864096"/>
                <a:gridCol w="6047333"/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向前位扫描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BSF REG,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在源操作数中搜索值为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的最低位。如果找到，则将位索引存储到目标操作数。位索引是从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算起的无符号偏移量。如果源操作数的内容为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，则目标操作数的内容未定义。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2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如果源操作数的所有位都是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；否则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标志未定义。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1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位扫描指令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509120"/>
            <a:ext cx="8712967" cy="2160240"/>
          </a:xfrm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BSF</a:t>
            </a:r>
            <a:r>
              <a:rPr lang="zh-CN" altLang="en-US" sz="2400" dirty="0">
                <a:solidFill>
                  <a:srgbClr val="0000CC"/>
                </a:solidFill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</a:rPr>
              <a:t>BSR</a:t>
            </a:r>
            <a:r>
              <a:rPr lang="zh-CN" altLang="en-US" sz="2400" dirty="0">
                <a:solidFill>
                  <a:srgbClr val="0000CC"/>
                </a:solidFill>
              </a:rPr>
              <a:t>的用途：</a:t>
            </a:r>
            <a:r>
              <a:rPr lang="zh-CN" altLang="en-US" sz="2400" dirty="0"/>
              <a:t>为位操作指令寻址值为</a:t>
            </a:r>
            <a:r>
              <a:rPr lang="en-US" altLang="zh-CN" sz="2400" dirty="0"/>
              <a:t>1</a:t>
            </a:r>
            <a:r>
              <a:rPr lang="zh-CN" altLang="en-US" sz="2400" dirty="0"/>
              <a:t>的位。</a:t>
            </a:r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zh-CN" altLang="en-US" sz="2400" dirty="0">
                <a:solidFill>
                  <a:srgbClr val="CC00CC"/>
                </a:solidFill>
              </a:rPr>
              <a:t>，设</a:t>
            </a:r>
            <a:r>
              <a:rPr lang="en-US" altLang="zh-CN" sz="2400" dirty="0">
                <a:solidFill>
                  <a:srgbClr val="CC00CC"/>
                </a:solidFill>
              </a:rPr>
              <a:t>EAX=60000000H</a:t>
            </a:r>
            <a:r>
              <a:rPr lang="zh-CN" altLang="en-US" sz="2400" dirty="0">
                <a:solidFill>
                  <a:srgbClr val="CC00CC"/>
                </a:solidFill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如果执行</a:t>
            </a:r>
            <a:r>
              <a:rPr lang="en-US" altLang="zh-CN" sz="2400" dirty="0"/>
              <a:t>BSF EBX, </a:t>
            </a:r>
            <a:r>
              <a:rPr lang="en-US" altLang="zh-CN" sz="2400" dirty="0" smtClean="0"/>
              <a:t>EAX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EBX=29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如果执行</a:t>
            </a:r>
            <a:r>
              <a:rPr lang="en-US" altLang="zh-CN" sz="2400" dirty="0"/>
              <a:t>BSR EBX, </a:t>
            </a:r>
            <a:r>
              <a:rPr lang="en-US" altLang="zh-CN" sz="2400" dirty="0" smtClean="0"/>
              <a:t>EAX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EBX=30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ZF=0.</a:t>
            </a:r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注意：教材的中英文版不一致。英文版写错了。</a:t>
            </a:r>
            <a:endParaRPr lang="en-US" altLang="zh-CN" sz="2400" dirty="0">
              <a:solidFill>
                <a:srgbClr val="CC00CC"/>
              </a:solidFill>
            </a:endParaRPr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99595"/>
              </p:ext>
            </p:extLst>
          </p:nvPr>
        </p:nvGraphicFramePr>
        <p:xfrm>
          <a:off x="251520" y="1124744"/>
          <a:ext cx="8639621" cy="3200400"/>
        </p:xfrm>
        <a:graphic>
          <a:graphicData uri="http://schemas.openxmlformats.org/drawingml/2006/table">
            <a:tbl>
              <a:tblPr/>
              <a:tblGrid>
                <a:gridCol w="1728192"/>
                <a:gridCol w="864096"/>
                <a:gridCol w="6047333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向后位扫描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BSR REG,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在源操作数中搜索值为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的最高位。如果找到，则将位索引存储到目标操作数。位索引是从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算起的无符号偏移量。如果源操作数的内容为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，则目标操作数的内容未定义。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如果源操作数的所有位都是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；否则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标志未定义。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3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串比较指令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串比较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SCAS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 Scan</a:t>
            </a:r>
            <a:r>
              <a:rPr lang="zh-CN" altLang="en-US" dirty="0" smtClean="0"/>
              <a:t>，串扫描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CMPS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 Compare</a:t>
            </a:r>
            <a:r>
              <a:rPr lang="zh-CN" altLang="en-US" dirty="0" smtClean="0"/>
              <a:t>，串比较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7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157192"/>
            <a:ext cx="8712967" cy="1368151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>
                <a:solidFill>
                  <a:srgbClr val="0000CC"/>
                </a:solidFill>
              </a:rPr>
              <a:t>REP</a:t>
            </a:r>
            <a:r>
              <a:rPr lang="en-US" altLang="zh-CN" dirty="0"/>
              <a:t> </a:t>
            </a:r>
            <a:r>
              <a:rPr lang="zh-CN" altLang="en-US" dirty="0"/>
              <a:t>前缀，</a:t>
            </a:r>
            <a:r>
              <a:rPr lang="en-US" altLang="zh-CN" dirty="0"/>
              <a:t>SCAS</a:t>
            </a:r>
            <a:r>
              <a:rPr lang="zh-CN" altLang="en-US" dirty="0"/>
              <a:t>、</a:t>
            </a:r>
            <a:r>
              <a:rPr lang="en-US" altLang="zh-CN" dirty="0"/>
              <a:t>SCASB</a:t>
            </a:r>
            <a:r>
              <a:rPr lang="zh-CN" altLang="en-US" dirty="0"/>
              <a:t>、</a:t>
            </a:r>
            <a:r>
              <a:rPr lang="en-US" altLang="zh-CN" dirty="0"/>
              <a:t>SCASW </a:t>
            </a:r>
            <a:r>
              <a:rPr lang="zh-CN" altLang="en-US" dirty="0"/>
              <a:t>及 </a:t>
            </a:r>
            <a:r>
              <a:rPr lang="en-US" altLang="zh-CN" dirty="0"/>
              <a:t>SCASD </a:t>
            </a:r>
            <a:r>
              <a:rPr lang="zh-CN" altLang="en-US" dirty="0"/>
              <a:t>指令可用于整块比较 </a:t>
            </a:r>
            <a:r>
              <a:rPr lang="en-US" altLang="zh-CN" dirty="0" smtClean="0"/>
              <a:t>CX</a:t>
            </a:r>
            <a:r>
              <a:rPr lang="zh-CN" altLang="en-US" dirty="0" smtClean="0"/>
              <a:t>个字节</a:t>
            </a:r>
            <a:r>
              <a:rPr lang="zh-CN" altLang="en-US" dirty="0"/>
              <a:t>、字或双</a:t>
            </a:r>
            <a:r>
              <a:rPr lang="zh-CN" altLang="en-US" dirty="0" smtClean="0"/>
              <a:t>字或四字。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56015"/>
              </p:ext>
            </p:extLst>
          </p:nvPr>
        </p:nvGraphicFramePr>
        <p:xfrm>
          <a:off x="251520" y="1156696"/>
          <a:ext cx="8639621" cy="3712464"/>
        </p:xfrm>
        <a:graphic>
          <a:graphicData uri="http://schemas.openxmlformats.org/drawingml/2006/table">
            <a:tbl>
              <a:tblPr/>
              <a:tblGrid>
                <a:gridCol w="1152128"/>
                <a:gridCol w="864096"/>
                <a:gridCol w="6623397"/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串扫描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 MEM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ES:D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指定的字节、字或双字与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中的值，并根据结果设置状态标志。比较之后，根据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自动递增或递减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段不能使用跨段前缀覆盖。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标志根据比较的临时结果设置。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假定从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开始的存储区域长为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字节，要求测试该存储区域，查看哪个单元有</a:t>
            </a:r>
            <a:r>
              <a:rPr lang="en-US" altLang="zh-CN" dirty="0" smtClean="0"/>
              <a:t>00H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MOV DI, OFFSET BLOCK</a:t>
            </a:r>
          </a:p>
          <a:p>
            <a:pPr marL="914400" lvl="2" indent="0">
              <a:buNone/>
            </a:pPr>
            <a:r>
              <a:rPr lang="en-US" sz="2800" dirty="0" smtClean="0"/>
              <a:t>CLD</a:t>
            </a:r>
          </a:p>
          <a:p>
            <a:pPr marL="914400" lvl="2" indent="0">
              <a:buNone/>
            </a:pPr>
            <a:r>
              <a:rPr lang="en-US" sz="2800" dirty="0" smtClean="0"/>
              <a:t>MOV CX, 100</a:t>
            </a:r>
          </a:p>
          <a:p>
            <a:pPr marL="914400" lvl="2" indent="0">
              <a:buNone/>
            </a:pPr>
            <a:r>
              <a:rPr lang="en-US" sz="2800" dirty="0" smtClean="0"/>
              <a:t>XOR AL, AL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REPNE SCASB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9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229200"/>
            <a:ext cx="8712967" cy="129614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CMPS、CMPSB、CMPSW</a:t>
            </a:r>
            <a:r>
              <a:rPr lang="zh-CN" altLang="en-US" dirty="0" smtClean="0"/>
              <a:t>、</a:t>
            </a:r>
            <a:r>
              <a:rPr lang="en-US" dirty="0" smtClean="0"/>
              <a:t>CMPSD</a:t>
            </a:r>
            <a:r>
              <a:rPr lang="zh-CN" altLang="en-US" dirty="0" smtClean="0"/>
              <a:t>及</a:t>
            </a:r>
            <a:r>
              <a:rPr lang="en-US" altLang="zh-CN" dirty="0" smtClean="0"/>
              <a:t>CMPSQ</a:t>
            </a:r>
            <a:r>
              <a:rPr lang="zh-CN" altLang="en-US" dirty="0" smtClean="0"/>
              <a:t>前面增加 </a:t>
            </a:r>
            <a:r>
              <a:rPr lang="en-US" altLang="zh-CN" dirty="0" smtClean="0">
                <a:solidFill>
                  <a:srgbClr val="0000CC"/>
                </a:solidFill>
              </a:rPr>
              <a:t>REP</a:t>
            </a:r>
            <a:r>
              <a:rPr lang="zh-CN" altLang="en-US" dirty="0" smtClean="0"/>
              <a:t>前缀，可整</a:t>
            </a:r>
            <a:r>
              <a:rPr lang="zh-CN" altLang="en-US" dirty="0"/>
              <a:t>块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CX</a:t>
            </a:r>
            <a:r>
              <a:rPr lang="zh-CN" altLang="en-US" dirty="0" smtClean="0"/>
              <a:t>个字节、字或双字或四字。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83563"/>
              </p:ext>
            </p:extLst>
          </p:nvPr>
        </p:nvGraphicFramePr>
        <p:xfrm>
          <a:off x="251520" y="1156696"/>
          <a:ext cx="8639621" cy="3712464"/>
        </p:xfrm>
        <a:graphic>
          <a:graphicData uri="http://schemas.openxmlformats.org/drawingml/2006/table">
            <a:tbl>
              <a:tblPr/>
              <a:tblGrid>
                <a:gridCol w="1152128"/>
                <a:gridCol w="864096"/>
                <a:gridCol w="6623397"/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串比较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 MEM, MEM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DS:SI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ES:D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DS:ESI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指定的字节、字、双字或四字的值，并根据结果设置状态标志。比较之后，根据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自动递增或递减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段不能使用跨段前缀覆盖。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标志根据比较的临时结果设置。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11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假定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分别指向两段存储区域，要求检查它们的内容是否相同。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MOV SI, OFFSET LINE</a:t>
            </a:r>
          </a:p>
          <a:p>
            <a:pPr marL="914400" lvl="2" indent="0">
              <a:buNone/>
            </a:pPr>
            <a:r>
              <a:rPr lang="en-US" sz="2800" dirty="0" smtClean="0"/>
              <a:t>MOV DI, OFFSET TABLE</a:t>
            </a:r>
          </a:p>
          <a:p>
            <a:pPr marL="914400" lvl="2" indent="0">
              <a:buNone/>
            </a:pPr>
            <a:r>
              <a:rPr lang="en-US" sz="2800" dirty="0" smtClean="0"/>
              <a:t>CLD</a:t>
            </a:r>
          </a:p>
          <a:p>
            <a:pPr marL="914400" lvl="2" indent="0">
              <a:buNone/>
            </a:pPr>
            <a:r>
              <a:rPr lang="en-US" sz="2800" dirty="0" smtClean="0"/>
              <a:t>MOV CX, 10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REPE CMPSB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83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REP</a:t>
            </a:r>
            <a:r>
              <a:rPr lang="zh-CN" altLang="en-US" dirty="0" smtClean="0"/>
              <a:t>前缀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712646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   MOVS/LODS/STOS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CX≠0</a:t>
            </a:r>
            <a:r>
              <a:rPr lang="zh-CN" altLang="en-US" sz="2400" dirty="0" smtClean="0"/>
              <a:t>，重复执行，每执行一次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CX=0</a:t>
            </a:r>
            <a:r>
              <a:rPr lang="zh-CN" altLang="en-US" sz="2400" dirty="0" smtClean="0"/>
              <a:t>，则退出重复，结束串操作。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REPE/REPZ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REPE/REPZ   CMPS/SCAS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CX≠0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ZF=1</a:t>
            </a:r>
            <a:r>
              <a:rPr lang="zh-CN" altLang="en-US" sz="2400" dirty="0" smtClean="0"/>
              <a:t>，重复执行，每执行一次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CX=0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，则停止重复执行。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REPNE/REPNZ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REPNE/REPNZ   CMPS/SCAS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CX≠0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CX=0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ZF=1</a:t>
            </a:r>
            <a:r>
              <a:rPr lang="zh-CN" altLang="en-US" sz="2400" dirty="0" smtClean="0"/>
              <a:t>，则停止重复执行。</a:t>
            </a:r>
          </a:p>
        </p:txBody>
      </p:sp>
    </p:spTree>
    <p:extLst>
      <p:ext uri="{BB962C8B-B14F-4D97-AF65-F5344CB8AC3E}">
        <p14:creationId xmlns:p14="http://schemas.microsoft.com/office/powerpoint/2010/main" val="405977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</a:t>
            </a:r>
            <a:r>
              <a:rPr lang="zh-CN" altLang="en-US" dirty="0"/>
              <a:t>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>
                <a:solidFill>
                  <a:srgbClr val="0033CC"/>
                </a:solidFill>
              </a:rPr>
              <a:t>前缀指令本身不影响状态位。</a:t>
            </a:r>
          </a:p>
          <a:p>
            <a:pPr eaLnBrk="1"/>
            <a:endParaRPr lang="en-US" altLang="zh-CN" dirty="0" smtClean="0"/>
          </a:p>
          <a:p>
            <a:pPr eaLnBrk="1"/>
            <a:r>
              <a:rPr lang="zh-CN" altLang="en-US" dirty="0" smtClean="0"/>
              <a:t>关于</a:t>
            </a:r>
            <a:r>
              <a:rPr lang="en-US" altLang="zh-CN" dirty="0" smtClean="0"/>
              <a:t>CX</a:t>
            </a:r>
            <a:r>
              <a:rPr lang="zh-CN" altLang="en-US" dirty="0" smtClean="0"/>
              <a:t>寄存器：</a:t>
            </a:r>
            <a:endParaRPr lang="en-US" altLang="zh-CN" dirty="0" smtClean="0"/>
          </a:p>
          <a:p>
            <a:pPr lvl="1"/>
            <a:r>
              <a:rPr lang="en-US" altLang="zh-CN" dirty="0"/>
              <a:t>80386</a:t>
            </a:r>
            <a:r>
              <a:rPr lang="zh-CN" altLang="en-US" dirty="0"/>
              <a:t>以上微处理器使用</a:t>
            </a:r>
            <a:r>
              <a:rPr lang="en-US" altLang="zh-CN" dirty="0">
                <a:solidFill>
                  <a:srgbClr val="0000CC"/>
                </a:solidFill>
              </a:rPr>
              <a:t>ECX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Pentium 4</a:t>
            </a:r>
            <a:r>
              <a:rPr lang="zh-CN" altLang="en-US" dirty="0"/>
              <a:t>在</a:t>
            </a:r>
            <a:r>
              <a:rPr lang="en-US" dirty="0"/>
              <a:t>64</a:t>
            </a:r>
            <a:r>
              <a:rPr lang="zh-CN" altLang="en-US" dirty="0"/>
              <a:t>位模式下，使用</a:t>
            </a:r>
            <a:r>
              <a:rPr lang="en-US" altLang="zh-CN" dirty="0" smtClean="0">
                <a:solidFill>
                  <a:srgbClr val="0000CC"/>
                </a:solidFill>
              </a:rPr>
              <a:t>RCX</a:t>
            </a:r>
            <a:r>
              <a:rPr lang="zh-CN" altLang="en-US" dirty="0" smtClean="0"/>
              <a:t>。</a:t>
            </a:r>
            <a:endParaRPr lang="en-US" dirty="0"/>
          </a:p>
          <a:p>
            <a:pPr eaLnBrk="1"/>
            <a:endParaRPr lang="en-US" altLang="zh-CN" dirty="0" smtClean="0"/>
          </a:p>
          <a:p>
            <a:pPr eaLnBrk="1"/>
            <a:r>
              <a:rPr lang="en-US" altLang="zh-CN" dirty="0" smtClean="0"/>
              <a:t>REP </a:t>
            </a:r>
            <a:r>
              <a:rPr lang="en-US" altLang="zh-CN" dirty="0"/>
              <a:t>MOVSB</a:t>
            </a:r>
            <a:r>
              <a:rPr lang="zh-CN" altLang="en-US" dirty="0" smtClean="0"/>
              <a:t>指令：先</a:t>
            </a:r>
            <a:r>
              <a:rPr lang="zh-CN" altLang="en-US" dirty="0"/>
              <a:t>检查</a:t>
            </a:r>
            <a:r>
              <a:rPr lang="en-US" altLang="zh-CN" dirty="0"/>
              <a:t>CX</a:t>
            </a:r>
            <a:r>
              <a:rPr lang="zh-CN" altLang="en-US" dirty="0"/>
              <a:t>是否等于</a:t>
            </a:r>
            <a:r>
              <a:rPr lang="en-US" altLang="zh-CN" dirty="0"/>
              <a:t>0</a:t>
            </a:r>
            <a:r>
              <a:rPr lang="zh-CN" altLang="en-US" dirty="0"/>
              <a:t>，然后再执行</a:t>
            </a:r>
            <a:r>
              <a:rPr lang="en-US" altLang="zh-CN" dirty="0"/>
              <a:t>MOVSB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若</a:t>
            </a:r>
            <a:r>
              <a:rPr lang="en-US" altLang="zh-CN" dirty="0"/>
              <a:t>CX=0</a:t>
            </a:r>
            <a:r>
              <a:rPr lang="zh-CN" altLang="en-US" dirty="0"/>
              <a:t>，则一次都不执行</a:t>
            </a:r>
            <a:r>
              <a:rPr lang="en-US" altLang="zh-CN" dirty="0"/>
              <a:t>MOVSB </a:t>
            </a:r>
            <a:r>
              <a:rPr lang="zh-CN" altLang="en-US" dirty="0"/>
              <a:t>，也不会执行</a:t>
            </a:r>
            <a:r>
              <a:rPr lang="en-US" altLang="zh-CN" dirty="0"/>
              <a:t>CX=CX-1</a:t>
            </a:r>
            <a:r>
              <a:rPr lang="zh-CN" altLang="en-US" dirty="0"/>
              <a:t>的操作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94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</a:t>
            </a:r>
            <a:r>
              <a:rPr lang="en-US" altLang="zh-CN" smtClean="0"/>
              <a:t>OF</a:t>
            </a:r>
            <a:r>
              <a:rPr lang="zh-CN" altLang="en-US" smtClean="0"/>
              <a:t>：举例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33203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8</a:t>
            </a:r>
            <a:r>
              <a:rPr lang="zh-CN" altLang="en-US" sz="2400" smtClean="0"/>
              <a:t>位二进制数相加：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0000CC"/>
                </a:solidFill>
              </a:rPr>
              <a:t>	</a:t>
            </a:r>
            <a:r>
              <a:rPr lang="en-US" altLang="zh-CN" smtClean="0">
                <a:solidFill>
                  <a:srgbClr val="0000CC"/>
                </a:solidFill>
              </a:rPr>
              <a:t>00111010</a:t>
            </a:r>
            <a:r>
              <a:rPr lang="zh-CN" altLang="en-US" smtClean="0">
                <a:solidFill>
                  <a:srgbClr val="0000CC"/>
                </a:solidFill>
              </a:rPr>
              <a:t>＋</a:t>
            </a:r>
            <a:r>
              <a:rPr lang="en-US" altLang="zh-CN" smtClean="0">
                <a:solidFill>
                  <a:srgbClr val="0000CC"/>
                </a:solidFill>
              </a:rPr>
              <a:t>01111100</a:t>
            </a:r>
            <a:r>
              <a:rPr lang="zh-CN" altLang="en-US" smtClean="0">
                <a:solidFill>
                  <a:srgbClr val="0000CC"/>
                </a:solidFill>
              </a:rPr>
              <a:t>＝</a:t>
            </a:r>
            <a:r>
              <a:rPr lang="en-US" altLang="zh-CN" smtClean="0">
                <a:solidFill>
                  <a:srgbClr val="0000CC"/>
                </a:solidFill>
              </a:rPr>
              <a:t>10110110</a:t>
            </a:r>
          </a:p>
          <a:p>
            <a:pPr eaLnBrk="1" hangingPunct="1"/>
            <a:r>
              <a:rPr lang="zh-CN" altLang="en-US" sz="2400" smtClean="0"/>
              <a:t>十六进制表达：</a:t>
            </a:r>
            <a:r>
              <a:rPr lang="en-US" altLang="zh-CN" sz="2400" smtClean="0">
                <a:solidFill>
                  <a:srgbClr val="0000CC"/>
                </a:solidFill>
              </a:rPr>
              <a:t>3A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7C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B6</a:t>
            </a:r>
          </a:p>
          <a:p>
            <a:pPr eaLnBrk="1" hangingPunct="1"/>
            <a:r>
              <a:rPr lang="zh-CN" altLang="en-US" sz="2400" smtClean="0"/>
              <a:t>转换成十进制数：</a:t>
            </a:r>
            <a:r>
              <a:rPr lang="en-US" altLang="zh-CN" sz="2400" smtClean="0">
                <a:solidFill>
                  <a:srgbClr val="0000CC"/>
                </a:solidFill>
              </a:rPr>
              <a:t>58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124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182</a:t>
            </a:r>
          </a:p>
          <a:p>
            <a:pPr eaLnBrk="1" hangingPunct="1"/>
            <a:r>
              <a:rPr lang="zh-CN" altLang="en-US" sz="2400" smtClean="0"/>
              <a:t>超出范围：</a:t>
            </a:r>
            <a:r>
              <a:rPr lang="en-US" altLang="zh-CN" sz="2400" smtClean="0">
                <a:solidFill>
                  <a:srgbClr val="0000CC"/>
                </a:solidFill>
              </a:rPr>
              <a:t>OF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</a:t>
            </a:r>
            <a:endParaRPr lang="en-US" altLang="zh-CN" sz="2400" smtClean="0"/>
          </a:p>
        </p:txBody>
      </p:sp>
      <p:pic>
        <p:nvPicPr>
          <p:cNvPr id="37478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19488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23850" y="3789363"/>
            <a:ext cx="830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10101010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]00100110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十六进制表达：</a:t>
            </a:r>
            <a:r>
              <a:rPr lang="en-US" altLang="zh-CN" sz="2400" b="1">
                <a:solidFill>
                  <a:srgbClr val="0000CC"/>
                </a:solidFill>
              </a:rPr>
              <a:t>AA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7C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[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en-US" altLang="zh-CN" sz="2400" b="1">
                <a:solidFill>
                  <a:srgbClr val="0000CC"/>
                </a:solidFill>
              </a:rPr>
              <a:t>]26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转换成十进制数：</a:t>
            </a:r>
            <a:r>
              <a:rPr lang="zh-CN" altLang="en-US" sz="2400" b="1">
                <a:solidFill>
                  <a:srgbClr val="0000CC"/>
                </a:solidFill>
              </a:rPr>
              <a:t>－</a:t>
            </a:r>
            <a:r>
              <a:rPr lang="en-US" altLang="zh-CN" sz="2400" b="1">
                <a:solidFill>
                  <a:srgbClr val="0000CC"/>
                </a:solidFill>
              </a:rPr>
              <a:t>86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124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38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没有超出范围：</a:t>
            </a:r>
            <a:r>
              <a:rPr lang="en-US" altLang="zh-CN" sz="2400" b="1">
                <a:solidFill>
                  <a:srgbClr val="0000CC"/>
                </a:solidFill>
              </a:rPr>
              <a:t>OF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374790" name="filecab3"/>
          <p:cNvSpPr>
            <a:spLocks noEditPoints="1" noChangeArrowheads="1"/>
          </p:cNvSpPr>
          <p:nvPr/>
        </p:nvSpPr>
        <p:spPr bwMode="auto">
          <a:xfrm flipV="1">
            <a:off x="6192838" y="28892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en-US" altLang="zh-CN" sz="2800" b="1"/>
              <a:t>182</a:t>
            </a:r>
            <a:r>
              <a:rPr lang="zh-CN" altLang="en-US" sz="2800" b="1"/>
              <a:t>＞</a:t>
            </a:r>
            <a:r>
              <a:rPr lang="en-US" altLang="zh-CN" sz="2800" b="1"/>
              <a:t>127</a:t>
            </a:r>
          </a:p>
        </p:txBody>
      </p:sp>
      <p:sp>
        <p:nvSpPr>
          <p:cNvPr id="374791" name="filecab3"/>
          <p:cNvSpPr>
            <a:spLocks noEditPoints="1" noChangeArrowheads="1"/>
          </p:cNvSpPr>
          <p:nvPr/>
        </p:nvSpPr>
        <p:spPr bwMode="auto">
          <a:xfrm flipV="1">
            <a:off x="5562600" y="5949950"/>
            <a:ext cx="3365500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zh-CN" altLang="en-US" sz="2800" b="1"/>
              <a:t>补码</a:t>
            </a:r>
            <a:r>
              <a:rPr lang="en-US" altLang="zh-CN" sz="2800" b="1"/>
              <a:t>AAH</a:t>
            </a:r>
            <a:r>
              <a:rPr lang="zh-CN" altLang="en-US" sz="2800" b="1"/>
              <a:t>表达</a:t>
            </a:r>
            <a:r>
              <a:rPr lang="en-US" altLang="zh-CN" sz="2800" b="1">
                <a:latin typeface="宋体" pitchFamily="2" charset="-122"/>
              </a:rPr>
              <a:t>-</a:t>
            </a:r>
            <a:r>
              <a:rPr lang="en-US" altLang="zh-CN" sz="2800" b="1"/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279934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  <p:bldP spid="37479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本章小结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>
                <a:solidFill>
                  <a:srgbClr val="0000CC"/>
                </a:solidFill>
              </a:rPr>
              <a:t>熟记指令的格式和功能。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/>
              <a:t>习题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、系统</a:t>
            </a:r>
            <a:r>
              <a:rPr lang="en-US" altLang="zh-CN" sz="2400" dirty="0" smtClean="0"/>
              <a:t>37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55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/>
            <a:endParaRPr lang="en-US" altLang="zh-CN" sz="2400" dirty="0" smtClean="0"/>
          </a:p>
          <a:p>
            <a:pPr eaLnBrk="1"/>
            <a:r>
              <a:rPr lang="zh-CN" altLang="en-US" sz="2400" dirty="0" smtClean="0"/>
              <a:t>（补充题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）指出</a:t>
            </a:r>
            <a:r>
              <a:rPr lang="zh-CN" altLang="en-US" sz="2400" dirty="0"/>
              <a:t>下列指令中哪些是错误的，错在什么地方？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AL</a:t>
            </a:r>
            <a:r>
              <a:rPr lang="en-US" altLang="zh-CN" sz="2400" dirty="0"/>
              <a:t>,  AX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8650H</a:t>
            </a:r>
            <a:r>
              <a:rPr lang="en-US" altLang="zh-CN" sz="2400" dirty="0"/>
              <a:t>, AX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DS</a:t>
            </a:r>
            <a:r>
              <a:rPr lang="en-US" altLang="zh-CN" sz="2400" dirty="0"/>
              <a:t>, 0200H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[BX</a:t>
            </a:r>
            <a:r>
              <a:rPr lang="en-US" altLang="zh-CN" sz="2400" dirty="0"/>
              <a:t>], [1200H]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IP</a:t>
            </a:r>
            <a:r>
              <a:rPr lang="en-US" altLang="zh-CN" sz="2400" dirty="0"/>
              <a:t>, 0FFH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[BX</a:t>
            </a:r>
            <a:r>
              <a:rPr lang="zh-CN" altLang="en-US" sz="2400" dirty="0"/>
              <a:t>＋</a:t>
            </a:r>
            <a:r>
              <a:rPr lang="en-US" altLang="zh-CN" sz="2400" dirty="0"/>
              <a:t>SI</a:t>
            </a:r>
            <a:r>
              <a:rPr lang="zh-CN" altLang="en-US" sz="2400" dirty="0"/>
              <a:t>＋</a:t>
            </a:r>
            <a:r>
              <a:rPr lang="en-US" altLang="zh-CN" sz="2400" dirty="0"/>
              <a:t>3], IP</a:t>
            </a:r>
          </a:p>
          <a:p>
            <a:pPr marL="914400" lvl="1" indent="-457200" eaLnBrk="1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8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INC [BX]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（补充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）写一个短指令序列，要求计算</a:t>
            </a:r>
            <a:r>
              <a:rPr lang="en-US" altLang="zh-CN" dirty="0" smtClean="0"/>
              <a:t>BL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</a:t>
            </a:r>
            <a:r>
              <a:rPr lang="zh-CN" altLang="en-US" dirty="0" smtClean="0"/>
              <a:t>中的数据的平方和；在计算开始前，将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分别装入</a:t>
            </a:r>
            <a:r>
              <a:rPr lang="en-US" altLang="zh-CN" dirty="0" smtClean="0"/>
              <a:t>BL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</a:t>
            </a:r>
            <a:r>
              <a:rPr lang="zh-CN" altLang="en-US" dirty="0" smtClean="0"/>
              <a:t>寄存器；结果存放在</a:t>
            </a:r>
            <a:r>
              <a:rPr lang="en-US" altLang="zh-CN" dirty="0" smtClean="0"/>
              <a:t>DL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（补充题</a:t>
            </a:r>
            <a:r>
              <a:rPr lang="en-US" altLang="zh-CN" dirty="0" smtClean="0"/>
              <a:t>3</a:t>
            </a:r>
            <a:r>
              <a:rPr lang="zh-CN" altLang="en-US" dirty="0"/>
              <a:t>）设计短指令序列，将</a:t>
            </a:r>
            <a:r>
              <a:rPr lang="en-US" altLang="zh-CN" dirty="0"/>
              <a:t>AL</a:t>
            </a:r>
            <a:r>
              <a:rPr lang="zh-CN" altLang="en-US" dirty="0" smtClean="0"/>
              <a:t>中奇数位的值均为</a:t>
            </a:r>
            <a:r>
              <a:rPr lang="en-US" altLang="zh-CN" dirty="0"/>
              <a:t>1</a:t>
            </a:r>
            <a:r>
              <a:rPr lang="zh-CN" altLang="en-US" dirty="0"/>
              <a:t>，偶数</a:t>
            </a:r>
            <a:r>
              <a:rPr lang="zh-CN" altLang="en-US" dirty="0" smtClean="0"/>
              <a:t>位的值均为</a:t>
            </a:r>
            <a:r>
              <a:rPr lang="en-US" altLang="zh-CN" dirty="0"/>
              <a:t>0</a:t>
            </a:r>
            <a:r>
              <a:rPr lang="zh-CN" altLang="en-US" dirty="0"/>
              <a:t>，并将</a:t>
            </a:r>
            <a:r>
              <a:rPr lang="en-US" altLang="zh-CN" dirty="0"/>
              <a:t>AH</a:t>
            </a:r>
            <a:r>
              <a:rPr lang="zh-CN" altLang="en-US" dirty="0"/>
              <a:t>中的位取反。</a:t>
            </a:r>
          </a:p>
        </p:txBody>
      </p:sp>
    </p:spTree>
    <p:extLst>
      <p:ext uri="{BB962C8B-B14F-4D97-AF65-F5344CB8AC3E}">
        <p14:creationId xmlns:p14="http://schemas.microsoft.com/office/powerpoint/2010/main" val="12227972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9101</TotalTime>
  <Words>7561</Words>
  <Application>Microsoft Office PowerPoint</Application>
  <PresentationFormat>全屏显示(4:3)</PresentationFormat>
  <Paragraphs>1067</Paragraphs>
  <Slides>92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1" baseType="lpstr"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第5章     算术和逻辑运算指令</vt:lpstr>
      <vt:lpstr>本章内容</vt:lpstr>
      <vt:lpstr>加法指令</vt:lpstr>
      <vt:lpstr>加法指令</vt:lpstr>
      <vt:lpstr>加法指令</vt:lpstr>
      <vt:lpstr>Example 1</vt:lpstr>
      <vt:lpstr>CF标志和OF标志</vt:lpstr>
      <vt:lpstr>进位标志CF：举例</vt:lpstr>
      <vt:lpstr>溢出标志OF：举例</vt:lpstr>
      <vt:lpstr>Example 2</vt:lpstr>
      <vt:lpstr>进位和溢出的区别</vt:lpstr>
      <vt:lpstr>溢出标志的判断</vt:lpstr>
      <vt:lpstr>奇偶标志PF（Parity Flag）</vt:lpstr>
      <vt:lpstr>零标志ZF（Zero Flag）</vt:lpstr>
      <vt:lpstr>符号标志SF（Sign Flag）</vt:lpstr>
      <vt:lpstr>辅助进位标志（Auxiliary Carry）</vt:lpstr>
      <vt:lpstr>Example 3</vt:lpstr>
      <vt:lpstr>程序段</vt:lpstr>
      <vt:lpstr>Example 4</vt:lpstr>
      <vt:lpstr>减法指令</vt:lpstr>
      <vt:lpstr>减法指令</vt:lpstr>
      <vt:lpstr>Example</vt:lpstr>
      <vt:lpstr>比较指令</vt:lpstr>
      <vt:lpstr>比较指令</vt:lpstr>
      <vt:lpstr>Example</vt:lpstr>
      <vt:lpstr>本章内容</vt:lpstr>
      <vt:lpstr>乘法指令</vt:lpstr>
      <vt:lpstr>乘法指令</vt:lpstr>
      <vt:lpstr>乘法指令</vt:lpstr>
      <vt:lpstr>乘法指令</vt:lpstr>
      <vt:lpstr>Example</vt:lpstr>
      <vt:lpstr>Example</vt:lpstr>
      <vt:lpstr>MUL与IMUL</vt:lpstr>
      <vt:lpstr>MUL与IMUL</vt:lpstr>
      <vt:lpstr>除法指令</vt:lpstr>
      <vt:lpstr>除法指令</vt:lpstr>
      <vt:lpstr>除法指令</vt:lpstr>
      <vt:lpstr>乘法指令、除法指令与标志位</vt:lpstr>
      <vt:lpstr>Example</vt:lpstr>
      <vt:lpstr>符号扩展指令</vt:lpstr>
      <vt:lpstr>Example</vt:lpstr>
      <vt:lpstr>Program</vt:lpstr>
      <vt:lpstr>关于余数</vt:lpstr>
      <vt:lpstr>本章内容</vt:lpstr>
      <vt:lpstr>BCD算术运算指令</vt:lpstr>
      <vt:lpstr>BCD数</vt:lpstr>
      <vt:lpstr>压缩BCD数十进制调整原理(1) </vt:lpstr>
      <vt:lpstr>压缩BCD数十进制调整原理(2) </vt:lpstr>
      <vt:lpstr>压缩BCD数十进制调整原理(3) </vt:lpstr>
      <vt:lpstr>压缩BCD数十进制调整原理(4) </vt:lpstr>
      <vt:lpstr>压缩BCD数十进制修正指令(1) </vt:lpstr>
      <vt:lpstr>压缩BCD数十进制修正指令(2) </vt:lpstr>
      <vt:lpstr>例：计算BCD3 = BCD1+BCD2</vt:lpstr>
      <vt:lpstr>例：计算BCD3 = BCD1+BCD2</vt:lpstr>
      <vt:lpstr>压缩BCD数的乘除法</vt:lpstr>
      <vt:lpstr>ASCII算术运算指令</vt:lpstr>
      <vt:lpstr>ASCII算术运算指令</vt:lpstr>
      <vt:lpstr>ASCII算术运算指令</vt:lpstr>
      <vt:lpstr>ASCII算术运算指令</vt:lpstr>
      <vt:lpstr>ASCII算术运算指令</vt:lpstr>
      <vt:lpstr>Example1</vt:lpstr>
      <vt:lpstr>Example2</vt:lpstr>
      <vt:lpstr>本章内容</vt:lpstr>
      <vt:lpstr>逻辑运算指令</vt:lpstr>
      <vt:lpstr>逻辑运算指令</vt:lpstr>
      <vt:lpstr>Example</vt:lpstr>
      <vt:lpstr>基本逻辑运算指令</vt:lpstr>
      <vt:lpstr>Example</vt:lpstr>
      <vt:lpstr>基本逻辑运算指令</vt:lpstr>
      <vt:lpstr>Example</vt:lpstr>
      <vt:lpstr>本章内容</vt:lpstr>
      <vt:lpstr>移位指令</vt:lpstr>
      <vt:lpstr>移位指令</vt:lpstr>
      <vt:lpstr>移位指令</vt:lpstr>
      <vt:lpstr>Example</vt:lpstr>
      <vt:lpstr>双精度移位指令</vt:lpstr>
      <vt:lpstr>循环移位指令</vt:lpstr>
      <vt:lpstr>循环移位指令</vt:lpstr>
      <vt:lpstr>Example</vt:lpstr>
      <vt:lpstr>位扫描指令</vt:lpstr>
      <vt:lpstr>位扫描指令</vt:lpstr>
      <vt:lpstr>本章内容</vt:lpstr>
      <vt:lpstr>串比较指令</vt:lpstr>
      <vt:lpstr>SCAS指令</vt:lpstr>
      <vt:lpstr>Example</vt:lpstr>
      <vt:lpstr>CMPS指令</vt:lpstr>
      <vt:lpstr>Example</vt:lpstr>
      <vt:lpstr>REP前缀</vt:lpstr>
      <vt:lpstr>REP前缀</vt:lpstr>
      <vt:lpstr>本章小结</vt:lpstr>
      <vt:lpstr>作业（1）</vt:lpstr>
      <vt:lpstr>作业（2）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1863</cp:revision>
  <dcterms:created xsi:type="dcterms:W3CDTF">2002-09-19T14:32:54Z</dcterms:created>
  <dcterms:modified xsi:type="dcterms:W3CDTF">2018-10-29T12:16:24Z</dcterms:modified>
</cp:coreProperties>
</file>