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1"/>
  </p:notesMasterIdLst>
  <p:handoutMasterIdLst>
    <p:handoutMasterId r:id="rId62"/>
  </p:handoutMasterIdLst>
  <p:sldIdLst>
    <p:sldId id="504" r:id="rId2"/>
    <p:sldId id="505" r:id="rId3"/>
    <p:sldId id="623" r:id="rId4"/>
    <p:sldId id="636" r:id="rId5"/>
    <p:sldId id="653" r:id="rId6"/>
    <p:sldId id="644" r:id="rId7"/>
    <p:sldId id="655" r:id="rId8"/>
    <p:sldId id="654" r:id="rId9"/>
    <p:sldId id="646" r:id="rId10"/>
    <p:sldId id="656" r:id="rId11"/>
    <p:sldId id="657" r:id="rId12"/>
    <p:sldId id="638" r:id="rId13"/>
    <p:sldId id="639" r:id="rId14"/>
    <p:sldId id="640" r:id="rId15"/>
    <p:sldId id="647" r:id="rId16"/>
    <p:sldId id="649" r:id="rId17"/>
    <p:sldId id="658" r:id="rId18"/>
    <p:sldId id="659" r:id="rId19"/>
    <p:sldId id="660" r:id="rId20"/>
    <p:sldId id="641" r:id="rId21"/>
    <p:sldId id="642" r:id="rId22"/>
    <p:sldId id="651" r:id="rId23"/>
    <p:sldId id="624" r:id="rId24"/>
    <p:sldId id="632" r:id="rId25"/>
    <p:sldId id="652" r:id="rId26"/>
    <p:sldId id="662" r:id="rId27"/>
    <p:sldId id="661" r:id="rId28"/>
    <p:sldId id="625" r:id="rId29"/>
    <p:sldId id="633" r:id="rId30"/>
    <p:sldId id="663" r:id="rId31"/>
    <p:sldId id="664" r:id="rId32"/>
    <p:sldId id="672" r:id="rId33"/>
    <p:sldId id="673" r:id="rId34"/>
    <p:sldId id="665" r:id="rId35"/>
    <p:sldId id="674" r:id="rId36"/>
    <p:sldId id="626" r:id="rId37"/>
    <p:sldId id="634" r:id="rId38"/>
    <p:sldId id="676" r:id="rId39"/>
    <p:sldId id="666" r:id="rId40"/>
    <p:sldId id="675" r:id="rId41"/>
    <p:sldId id="686" r:id="rId42"/>
    <p:sldId id="677" r:id="rId43"/>
    <p:sldId id="678" r:id="rId44"/>
    <p:sldId id="679" r:id="rId45"/>
    <p:sldId id="680" r:id="rId46"/>
    <p:sldId id="681" r:id="rId47"/>
    <p:sldId id="667" r:id="rId48"/>
    <p:sldId id="668" r:id="rId49"/>
    <p:sldId id="669" r:id="rId50"/>
    <p:sldId id="627" r:id="rId51"/>
    <p:sldId id="635" r:id="rId52"/>
    <p:sldId id="682" r:id="rId53"/>
    <p:sldId id="671" r:id="rId54"/>
    <p:sldId id="683" r:id="rId55"/>
    <p:sldId id="684" r:id="rId56"/>
    <p:sldId id="685" r:id="rId57"/>
    <p:sldId id="687" r:id="rId58"/>
    <p:sldId id="645" r:id="rId59"/>
    <p:sldId id="513" r:id="rId60"/>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hlink"/>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008000"/>
    <a:srgbClr val="CC00CC"/>
    <a:srgbClr val="006600"/>
    <a:srgbClr val="33CC33"/>
    <a:srgbClr val="663300"/>
    <a:srgbClr val="CC000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49" autoAdjust="0"/>
    <p:restoredTop sz="84676" autoAdjust="0"/>
  </p:normalViewPr>
  <p:slideViewPr>
    <p:cSldViewPr>
      <p:cViewPr varScale="1">
        <p:scale>
          <a:sx n="60" d="100"/>
          <a:sy n="60" d="100"/>
        </p:scale>
        <p:origin x="1314"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43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4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66243"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266244"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66245"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ED968974-9DD8-4BC1-A46E-167D792FF334}" type="slidenum">
              <a:rPr lang="en-US" altLang="zh-CN"/>
              <a:pPr>
                <a:defRPr/>
              </a:pPr>
              <a:t>‹#›</a:t>
            </a:fld>
            <a:endParaRPr lang="en-US" altLang="zh-CN"/>
          </a:p>
        </p:txBody>
      </p:sp>
    </p:spTree>
    <p:extLst>
      <p:ext uri="{BB962C8B-B14F-4D97-AF65-F5344CB8AC3E}">
        <p14:creationId xmlns:p14="http://schemas.microsoft.com/office/powerpoint/2010/main" val="3664304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4832" tIns="47416" rIns="94832" bIns="47416" numCol="1" anchor="t" anchorCtr="0" compatLnSpc="1">
            <a:prstTxWarp prst="textNoShape">
              <a:avLst/>
            </a:prstTxWarp>
          </a:bodyPr>
          <a:lstStyle>
            <a:lvl1pPr defTabSz="947738">
              <a:defRPr kumimoji="1" sz="1200">
                <a:latin typeface="Times New Roman" pitchFamily="18" charset="0"/>
              </a:defRPr>
            </a:lvl1pPr>
          </a:lstStyle>
          <a:p>
            <a:pPr>
              <a:defRPr/>
            </a:pPr>
            <a:endParaRPr lang="en-US" altLang="zh-CN"/>
          </a:p>
        </p:txBody>
      </p:sp>
      <p:sp>
        <p:nvSpPr>
          <p:cNvPr id="149507"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94832" tIns="47416" rIns="94832" bIns="47416" numCol="1" anchor="t" anchorCtr="0" compatLnSpc="1">
            <a:prstTxWarp prst="textNoShape">
              <a:avLst/>
            </a:prstTxWarp>
          </a:bodyPr>
          <a:lstStyle>
            <a:lvl1pPr algn="r" defTabSz="947738">
              <a:defRPr kumimoji="1" sz="1200">
                <a:latin typeface="Times New Roman" pitchFamily="18" charset="0"/>
              </a:defRPr>
            </a:lvl1pPr>
          </a:lstStyle>
          <a:p>
            <a:pPr>
              <a:defRPr/>
            </a:pPr>
            <a:endParaRPr lang="en-US" altLang="zh-CN"/>
          </a:p>
        </p:txBody>
      </p:sp>
      <p:sp>
        <p:nvSpPr>
          <p:cNvPr id="14029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9"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4832" tIns="47416" rIns="94832" bIns="47416"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9510"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94832" tIns="47416" rIns="94832" bIns="47416" numCol="1" anchor="b" anchorCtr="0" compatLnSpc="1">
            <a:prstTxWarp prst="textNoShape">
              <a:avLst/>
            </a:prstTxWarp>
          </a:bodyPr>
          <a:lstStyle>
            <a:lvl1pPr defTabSz="947738">
              <a:defRPr kumimoji="1" sz="1200">
                <a:latin typeface="Times New Roman" pitchFamily="18" charset="0"/>
              </a:defRPr>
            </a:lvl1pPr>
          </a:lstStyle>
          <a:p>
            <a:pPr>
              <a:defRPr/>
            </a:pPr>
            <a:endParaRPr lang="en-US" altLang="zh-CN"/>
          </a:p>
        </p:txBody>
      </p:sp>
      <p:sp>
        <p:nvSpPr>
          <p:cNvPr id="149511" name="Rectangle 7"/>
          <p:cNvSpPr>
            <a:spLocks noGrp="1" noChangeArrowheads="1"/>
          </p:cNvSpPr>
          <p:nvPr>
            <p:ph type="sldNum" sz="quarter" idx="5"/>
          </p:nvPr>
        </p:nvSpPr>
        <p:spPr bwMode="auto">
          <a:xfrm>
            <a:off x="4021138" y="9720263"/>
            <a:ext cx="3076575" cy="512762"/>
          </a:xfrm>
          <a:prstGeom prst="rect">
            <a:avLst/>
          </a:prstGeom>
          <a:noFill/>
          <a:ln w="9525">
            <a:noFill/>
            <a:miter lim="800000"/>
            <a:headEnd/>
            <a:tailEnd/>
          </a:ln>
          <a:effectLst/>
        </p:spPr>
        <p:txBody>
          <a:bodyPr vert="horz" wrap="square" lIns="94832" tIns="47416" rIns="94832" bIns="47416" numCol="1" anchor="b" anchorCtr="0" compatLnSpc="1">
            <a:prstTxWarp prst="textNoShape">
              <a:avLst/>
            </a:prstTxWarp>
          </a:bodyPr>
          <a:lstStyle>
            <a:lvl1pPr algn="r" defTabSz="947738">
              <a:defRPr kumimoji="1" sz="1200">
                <a:latin typeface="Times New Roman" pitchFamily="18" charset="0"/>
              </a:defRPr>
            </a:lvl1pPr>
          </a:lstStyle>
          <a:p>
            <a:pPr>
              <a:defRPr/>
            </a:pPr>
            <a:fld id="{FF3C24D7-B57D-465D-87DD-A2EF71FEE5C6}" type="slidenum">
              <a:rPr lang="en-US" altLang="zh-CN"/>
              <a:pPr>
                <a:defRPr/>
              </a:pPr>
              <a:t>‹#›</a:t>
            </a:fld>
            <a:endParaRPr lang="en-US" altLang="zh-CN"/>
          </a:p>
        </p:txBody>
      </p:sp>
    </p:spTree>
    <p:extLst>
      <p:ext uri="{BB962C8B-B14F-4D97-AF65-F5344CB8AC3E}">
        <p14:creationId xmlns:p14="http://schemas.microsoft.com/office/powerpoint/2010/main" val="36243589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a:solidFill>
                  <a:schemeClr val="tx1"/>
                </a:solidFill>
                <a:latin typeface="Arial" charset="0"/>
                <a:ea typeface="宋体" pitchFamily="2" charset="-122"/>
              </a:defRPr>
            </a:lvl1pPr>
            <a:lvl2pPr marL="742950" indent="-285750" defTabSz="947738" eaLnBrk="0" hangingPunct="0">
              <a:defRPr>
                <a:solidFill>
                  <a:schemeClr val="tx1"/>
                </a:solidFill>
                <a:latin typeface="Arial" charset="0"/>
                <a:ea typeface="宋体" pitchFamily="2" charset="-122"/>
              </a:defRPr>
            </a:lvl2pPr>
            <a:lvl3pPr marL="1143000" indent="-228600" defTabSz="947738" eaLnBrk="0" hangingPunct="0">
              <a:defRPr>
                <a:solidFill>
                  <a:schemeClr val="tx1"/>
                </a:solidFill>
                <a:latin typeface="Arial" charset="0"/>
                <a:ea typeface="宋体" pitchFamily="2" charset="-122"/>
              </a:defRPr>
            </a:lvl3pPr>
            <a:lvl4pPr marL="1600200" indent="-228600" defTabSz="947738" eaLnBrk="0" hangingPunct="0">
              <a:defRPr>
                <a:solidFill>
                  <a:schemeClr val="tx1"/>
                </a:solidFill>
                <a:latin typeface="Arial" charset="0"/>
                <a:ea typeface="宋体" pitchFamily="2" charset="-122"/>
              </a:defRPr>
            </a:lvl4pPr>
            <a:lvl5pPr marL="2057400" indent="-228600" defTabSz="947738" eaLnBrk="0" hangingPunct="0">
              <a:defRPr>
                <a:solidFill>
                  <a:schemeClr val="tx1"/>
                </a:solidFill>
                <a:latin typeface="Arial" charset="0"/>
                <a:ea typeface="宋体" pitchFamily="2" charset="-122"/>
              </a:defRPr>
            </a:lvl5pPr>
            <a:lvl6pPr marL="2514600" indent="-228600" defTabSz="947738" eaLnBrk="0" fontAlgn="base" hangingPunct="0">
              <a:spcBef>
                <a:spcPct val="0"/>
              </a:spcBef>
              <a:spcAft>
                <a:spcPct val="0"/>
              </a:spcAft>
              <a:defRPr>
                <a:solidFill>
                  <a:schemeClr val="tx1"/>
                </a:solidFill>
                <a:latin typeface="Arial" charset="0"/>
                <a:ea typeface="宋体" pitchFamily="2" charset="-122"/>
              </a:defRPr>
            </a:lvl6pPr>
            <a:lvl7pPr marL="2971800" indent="-228600" defTabSz="947738" eaLnBrk="0" fontAlgn="base" hangingPunct="0">
              <a:spcBef>
                <a:spcPct val="0"/>
              </a:spcBef>
              <a:spcAft>
                <a:spcPct val="0"/>
              </a:spcAft>
              <a:defRPr>
                <a:solidFill>
                  <a:schemeClr val="tx1"/>
                </a:solidFill>
                <a:latin typeface="Arial" charset="0"/>
                <a:ea typeface="宋体" pitchFamily="2" charset="-122"/>
              </a:defRPr>
            </a:lvl7pPr>
            <a:lvl8pPr marL="3429000" indent="-228600" defTabSz="947738" eaLnBrk="0" fontAlgn="base" hangingPunct="0">
              <a:spcBef>
                <a:spcPct val="0"/>
              </a:spcBef>
              <a:spcAft>
                <a:spcPct val="0"/>
              </a:spcAft>
              <a:defRPr>
                <a:solidFill>
                  <a:schemeClr val="tx1"/>
                </a:solidFill>
                <a:latin typeface="Arial" charset="0"/>
                <a:ea typeface="宋体" pitchFamily="2" charset="-122"/>
              </a:defRPr>
            </a:lvl8pPr>
            <a:lvl9pPr marL="3886200" indent="-228600" defTabSz="947738"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89BA66F-B869-456E-A86D-362F885AA67D}" type="slidenum">
              <a:rPr lang="en-US" altLang="zh-CN" smtClean="0">
                <a:latin typeface="Times New Roman" pitchFamily="18" charset="0"/>
              </a:rPr>
              <a:pPr eaLnBrk="1" hangingPunct="1"/>
              <a:t>6</a:t>
            </a:fld>
            <a:endParaRPr lang="en-US" altLang="zh-CN" smtClean="0">
              <a:latin typeface="Times New Roman" pitchFamily="18"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 typeface="Arial" pitchFamily="34" charset="0"/>
              <a:buChar char="•"/>
            </a:pPr>
            <a:r>
              <a:rPr lang="en-US" altLang="zh-CN" dirty="0" smtClean="0"/>
              <a:t>QWORD</a:t>
            </a:r>
            <a:r>
              <a:rPr lang="zh-CN" altLang="en-US" dirty="0" smtClean="0"/>
              <a:t>：</a:t>
            </a:r>
            <a:r>
              <a:rPr lang="en-US" altLang="zh-CN" dirty="0" smtClean="0"/>
              <a:t>Quad-word</a:t>
            </a:r>
            <a:r>
              <a:rPr lang="zh-CN" altLang="en-US" dirty="0" smtClean="0"/>
              <a:t>。</a:t>
            </a:r>
          </a:p>
        </p:txBody>
      </p:sp>
    </p:spTree>
    <p:extLst>
      <p:ext uri="{BB962C8B-B14F-4D97-AF65-F5344CB8AC3E}">
        <p14:creationId xmlns:p14="http://schemas.microsoft.com/office/powerpoint/2010/main" val="975156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57</a:t>
            </a:fld>
            <a:endParaRPr lang="en-US" altLang="zh-CN"/>
          </a:p>
        </p:txBody>
      </p:sp>
    </p:spTree>
    <p:extLst>
      <p:ext uri="{BB962C8B-B14F-4D97-AF65-F5344CB8AC3E}">
        <p14:creationId xmlns:p14="http://schemas.microsoft.com/office/powerpoint/2010/main" val="1056916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a:solidFill>
                  <a:schemeClr val="tx1"/>
                </a:solidFill>
                <a:latin typeface="Arial" charset="0"/>
                <a:ea typeface="宋体" pitchFamily="2" charset="-122"/>
              </a:defRPr>
            </a:lvl1pPr>
            <a:lvl2pPr marL="742950" indent="-285750" defTabSz="947738" eaLnBrk="0" hangingPunct="0">
              <a:defRPr>
                <a:solidFill>
                  <a:schemeClr val="tx1"/>
                </a:solidFill>
                <a:latin typeface="Arial" charset="0"/>
                <a:ea typeface="宋体" pitchFamily="2" charset="-122"/>
              </a:defRPr>
            </a:lvl2pPr>
            <a:lvl3pPr marL="1143000" indent="-228600" defTabSz="947738" eaLnBrk="0" hangingPunct="0">
              <a:defRPr>
                <a:solidFill>
                  <a:schemeClr val="tx1"/>
                </a:solidFill>
                <a:latin typeface="Arial" charset="0"/>
                <a:ea typeface="宋体" pitchFamily="2" charset="-122"/>
              </a:defRPr>
            </a:lvl3pPr>
            <a:lvl4pPr marL="1600200" indent="-228600" defTabSz="947738" eaLnBrk="0" hangingPunct="0">
              <a:defRPr>
                <a:solidFill>
                  <a:schemeClr val="tx1"/>
                </a:solidFill>
                <a:latin typeface="Arial" charset="0"/>
                <a:ea typeface="宋体" pitchFamily="2" charset="-122"/>
              </a:defRPr>
            </a:lvl4pPr>
            <a:lvl5pPr marL="2057400" indent="-228600" defTabSz="947738" eaLnBrk="0" hangingPunct="0">
              <a:defRPr>
                <a:solidFill>
                  <a:schemeClr val="tx1"/>
                </a:solidFill>
                <a:latin typeface="Arial" charset="0"/>
                <a:ea typeface="宋体" pitchFamily="2" charset="-122"/>
              </a:defRPr>
            </a:lvl5pPr>
            <a:lvl6pPr marL="2514600" indent="-228600" defTabSz="947738" eaLnBrk="0" fontAlgn="base" hangingPunct="0">
              <a:spcBef>
                <a:spcPct val="0"/>
              </a:spcBef>
              <a:spcAft>
                <a:spcPct val="0"/>
              </a:spcAft>
              <a:defRPr>
                <a:solidFill>
                  <a:schemeClr val="tx1"/>
                </a:solidFill>
                <a:latin typeface="Arial" charset="0"/>
                <a:ea typeface="宋体" pitchFamily="2" charset="-122"/>
              </a:defRPr>
            </a:lvl6pPr>
            <a:lvl7pPr marL="2971800" indent="-228600" defTabSz="947738" eaLnBrk="0" fontAlgn="base" hangingPunct="0">
              <a:spcBef>
                <a:spcPct val="0"/>
              </a:spcBef>
              <a:spcAft>
                <a:spcPct val="0"/>
              </a:spcAft>
              <a:defRPr>
                <a:solidFill>
                  <a:schemeClr val="tx1"/>
                </a:solidFill>
                <a:latin typeface="Arial" charset="0"/>
                <a:ea typeface="宋体" pitchFamily="2" charset="-122"/>
              </a:defRPr>
            </a:lvl7pPr>
            <a:lvl8pPr marL="3429000" indent="-228600" defTabSz="947738" eaLnBrk="0" fontAlgn="base" hangingPunct="0">
              <a:spcBef>
                <a:spcPct val="0"/>
              </a:spcBef>
              <a:spcAft>
                <a:spcPct val="0"/>
              </a:spcAft>
              <a:defRPr>
                <a:solidFill>
                  <a:schemeClr val="tx1"/>
                </a:solidFill>
                <a:latin typeface="Arial" charset="0"/>
                <a:ea typeface="宋体" pitchFamily="2" charset="-122"/>
              </a:defRPr>
            </a:lvl8pPr>
            <a:lvl9pPr marL="3886200" indent="-228600" defTabSz="947738"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89BA66F-B869-456E-A86D-362F885AA67D}" type="slidenum">
              <a:rPr lang="en-US" altLang="zh-CN" smtClean="0">
                <a:latin typeface="Times New Roman" pitchFamily="18" charset="0"/>
              </a:rPr>
              <a:pPr eaLnBrk="1" hangingPunct="1"/>
              <a:t>7</a:t>
            </a:fld>
            <a:endParaRPr lang="en-US" altLang="zh-CN" smtClean="0">
              <a:latin typeface="Times New Roman" pitchFamily="18"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 typeface="Arial" pitchFamily="34" charset="0"/>
              <a:buChar char="•"/>
            </a:pPr>
            <a:r>
              <a:rPr lang="en-US" altLang="zh-CN" dirty="0" smtClean="0"/>
              <a:t>QWORD</a:t>
            </a:r>
            <a:r>
              <a:rPr lang="zh-CN" altLang="en-US" dirty="0" smtClean="0"/>
              <a:t>：</a:t>
            </a:r>
            <a:r>
              <a:rPr lang="en-US" altLang="zh-CN" dirty="0" smtClean="0"/>
              <a:t>Quad-word</a:t>
            </a:r>
            <a:r>
              <a:rPr lang="zh-CN" altLang="en-US" dirty="0" smtClean="0"/>
              <a:t>。</a:t>
            </a:r>
          </a:p>
        </p:txBody>
      </p:sp>
    </p:spTree>
    <p:extLst>
      <p:ext uri="{BB962C8B-B14F-4D97-AF65-F5344CB8AC3E}">
        <p14:creationId xmlns:p14="http://schemas.microsoft.com/office/powerpoint/2010/main" val="1143460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a:solidFill>
                  <a:schemeClr val="tx1"/>
                </a:solidFill>
                <a:latin typeface="Arial" charset="0"/>
                <a:ea typeface="宋体" pitchFamily="2" charset="-122"/>
              </a:defRPr>
            </a:lvl1pPr>
            <a:lvl2pPr marL="742950" indent="-285750" defTabSz="947738" eaLnBrk="0" hangingPunct="0">
              <a:defRPr>
                <a:solidFill>
                  <a:schemeClr val="tx1"/>
                </a:solidFill>
                <a:latin typeface="Arial" charset="0"/>
                <a:ea typeface="宋体" pitchFamily="2" charset="-122"/>
              </a:defRPr>
            </a:lvl2pPr>
            <a:lvl3pPr marL="1143000" indent="-228600" defTabSz="947738" eaLnBrk="0" hangingPunct="0">
              <a:defRPr>
                <a:solidFill>
                  <a:schemeClr val="tx1"/>
                </a:solidFill>
                <a:latin typeface="Arial" charset="0"/>
                <a:ea typeface="宋体" pitchFamily="2" charset="-122"/>
              </a:defRPr>
            </a:lvl3pPr>
            <a:lvl4pPr marL="1600200" indent="-228600" defTabSz="947738" eaLnBrk="0" hangingPunct="0">
              <a:defRPr>
                <a:solidFill>
                  <a:schemeClr val="tx1"/>
                </a:solidFill>
                <a:latin typeface="Arial" charset="0"/>
                <a:ea typeface="宋体" pitchFamily="2" charset="-122"/>
              </a:defRPr>
            </a:lvl4pPr>
            <a:lvl5pPr marL="2057400" indent="-228600" defTabSz="947738" eaLnBrk="0" hangingPunct="0">
              <a:defRPr>
                <a:solidFill>
                  <a:schemeClr val="tx1"/>
                </a:solidFill>
                <a:latin typeface="Arial" charset="0"/>
                <a:ea typeface="宋体" pitchFamily="2" charset="-122"/>
              </a:defRPr>
            </a:lvl5pPr>
            <a:lvl6pPr marL="2514600" indent="-228600" defTabSz="947738" eaLnBrk="0" fontAlgn="base" hangingPunct="0">
              <a:spcBef>
                <a:spcPct val="0"/>
              </a:spcBef>
              <a:spcAft>
                <a:spcPct val="0"/>
              </a:spcAft>
              <a:defRPr>
                <a:solidFill>
                  <a:schemeClr val="tx1"/>
                </a:solidFill>
                <a:latin typeface="Arial" charset="0"/>
                <a:ea typeface="宋体" pitchFamily="2" charset="-122"/>
              </a:defRPr>
            </a:lvl6pPr>
            <a:lvl7pPr marL="2971800" indent="-228600" defTabSz="947738" eaLnBrk="0" fontAlgn="base" hangingPunct="0">
              <a:spcBef>
                <a:spcPct val="0"/>
              </a:spcBef>
              <a:spcAft>
                <a:spcPct val="0"/>
              </a:spcAft>
              <a:defRPr>
                <a:solidFill>
                  <a:schemeClr val="tx1"/>
                </a:solidFill>
                <a:latin typeface="Arial" charset="0"/>
                <a:ea typeface="宋体" pitchFamily="2" charset="-122"/>
              </a:defRPr>
            </a:lvl7pPr>
            <a:lvl8pPr marL="3429000" indent="-228600" defTabSz="947738" eaLnBrk="0" fontAlgn="base" hangingPunct="0">
              <a:spcBef>
                <a:spcPct val="0"/>
              </a:spcBef>
              <a:spcAft>
                <a:spcPct val="0"/>
              </a:spcAft>
              <a:defRPr>
                <a:solidFill>
                  <a:schemeClr val="tx1"/>
                </a:solidFill>
                <a:latin typeface="Arial" charset="0"/>
                <a:ea typeface="宋体" pitchFamily="2" charset="-122"/>
              </a:defRPr>
            </a:lvl8pPr>
            <a:lvl9pPr marL="3886200" indent="-228600" defTabSz="947738"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A464FAA-4607-488F-8595-197523E95CA7}" type="slidenum">
              <a:rPr lang="en-US" altLang="zh-CN" smtClean="0">
                <a:latin typeface="Times New Roman" pitchFamily="18" charset="0"/>
              </a:rPr>
              <a:pPr eaLnBrk="1" hangingPunct="1"/>
              <a:t>13</a:t>
            </a:fld>
            <a:endParaRPr lang="en-US" altLang="zh-CN" smtClean="0">
              <a:latin typeface="Times New Roman" pitchFamily="18"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 typeface="Arial" pitchFamily="34" charset="0"/>
              <a:buChar char="•"/>
            </a:pPr>
            <a:r>
              <a:rPr lang="en-US" altLang="zh-CN" dirty="0" smtClean="0"/>
              <a:t>JA</a:t>
            </a:r>
            <a:r>
              <a:rPr lang="zh-CN" altLang="en-US" dirty="0" smtClean="0"/>
              <a:t>代表</a:t>
            </a:r>
            <a:r>
              <a:rPr lang="zh-CN" altLang="zh-CN" dirty="0" smtClean="0"/>
              <a:t>Jump on</a:t>
            </a:r>
            <a:r>
              <a:rPr lang="en-US" altLang="zh-CN" dirty="0" smtClean="0"/>
              <a:t> </a:t>
            </a:r>
            <a:r>
              <a:rPr lang="zh-CN" altLang="zh-CN" dirty="0" smtClean="0"/>
              <a:t>Above</a:t>
            </a:r>
            <a:r>
              <a:rPr lang="zh-CN" altLang="en-US" dirty="0" smtClean="0"/>
              <a:t>，</a:t>
            </a:r>
            <a:r>
              <a:rPr lang="en-US" altLang="zh-CN" dirty="0" smtClean="0"/>
              <a:t>JB</a:t>
            </a:r>
            <a:r>
              <a:rPr lang="zh-CN" altLang="en-US" dirty="0" smtClean="0"/>
              <a:t>代表</a:t>
            </a:r>
            <a:r>
              <a:rPr lang="en-US" altLang="zh-CN" dirty="0" smtClean="0"/>
              <a:t>Jump on Below</a:t>
            </a:r>
          </a:p>
          <a:p>
            <a:pPr marL="171450" indent="-171450" eaLnBrk="1" hangingPunct="1">
              <a:buFont typeface="Arial" pitchFamily="34" charset="0"/>
              <a:buChar char="•"/>
            </a:pPr>
            <a:r>
              <a:rPr lang="en-US" altLang="zh-CN" dirty="0" smtClean="0"/>
              <a:t>JG</a:t>
            </a:r>
            <a:r>
              <a:rPr lang="zh-CN" altLang="en-US" dirty="0" smtClean="0"/>
              <a:t>代表</a:t>
            </a:r>
            <a:r>
              <a:rPr lang="en-US" altLang="zh-CN" dirty="0" smtClean="0"/>
              <a:t>Jump on Greater</a:t>
            </a:r>
            <a:r>
              <a:rPr lang="zh-CN" altLang="en-US" dirty="0" smtClean="0"/>
              <a:t>，</a:t>
            </a:r>
            <a:r>
              <a:rPr lang="en-US" altLang="zh-CN" dirty="0" smtClean="0"/>
              <a:t>JL</a:t>
            </a:r>
            <a:r>
              <a:rPr lang="zh-CN" altLang="en-US" dirty="0" smtClean="0"/>
              <a:t>代表</a:t>
            </a:r>
            <a:r>
              <a:rPr lang="en-US" altLang="zh-CN" dirty="0" smtClean="0"/>
              <a:t>Jump on Less</a:t>
            </a:r>
          </a:p>
        </p:txBody>
      </p:sp>
    </p:spTree>
    <p:extLst>
      <p:ext uri="{BB962C8B-B14F-4D97-AF65-F5344CB8AC3E}">
        <p14:creationId xmlns:p14="http://schemas.microsoft.com/office/powerpoint/2010/main" val="2226077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a:solidFill>
                  <a:schemeClr val="tx1"/>
                </a:solidFill>
                <a:latin typeface="Arial" charset="0"/>
                <a:ea typeface="宋体" pitchFamily="2" charset="-122"/>
              </a:defRPr>
            </a:lvl1pPr>
            <a:lvl2pPr marL="742950" indent="-285750" defTabSz="947738" eaLnBrk="0" hangingPunct="0">
              <a:defRPr>
                <a:solidFill>
                  <a:schemeClr val="tx1"/>
                </a:solidFill>
                <a:latin typeface="Arial" charset="0"/>
                <a:ea typeface="宋体" pitchFamily="2" charset="-122"/>
              </a:defRPr>
            </a:lvl2pPr>
            <a:lvl3pPr marL="1143000" indent="-228600" defTabSz="947738" eaLnBrk="0" hangingPunct="0">
              <a:defRPr>
                <a:solidFill>
                  <a:schemeClr val="tx1"/>
                </a:solidFill>
                <a:latin typeface="Arial" charset="0"/>
                <a:ea typeface="宋体" pitchFamily="2" charset="-122"/>
              </a:defRPr>
            </a:lvl3pPr>
            <a:lvl4pPr marL="1600200" indent="-228600" defTabSz="947738" eaLnBrk="0" hangingPunct="0">
              <a:defRPr>
                <a:solidFill>
                  <a:schemeClr val="tx1"/>
                </a:solidFill>
                <a:latin typeface="Arial" charset="0"/>
                <a:ea typeface="宋体" pitchFamily="2" charset="-122"/>
              </a:defRPr>
            </a:lvl4pPr>
            <a:lvl5pPr marL="2057400" indent="-228600" defTabSz="947738" eaLnBrk="0" hangingPunct="0">
              <a:defRPr>
                <a:solidFill>
                  <a:schemeClr val="tx1"/>
                </a:solidFill>
                <a:latin typeface="Arial" charset="0"/>
                <a:ea typeface="宋体" pitchFamily="2" charset="-122"/>
              </a:defRPr>
            </a:lvl5pPr>
            <a:lvl6pPr marL="2514600" indent="-228600" defTabSz="947738" eaLnBrk="0" fontAlgn="base" hangingPunct="0">
              <a:spcBef>
                <a:spcPct val="0"/>
              </a:spcBef>
              <a:spcAft>
                <a:spcPct val="0"/>
              </a:spcAft>
              <a:defRPr>
                <a:solidFill>
                  <a:schemeClr val="tx1"/>
                </a:solidFill>
                <a:latin typeface="Arial" charset="0"/>
                <a:ea typeface="宋体" pitchFamily="2" charset="-122"/>
              </a:defRPr>
            </a:lvl6pPr>
            <a:lvl7pPr marL="2971800" indent="-228600" defTabSz="947738" eaLnBrk="0" fontAlgn="base" hangingPunct="0">
              <a:spcBef>
                <a:spcPct val="0"/>
              </a:spcBef>
              <a:spcAft>
                <a:spcPct val="0"/>
              </a:spcAft>
              <a:defRPr>
                <a:solidFill>
                  <a:schemeClr val="tx1"/>
                </a:solidFill>
                <a:latin typeface="Arial" charset="0"/>
                <a:ea typeface="宋体" pitchFamily="2" charset="-122"/>
              </a:defRPr>
            </a:lvl7pPr>
            <a:lvl8pPr marL="3429000" indent="-228600" defTabSz="947738" eaLnBrk="0" fontAlgn="base" hangingPunct="0">
              <a:spcBef>
                <a:spcPct val="0"/>
              </a:spcBef>
              <a:spcAft>
                <a:spcPct val="0"/>
              </a:spcAft>
              <a:defRPr>
                <a:solidFill>
                  <a:schemeClr val="tx1"/>
                </a:solidFill>
                <a:latin typeface="Arial" charset="0"/>
                <a:ea typeface="宋体" pitchFamily="2" charset="-122"/>
              </a:defRPr>
            </a:lvl8pPr>
            <a:lvl9pPr marL="3886200" indent="-228600" defTabSz="947738"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0AC7C43-F196-4935-9550-3C358CD2A9A9}" type="slidenum">
              <a:rPr lang="en-US" altLang="zh-CN" smtClean="0">
                <a:latin typeface="Times New Roman" pitchFamily="18" charset="0"/>
              </a:rPr>
              <a:pPr eaLnBrk="1" hangingPunct="1"/>
              <a:t>14</a:t>
            </a:fld>
            <a:endParaRPr lang="en-US" altLang="zh-CN" smtClean="0">
              <a:latin typeface="Times New Roman" pitchFamily="18" charset="0"/>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dirty="0" smtClean="0"/>
              <a:t>JNP/JPO </a:t>
            </a:r>
            <a:r>
              <a:rPr lang="zh-CN" altLang="en-US" dirty="0" smtClean="0"/>
              <a:t>＝ </a:t>
            </a:r>
            <a:r>
              <a:rPr lang="en-US" altLang="zh-CN" dirty="0" smtClean="0"/>
              <a:t>Jump on Not Par/Par Odd</a:t>
            </a:r>
          </a:p>
          <a:p>
            <a:pPr eaLnBrk="1" hangingPunct="1">
              <a:buFontTx/>
              <a:buChar char="•"/>
            </a:pPr>
            <a:r>
              <a:rPr lang="en-US" altLang="zh-CN" dirty="0" smtClean="0"/>
              <a:t>JP/JPE </a:t>
            </a:r>
            <a:r>
              <a:rPr lang="zh-CN" altLang="en-US" dirty="0" smtClean="0"/>
              <a:t>＝</a:t>
            </a:r>
            <a:r>
              <a:rPr lang="en-US" altLang="zh-CN" dirty="0" smtClean="0"/>
              <a:t>Jump on Parity/Parity Even</a:t>
            </a:r>
          </a:p>
        </p:txBody>
      </p:sp>
    </p:spTree>
    <p:extLst>
      <p:ext uri="{BB962C8B-B14F-4D97-AF65-F5344CB8AC3E}">
        <p14:creationId xmlns:p14="http://schemas.microsoft.com/office/powerpoint/2010/main" val="3255837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16</a:t>
            </a:fld>
            <a:endParaRPr lang="en-US" altLang="zh-CN"/>
          </a:p>
        </p:txBody>
      </p:sp>
    </p:spTree>
    <p:extLst>
      <p:ext uri="{BB962C8B-B14F-4D97-AF65-F5344CB8AC3E}">
        <p14:creationId xmlns:p14="http://schemas.microsoft.com/office/powerpoint/2010/main" val="1522410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altLang="zh-CN" dirty="0" smtClean="0"/>
              <a:t>80386</a:t>
            </a:r>
            <a:r>
              <a:rPr lang="zh-CN" altLang="en-US" dirty="0" smtClean="0"/>
              <a:t>把外部中断称为“中断”，把内部中断称为“异常”。</a:t>
            </a:r>
          </a:p>
          <a:p>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37</a:t>
            </a:fld>
            <a:endParaRPr lang="en-US" altLang="zh-CN"/>
          </a:p>
        </p:txBody>
      </p:sp>
    </p:spTree>
    <p:extLst>
      <p:ext uri="{BB962C8B-B14F-4D97-AF65-F5344CB8AC3E}">
        <p14:creationId xmlns:p14="http://schemas.microsoft.com/office/powerpoint/2010/main" val="642697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smtClean="0"/>
              <a:t>通常情况下，</a:t>
            </a:r>
            <a:r>
              <a:rPr lang="en-US" altLang="zh-CN" dirty="0" smtClean="0"/>
              <a:t>C</a:t>
            </a:r>
            <a:r>
              <a:rPr lang="zh-CN" altLang="en-US" dirty="0" smtClean="0"/>
              <a:t>语言浮点计算异常被屏蔽。要使浮点运算异常生效，可以在主函数中加上下面这句话：</a:t>
            </a:r>
            <a:endParaRPr lang="en-US" altLang="zh-CN" dirty="0" smtClean="0"/>
          </a:p>
          <a:p>
            <a:pPr marL="171450" indent="-171450">
              <a:buFont typeface="Arial" panose="020B0604020202020204" pitchFamily="34" charset="0"/>
              <a:buChar char="•"/>
            </a:pPr>
            <a:r>
              <a:rPr lang="en-US" dirty="0" smtClean="0"/>
              <a:t>control87(0, _MCW_EM) //</a:t>
            </a:r>
            <a:r>
              <a:rPr lang="zh-CN" altLang="en-US" dirty="0" smtClean="0"/>
              <a:t>头文件是</a:t>
            </a:r>
            <a:r>
              <a:rPr lang="en-US" altLang="zh-CN" dirty="0" err="1" smtClean="0"/>
              <a:t>float.h</a:t>
            </a:r>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41</a:t>
            </a:fld>
            <a:endParaRPr lang="en-US" altLang="zh-CN"/>
          </a:p>
        </p:txBody>
      </p:sp>
    </p:spTree>
    <p:extLst>
      <p:ext uri="{BB962C8B-B14F-4D97-AF65-F5344CB8AC3E}">
        <p14:creationId xmlns:p14="http://schemas.microsoft.com/office/powerpoint/2010/main" val="2231320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kumimoji="1" lang="zh-CN" altLang="en-US" sz="1200" kern="1200" dirty="0" smtClean="0">
                <a:solidFill>
                  <a:schemeClr val="tx1"/>
                </a:solidFill>
                <a:effectLst/>
                <a:latin typeface="Times New Roman" pitchFamily="18" charset="0"/>
                <a:ea typeface="宋体" pitchFamily="2" charset="-122"/>
                <a:cs typeface="+mn-cs"/>
              </a:rPr>
              <a:t>中断 </a:t>
            </a:r>
            <a:r>
              <a:rPr kumimoji="1" lang="en-US" altLang="zh-CN" sz="1200" kern="1200" dirty="0" smtClean="0">
                <a:solidFill>
                  <a:schemeClr val="tx1"/>
                </a:solidFill>
                <a:effectLst/>
                <a:latin typeface="Times New Roman" pitchFamily="18" charset="0"/>
                <a:ea typeface="宋体" pitchFamily="2" charset="-122"/>
                <a:cs typeface="+mn-cs"/>
              </a:rPr>
              <a:t>5: </a:t>
            </a:r>
            <a:r>
              <a:rPr kumimoji="1" lang="zh-CN" altLang="en-US" sz="1200" kern="1200" dirty="0" smtClean="0">
                <a:solidFill>
                  <a:schemeClr val="tx1"/>
                </a:solidFill>
                <a:effectLst/>
                <a:latin typeface="Times New Roman" pitchFamily="18" charset="0"/>
                <a:ea typeface="宋体" pitchFamily="2" charset="-122"/>
                <a:cs typeface="+mn-cs"/>
              </a:rPr>
              <a:t>屏幕打印中断</a:t>
            </a:r>
            <a:endParaRPr lang="zh-CN" alt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54</a:t>
            </a:fld>
            <a:endParaRPr lang="en-US" altLang="zh-CN"/>
          </a:p>
        </p:txBody>
      </p:sp>
    </p:spTree>
    <p:extLst>
      <p:ext uri="{BB962C8B-B14F-4D97-AF65-F5344CB8AC3E}">
        <p14:creationId xmlns:p14="http://schemas.microsoft.com/office/powerpoint/2010/main" val="892765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55</a:t>
            </a:fld>
            <a:endParaRPr lang="en-US" altLang="zh-CN"/>
          </a:p>
        </p:txBody>
      </p:sp>
    </p:spTree>
    <p:extLst>
      <p:ext uri="{BB962C8B-B14F-4D97-AF65-F5344CB8AC3E}">
        <p14:creationId xmlns:p14="http://schemas.microsoft.com/office/powerpoint/2010/main" val="4013436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52EEAEC-2E90-4FE6-B68A-80A650B59A29}" type="slidenum">
              <a:rPr lang="en-US" altLang="zh-CN"/>
              <a:pPr>
                <a:defRPr/>
              </a:pPr>
              <a:t>‹#›</a:t>
            </a:fld>
            <a:endParaRPr lang="en-US" altLang="zh-CN"/>
          </a:p>
        </p:txBody>
      </p:sp>
    </p:spTree>
    <p:extLst>
      <p:ext uri="{BB962C8B-B14F-4D97-AF65-F5344CB8AC3E}">
        <p14:creationId xmlns:p14="http://schemas.microsoft.com/office/powerpoint/2010/main" val="3333303707"/>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9444D8A-C9B4-482A-93D0-64591269E7D7}" type="slidenum">
              <a:rPr lang="en-US" altLang="zh-CN"/>
              <a:pPr>
                <a:defRPr/>
              </a:pPr>
              <a:t>‹#›</a:t>
            </a:fld>
            <a:endParaRPr lang="en-US" altLang="zh-CN"/>
          </a:p>
        </p:txBody>
      </p:sp>
    </p:spTree>
    <p:extLst>
      <p:ext uri="{BB962C8B-B14F-4D97-AF65-F5344CB8AC3E}">
        <p14:creationId xmlns:p14="http://schemas.microsoft.com/office/powerpoint/2010/main" val="60469154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188913"/>
            <a:ext cx="2178050" cy="5937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9388" y="188913"/>
            <a:ext cx="6383337" cy="59372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CD1E329-FB1F-4B2A-B4D2-54582848C7B2}" type="slidenum">
              <a:rPr lang="en-US" altLang="zh-CN"/>
              <a:pPr>
                <a:defRPr/>
              </a:pPr>
              <a:t>‹#›</a:t>
            </a:fld>
            <a:endParaRPr lang="en-US" altLang="zh-CN"/>
          </a:p>
        </p:txBody>
      </p:sp>
    </p:spTree>
    <p:extLst>
      <p:ext uri="{BB962C8B-B14F-4D97-AF65-F5344CB8AC3E}">
        <p14:creationId xmlns:p14="http://schemas.microsoft.com/office/powerpoint/2010/main" val="64924170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E5E58CB-C7B2-4E3E-8712-D98CA6461269}" type="slidenum">
              <a:rPr lang="en-US" altLang="zh-CN"/>
              <a:pPr>
                <a:defRPr/>
              </a:pPr>
              <a:t>‹#›</a:t>
            </a:fld>
            <a:endParaRPr lang="en-US" altLang="zh-CN"/>
          </a:p>
        </p:txBody>
      </p:sp>
    </p:spTree>
    <p:extLst>
      <p:ext uri="{BB962C8B-B14F-4D97-AF65-F5344CB8AC3E}">
        <p14:creationId xmlns:p14="http://schemas.microsoft.com/office/powerpoint/2010/main" val="91730667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DDF8A70-2E18-40E9-B12C-F3FC4851A004}" type="slidenum">
              <a:rPr lang="en-US" altLang="zh-CN"/>
              <a:pPr>
                <a:defRPr/>
              </a:pPr>
              <a:t>‹#›</a:t>
            </a:fld>
            <a:endParaRPr lang="en-US" altLang="zh-CN"/>
          </a:p>
        </p:txBody>
      </p:sp>
    </p:spTree>
    <p:extLst>
      <p:ext uri="{BB962C8B-B14F-4D97-AF65-F5344CB8AC3E}">
        <p14:creationId xmlns:p14="http://schemas.microsoft.com/office/powerpoint/2010/main" val="3092519167"/>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196975"/>
            <a:ext cx="4141788"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45013" y="1196975"/>
            <a:ext cx="4141787"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EF48A29-9192-4BA4-9F58-CB7348B11780}" type="slidenum">
              <a:rPr lang="en-US" altLang="zh-CN"/>
              <a:pPr>
                <a:defRPr/>
              </a:pPr>
              <a:t>‹#›</a:t>
            </a:fld>
            <a:endParaRPr lang="en-US" altLang="zh-CN"/>
          </a:p>
        </p:txBody>
      </p:sp>
    </p:spTree>
    <p:extLst>
      <p:ext uri="{BB962C8B-B14F-4D97-AF65-F5344CB8AC3E}">
        <p14:creationId xmlns:p14="http://schemas.microsoft.com/office/powerpoint/2010/main" val="478971856"/>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D12CA87-4DBF-418A-A4CA-F89A45652A07}" type="slidenum">
              <a:rPr lang="en-US" altLang="zh-CN"/>
              <a:pPr>
                <a:defRPr/>
              </a:pPr>
              <a:t>‹#›</a:t>
            </a:fld>
            <a:endParaRPr lang="en-US" altLang="zh-CN"/>
          </a:p>
        </p:txBody>
      </p:sp>
    </p:spTree>
    <p:extLst>
      <p:ext uri="{BB962C8B-B14F-4D97-AF65-F5344CB8AC3E}">
        <p14:creationId xmlns:p14="http://schemas.microsoft.com/office/powerpoint/2010/main" val="416587891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BF82C8A8-7AE2-436D-8F3D-A5CE2298C551}" type="slidenum">
              <a:rPr lang="en-US" altLang="zh-CN"/>
              <a:pPr>
                <a:defRPr/>
              </a:pPr>
              <a:t>‹#›</a:t>
            </a:fld>
            <a:endParaRPr lang="en-US" altLang="zh-CN"/>
          </a:p>
        </p:txBody>
      </p:sp>
    </p:spTree>
    <p:extLst>
      <p:ext uri="{BB962C8B-B14F-4D97-AF65-F5344CB8AC3E}">
        <p14:creationId xmlns:p14="http://schemas.microsoft.com/office/powerpoint/2010/main" val="361815526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0B9D70F1-67A8-4616-BCEF-AF7A7F6BB680}" type="slidenum">
              <a:rPr lang="en-US" altLang="zh-CN"/>
              <a:pPr>
                <a:defRPr/>
              </a:pPr>
              <a:t>‹#›</a:t>
            </a:fld>
            <a:endParaRPr lang="en-US" altLang="zh-CN"/>
          </a:p>
        </p:txBody>
      </p:sp>
    </p:spTree>
    <p:extLst>
      <p:ext uri="{BB962C8B-B14F-4D97-AF65-F5344CB8AC3E}">
        <p14:creationId xmlns:p14="http://schemas.microsoft.com/office/powerpoint/2010/main" val="512297892"/>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5A857E0-F1BE-4F89-8281-16A04E6EA94C}" type="slidenum">
              <a:rPr lang="en-US" altLang="zh-CN"/>
              <a:pPr>
                <a:defRPr/>
              </a:pPr>
              <a:t>‹#›</a:t>
            </a:fld>
            <a:endParaRPr lang="en-US" altLang="zh-CN"/>
          </a:p>
        </p:txBody>
      </p:sp>
    </p:spTree>
    <p:extLst>
      <p:ext uri="{BB962C8B-B14F-4D97-AF65-F5344CB8AC3E}">
        <p14:creationId xmlns:p14="http://schemas.microsoft.com/office/powerpoint/2010/main" val="92091387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2B10AA8-0FD8-4369-8FC1-FE3534717F89}" type="slidenum">
              <a:rPr lang="en-US" altLang="zh-CN"/>
              <a:pPr>
                <a:defRPr/>
              </a:pPr>
              <a:t>‹#›</a:t>
            </a:fld>
            <a:endParaRPr lang="en-US" altLang="zh-CN"/>
          </a:p>
        </p:txBody>
      </p:sp>
    </p:spTree>
    <p:extLst>
      <p:ext uri="{BB962C8B-B14F-4D97-AF65-F5344CB8AC3E}">
        <p14:creationId xmlns:p14="http://schemas.microsoft.com/office/powerpoint/2010/main" val="161257772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8"/>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179388" y="188913"/>
            <a:ext cx="8713787"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Rectangle 3"/>
          <p:cNvSpPr>
            <a:spLocks noGrp="1" noChangeArrowheads="1"/>
          </p:cNvSpPr>
          <p:nvPr>
            <p:ph type="body" idx="1"/>
          </p:nvPr>
        </p:nvSpPr>
        <p:spPr bwMode="auto">
          <a:xfrm>
            <a:off x="179512" y="1052736"/>
            <a:ext cx="8712967" cy="547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53604" name="Rectangle 4"/>
          <p:cNvSpPr>
            <a:spLocks noGrp="1" noChangeArrowheads="1"/>
          </p:cNvSpPr>
          <p:nvPr>
            <p:ph type="dt" sz="half" idx="2"/>
          </p:nvPr>
        </p:nvSpPr>
        <p:spPr bwMode="auto">
          <a:xfrm>
            <a:off x="457200" y="6545238"/>
            <a:ext cx="2133600" cy="268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53605" name="Rectangle 5"/>
          <p:cNvSpPr>
            <a:spLocks noGrp="1" noChangeArrowheads="1"/>
          </p:cNvSpPr>
          <p:nvPr>
            <p:ph type="ftr" sz="quarter" idx="3"/>
          </p:nvPr>
        </p:nvSpPr>
        <p:spPr bwMode="auto">
          <a:xfrm>
            <a:off x="3124200" y="6545238"/>
            <a:ext cx="2895600" cy="268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53606" name="Rectangle 6"/>
          <p:cNvSpPr>
            <a:spLocks noGrp="1" noChangeArrowheads="1"/>
          </p:cNvSpPr>
          <p:nvPr>
            <p:ph type="sldNum" sz="quarter" idx="4"/>
          </p:nvPr>
        </p:nvSpPr>
        <p:spPr bwMode="auto">
          <a:xfrm>
            <a:off x="6553200" y="6545238"/>
            <a:ext cx="2133600" cy="268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B0F7D5D7-7D0A-4B9F-B5E0-0D758BAD210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spd="med"/>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charset="0"/>
          <a:ea typeface="宋体" pitchFamily="2" charset="-122"/>
        </a:defRPr>
      </a:lvl2pPr>
      <a:lvl3pPr algn="ctr" rtl="0" eaLnBrk="0" fontAlgn="base" hangingPunct="0">
        <a:spcBef>
          <a:spcPct val="0"/>
        </a:spcBef>
        <a:spcAft>
          <a:spcPct val="0"/>
        </a:spcAft>
        <a:defRPr sz="4400" b="1">
          <a:solidFill>
            <a:schemeClr val="tx2"/>
          </a:solidFill>
          <a:latin typeface="Arial" charset="0"/>
          <a:ea typeface="宋体" pitchFamily="2" charset="-122"/>
        </a:defRPr>
      </a:lvl3pPr>
      <a:lvl4pPr algn="ctr" rtl="0" eaLnBrk="0" fontAlgn="base" hangingPunct="0">
        <a:spcBef>
          <a:spcPct val="0"/>
        </a:spcBef>
        <a:spcAft>
          <a:spcPct val="0"/>
        </a:spcAft>
        <a:defRPr sz="4400" b="1">
          <a:solidFill>
            <a:schemeClr val="tx2"/>
          </a:solidFill>
          <a:latin typeface="Arial" charset="0"/>
          <a:ea typeface="宋体" pitchFamily="2" charset="-122"/>
        </a:defRPr>
      </a:lvl4pPr>
      <a:lvl5pPr algn="ctr" rtl="0" eaLnBrk="0" fontAlgn="base" hangingPunct="0">
        <a:spcBef>
          <a:spcPct val="0"/>
        </a:spcBef>
        <a:spcAft>
          <a:spcPct val="0"/>
        </a:spcAft>
        <a:defRPr sz="4400" b="1">
          <a:solidFill>
            <a:schemeClr val="tx2"/>
          </a:solidFill>
          <a:latin typeface="Arial" charset="0"/>
          <a:ea typeface="宋体" pitchFamily="2" charset="-122"/>
        </a:defRPr>
      </a:lvl5pPr>
      <a:lvl6pPr marL="457200" algn="ctr" rtl="0" fontAlgn="base">
        <a:spcBef>
          <a:spcPct val="0"/>
        </a:spcBef>
        <a:spcAft>
          <a:spcPct val="0"/>
        </a:spcAft>
        <a:defRPr sz="4400" b="1">
          <a:solidFill>
            <a:schemeClr val="tx2"/>
          </a:solidFill>
          <a:latin typeface="Arial" charset="0"/>
          <a:ea typeface="宋体" pitchFamily="2" charset="-122"/>
        </a:defRPr>
      </a:lvl6pPr>
      <a:lvl7pPr marL="914400" algn="ctr" rtl="0" fontAlgn="base">
        <a:spcBef>
          <a:spcPct val="0"/>
        </a:spcBef>
        <a:spcAft>
          <a:spcPct val="0"/>
        </a:spcAft>
        <a:defRPr sz="4400" b="1">
          <a:solidFill>
            <a:schemeClr val="tx2"/>
          </a:solidFill>
          <a:latin typeface="Arial" charset="0"/>
          <a:ea typeface="宋体" pitchFamily="2" charset="-122"/>
        </a:defRPr>
      </a:lvl7pPr>
      <a:lvl8pPr marL="1371600" algn="ctr" rtl="0" fontAlgn="base">
        <a:spcBef>
          <a:spcPct val="0"/>
        </a:spcBef>
        <a:spcAft>
          <a:spcPct val="0"/>
        </a:spcAft>
        <a:defRPr sz="4400" b="1">
          <a:solidFill>
            <a:schemeClr val="tx2"/>
          </a:solidFill>
          <a:latin typeface="Arial" charset="0"/>
          <a:ea typeface="宋体" pitchFamily="2" charset="-122"/>
        </a:defRPr>
      </a:lvl8pPr>
      <a:lvl9pPr marL="1828800" algn="ctr" rtl="0" fontAlgn="base">
        <a:spcBef>
          <a:spcPct val="0"/>
        </a:spcBef>
        <a:spcAft>
          <a:spcPct val="0"/>
        </a:spcAft>
        <a:defRPr sz="4400" b="1">
          <a:solidFill>
            <a:schemeClr val="tx2"/>
          </a:solidFill>
          <a:latin typeface="Arial" charset="0"/>
          <a:ea typeface="宋体" pitchFamily="2" charset="-122"/>
        </a:defRPr>
      </a:lvl9pPr>
    </p:titleStyle>
    <p:bodyStyle>
      <a:lvl1pPr marL="342900" indent="-342900" algn="l" rtl="0" eaLnBrk="0"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1">
        <a:spcBef>
          <a:spcPct val="20000"/>
        </a:spcBef>
        <a:spcAft>
          <a:spcPct val="0"/>
        </a:spcAft>
        <a:buChar char="–"/>
        <a:defRPr sz="2800" b="1">
          <a:solidFill>
            <a:schemeClr val="tx1"/>
          </a:solidFill>
          <a:latin typeface="+mn-lt"/>
          <a:ea typeface="+mn-ea"/>
        </a:defRPr>
      </a:lvl2pPr>
      <a:lvl3pPr marL="1143000" indent="-228600" algn="l" rtl="0" eaLnBrk="0" fontAlgn="base" hangingPunct="1">
        <a:spcBef>
          <a:spcPct val="20000"/>
        </a:spcBef>
        <a:spcAft>
          <a:spcPct val="0"/>
        </a:spcAft>
        <a:buChar char="•"/>
        <a:defRPr sz="2400" b="1">
          <a:solidFill>
            <a:schemeClr val="tx1"/>
          </a:solidFill>
          <a:latin typeface="+mn-lt"/>
          <a:ea typeface="+mn-ea"/>
        </a:defRPr>
      </a:lvl3pPr>
      <a:lvl4pPr marL="1600200" indent="-228600" algn="l" rtl="0" eaLnBrk="0" fontAlgn="base" hangingPunct="1">
        <a:spcBef>
          <a:spcPct val="20000"/>
        </a:spcBef>
        <a:spcAft>
          <a:spcPct val="0"/>
        </a:spcAft>
        <a:buChar char="–"/>
        <a:defRPr sz="2000" b="1">
          <a:solidFill>
            <a:schemeClr val="tx1"/>
          </a:solidFill>
          <a:latin typeface="+mn-lt"/>
          <a:ea typeface="+mn-ea"/>
        </a:defRPr>
      </a:lvl4pPr>
      <a:lvl5pPr marL="2057400" indent="-228600" algn="l" rtl="0" eaLnBrk="0" fontAlgn="base" hangingPunct="1">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aff.ustc.edu.cn/~wjluo/mcp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sz="4000" dirty="0" smtClean="0"/>
              <a:t>第</a:t>
            </a:r>
            <a:r>
              <a:rPr lang="en-US" altLang="zh-CN" sz="4000" dirty="0" smtClean="0"/>
              <a:t>6</a:t>
            </a:r>
            <a:r>
              <a:rPr lang="zh-CN" altLang="en-US" sz="4000" dirty="0" smtClean="0"/>
              <a:t>章     程序控制指令</a:t>
            </a:r>
          </a:p>
        </p:txBody>
      </p:sp>
      <p:sp>
        <p:nvSpPr>
          <p:cNvPr id="3075" name="Rectangle 3"/>
          <p:cNvSpPr>
            <a:spLocks noGrp="1" noChangeArrowheads="1"/>
          </p:cNvSpPr>
          <p:nvPr>
            <p:ph type="subTitle" idx="1"/>
          </p:nvPr>
        </p:nvSpPr>
        <p:spPr/>
        <p:txBody>
          <a:bodyPr/>
          <a:lstStyle/>
          <a:p>
            <a:pPr eaLnBrk="1" hangingPunct="1"/>
            <a:r>
              <a:rPr lang="en-US" altLang="zh-CN" smtClean="0"/>
              <a:t> </a:t>
            </a:r>
          </a:p>
        </p:txBody>
      </p:sp>
      <p:sp>
        <p:nvSpPr>
          <p:cNvPr id="3076" name="Text Box 4"/>
          <p:cNvSpPr txBox="1">
            <a:spLocks noChangeArrowheads="1"/>
          </p:cNvSpPr>
          <p:nvPr/>
        </p:nvSpPr>
        <p:spPr bwMode="auto">
          <a:xfrm>
            <a:off x="1258888" y="4076700"/>
            <a:ext cx="691356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800" b="1">
                <a:latin typeface="Times New Roman" pitchFamily="18" charset="0"/>
              </a:rPr>
              <a:t>罗文坚</a:t>
            </a:r>
          </a:p>
          <a:p>
            <a:pPr algn="ctr" eaLnBrk="1" hangingPunct="1"/>
            <a:r>
              <a:rPr kumimoji="1" lang="zh-CN" altLang="en-US" sz="2800" b="1">
                <a:latin typeface="Times New Roman" pitchFamily="18" charset="0"/>
              </a:rPr>
              <a:t>中国科大 计算机学院</a:t>
            </a:r>
          </a:p>
          <a:p>
            <a:pPr algn="ctr" eaLnBrk="1" hangingPunct="1"/>
            <a:endParaRPr kumimoji="1" lang="zh-CN" altLang="en-US" sz="2800" b="1">
              <a:latin typeface="Times New Roman" pitchFamily="18" charset="0"/>
            </a:endParaRPr>
          </a:p>
          <a:p>
            <a:pPr algn="ctr" eaLnBrk="1" hangingPunct="1"/>
            <a:r>
              <a:rPr kumimoji="1" lang="en-US" altLang="zh-CN" sz="2800" b="1">
                <a:latin typeface="Times New Roman" pitchFamily="18" charset="0"/>
                <a:hlinkClick r:id="rId2"/>
              </a:rPr>
              <a:t>http://staff.ustc.edu.cn/~wjluo/mcps/</a:t>
            </a:r>
            <a:r>
              <a:rPr kumimoji="1" lang="en-US" altLang="zh-CN" sz="2800" b="1">
                <a:latin typeface="Times New Roman" pitchFamily="18" charset="0"/>
              </a:rPr>
              <a:t> </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8000"/>
                </a:solidFill>
              </a:rPr>
              <a:t>Example2</a:t>
            </a:r>
            <a:endParaRPr lang="en-US" dirty="0">
              <a:solidFill>
                <a:srgbClr val="008000"/>
              </a:solidFill>
            </a:endParaRPr>
          </a:p>
        </p:txBody>
      </p:sp>
      <p:sp>
        <p:nvSpPr>
          <p:cNvPr id="3" name="内容占位符 2"/>
          <p:cNvSpPr>
            <a:spLocks noGrp="1"/>
          </p:cNvSpPr>
          <p:nvPr>
            <p:ph idx="1"/>
          </p:nvPr>
        </p:nvSpPr>
        <p:spPr/>
        <p:txBody>
          <a:bodyPr/>
          <a:lstStyle/>
          <a:p>
            <a:r>
              <a:rPr lang="zh-CN" altLang="en-US" dirty="0" smtClean="0">
                <a:solidFill>
                  <a:srgbClr val="CC00CC"/>
                </a:solidFill>
              </a:rPr>
              <a:t>例，</a:t>
            </a:r>
            <a:r>
              <a:rPr lang="en-US" altLang="zh-CN" dirty="0" smtClean="0"/>
              <a:t>JMP</a:t>
            </a:r>
            <a:r>
              <a:rPr lang="zh-CN" altLang="en-US" dirty="0" smtClean="0"/>
              <a:t>指令的使用，远跳转。</a:t>
            </a:r>
            <a:endParaRPr lang="en-US" altLang="zh-CN" dirty="0" smtClean="0"/>
          </a:p>
          <a:p>
            <a:endParaRPr lang="en-US" dirty="0"/>
          </a:p>
          <a:p>
            <a:pPr marL="914400" lvl="2" indent="0">
              <a:buNone/>
            </a:pPr>
            <a:r>
              <a:rPr lang="en-US" sz="2800" dirty="0" smtClean="0"/>
              <a:t>              </a:t>
            </a:r>
            <a:r>
              <a:rPr lang="en-US" sz="2800" dirty="0" smtClean="0">
                <a:solidFill>
                  <a:srgbClr val="0000CC"/>
                </a:solidFill>
              </a:rPr>
              <a:t>EXTRN UP: FAR</a:t>
            </a:r>
          </a:p>
          <a:p>
            <a:pPr marL="914400" lvl="2" indent="0">
              <a:buNone/>
            </a:pPr>
            <a:r>
              <a:rPr lang="en-US" sz="2800" dirty="0"/>
              <a:t> </a:t>
            </a:r>
            <a:r>
              <a:rPr lang="en-US" sz="2800" dirty="0" smtClean="0"/>
              <a:t>             XOR  BX, BX</a:t>
            </a:r>
          </a:p>
          <a:p>
            <a:pPr marL="914400" lvl="2" indent="0">
              <a:buNone/>
            </a:pPr>
            <a:r>
              <a:rPr lang="en-US" sz="2800" dirty="0" smtClean="0"/>
              <a:t>START: MOV AX, 1</a:t>
            </a:r>
          </a:p>
          <a:p>
            <a:pPr marL="914400" lvl="2" indent="0">
              <a:buNone/>
            </a:pPr>
            <a:r>
              <a:rPr lang="en-US" sz="2800" dirty="0"/>
              <a:t> </a:t>
            </a:r>
            <a:r>
              <a:rPr lang="en-US" sz="2800" dirty="0" smtClean="0"/>
              <a:t>             ADD AX, BX</a:t>
            </a:r>
          </a:p>
          <a:p>
            <a:pPr marL="914400" lvl="2" indent="0">
              <a:buNone/>
            </a:pPr>
            <a:r>
              <a:rPr lang="en-US" sz="2800" dirty="0"/>
              <a:t> </a:t>
            </a:r>
            <a:r>
              <a:rPr lang="en-US" sz="2800" dirty="0" smtClean="0"/>
              <a:t>             </a:t>
            </a:r>
            <a:r>
              <a:rPr lang="en-US" altLang="zh-CN" sz="2800" dirty="0" smtClean="0"/>
              <a:t>……</a:t>
            </a:r>
            <a:endParaRPr lang="en-US" sz="2800" dirty="0" smtClean="0"/>
          </a:p>
          <a:p>
            <a:pPr marL="914400" lvl="2" indent="0">
              <a:buNone/>
            </a:pPr>
            <a:r>
              <a:rPr lang="en-US" sz="2800" dirty="0">
                <a:solidFill>
                  <a:srgbClr val="0000CC"/>
                </a:solidFill>
              </a:rPr>
              <a:t> </a:t>
            </a:r>
            <a:r>
              <a:rPr lang="en-US" sz="2800" dirty="0" smtClean="0">
                <a:solidFill>
                  <a:srgbClr val="0000CC"/>
                </a:solidFill>
              </a:rPr>
              <a:t>             JMP FAR PTR NEXT</a:t>
            </a:r>
          </a:p>
          <a:p>
            <a:pPr marL="914400" lvl="2" indent="0">
              <a:buNone/>
            </a:pPr>
            <a:r>
              <a:rPr lang="en-US" sz="2800" dirty="0"/>
              <a:t> </a:t>
            </a:r>
            <a:r>
              <a:rPr lang="en-US" sz="2800" dirty="0" smtClean="0"/>
              <a:t>             </a:t>
            </a:r>
            <a:r>
              <a:rPr lang="en-US" altLang="zh-CN" sz="2800" dirty="0" smtClean="0"/>
              <a:t>……</a:t>
            </a:r>
          </a:p>
          <a:p>
            <a:pPr marL="914400" lvl="2" indent="0">
              <a:buNone/>
            </a:pPr>
            <a:r>
              <a:rPr lang="en-US" sz="2800" dirty="0" smtClean="0">
                <a:solidFill>
                  <a:srgbClr val="0000CC"/>
                </a:solidFill>
              </a:rPr>
              <a:t>              JMP UP</a:t>
            </a:r>
          </a:p>
          <a:p>
            <a:pPr marL="914400" lvl="2" indent="0">
              <a:buNone/>
            </a:pPr>
            <a:endParaRPr lang="en-US" sz="2800" dirty="0" smtClean="0"/>
          </a:p>
        </p:txBody>
      </p:sp>
    </p:spTree>
    <p:extLst>
      <p:ext uri="{BB962C8B-B14F-4D97-AF65-F5344CB8AC3E}">
        <p14:creationId xmlns:p14="http://schemas.microsoft.com/office/powerpoint/2010/main" val="2003228991"/>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8000"/>
                </a:solidFill>
              </a:rPr>
              <a:t>Example3</a:t>
            </a:r>
            <a:endParaRPr lang="en-US" dirty="0"/>
          </a:p>
        </p:txBody>
      </p:sp>
      <p:sp>
        <p:nvSpPr>
          <p:cNvPr id="3" name="内容占位符 2"/>
          <p:cNvSpPr>
            <a:spLocks noGrp="1"/>
          </p:cNvSpPr>
          <p:nvPr>
            <p:ph idx="1"/>
          </p:nvPr>
        </p:nvSpPr>
        <p:spPr>
          <a:xfrm>
            <a:off x="179512" y="1052736"/>
            <a:ext cx="8712967" cy="5616624"/>
          </a:xfrm>
        </p:spPr>
        <p:txBody>
          <a:bodyPr/>
          <a:lstStyle/>
          <a:p>
            <a:pPr marL="0"/>
            <a:r>
              <a:rPr lang="zh-CN" altLang="en-US" sz="2400" dirty="0">
                <a:solidFill>
                  <a:srgbClr val="CC00CC"/>
                </a:solidFill>
              </a:rPr>
              <a:t>例</a:t>
            </a:r>
            <a:r>
              <a:rPr lang="zh-CN" altLang="en-US" sz="2400" dirty="0" smtClean="0">
                <a:solidFill>
                  <a:srgbClr val="CC00CC"/>
                </a:solidFill>
              </a:rPr>
              <a:t>，</a:t>
            </a:r>
            <a:r>
              <a:rPr lang="zh-CN" altLang="en-US" sz="2400" dirty="0" smtClean="0"/>
              <a:t>全局标号和局部标号的使用。</a:t>
            </a:r>
            <a:endParaRPr lang="en-US" sz="2400" dirty="0" smtClean="0"/>
          </a:p>
          <a:p>
            <a:pPr marL="720000" indent="0">
              <a:buNone/>
            </a:pPr>
            <a:r>
              <a:rPr lang="en-US" sz="2400" dirty="0" smtClean="0"/>
              <a:t>MAIN PROC</a:t>
            </a:r>
          </a:p>
          <a:p>
            <a:pPr marL="720000" indent="0">
              <a:buNone/>
            </a:pPr>
            <a:r>
              <a:rPr lang="en-US" sz="2400" dirty="0" smtClean="0"/>
              <a:t>	        JMP L2	</a:t>
            </a:r>
            <a:r>
              <a:rPr lang="en-US" sz="2400" dirty="0" smtClean="0">
                <a:solidFill>
                  <a:srgbClr val="006600"/>
                </a:solidFill>
              </a:rPr>
              <a:t>;</a:t>
            </a:r>
            <a:r>
              <a:rPr lang="zh-CN" altLang="en-US" sz="2400" dirty="0" smtClean="0">
                <a:solidFill>
                  <a:srgbClr val="006600"/>
                </a:solidFill>
              </a:rPr>
              <a:t>错误</a:t>
            </a:r>
            <a:r>
              <a:rPr lang="en-US" altLang="zh-CN" sz="2400" dirty="0" smtClean="0">
                <a:solidFill>
                  <a:srgbClr val="006600"/>
                </a:solidFill>
              </a:rPr>
              <a:t>!</a:t>
            </a:r>
          </a:p>
          <a:p>
            <a:pPr marL="720000" indent="0">
              <a:buNone/>
            </a:pPr>
            <a:r>
              <a:rPr lang="en-US" sz="2400" dirty="0" smtClean="0"/>
              <a:t>  </a:t>
            </a:r>
            <a:r>
              <a:rPr lang="en-US" sz="2400" dirty="0" smtClean="0">
                <a:solidFill>
                  <a:srgbClr val="0000CC"/>
                </a:solidFill>
              </a:rPr>
              <a:t>L1::  </a:t>
            </a:r>
            <a:r>
              <a:rPr lang="en-US" altLang="zh-CN" sz="2400" dirty="0" smtClean="0">
                <a:solidFill>
                  <a:srgbClr val="0000CC"/>
                </a:solidFill>
              </a:rPr>
              <a:t>……</a:t>
            </a:r>
            <a:r>
              <a:rPr lang="en-US" sz="2400" dirty="0" smtClean="0"/>
              <a:t>	</a:t>
            </a:r>
            <a:r>
              <a:rPr lang="en-US" sz="2400" dirty="0" smtClean="0">
                <a:solidFill>
                  <a:srgbClr val="006600"/>
                </a:solidFill>
              </a:rPr>
              <a:t>;</a:t>
            </a:r>
            <a:r>
              <a:rPr lang="zh-CN" altLang="en-US" sz="2400" dirty="0" smtClean="0">
                <a:solidFill>
                  <a:srgbClr val="006600"/>
                </a:solidFill>
              </a:rPr>
              <a:t>全局标号</a:t>
            </a:r>
            <a:endParaRPr lang="en-US" altLang="zh-CN" sz="2400" dirty="0" smtClean="0">
              <a:solidFill>
                <a:srgbClr val="006600"/>
              </a:solidFill>
            </a:endParaRPr>
          </a:p>
          <a:p>
            <a:pPr marL="720000" indent="0">
              <a:buNone/>
            </a:pPr>
            <a:r>
              <a:rPr lang="en-US" altLang="zh-CN" sz="2400" dirty="0"/>
              <a:t> </a:t>
            </a:r>
            <a:r>
              <a:rPr lang="en-US" altLang="zh-CN" sz="2400" dirty="0" smtClean="0"/>
              <a:t>         ……</a:t>
            </a:r>
            <a:endParaRPr lang="zh-CN" altLang="en-US" sz="2400" dirty="0" smtClean="0"/>
          </a:p>
          <a:p>
            <a:pPr marL="720000" indent="0">
              <a:buNone/>
            </a:pPr>
            <a:r>
              <a:rPr lang="zh-CN" altLang="en-US" sz="2400" dirty="0" smtClean="0"/>
              <a:t>	        </a:t>
            </a:r>
            <a:r>
              <a:rPr lang="en-US" altLang="zh-CN" sz="2400" dirty="0" smtClean="0"/>
              <a:t>RET</a:t>
            </a:r>
            <a:endParaRPr lang="en-US" sz="2400" dirty="0" smtClean="0"/>
          </a:p>
          <a:p>
            <a:pPr marL="720000" indent="0">
              <a:buNone/>
            </a:pPr>
            <a:r>
              <a:rPr lang="en-US" sz="2400" dirty="0" smtClean="0"/>
              <a:t>MAIN ENDP</a:t>
            </a:r>
          </a:p>
          <a:p>
            <a:pPr marL="720000" indent="0">
              <a:buNone/>
            </a:pPr>
            <a:endParaRPr lang="en-US" sz="2400" dirty="0" smtClean="0"/>
          </a:p>
          <a:p>
            <a:pPr marL="720000" indent="0">
              <a:buNone/>
            </a:pPr>
            <a:r>
              <a:rPr lang="en-US" sz="2400" dirty="0" smtClean="0"/>
              <a:t>SUB PROC</a:t>
            </a:r>
          </a:p>
          <a:p>
            <a:pPr marL="720000" indent="0">
              <a:buNone/>
            </a:pPr>
            <a:r>
              <a:rPr lang="en-US" sz="2400" dirty="0" smtClean="0"/>
              <a:t>  </a:t>
            </a:r>
            <a:r>
              <a:rPr lang="en-US" sz="2400" dirty="0" smtClean="0">
                <a:solidFill>
                  <a:srgbClr val="0000CC"/>
                </a:solidFill>
              </a:rPr>
              <a:t>L2:  </a:t>
            </a:r>
            <a:r>
              <a:rPr lang="en-US" altLang="zh-CN" sz="2400" dirty="0" smtClean="0">
                <a:solidFill>
                  <a:srgbClr val="0000CC"/>
                </a:solidFill>
              </a:rPr>
              <a:t>……</a:t>
            </a:r>
            <a:r>
              <a:rPr lang="en-US" sz="2400" dirty="0" smtClean="0"/>
              <a:t>	</a:t>
            </a:r>
            <a:r>
              <a:rPr lang="en-US" sz="2400" dirty="0" smtClean="0">
                <a:solidFill>
                  <a:srgbClr val="006600"/>
                </a:solidFill>
              </a:rPr>
              <a:t>;</a:t>
            </a:r>
            <a:r>
              <a:rPr lang="zh-CN" altLang="en-US" sz="2400" dirty="0" smtClean="0">
                <a:solidFill>
                  <a:srgbClr val="006600"/>
                </a:solidFill>
              </a:rPr>
              <a:t>局部标号</a:t>
            </a:r>
          </a:p>
          <a:p>
            <a:pPr marL="720000" indent="0">
              <a:buNone/>
            </a:pPr>
            <a:r>
              <a:rPr lang="zh-CN" altLang="en-US" sz="2400" dirty="0" smtClean="0"/>
              <a:t>	       </a:t>
            </a:r>
            <a:r>
              <a:rPr lang="en-US" sz="2400" dirty="0" smtClean="0"/>
              <a:t>JMP L1	</a:t>
            </a:r>
            <a:r>
              <a:rPr lang="en-US" sz="2400" dirty="0" smtClean="0">
                <a:solidFill>
                  <a:srgbClr val="006600"/>
                </a:solidFill>
              </a:rPr>
              <a:t>;</a:t>
            </a:r>
            <a:r>
              <a:rPr lang="zh-CN" altLang="en-US" sz="2400" dirty="0" smtClean="0">
                <a:solidFill>
                  <a:srgbClr val="006600"/>
                </a:solidFill>
              </a:rPr>
              <a:t>正确</a:t>
            </a:r>
          </a:p>
          <a:p>
            <a:pPr marL="720000" indent="0">
              <a:buNone/>
            </a:pPr>
            <a:r>
              <a:rPr lang="zh-CN" altLang="en-US" sz="2400" dirty="0" smtClean="0"/>
              <a:t>	        </a:t>
            </a:r>
            <a:r>
              <a:rPr lang="en-US" sz="2400" dirty="0" smtClean="0"/>
              <a:t>RET</a:t>
            </a:r>
          </a:p>
          <a:p>
            <a:pPr marL="720000" indent="0">
              <a:buNone/>
            </a:pPr>
            <a:r>
              <a:rPr lang="en-US" sz="2400" dirty="0" smtClean="0"/>
              <a:t>SUB ENDP</a:t>
            </a:r>
          </a:p>
          <a:p>
            <a:endParaRPr lang="en-US" sz="2000" dirty="0"/>
          </a:p>
        </p:txBody>
      </p:sp>
    </p:spTree>
    <p:extLst>
      <p:ext uri="{BB962C8B-B14F-4D97-AF65-F5344CB8AC3E}">
        <p14:creationId xmlns:p14="http://schemas.microsoft.com/office/powerpoint/2010/main" val="889191503"/>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zh-CN" altLang="en-US" dirty="0" smtClean="0"/>
              <a:t>条件转移指令</a:t>
            </a:r>
          </a:p>
        </p:txBody>
      </p:sp>
      <p:sp>
        <p:nvSpPr>
          <p:cNvPr id="145411" name="Rectangle 3"/>
          <p:cNvSpPr>
            <a:spLocks noGrp="1" noChangeArrowheads="1"/>
          </p:cNvSpPr>
          <p:nvPr>
            <p:ph type="body" idx="1"/>
          </p:nvPr>
        </p:nvSpPr>
        <p:spPr>
          <a:xfrm>
            <a:off x="250825" y="1125538"/>
            <a:ext cx="8713788" cy="5543550"/>
          </a:xfrm>
        </p:spPr>
        <p:txBody>
          <a:bodyPr/>
          <a:lstStyle/>
          <a:p>
            <a:pPr eaLnBrk="1" hangingPunct="1"/>
            <a:r>
              <a:rPr lang="zh-CN" altLang="en-US" sz="2400" dirty="0" smtClean="0"/>
              <a:t>条件转移指令共计</a:t>
            </a:r>
            <a:r>
              <a:rPr lang="en-US" altLang="zh-CN" sz="2400" dirty="0" smtClean="0"/>
              <a:t>21</a:t>
            </a:r>
            <a:r>
              <a:rPr lang="zh-CN" altLang="en-US" sz="2400" dirty="0" smtClean="0"/>
              <a:t>条，这些指令根据上一条指令执行后处理器的状态标志，确定程序的执行方向。</a:t>
            </a:r>
          </a:p>
          <a:p>
            <a:pPr eaLnBrk="1" hangingPunct="1"/>
            <a:endParaRPr lang="zh-CN" altLang="en-US" sz="2400" dirty="0" smtClean="0"/>
          </a:p>
          <a:p>
            <a:pPr eaLnBrk="1" hangingPunct="1"/>
            <a:r>
              <a:rPr lang="zh-CN" altLang="en-US" sz="2400" dirty="0" smtClean="0"/>
              <a:t>转移范围：</a:t>
            </a:r>
            <a:endParaRPr lang="en-US" altLang="zh-CN" sz="2400" dirty="0" smtClean="0"/>
          </a:p>
          <a:p>
            <a:pPr lvl="1" eaLnBrk="1"/>
            <a:r>
              <a:rPr lang="zh-CN" altLang="en-US" sz="2400" dirty="0" smtClean="0"/>
              <a:t>对于</a:t>
            </a:r>
            <a:r>
              <a:rPr lang="en-US" altLang="zh-CN" sz="2400" dirty="0" smtClean="0">
                <a:solidFill>
                  <a:srgbClr val="C00000"/>
                </a:solidFill>
              </a:rPr>
              <a:t>16</a:t>
            </a:r>
            <a:r>
              <a:rPr lang="zh-CN" altLang="en-US" sz="2400" dirty="0" smtClean="0">
                <a:solidFill>
                  <a:srgbClr val="C00000"/>
                </a:solidFill>
              </a:rPr>
              <a:t>位微机</a:t>
            </a:r>
            <a:r>
              <a:rPr lang="zh-CN" altLang="en-US" sz="2400" dirty="0" smtClean="0"/>
              <a:t>，均为</a:t>
            </a:r>
            <a:r>
              <a:rPr lang="zh-CN" altLang="en-US" sz="2400" dirty="0" smtClean="0">
                <a:solidFill>
                  <a:srgbClr val="0000CC"/>
                </a:solidFill>
              </a:rPr>
              <a:t>短转移</a:t>
            </a:r>
            <a:r>
              <a:rPr lang="zh-CN" altLang="en-US" sz="2400" dirty="0" smtClean="0"/>
              <a:t>：目的地址必须在当前段内，且与下一条指令的第一个字节的距离在－</a:t>
            </a:r>
            <a:r>
              <a:rPr lang="en-US" altLang="zh-CN" sz="2400" dirty="0" smtClean="0"/>
              <a:t>128</a:t>
            </a:r>
            <a:r>
              <a:rPr lang="zh-CN" altLang="en-US" sz="2400" dirty="0" smtClean="0"/>
              <a:t>～</a:t>
            </a:r>
            <a:r>
              <a:rPr lang="en-US" altLang="zh-CN" sz="2400" dirty="0" smtClean="0"/>
              <a:t>127</a:t>
            </a:r>
            <a:r>
              <a:rPr lang="zh-CN" altLang="en-US" sz="2400" dirty="0" smtClean="0"/>
              <a:t>内。</a:t>
            </a:r>
            <a:endParaRPr lang="en-US" altLang="zh-CN" sz="2400" dirty="0" smtClean="0"/>
          </a:p>
          <a:p>
            <a:pPr lvl="1" eaLnBrk="1"/>
            <a:r>
              <a:rPr lang="zh-CN" altLang="en-US" sz="2400" dirty="0" smtClean="0"/>
              <a:t>对于</a:t>
            </a:r>
            <a:r>
              <a:rPr lang="en-US" altLang="zh-CN" sz="2400" dirty="0" smtClean="0">
                <a:solidFill>
                  <a:srgbClr val="C00000"/>
                </a:solidFill>
              </a:rPr>
              <a:t>80386</a:t>
            </a:r>
            <a:r>
              <a:rPr lang="zh-CN" altLang="en-US" sz="2400" dirty="0" smtClean="0">
                <a:solidFill>
                  <a:srgbClr val="C00000"/>
                </a:solidFill>
              </a:rPr>
              <a:t>以上微处理器</a:t>
            </a:r>
            <a:r>
              <a:rPr lang="zh-CN" altLang="en-US" sz="2400" dirty="0" smtClean="0"/>
              <a:t>，为</a:t>
            </a:r>
            <a:r>
              <a:rPr lang="zh-CN" altLang="en-US" sz="2400" dirty="0" smtClean="0">
                <a:solidFill>
                  <a:srgbClr val="0000CC"/>
                </a:solidFill>
              </a:rPr>
              <a:t>近转移</a:t>
            </a:r>
            <a:r>
              <a:rPr lang="zh-CN" altLang="en-US" sz="2400" dirty="0" smtClean="0"/>
              <a:t>（</a:t>
            </a:r>
            <a:r>
              <a:rPr lang="zh-CN" altLang="en-US" sz="2400" dirty="0" smtClean="0">
                <a:sym typeface="Symbol"/>
              </a:rPr>
              <a:t></a:t>
            </a:r>
            <a:r>
              <a:rPr lang="en-US" altLang="zh-CN" sz="2400" dirty="0" smtClean="0"/>
              <a:t>32KB</a:t>
            </a:r>
            <a:r>
              <a:rPr lang="zh-CN" altLang="en-US" sz="2400" dirty="0" smtClean="0"/>
              <a:t>范围）。</a:t>
            </a:r>
            <a:endParaRPr lang="en-US" altLang="zh-CN" sz="2400" dirty="0" smtClean="0"/>
          </a:p>
          <a:p>
            <a:pPr lvl="1" eaLnBrk="1"/>
            <a:r>
              <a:rPr lang="zh-CN" altLang="en-US" sz="2400" dirty="0" smtClean="0"/>
              <a:t>在</a:t>
            </a:r>
            <a:r>
              <a:rPr lang="en-US" altLang="zh-CN" sz="2400" dirty="0" smtClean="0"/>
              <a:t>Pentium4</a:t>
            </a:r>
            <a:r>
              <a:rPr lang="zh-CN" altLang="en-US" sz="2400" dirty="0" smtClean="0"/>
              <a:t>的</a:t>
            </a:r>
            <a:r>
              <a:rPr lang="en-US" altLang="zh-CN" sz="2400" dirty="0" smtClean="0">
                <a:solidFill>
                  <a:srgbClr val="C00000"/>
                </a:solidFill>
              </a:rPr>
              <a:t>64</a:t>
            </a:r>
            <a:r>
              <a:rPr lang="zh-CN" altLang="en-US" sz="2400" dirty="0" smtClean="0">
                <a:solidFill>
                  <a:srgbClr val="C00000"/>
                </a:solidFill>
              </a:rPr>
              <a:t>位模式</a:t>
            </a:r>
            <a:r>
              <a:rPr lang="zh-CN" altLang="en-US" sz="2400" dirty="0" smtClean="0"/>
              <a:t>下，为</a:t>
            </a:r>
            <a:r>
              <a:rPr lang="zh-CN" altLang="en-US" sz="2400" dirty="0" smtClean="0">
                <a:solidFill>
                  <a:srgbClr val="0000CC"/>
                </a:solidFill>
              </a:rPr>
              <a:t>近转移</a:t>
            </a:r>
            <a:r>
              <a:rPr lang="zh-CN" altLang="en-US" sz="2400" dirty="0" smtClean="0"/>
              <a:t>（</a:t>
            </a:r>
            <a:r>
              <a:rPr lang="zh-CN" altLang="en-US" sz="2400" dirty="0" smtClean="0">
                <a:sym typeface="Symbol"/>
              </a:rPr>
              <a:t></a:t>
            </a:r>
            <a:r>
              <a:rPr lang="en-US" altLang="zh-CN" sz="2400" dirty="0" smtClean="0"/>
              <a:t>2GB</a:t>
            </a:r>
            <a:r>
              <a:rPr lang="zh-CN" altLang="en-US" sz="2400" dirty="0" smtClean="0"/>
              <a:t>范围</a:t>
            </a:r>
            <a:r>
              <a:rPr lang="zh-CN" altLang="en-US" sz="2400" dirty="0"/>
              <a:t>）</a:t>
            </a:r>
            <a:endParaRPr lang="zh-CN" altLang="en-US" sz="2400" dirty="0" smtClean="0"/>
          </a:p>
          <a:p>
            <a:pPr eaLnBrk="1" hangingPunct="1"/>
            <a:endParaRPr lang="zh-CN" altLang="en-US" sz="2400" dirty="0" smtClean="0"/>
          </a:p>
          <a:p>
            <a:pPr eaLnBrk="1" hangingPunct="1"/>
            <a:r>
              <a:rPr lang="zh-CN" altLang="en-US" sz="2400" dirty="0" smtClean="0"/>
              <a:t>均为</a:t>
            </a:r>
            <a:r>
              <a:rPr lang="zh-CN" altLang="en-US" sz="2400" dirty="0" smtClean="0">
                <a:solidFill>
                  <a:srgbClr val="FF0000"/>
                </a:solidFill>
              </a:rPr>
              <a:t>直接转移</a:t>
            </a:r>
            <a:r>
              <a:rPr lang="zh-CN" altLang="en-US" sz="2400" dirty="0" smtClean="0"/>
              <a:t>：使用标号地址，机器码中为相对位移量</a:t>
            </a:r>
            <a:r>
              <a:rPr lang="en-US" altLang="zh-CN" sz="2400" dirty="0" err="1" smtClean="0"/>
              <a:t>disp</a:t>
            </a:r>
            <a:r>
              <a:rPr lang="zh-CN" altLang="en-US" sz="2400" dirty="0" smtClean="0"/>
              <a:t>。</a:t>
            </a:r>
          </a:p>
          <a:p>
            <a:pPr lvl="1" eaLnBrk="1" hangingPunct="1"/>
            <a:endParaRPr lang="zh-CN" altLang="en-US" sz="2400" dirty="0" smtClean="0"/>
          </a:p>
          <a:p>
            <a:pPr eaLnBrk="1" hangingPunct="1"/>
            <a:r>
              <a:rPr lang="zh-CN" altLang="en-US" sz="2400" dirty="0" smtClean="0"/>
              <a:t>条件转移指令</a:t>
            </a:r>
            <a:r>
              <a:rPr lang="zh-CN" altLang="en-US" sz="2400" dirty="0" smtClean="0">
                <a:solidFill>
                  <a:srgbClr val="CC0000"/>
                </a:solidFill>
              </a:rPr>
              <a:t>不</a:t>
            </a:r>
            <a:r>
              <a:rPr lang="zh-CN" altLang="en-US" sz="2400" dirty="0" smtClean="0"/>
              <a:t>影响状态位。</a:t>
            </a:r>
          </a:p>
        </p:txBody>
      </p:sp>
    </p:spTree>
    <p:extLst>
      <p:ext uri="{BB962C8B-B14F-4D97-AF65-F5344CB8AC3E}">
        <p14:creationId xmlns:p14="http://schemas.microsoft.com/office/powerpoint/2010/main" val="37086318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411">
                                            <p:txEl>
                                              <p:pRg st="2" end="2"/>
                                            </p:txEl>
                                          </p:spTgt>
                                        </p:tgtEl>
                                        <p:attrNameLst>
                                          <p:attrName>style.visibility</p:attrName>
                                        </p:attrNameLst>
                                      </p:cBhvr>
                                      <p:to>
                                        <p:strVal val="visible"/>
                                      </p:to>
                                    </p:set>
                                    <p:anim calcmode="lin" valueType="num">
                                      <p:cBhvr additive="base">
                                        <p:cTn id="7" dur="500" fill="hold"/>
                                        <p:tgtEl>
                                          <p:spTgt spid="14541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41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5411">
                                            <p:txEl>
                                              <p:pRg st="3" end="3"/>
                                            </p:txEl>
                                          </p:spTgt>
                                        </p:tgtEl>
                                        <p:attrNameLst>
                                          <p:attrName>style.visibility</p:attrName>
                                        </p:attrNameLst>
                                      </p:cBhvr>
                                      <p:to>
                                        <p:strVal val="visible"/>
                                      </p:to>
                                    </p:set>
                                    <p:anim calcmode="lin" valueType="num">
                                      <p:cBhvr additive="base">
                                        <p:cTn id="11" dur="500" fill="hold"/>
                                        <p:tgtEl>
                                          <p:spTgt spid="14541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541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5411">
                                            <p:txEl>
                                              <p:pRg st="4" end="4"/>
                                            </p:txEl>
                                          </p:spTgt>
                                        </p:tgtEl>
                                        <p:attrNameLst>
                                          <p:attrName>style.visibility</p:attrName>
                                        </p:attrNameLst>
                                      </p:cBhvr>
                                      <p:to>
                                        <p:strVal val="visible"/>
                                      </p:to>
                                    </p:set>
                                    <p:anim calcmode="lin" valueType="num">
                                      <p:cBhvr additive="base">
                                        <p:cTn id="15" dur="500" fill="hold"/>
                                        <p:tgtEl>
                                          <p:spTgt spid="14541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5411">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5411">
                                            <p:txEl>
                                              <p:pRg st="5" end="5"/>
                                            </p:txEl>
                                          </p:spTgt>
                                        </p:tgtEl>
                                        <p:attrNameLst>
                                          <p:attrName>style.visibility</p:attrName>
                                        </p:attrNameLst>
                                      </p:cBhvr>
                                      <p:to>
                                        <p:strVal val="visible"/>
                                      </p:to>
                                    </p:set>
                                    <p:anim calcmode="lin" valueType="num">
                                      <p:cBhvr additive="base">
                                        <p:cTn id="19" dur="500" fill="hold"/>
                                        <p:tgtEl>
                                          <p:spTgt spid="14541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4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145411">
                                            <p:txEl>
                                              <p:pRg st="7" end="7"/>
                                            </p:txEl>
                                          </p:spTgt>
                                        </p:tgtEl>
                                        <p:attrNameLst>
                                          <p:attrName>style.visibility</p:attrName>
                                        </p:attrNameLst>
                                      </p:cBhvr>
                                      <p:to>
                                        <p:strVal val="visible"/>
                                      </p:to>
                                    </p:set>
                                    <p:animEffect transition="in" filter="slide(fromBottom)">
                                      <p:cBhvr>
                                        <p:cTn id="25" dur="500"/>
                                        <p:tgtEl>
                                          <p:spTgt spid="145411">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145411">
                                            <p:txEl>
                                              <p:pRg st="9" end="9"/>
                                            </p:txEl>
                                          </p:spTgt>
                                        </p:tgtEl>
                                        <p:attrNameLst>
                                          <p:attrName>style.visibility</p:attrName>
                                        </p:attrNameLst>
                                      </p:cBhvr>
                                      <p:to>
                                        <p:strVal val="visible"/>
                                      </p:to>
                                    </p:set>
                                    <p:animEffect transition="in" filter="slide(fromBottom)">
                                      <p:cBhvr>
                                        <p:cTn id="30" dur="500"/>
                                        <p:tgtEl>
                                          <p:spTgt spid="1454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zh-CN" altLang="en-US" smtClean="0"/>
              <a:t>条件转移指令</a:t>
            </a:r>
          </a:p>
        </p:txBody>
      </p:sp>
      <p:sp>
        <p:nvSpPr>
          <p:cNvPr id="389123" name="Rectangle 3"/>
          <p:cNvSpPr>
            <a:spLocks noGrp="1" noChangeArrowheads="1"/>
          </p:cNvSpPr>
          <p:nvPr>
            <p:ph type="body" idx="1"/>
          </p:nvPr>
        </p:nvSpPr>
        <p:spPr>
          <a:xfrm>
            <a:off x="179513" y="1124744"/>
            <a:ext cx="8784976" cy="5472608"/>
          </a:xfrm>
        </p:spPr>
        <p:txBody>
          <a:bodyPr/>
          <a:lstStyle/>
          <a:p>
            <a:pPr eaLnBrk="1" hangingPunct="1">
              <a:lnSpc>
                <a:spcPct val="115000"/>
              </a:lnSpc>
            </a:pPr>
            <a:r>
              <a:rPr lang="zh-CN" altLang="en-US" sz="2400" dirty="0" smtClean="0"/>
              <a:t>条件转移指令</a:t>
            </a:r>
            <a:r>
              <a:rPr lang="zh-CN" altLang="en-US" sz="2400" dirty="0" smtClean="0">
                <a:solidFill>
                  <a:srgbClr val="CC00CC"/>
                </a:solidFill>
              </a:rPr>
              <a:t>分为两类：</a:t>
            </a:r>
          </a:p>
          <a:p>
            <a:pPr lvl="1" eaLnBrk="1" hangingPunct="1">
              <a:lnSpc>
                <a:spcPct val="115000"/>
              </a:lnSpc>
            </a:pPr>
            <a:r>
              <a:rPr lang="zh-CN" altLang="en-US" sz="2400" dirty="0" smtClean="0">
                <a:solidFill>
                  <a:srgbClr val="CC0000"/>
                </a:solidFill>
              </a:rPr>
              <a:t>直接标志转移</a:t>
            </a:r>
            <a:r>
              <a:rPr lang="zh-CN" altLang="en-US" sz="2400" dirty="0" smtClean="0"/>
              <a:t>：这类指令在助记符中直接给出标志状态的测试条件，如</a:t>
            </a:r>
            <a:r>
              <a:rPr lang="en-US" altLang="zh-CN" sz="2400" dirty="0" err="1" smtClean="0"/>
              <a:t>jc</a:t>
            </a:r>
            <a:r>
              <a:rPr lang="zh-CN" altLang="en-US" sz="2400" dirty="0" smtClean="0"/>
              <a:t>、</a:t>
            </a:r>
            <a:r>
              <a:rPr lang="en-US" altLang="zh-CN" sz="2400" dirty="0" err="1" smtClean="0"/>
              <a:t>jnc</a:t>
            </a:r>
            <a:r>
              <a:rPr lang="zh-CN" altLang="en-US" sz="2400" dirty="0" smtClean="0"/>
              <a:t>、</a:t>
            </a:r>
            <a:r>
              <a:rPr lang="en-US" altLang="zh-CN" sz="2400" dirty="0" err="1" smtClean="0"/>
              <a:t>jz</a:t>
            </a:r>
            <a:r>
              <a:rPr lang="zh-CN" altLang="en-US" sz="2400" dirty="0" smtClean="0"/>
              <a:t>、</a:t>
            </a:r>
            <a:r>
              <a:rPr lang="en-US" altLang="zh-CN" sz="2400" dirty="0" err="1" smtClean="0"/>
              <a:t>jnz</a:t>
            </a:r>
            <a:r>
              <a:rPr lang="zh-CN" altLang="en-US" sz="2400" dirty="0" smtClean="0"/>
              <a:t>。</a:t>
            </a:r>
          </a:p>
          <a:p>
            <a:pPr lvl="1" eaLnBrk="1" hangingPunct="1">
              <a:lnSpc>
                <a:spcPct val="115000"/>
              </a:lnSpc>
            </a:pPr>
            <a:endParaRPr lang="en-US" altLang="zh-CN" sz="2400" dirty="0" smtClean="0">
              <a:solidFill>
                <a:srgbClr val="CC0000"/>
              </a:solidFill>
            </a:endParaRPr>
          </a:p>
          <a:p>
            <a:pPr lvl="1" eaLnBrk="1" hangingPunct="1">
              <a:lnSpc>
                <a:spcPct val="115000"/>
              </a:lnSpc>
            </a:pPr>
            <a:r>
              <a:rPr lang="zh-CN" altLang="en-US" sz="2400" dirty="0" smtClean="0">
                <a:solidFill>
                  <a:srgbClr val="CC0000"/>
                </a:solidFill>
              </a:rPr>
              <a:t>间接标志转移</a:t>
            </a:r>
            <a:r>
              <a:rPr lang="zh-CN" altLang="en-US" sz="2400" dirty="0" smtClean="0"/>
              <a:t>：这类指令在助记符中</a:t>
            </a:r>
            <a:r>
              <a:rPr lang="zh-CN" altLang="en-US" sz="2400" dirty="0" smtClean="0">
                <a:solidFill>
                  <a:srgbClr val="FF0000"/>
                </a:solidFill>
              </a:rPr>
              <a:t>不</a:t>
            </a:r>
            <a:r>
              <a:rPr lang="zh-CN" altLang="en-US" sz="2400" dirty="0" smtClean="0"/>
              <a:t>直接给出标志状态的测试条件，但仍以某一</a:t>
            </a:r>
            <a:r>
              <a:rPr lang="zh-CN" altLang="en-US" sz="2400" dirty="0"/>
              <a:t>个</a:t>
            </a:r>
            <a:r>
              <a:rPr lang="zh-CN" altLang="en-US" sz="2400" dirty="0" smtClean="0"/>
              <a:t>或某几个标志的状态作为测试条件。</a:t>
            </a:r>
          </a:p>
          <a:p>
            <a:pPr lvl="2" eaLnBrk="1" hangingPunct="1">
              <a:lnSpc>
                <a:spcPct val="115000"/>
              </a:lnSpc>
            </a:pPr>
            <a:r>
              <a:rPr lang="zh-CN" altLang="en-US" dirty="0" smtClean="0">
                <a:solidFill>
                  <a:srgbClr val="0000CC"/>
                </a:solidFill>
              </a:rPr>
              <a:t>无符号数：</a:t>
            </a:r>
          </a:p>
          <a:p>
            <a:pPr lvl="3" eaLnBrk="1" hangingPunct="1">
              <a:lnSpc>
                <a:spcPct val="115000"/>
              </a:lnSpc>
            </a:pPr>
            <a:r>
              <a:rPr lang="en-US" altLang="zh-CN" sz="2400" dirty="0" smtClean="0">
                <a:solidFill>
                  <a:srgbClr val="CC0000"/>
                </a:solidFill>
              </a:rPr>
              <a:t>JA</a:t>
            </a:r>
            <a:r>
              <a:rPr lang="zh-CN" altLang="en-US" sz="2400" dirty="0" smtClean="0">
                <a:solidFill>
                  <a:srgbClr val="CC0000"/>
                </a:solidFill>
              </a:rPr>
              <a:t>：</a:t>
            </a:r>
            <a:r>
              <a:rPr lang="zh-CN" altLang="en-US" sz="2400" dirty="0" smtClean="0"/>
              <a:t>高于</a:t>
            </a:r>
            <a:r>
              <a:rPr lang="en-US" altLang="zh-CN" sz="2400" dirty="0" smtClean="0"/>
              <a:t>/</a:t>
            </a:r>
            <a:r>
              <a:rPr lang="zh-CN" altLang="en-US" sz="2400" dirty="0" smtClean="0"/>
              <a:t>不低于等于，</a:t>
            </a:r>
            <a:r>
              <a:rPr lang="en-US" altLang="zh-CN" sz="2400" dirty="0" smtClean="0">
                <a:solidFill>
                  <a:srgbClr val="CC0000"/>
                </a:solidFill>
              </a:rPr>
              <a:t>JB</a:t>
            </a:r>
            <a:r>
              <a:rPr lang="zh-CN" altLang="en-US" sz="2400" dirty="0" smtClean="0">
                <a:solidFill>
                  <a:srgbClr val="CC0000"/>
                </a:solidFill>
              </a:rPr>
              <a:t>：</a:t>
            </a:r>
            <a:r>
              <a:rPr lang="zh-CN" altLang="en-US" sz="2400" dirty="0" smtClean="0"/>
              <a:t>低于</a:t>
            </a:r>
            <a:r>
              <a:rPr lang="en-US" altLang="zh-CN" sz="2400" dirty="0" smtClean="0"/>
              <a:t>/</a:t>
            </a:r>
            <a:r>
              <a:rPr lang="zh-CN" altLang="en-US" sz="2400" dirty="0" smtClean="0"/>
              <a:t>不高于等于，</a:t>
            </a:r>
            <a:r>
              <a:rPr lang="en-US" altLang="zh-CN" sz="2400" dirty="0" smtClean="0"/>
              <a:t>…</a:t>
            </a:r>
          </a:p>
          <a:p>
            <a:pPr lvl="2" eaLnBrk="1" hangingPunct="1">
              <a:lnSpc>
                <a:spcPct val="115000"/>
              </a:lnSpc>
            </a:pPr>
            <a:r>
              <a:rPr lang="zh-CN" altLang="en-US" dirty="0" smtClean="0">
                <a:solidFill>
                  <a:srgbClr val="0000CC"/>
                </a:solidFill>
              </a:rPr>
              <a:t>有符号数：</a:t>
            </a:r>
          </a:p>
          <a:p>
            <a:pPr lvl="3" eaLnBrk="1" hangingPunct="1">
              <a:lnSpc>
                <a:spcPct val="115000"/>
              </a:lnSpc>
            </a:pPr>
            <a:r>
              <a:rPr lang="en-US" altLang="zh-CN" sz="2400" dirty="0" smtClean="0">
                <a:solidFill>
                  <a:srgbClr val="CC0000"/>
                </a:solidFill>
              </a:rPr>
              <a:t>JG</a:t>
            </a:r>
            <a:r>
              <a:rPr lang="zh-CN" altLang="en-US" sz="2400" dirty="0" smtClean="0">
                <a:solidFill>
                  <a:srgbClr val="CC0000"/>
                </a:solidFill>
              </a:rPr>
              <a:t>：</a:t>
            </a:r>
            <a:r>
              <a:rPr lang="zh-CN" altLang="en-US" sz="2400" dirty="0" smtClean="0"/>
              <a:t>大于</a:t>
            </a:r>
            <a:r>
              <a:rPr lang="en-US" altLang="zh-CN" sz="2400" dirty="0" smtClean="0"/>
              <a:t>/</a:t>
            </a:r>
            <a:r>
              <a:rPr lang="zh-CN" altLang="en-US" sz="2400" dirty="0" smtClean="0"/>
              <a:t>不小于等于，</a:t>
            </a:r>
            <a:r>
              <a:rPr lang="en-US" altLang="zh-CN" sz="2400" dirty="0" smtClean="0">
                <a:solidFill>
                  <a:srgbClr val="CC0000"/>
                </a:solidFill>
              </a:rPr>
              <a:t>JL</a:t>
            </a:r>
            <a:r>
              <a:rPr lang="zh-CN" altLang="en-US" sz="2400" dirty="0" smtClean="0">
                <a:solidFill>
                  <a:srgbClr val="CC0000"/>
                </a:solidFill>
              </a:rPr>
              <a:t>：</a:t>
            </a:r>
            <a:r>
              <a:rPr lang="zh-CN" altLang="en-US" sz="2400" dirty="0" smtClean="0"/>
              <a:t>小于</a:t>
            </a:r>
            <a:r>
              <a:rPr lang="en-US" altLang="zh-CN" sz="2400" dirty="0" smtClean="0"/>
              <a:t>/</a:t>
            </a:r>
            <a:r>
              <a:rPr lang="zh-CN" altLang="en-US" sz="2400" dirty="0" smtClean="0"/>
              <a:t>不大于等于，</a:t>
            </a:r>
            <a:r>
              <a:rPr lang="en-US" altLang="zh-CN" sz="2400" dirty="0" smtClean="0"/>
              <a:t>…</a:t>
            </a:r>
          </a:p>
        </p:txBody>
      </p:sp>
    </p:spTree>
    <p:extLst>
      <p:ext uri="{BB962C8B-B14F-4D97-AF65-F5344CB8AC3E}">
        <p14:creationId xmlns:p14="http://schemas.microsoft.com/office/powerpoint/2010/main" val="231764441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89123">
                                            <p:txEl>
                                              <p:pRg st="1" end="1"/>
                                            </p:txEl>
                                          </p:spTgt>
                                        </p:tgtEl>
                                        <p:attrNameLst>
                                          <p:attrName>style.visibility</p:attrName>
                                        </p:attrNameLst>
                                      </p:cBhvr>
                                      <p:to>
                                        <p:strVal val="visible"/>
                                      </p:to>
                                    </p:set>
                                    <p:animEffect transition="in" filter="slide(fromBottom)">
                                      <p:cBhvr>
                                        <p:cTn id="7" dur="500"/>
                                        <p:tgtEl>
                                          <p:spTgt spid="3891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89123">
                                            <p:txEl>
                                              <p:pRg st="3" end="3"/>
                                            </p:txEl>
                                          </p:spTgt>
                                        </p:tgtEl>
                                        <p:attrNameLst>
                                          <p:attrName>style.visibility</p:attrName>
                                        </p:attrNameLst>
                                      </p:cBhvr>
                                      <p:to>
                                        <p:strVal val="visible"/>
                                      </p:to>
                                    </p:set>
                                    <p:animEffect transition="in" filter="slide(fromBottom)">
                                      <p:cBhvr>
                                        <p:cTn id="12" dur="500"/>
                                        <p:tgtEl>
                                          <p:spTgt spid="38912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389123">
                                            <p:txEl>
                                              <p:pRg st="4" end="4"/>
                                            </p:txEl>
                                          </p:spTgt>
                                        </p:tgtEl>
                                        <p:attrNameLst>
                                          <p:attrName>style.visibility</p:attrName>
                                        </p:attrNameLst>
                                      </p:cBhvr>
                                      <p:to>
                                        <p:strVal val="visible"/>
                                      </p:to>
                                    </p:set>
                                    <p:animEffect transition="in" filter="slide(fromBottom)">
                                      <p:cBhvr>
                                        <p:cTn id="17" dur="500"/>
                                        <p:tgtEl>
                                          <p:spTgt spid="389123">
                                            <p:txEl>
                                              <p:pRg st="4" end="4"/>
                                            </p:txEl>
                                          </p:spTgt>
                                        </p:tgtEl>
                                      </p:cBhvr>
                                    </p:animEffect>
                                  </p:childTnLst>
                                </p:cTn>
                              </p:par>
                              <p:par>
                                <p:cTn id="18" presetID="12" presetClass="entr" presetSubtype="4" fill="hold" nodeType="withEffect">
                                  <p:stCondLst>
                                    <p:cond delay="0"/>
                                  </p:stCondLst>
                                  <p:childTnLst>
                                    <p:set>
                                      <p:cBhvr>
                                        <p:cTn id="19" dur="1" fill="hold">
                                          <p:stCondLst>
                                            <p:cond delay="0"/>
                                          </p:stCondLst>
                                        </p:cTn>
                                        <p:tgtEl>
                                          <p:spTgt spid="389123">
                                            <p:txEl>
                                              <p:pRg st="5" end="5"/>
                                            </p:txEl>
                                          </p:spTgt>
                                        </p:tgtEl>
                                        <p:attrNameLst>
                                          <p:attrName>style.visibility</p:attrName>
                                        </p:attrNameLst>
                                      </p:cBhvr>
                                      <p:to>
                                        <p:strVal val="visible"/>
                                      </p:to>
                                    </p:set>
                                    <p:animEffect transition="in" filter="slide(fromBottom)">
                                      <p:cBhvr>
                                        <p:cTn id="20" dur="500"/>
                                        <p:tgtEl>
                                          <p:spTgt spid="389123">
                                            <p:txEl>
                                              <p:pRg st="5" end="5"/>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389123">
                                            <p:txEl>
                                              <p:pRg st="6" end="6"/>
                                            </p:txEl>
                                          </p:spTgt>
                                        </p:tgtEl>
                                        <p:attrNameLst>
                                          <p:attrName>style.visibility</p:attrName>
                                        </p:attrNameLst>
                                      </p:cBhvr>
                                      <p:to>
                                        <p:strVal val="visible"/>
                                      </p:to>
                                    </p:set>
                                    <p:animEffect transition="in" filter="slide(fromBottom)">
                                      <p:cBhvr>
                                        <p:cTn id="23" dur="500"/>
                                        <p:tgtEl>
                                          <p:spTgt spid="389123">
                                            <p:txEl>
                                              <p:pRg st="6" end="6"/>
                                            </p:txEl>
                                          </p:spTgt>
                                        </p:tgtEl>
                                      </p:cBhvr>
                                    </p:animEffect>
                                  </p:childTnLst>
                                </p:cTn>
                              </p:par>
                              <p:par>
                                <p:cTn id="24" presetID="12" presetClass="entr" presetSubtype="4" fill="hold" nodeType="withEffect">
                                  <p:stCondLst>
                                    <p:cond delay="0"/>
                                  </p:stCondLst>
                                  <p:childTnLst>
                                    <p:set>
                                      <p:cBhvr>
                                        <p:cTn id="25" dur="1" fill="hold">
                                          <p:stCondLst>
                                            <p:cond delay="0"/>
                                          </p:stCondLst>
                                        </p:cTn>
                                        <p:tgtEl>
                                          <p:spTgt spid="389123">
                                            <p:txEl>
                                              <p:pRg st="7" end="7"/>
                                            </p:txEl>
                                          </p:spTgt>
                                        </p:tgtEl>
                                        <p:attrNameLst>
                                          <p:attrName>style.visibility</p:attrName>
                                        </p:attrNameLst>
                                      </p:cBhvr>
                                      <p:to>
                                        <p:strVal val="visible"/>
                                      </p:to>
                                    </p:set>
                                    <p:animEffect transition="in" filter="slide(fromBottom)">
                                      <p:cBhvr>
                                        <p:cTn id="26" dur="500"/>
                                        <p:tgtEl>
                                          <p:spTgt spid="3891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zh-CN" altLang="en-US" smtClean="0"/>
              <a:t>条件转移指令</a:t>
            </a:r>
          </a:p>
        </p:txBody>
      </p:sp>
      <p:graphicFrame>
        <p:nvGraphicFramePr>
          <p:cNvPr id="388178" name="Group 82"/>
          <p:cNvGraphicFramePr>
            <a:graphicFrameLocks noGrp="1"/>
          </p:cNvGraphicFramePr>
          <p:nvPr>
            <p:extLst>
              <p:ext uri="{D42A27DB-BD31-4B8C-83A1-F6EECF244321}">
                <p14:modId xmlns:p14="http://schemas.microsoft.com/office/powerpoint/2010/main" val="2020489285"/>
              </p:ext>
            </p:extLst>
          </p:nvPr>
        </p:nvGraphicFramePr>
        <p:xfrm>
          <a:off x="609600" y="1052513"/>
          <a:ext cx="3457575" cy="5548317"/>
        </p:xfrm>
        <a:graphic>
          <a:graphicData uri="http://schemas.openxmlformats.org/drawingml/2006/table">
            <a:tbl>
              <a:tblPr/>
              <a:tblGrid>
                <a:gridCol w="1512888"/>
                <a:gridCol w="1944687"/>
              </a:tblGrid>
              <a:tr h="3962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rgbClr val="CC0000"/>
                          </a:solidFill>
                          <a:effectLst/>
                          <a:latin typeface="Arial" charset="0"/>
                          <a:ea typeface="宋体" pitchFamily="2" charset="-122"/>
                        </a:rPr>
                        <a:t>单标志位</a:t>
                      </a: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CC"/>
                    </a:solidFill>
                  </a:tcPr>
                </a:tc>
                <a:tc hMerge="1">
                  <a:txBody>
                    <a:bodyPr/>
                    <a:lstStyle/>
                    <a:p>
                      <a:endParaRPr lang="zh-CN" altLang="en-US"/>
                    </a:p>
                  </a:txBody>
                  <a:tcPr/>
                </a:tc>
              </a:tr>
              <a:tr h="3968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CC0000"/>
                          </a:solidFill>
                          <a:effectLst/>
                          <a:latin typeface="Arial" charset="0"/>
                          <a:ea typeface="宋体" pitchFamily="2" charset="-122"/>
                        </a:rPr>
                        <a:t>助记符</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CC0000"/>
                          </a:solidFill>
                          <a:effectLst/>
                          <a:latin typeface="Arial" charset="0"/>
                          <a:ea typeface="宋体" pitchFamily="2" charset="-122"/>
                        </a:rPr>
                        <a:t>测试条件</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JAE/JNB</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CF=0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JB/JNAE</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CF=1</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JC</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CF=1</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JNC</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CF=0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JE/JZ</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ZF=1</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JNE/JNZ</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ZF=0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JNO</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OF=0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JO</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OF=1</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JNP/JPO</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PF=0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JP/JPE</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PF=1</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JNS</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SF=0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JS</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SF=1</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388265" name="Group 169"/>
          <p:cNvGraphicFramePr>
            <a:graphicFrameLocks noGrp="1"/>
          </p:cNvGraphicFramePr>
          <p:nvPr/>
        </p:nvGraphicFramePr>
        <p:xfrm>
          <a:off x="4500563" y="1123950"/>
          <a:ext cx="4103687" cy="1585912"/>
        </p:xfrm>
        <a:graphic>
          <a:graphicData uri="http://schemas.openxmlformats.org/drawingml/2006/table">
            <a:tbl>
              <a:tblPr/>
              <a:tblGrid>
                <a:gridCol w="1584325"/>
                <a:gridCol w="2519362"/>
              </a:tblGrid>
              <a:tr h="396319">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CC0000"/>
                          </a:solidFill>
                          <a:effectLst/>
                          <a:latin typeface="Arial" charset="0"/>
                          <a:ea typeface="宋体" pitchFamily="2" charset="-122"/>
                        </a:rPr>
                        <a:t>多标志位，无符号数</a:t>
                      </a:r>
                    </a:p>
                  </a:txBody>
                  <a:tcPr marT="45729" marB="45729"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CC"/>
                    </a:solidFill>
                  </a:tcPr>
                </a:tc>
                <a:tc hMerge="1">
                  <a:txBody>
                    <a:bodyPr/>
                    <a:lstStyle/>
                    <a:p>
                      <a:endParaRPr lang="zh-CN" altLang="en-US"/>
                    </a:p>
                  </a:txBody>
                  <a:tcPr/>
                </a:tc>
              </a:tr>
              <a:tr h="3969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CC0000"/>
                          </a:solidFill>
                          <a:effectLst/>
                          <a:latin typeface="Arial" charset="0"/>
                          <a:ea typeface="宋体" pitchFamily="2" charset="-122"/>
                        </a:rPr>
                        <a:t>助记符</a:t>
                      </a:r>
                    </a:p>
                  </a:txBody>
                  <a:tcPr marT="45729" marB="457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CC0000"/>
                          </a:solidFill>
                          <a:effectLst/>
                          <a:latin typeface="Arial" charset="0"/>
                          <a:ea typeface="宋体" pitchFamily="2" charset="-122"/>
                        </a:rPr>
                        <a:t>测试条件</a:t>
                      </a:r>
                    </a:p>
                  </a:txBody>
                  <a:tcPr marT="45729" marB="457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3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JA/JNBE</a:t>
                      </a:r>
                    </a:p>
                  </a:txBody>
                  <a:tcPr marT="45729" marB="457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(CF</a:t>
                      </a:r>
                      <a:r>
                        <a:rPr kumimoji="0" lang="en-US" altLang="zh-CN" sz="2000" b="1" i="0" u="none" strike="noStrike" cap="none" normalizeH="0" baseline="0" smtClean="0">
                          <a:ln>
                            <a:noFill/>
                          </a:ln>
                          <a:solidFill>
                            <a:schemeClr val="tx1"/>
                          </a:solidFill>
                          <a:effectLst/>
                          <a:latin typeface="Arial" charset="0"/>
                          <a:ea typeface="宋体" pitchFamily="2" charset="-122"/>
                          <a:sym typeface="Symbol" pitchFamily="18" charset="2"/>
                        </a:rPr>
                        <a:t>∨ZF)</a:t>
                      </a: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marT="45729" marB="457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3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JBE/JNA</a:t>
                      </a:r>
                    </a:p>
                  </a:txBody>
                  <a:tcPr marT="45729" marB="457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(CF</a:t>
                      </a:r>
                      <a:r>
                        <a:rPr kumimoji="0" lang="en-US" altLang="zh-CN" sz="2000" b="1" i="0" u="none" strike="noStrike" cap="none" normalizeH="0" baseline="0" smtClean="0">
                          <a:ln>
                            <a:noFill/>
                          </a:ln>
                          <a:solidFill>
                            <a:schemeClr val="tx1"/>
                          </a:solidFill>
                          <a:effectLst/>
                          <a:latin typeface="Arial" charset="0"/>
                          <a:ea typeface="宋体" pitchFamily="2" charset="-122"/>
                          <a:sym typeface="Symbol" pitchFamily="18" charset="2"/>
                        </a:rPr>
                        <a:t>∨ZF)</a:t>
                      </a: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marT="45729" marB="457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388324" name="Group 228"/>
          <p:cNvGraphicFramePr>
            <a:graphicFrameLocks noGrp="1"/>
          </p:cNvGraphicFramePr>
          <p:nvPr>
            <p:extLst>
              <p:ext uri="{D42A27DB-BD31-4B8C-83A1-F6EECF244321}">
                <p14:modId xmlns:p14="http://schemas.microsoft.com/office/powerpoint/2010/main" val="4245844255"/>
              </p:ext>
            </p:extLst>
          </p:nvPr>
        </p:nvGraphicFramePr>
        <p:xfrm>
          <a:off x="4500563" y="5229200"/>
          <a:ext cx="4103687" cy="1525027"/>
        </p:xfrm>
        <a:graphic>
          <a:graphicData uri="http://schemas.openxmlformats.org/drawingml/2006/table">
            <a:tbl>
              <a:tblPr/>
              <a:tblGrid>
                <a:gridCol w="1584325"/>
                <a:gridCol w="2519362"/>
              </a:tblGrid>
              <a:tr h="39719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CC0000"/>
                          </a:solidFill>
                          <a:effectLst/>
                          <a:latin typeface="Arial" charset="0"/>
                          <a:ea typeface="宋体" pitchFamily="2" charset="-122"/>
                        </a:rPr>
                        <a:t>CX/ECX/RCX</a:t>
                      </a:r>
                    </a:p>
                  </a:txBody>
                  <a:tcPr marT="45757" marB="45757"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CC"/>
                    </a:solidFill>
                  </a:tcPr>
                </a:tc>
                <a:tc hMerge="1">
                  <a:txBody>
                    <a:bodyPr/>
                    <a:lstStyle/>
                    <a:p>
                      <a:endParaRPr lang="zh-CN" altLang="en-US"/>
                    </a:p>
                  </a:txBody>
                  <a:tcPr/>
                </a:tc>
              </a:tr>
              <a:tr h="3965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JCXZ</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JEXC</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JRCX</a:t>
                      </a:r>
                    </a:p>
                  </a:txBody>
                  <a:tcPr marT="45757" marB="4575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CX=0</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cap="none" normalizeH="0" baseline="0" dirty="0" smtClean="0">
                          <a:ln>
                            <a:noFill/>
                          </a:ln>
                          <a:solidFill>
                            <a:schemeClr val="tx1"/>
                          </a:solidFill>
                          <a:effectLst/>
                          <a:latin typeface="Arial" charset="0"/>
                          <a:ea typeface="宋体" pitchFamily="2" charset="-122"/>
                        </a:rPr>
                        <a:t>ECX=0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RCX=0</a:t>
                      </a:r>
                    </a:p>
                  </a:txBody>
                  <a:tcPr marT="45757" marB="4575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388323" name="Group 227"/>
          <p:cNvGraphicFramePr>
            <a:graphicFrameLocks noGrp="1"/>
          </p:cNvGraphicFramePr>
          <p:nvPr/>
        </p:nvGraphicFramePr>
        <p:xfrm>
          <a:off x="4500563" y="3108325"/>
          <a:ext cx="4103687" cy="1981200"/>
        </p:xfrm>
        <a:graphic>
          <a:graphicData uri="http://schemas.openxmlformats.org/drawingml/2006/table">
            <a:tbl>
              <a:tblPr/>
              <a:tblGrid>
                <a:gridCol w="1584325"/>
                <a:gridCol w="2519362"/>
              </a:tblGrid>
              <a:tr h="395288">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CC0000"/>
                          </a:solidFill>
                          <a:effectLst/>
                          <a:latin typeface="Arial" charset="0"/>
                          <a:ea typeface="宋体" pitchFamily="2" charset="-122"/>
                        </a:rPr>
                        <a:t>多标志位，带符号数</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CC"/>
                    </a:solidFill>
                  </a:tcPr>
                </a:tc>
                <a:tc hMerge="1">
                  <a:txBody>
                    <a:bodyPr/>
                    <a:lstStyle/>
                    <a:p>
                      <a:endParaRPr lang="zh-CN" altLang="en-US"/>
                    </a:p>
                  </a:txBody>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JGE/JNL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(SF </a:t>
                      </a:r>
                      <a:r>
                        <a:rPr kumimoji="0" lang="en-US" altLang="zh-CN" sz="2000" b="1" i="0" u="none" strike="noStrike" cap="none" normalizeH="0" baseline="0" smtClean="0">
                          <a:ln>
                            <a:noFill/>
                          </a:ln>
                          <a:solidFill>
                            <a:schemeClr val="tx1"/>
                          </a:solidFill>
                          <a:effectLst/>
                          <a:latin typeface="宋体" pitchFamily="2" charset="-122"/>
                          <a:ea typeface="宋体" pitchFamily="2" charset="-122"/>
                          <a:sym typeface="Symbol" pitchFamily="18" charset="2"/>
                        </a:rPr>
                        <a:t> </a:t>
                      </a:r>
                      <a:r>
                        <a:rPr kumimoji="0" lang="en-US" altLang="zh-CN" sz="2000" b="1" i="0" u="none" strike="noStrike" cap="none" normalizeH="0" baseline="0" smtClean="0">
                          <a:ln>
                            <a:noFill/>
                          </a:ln>
                          <a:solidFill>
                            <a:schemeClr val="tx1"/>
                          </a:solidFill>
                          <a:effectLst/>
                          <a:latin typeface="Arial" charset="0"/>
                          <a:ea typeface="宋体" pitchFamily="2" charset="-122"/>
                          <a:sym typeface="Symbol" pitchFamily="18" charset="2"/>
                        </a:rPr>
                        <a:t>OF) </a:t>
                      </a:r>
                      <a:r>
                        <a:rPr kumimoji="0" lang="en-US" altLang="zh-CN" sz="2000" b="1" i="0" u="none" strike="noStrike" cap="none" normalizeH="0" baseline="0" smtClean="0">
                          <a:ln>
                            <a:noFill/>
                          </a:ln>
                          <a:solidFill>
                            <a:schemeClr val="tx1"/>
                          </a:solidFill>
                          <a:effectLst/>
                          <a:latin typeface="Arial" charset="0"/>
                          <a:ea typeface="宋体" pitchFamily="2" charset="-122"/>
                        </a:rPr>
                        <a:t>= 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JL/JNGE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(SF </a:t>
                      </a:r>
                      <a:r>
                        <a:rPr kumimoji="0" lang="en-US" altLang="zh-CN" sz="2000" b="1" i="0" u="none" strike="noStrike" cap="none" normalizeH="0" baseline="0" smtClean="0">
                          <a:ln>
                            <a:noFill/>
                          </a:ln>
                          <a:solidFill>
                            <a:schemeClr val="tx1"/>
                          </a:solidFill>
                          <a:effectLst/>
                          <a:latin typeface="宋体" pitchFamily="2" charset="-122"/>
                          <a:ea typeface="宋体" pitchFamily="2" charset="-122"/>
                          <a:sym typeface="Symbol" pitchFamily="18" charset="2"/>
                        </a:rPr>
                        <a:t></a:t>
                      </a:r>
                      <a:r>
                        <a:rPr kumimoji="0" lang="en-US" altLang="zh-CN" sz="2000" b="1" i="0" u="none" strike="noStrike" cap="none" normalizeH="0" baseline="0" smtClean="0">
                          <a:ln>
                            <a:noFill/>
                          </a:ln>
                          <a:solidFill>
                            <a:schemeClr val="tx1"/>
                          </a:solidFill>
                          <a:effectLst/>
                          <a:latin typeface="Arial" charset="0"/>
                          <a:ea typeface="宋体" pitchFamily="2" charset="-122"/>
                          <a:sym typeface="Symbol" pitchFamily="18" charset="2"/>
                        </a:rPr>
                        <a:t> OF) </a:t>
                      </a:r>
                      <a:r>
                        <a:rPr kumimoji="0" lang="en-US" altLang="zh-CN" sz="2000" b="1" i="0" u="none" strike="noStrike" cap="none" normalizeH="0" baseline="0" smtClean="0">
                          <a:ln>
                            <a:noFill/>
                          </a:ln>
                          <a:solidFill>
                            <a:schemeClr val="tx1"/>
                          </a:solidFill>
                          <a:effectLst/>
                          <a:latin typeface="Arial" charset="0"/>
                          <a:ea typeface="宋体" pitchFamily="2" charset="-122"/>
                        </a:rPr>
                        <a:t>= 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JG/JNLE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 (SF</a:t>
                      </a:r>
                      <a:r>
                        <a:rPr kumimoji="0" lang="en-US" altLang="zh-CN" sz="2000" b="1" i="0" u="none" strike="noStrike" cap="none" normalizeH="0" baseline="0" smtClean="0">
                          <a:ln>
                            <a:noFill/>
                          </a:ln>
                          <a:solidFill>
                            <a:schemeClr val="tx1"/>
                          </a:solidFill>
                          <a:effectLst/>
                          <a:latin typeface="宋体" pitchFamily="2" charset="-122"/>
                          <a:ea typeface="宋体" pitchFamily="2" charset="-122"/>
                          <a:sym typeface="Symbol" pitchFamily="18" charset="2"/>
                        </a:rPr>
                        <a:t></a:t>
                      </a:r>
                      <a:r>
                        <a:rPr kumimoji="0" lang="en-US" altLang="zh-CN" sz="2000" b="1" i="0" u="none" strike="noStrike" cap="none" normalizeH="0" baseline="0" smtClean="0">
                          <a:ln>
                            <a:noFill/>
                          </a:ln>
                          <a:solidFill>
                            <a:schemeClr val="tx1"/>
                          </a:solidFill>
                          <a:effectLst/>
                          <a:latin typeface="Arial" charset="0"/>
                          <a:ea typeface="宋体" pitchFamily="2" charset="-122"/>
                          <a:sym typeface="Symbol" pitchFamily="18" charset="2"/>
                        </a:rPr>
                        <a:t>OF)∨ZF )</a:t>
                      </a:r>
                      <a:r>
                        <a:rPr kumimoji="0" lang="en-US" altLang="zh-CN" sz="2000" b="1" i="0" u="none" strike="noStrike" cap="none" normalizeH="0" baseline="0" smtClean="0">
                          <a:ln>
                            <a:noFill/>
                          </a:ln>
                          <a:solidFill>
                            <a:schemeClr val="tx1"/>
                          </a:solidFill>
                          <a:effectLst/>
                          <a:latin typeface="Arial" charset="0"/>
                          <a:ea typeface="宋体" pitchFamily="2" charset="-122"/>
                        </a:rPr>
                        <a:t>= 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JLE/JNG</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 (SF</a:t>
                      </a:r>
                      <a:r>
                        <a:rPr kumimoji="0" lang="en-US" altLang="zh-CN" sz="2000" b="1" i="0" u="none" strike="noStrike" cap="none" normalizeH="0" baseline="0" smtClean="0">
                          <a:ln>
                            <a:noFill/>
                          </a:ln>
                          <a:solidFill>
                            <a:schemeClr val="tx1"/>
                          </a:solidFill>
                          <a:effectLst/>
                          <a:latin typeface="宋体" pitchFamily="2" charset="-122"/>
                          <a:ea typeface="宋体" pitchFamily="2" charset="-122"/>
                          <a:sym typeface="Symbol" pitchFamily="18" charset="2"/>
                        </a:rPr>
                        <a:t></a:t>
                      </a:r>
                      <a:r>
                        <a:rPr kumimoji="0" lang="en-US" altLang="zh-CN" sz="2000" b="1" i="0" u="none" strike="noStrike" cap="none" normalizeH="0" baseline="0" smtClean="0">
                          <a:ln>
                            <a:noFill/>
                          </a:ln>
                          <a:solidFill>
                            <a:schemeClr val="tx1"/>
                          </a:solidFill>
                          <a:effectLst/>
                          <a:latin typeface="Arial" charset="0"/>
                          <a:ea typeface="宋体" pitchFamily="2" charset="-122"/>
                          <a:sym typeface="Symbol" pitchFamily="18" charset="2"/>
                        </a:rPr>
                        <a:t>OF)∨ZF )</a:t>
                      </a:r>
                      <a:r>
                        <a:rPr kumimoji="0" lang="en-US" altLang="zh-CN" sz="2000" b="1" i="0" u="none" strike="noStrike" cap="none" normalizeH="0" baseline="0" smtClean="0">
                          <a:ln>
                            <a:noFill/>
                          </a:ln>
                          <a:solidFill>
                            <a:schemeClr val="tx1"/>
                          </a:solidFill>
                          <a:effectLst/>
                          <a:latin typeface="Arial" charset="0"/>
                          <a:ea typeface="宋体" pitchFamily="2" charset="-122"/>
                        </a:rPr>
                        <a:t>= 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136394528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88178"/>
                                        </p:tgtEl>
                                        <p:attrNameLst>
                                          <p:attrName>style.visibility</p:attrName>
                                        </p:attrNameLst>
                                      </p:cBhvr>
                                      <p:to>
                                        <p:strVal val="visible"/>
                                      </p:to>
                                    </p:set>
                                    <p:animEffect transition="in" filter="blinds(horizontal)">
                                      <p:cBhvr>
                                        <p:cTn id="7" dur="500"/>
                                        <p:tgtEl>
                                          <p:spTgt spid="388178"/>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388265"/>
                                        </p:tgtEl>
                                        <p:attrNameLst>
                                          <p:attrName>style.visibility</p:attrName>
                                        </p:attrNameLst>
                                      </p:cBhvr>
                                      <p:to>
                                        <p:strVal val="visible"/>
                                      </p:to>
                                    </p:set>
                                    <p:animEffect transition="in" filter="blinds(horizontal)">
                                      <p:cBhvr>
                                        <p:cTn id="11" dur="500"/>
                                        <p:tgtEl>
                                          <p:spTgt spid="388265"/>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388323"/>
                                        </p:tgtEl>
                                        <p:attrNameLst>
                                          <p:attrName>style.visibility</p:attrName>
                                        </p:attrNameLst>
                                      </p:cBhvr>
                                      <p:to>
                                        <p:strVal val="visible"/>
                                      </p:to>
                                    </p:set>
                                    <p:animEffect transition="in" filter="blinds(horizontal)">
                                      <p:cBhvr>
                                        <p:cTn id="15" dur="500"/>
                                        <p:tgtEl>
                                          <p:spTgt spid="388323"/>
                                        </p:tgtEl>
                                      </p:cBhvr>
                                    </p:animEffect>
                                  </p:childTnLst>
                                </p:cTn>
                              </p:par>
                            </p:childTnLst>
                          </p:cTn>
                        </p:par>
                        <p:par>
                          <p:cTn id="16" fill="hold" nodeType="afterGroup">
                            <p:stCondLst>
                              <p:cond delay="1500"/>
                            </p:stCondLst>
                            <p:childTnLst>
                              <p:par>
                                <p:cTn id="17" presetID="3" presetClass="entr" presetSubtype="10" fill="hold" nodeType="afterEffect">
                                  <p:stCondLst>
                                    <p:cond delay="0"/>
                                  </p:stCondLst>
                                  <p:childTnLst>
                                    <p:set>
                                      <p:cBhvr>
                                        <p:cTn id="18" dur="1" fill="hold">
                                          <p:stCondLst>
                                            <p:cond delay="0"/>
                                          </p:stCondLst>
                                        </p:cTn>
                                        <p:tgtEl>
                                          <p:spTgt spid="388324"/>
                                        </p:tgtEl>
                                        <p:attrNameLst>
                                          <p:attrName>style.visibility</p:attrName>
                                        </p:attrNameLst>
                                      </p:cBhvr>
                                      <p:to>
                                        <p:strVal val="visible"/>
                                      </p:to>
                                    </p:set>
                                    <p:animEffect transition="in" filter="blinds(horizontal)">
                                      <p:cBhvr>
                                        <p:cTn id="19" dur="500"/>
                                        <p:tgtEl>
                                          <p:spTgt spid="388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条件设置指令</a:t>
            </a:r>
            <a:endParaRPr lang="en-US" dirty="0"/>
          </a:p>
        </p:txBody>
      </p:sp>
      <p:sp>
        <p:nvSpPr>
          <p:cNvPr id="3" name="内容占位符 2"/>
          <p:cNvSpPr>
            <a:spLocks noGrp="1"/>
          </p:cNvSpPr>
          <p:nvPr>
            <p:ph idx="1"/>
          </p:nvPr>
        </p:nvSpPr>
        <p:spPr>
          <a:xfrm>
            <a:off x="179512" y="1052736"/>
            <a:ext cx="8784976" cy="5472607"/>
          </a:xfrm>
        </p:spPr>
        <p:txBody>
          <a:bodyPr/>
          <a:lstStyle/>
          <a:p>
            <a:r>
              <a:rPr lang="en-US" sz="2400" dirty="0" smtClean="0"/>
              <a:t>83086</a:t>
            </a:r>
            <a:r>
              <a:rPr lang="zh-CN" altLang="en-US" sz="2400" dirty="0" smtClean="0"/>
              <a:t>以上</a:t>
            </a:r>
            <a:r>
              <a:rPr lang="en-US" altLang="zh-CN" sz="2400" dirty="0" smtClean="0"/>
              <a:t>CPU</a:t>
            </a:r>
            <a:r>
              <a:rPr lang="zh-CN" altLang="en-US" sz="2400" dirty="0" smtClean="0"/>
              <a:t>含有条件设置指令。</a:t>
            </a:r>
            <a:endParaRPr lang="en-US" altLang="zh-CN" sz="2400" dirty="0" smtClean="0"/>
          </a:p>
          <a:p>
            <a:pPr lvl="1"/>
            <a:r>
              <a:rPr lang="zh-CN" altLang="en-US" sz="2400" dirty="0" smtClean="0">
                <a:solidFill>
                  <a:srgbClr val="CC00CC"/>
                </a:solidFill>
              </a:rPr>
              <a:t>条件设置指令的</a:t>
            </a:r>
            <a:r>
              <a:rPr lang="zh-CN" altLang="en-US" sz="2400" dirty="0">
                <a:solidFill>
                  <a:srgbClr val="CC00CC"/>
                </a:solidFill>
              </a:rPr>
              <a:t>功能</a:t>
            </a:r>
            <a:r>
              <a:rPr lang="zh-CN" altLang="en-US" sz="2400" dirty="0" smtClean="0">
                <a:solidFill>
                  <a:srgbClr val="CC00CC"/>
                </a:solidFill>
              </a:rPr>
              <a:t>：</a:t>
            </a:r>
            <a:r>
              <a:rPr lang="zh-CN" altLang="en-US" sz="2400" dirty="0" smtClean="0"/>
              <a:t>根据对条件</a:t>
            </a:r>
            <a:r>
              <a:rPr lang="zh-CN" altLang="en-US" sz="2400" dirty="0"/>
              <a:t>进行测试的</a:t>
            </a:r>
            <a:r>
              <a:rPr lang="zh-CN" altLang="en-US" sz="2400" dirty="0" smtClean="0"/>
              <a:t>结果，或者</a:t>
            </a:r>
            <a:r>
              <a:rPr lang="zh-CN" altLang="en-US" sz="2400" dirty="0" smtClean="0">
                <a:solidFill>
                  <a:srgbClr val="0000CC"/>
                </a:solidFill>
              </a:rPr>
              <a:t>把一个字节设置为</a:t>
            </a:r>
            <a:r>
              <a:rPr lang="en-US" altLang="zh-CN" sz="2400" dirty="0" smtClean="0">
                <a:solidFill>
                  <a:srgbClr val="0000CC"/>
                </a:solidFill>
              </a:rPr>
              <a:t>01H</a:t>
            </a:r>
            <a:r>
              <a:rPr lang="zh-CN" altLang="en-US" sz="2400" dirty="0" smtClean="0"/>
              <a:t>，或者</a:t>
            </a:r>
            <a:r>
              <a:rPr lang="zh-CN" altLang="en-US" sz="2400" dirty="0" smtClean="0">
                <a:solidFill>
                  <a:srgbClr val="0000CC"/>
                </a:solidFill>
              </a:rPr>
              <a:t>把该字节清除为</a:t>
            </a:r>
            <a:r>
              <a:rPr lang="en-US" altLang="zh-CN" sz="2400" dirty="0" smtClean="0">
                <a:solidFill>
                  <a:srgbClr val="0000CC"/>
                </a:solidFill>
              </a:rPr>
              <a:t>00H</a:t>
            </a:r>
            <a:r>
              <a:rPr lang="zh-CN" altLang="en-US" sz="2400" dirty="0" smtClean="0"/>
              <a:t>。</a:t>
            </a:r>
            <a:endParaRPr lang="en-US" altLang="zh-CN" sz="2400" dirty="0" smtClean="0"/>
          </a:p>
          <a:p>
            <a:pPr lvl="1"/>
            <a:r>
              <a:rPr lang="zh-CN" altLang="en-US" sz="2400" dirty="0" smtClean="0"/>
              <a:t>有近</a:t>
            </a:r>
            <a:r>
              <a:rPr lang="en-US" altLang="zh-CN" sz="2400" dirty="0" smtClean="0"/>
              <a:t>20</a:t>
            </a:r>
            <a:r>
              <a:rPr lang="zh-CN" altLang="en-US" sz="2400" dirty="0" smtClean="0"/>
              <a:t>条</a:t>
            </a:r>
            <a:r>
              <a:rPr lang="zh-CN" altLang="en-US" sz="2400" dirty="0"/>
              <a:t>条件设置</a:t>
            </a:r>
            <a:r>
              <a:rPr lang="zh-CN" altLang="en-US" sz="2400" dirty="0" smtClean="0"/>
              <a:t>指令，格式类似。</a:t>
            </a:r>
            <a:endParaRPr lang="en-US" altLang="zh-CN" sz="2400" dirty="0" smtClean="0"/>
          </a:p>
          <a:p>
            <a:pPr lvl="1"/>
            <a:endParaRPr lang="en-US" altLang="zh-CN" sz="2400" dirty="0" smtClean="0"/>
          </a:p>
          <a:p>
            <a:r>
              <a:rPr lang="zh-CN" altLang="en-US" sz="2400" dirty="0" smtClean="0"/>
              <a:t>以</a:t>
            </a:r>
            <a:r>
              <a:rPr lang="en-US" altLang="zh-CN" sz="2400" dirty="0" smtClean="0">
                <a:solidFill>
                  <a:srgbClr val="C00000"/>
                </a:solidFill>
              </a:rPr>
              <a:t>SETC</a:t>
            </a:r>
            <a:r>
              <a:rPr lang="zh-CN" altLang="en-US" sz="2400" dirty="0" smtClean="0"/>
              <a:t>为例：</a:t>
            </a:r>
            <a:endParaRPr lang="en-US" altLang="zh-CN" sz="2400" dirty="0" smtClean="0"/>
          </a:p>
          <a:p>
            <a:pPr lvl="1"/>
            <a:r>
              <a:rPr lang="zh-CN" altLang="en-US" sz="2400" dirty="0" smtClean="0">
                <a:solidFill>
                  <a:srgbClr val="CC00CC"/>
                </a:solidFill>
              </a:rPr>
              <a:t>格式：</a:t>
            </a:r>
            <a:r>
              <a:rPr lang="en-US" altLang="zh-CN" sz="2400" dirty="0" smtClean="0"/>
              <a:t>SETC REG8/MEM8</a:t>
            </a:r>
          </a:p>
          <a:p>
            <a:pPr lvl="1"/>
            <a:r>
              <a:rPr lang="zh-CN" altLang="en-US" sz="2400" dirty="0" smtClean="0">
                <a:solidFill>
                  <a:srgbClr val="CC00CC"/>
                </a:solidFill>
              </a:rPr>
              <a:t>功能：</a:t>
            </a:r>
            <a:r>
              <a:rPr lang="zh-CN" altLang="en-US" sz="2400" dirty="0" smtClean="0"/>
              <a:t>如果进位标志位</a:t>
            </a:r>
            <a:r>
              <a:rPr lang="en-US" altLang="zh-CN" sz="2400" dirty="0" smtClean="0"/>
              <a:t>1</a:t>
            </a:r>
            <a:r>
              <a:rPr lang="zh-CN" altLang="en-US" sz="2400" dirty="0" smtClean="0"/>
              <a:t>，则</a:t>
            </a:r>
            <a:r>
              <a:rPr lang="en-US" altLang="zh-CN" sz="2400" dirty="0" smtClean="0"/>
              <a:t>REG8/MEM8</a:t>
            </a:r>
            <a:r>
              <a:rPr lang="zh-CN" altLang="en-US" sz="2400" dirty="0" smtClean="0"/>
              <a:t>置为</a:t>
            </a:r>
            <a:r>
              <a:rPr lang="en-US" altLang="zh-CN" sz="2400" dirty="0" smtClean="0"/>
              <a:t>1</a:t>
            </a:r>
            <a:r>
              <a:rPr lang="zh-CN" altLang="en-US" sz="2400" dirty="0" smtClean="0"/>
              <a:t>，否则为</a:t>
            </a:r>
            <a:r>
              <a:rPr lang="en-US" altLang="zh-CN" sz="2400" dirty="0" smtClean="0"/>
              <a:t>0</a:t>
            </a:r>
            <a:r>
              <a:rPr lang="zh-CN" altLang="en-US" sz="2400" dirty="0" smtClean="0"/>
              <a:t>。</a:t>
            </a:r>
            <a:endParaRPr lang="en-US" sz="2400" dirty="0" smtClean="0"/>
          </a:p>
          <a:p>
            <a:endParaRPr lang="en-US" sz="2400" dirty="0"/>
          </a:p>
          <a:p>
            <a:r>
              <a:rPr lang="zh-CN" altLang="en-US" sz="2400" dirty="0">
                <a:solidFill>
                  <a:srgbClr val="0000CC"/>
                </a:solidFill>
              </a:rPr>
              <a:t>条件转移指令</a:t>
            </a:r>
            <a:r>
              <a:rPr lang="zh-CN" altLang="en-US" sz="2400" dirty="0"/>
              <a:t>要测试的条件可以由</a:t>
            </a:r>
            <a:r>
              <a:rPr lang="zh-CN" altLang="en-US" sz="2400" dirty="0">
                <a:solidFill>
                  <a:srgbClr val="0000CC"/>
                </a:solidFill>
              </a:rPr>
              <a:t>条件设置指令</a:t>
            </a:r>
            <a:r>
              <a:rPr lang="zh-CN" altLang="en-US" sz="2400" dirty="0"/>
              <a:t>来建立</a:t>
            </a:r>
            <a:r>
              <a:rPr lang="zh-CN" altLang="en-US" sz="2400" dirty="0" smtClean="0"/>
              <a:t>。</a:t>
            </a:r>
            <a:endParaRPr lang="en-US" altLang="zh-CN" sz="2400" dirty="0"/>
          </a:p>
        </p:txBody>
      </p:sp>
    </p:spTree>
    <p:extLst>
      <p:ext uri="{BB962C8B-B14F-4D97-AF65-F5344CB8AC3E}">
        <p14:creationId xmlns:p14="http://schemas.microsoft.com/office/powerpoint/2010/main" val="3617914246"/>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条件设置指令</a:t>
            </a:r>
            <a:endParaRPr lang="en-US" dirty="0"/>
          </a:p>
        </p:txBody>
      </p:sp>
      <p:graphicFrame>
        <p:nvGraphicFramePr>
          <p:cNvPr id="4" name="Group 82"/>
          <p:cNvGraphicFramePr>
            <a:graphicFrameLocks noGrp="1"/>
          </p:cNvGraphicFramePr>
          <p:nvPr>
            <p:extLst>
              <p:ext uri="{D42A27DB-BD31-4B8C-83A1-F6EECF244321}">
                <p14:modId xmlns:p14="http://schemas.microsoft.com/office/powerpoint/2010/main" val="1890359017"/>
              </p:ext>
            </p:extLst>
          </p:nvPr>
        </p:nvGraphicFramePr>
        <p:xfrm>
          <a:off x="323529" y="1094149"/>
          <a:ext cx="4248471" cy="5548317"/>
        </p:xfrm>
        <a:graphic>
          <a:graphicData uri="http://schemas.openxmlformats.org/drawingml/2006/table">
            <a:tbl>
              <a:tblPr/>
              <a:tblGrid>
                <a:gridCol w="2206389"/>
                <a:gridCol w="2042082"/>
              </a:tblGrid>
              <a:tr h="3962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rgbClr val="CC0000"/>
                          </a:solidFill>
                          <a:effectLst/>
                          <a:latin typeface="Arial" charset="0"/>
                          <a:ea typeface="宋体" pitchFamily="2" charset="-122"/>
                        </a:rPr>
                        <a:t>单标志位</a:t>
                      </a: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CC"/>
                    </a:solidFill>
                  </a:tcPr>
                </a:tc>
                <a:tc hMerge="1">
                  <a:txBody>
                    <a:bodyPr/>
                    <a:lstStyle/>
                    <a:p>
                      <a:endParaRPr lang="zh-CN" altLang="en-US"/>
                    </a:p>
                  </a:txBody>
                  <a:tcPr/>
                </a:tc>
              </a:tr>
              <a:tr h="3968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CC0000"/>
                          </a:solidFill>
                          <a:effectLst/>
                          <a:latin typeface="Arial" charset="0"/>
                          <a:ea typeface="宋体" pitchFamily="2" charset="-122"/>
                        </a:rPr>
                        <a:t>助记符</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CC0000"/>
                          </a:solidFill>
                          <a:effectLst/>
                          <a:latin typeface="Arial" charset="0"/>
                          <a:ea typeface="宋体" pitchFamily="2" charset="-122"/>
                        </a:rPr>
                        <a:t>测试条件</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SETAE</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C=0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SETB</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C=1</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SETC</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C=1</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SETE</a:t>
                      </a:r>
                      <a:r>
                        <a:rPr kumimoji="0" lang="zh-CN" altLang="en-US" sz="2000" b="1" i="0" u="none" strike="noStrike" cap="none" normalizeH="0" baseline="0" dirty="0" smtClean="0">
                          <a:ln>
                            <a:noFill/>
                          </a:ln>
                          <a:solidFill>
                            <a:schemeClr val="tx1"/>
                          </a:solidFill>
                          <a:effectLst/>
                          <a:latin typeface="Arial" charset="0"/>
                          <a:ea typeface="宋体" pitchFamily="2" charset="-122"/>
                        </a:rPr>
                        <a:t>或</a:t>
                      </a:r>
                      <a:r>
                        <a:rPr kumimoji="0" lang="en-US" altLang="zh-CN" sz="2000" b="1" i="0" u="none" strike="noStrike" cap="none" normalizeH="0" baseline="0" dirty="0" smtClean="0">
                          <a:ln>
                            <a:noFill/>
                          </a:ln>
                          <a:solidFill>
                            <a:schemeClr val="tx1"/>
                          </a:solidFill>
                          <a:effectLst/>
                          <a:latin typeface="Arial" charset="0"/>
                          <a:ea typeface="宋体" pitchFamily="2" charset="-122"/>
                        </a:rPr>
                        <a:t>SETZ</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Z=1</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SETGE</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SETL</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SF!=OF</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SETNC</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C=0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SETNE</a:t>
                      </a:r>
                      <a:r>
                        <a:rPr kumimoji="0" lang="zh-CN" altLang="en-US" sz="2000" b="1" i="0" u="none" strike="noStrike" cap="none" normalizeH="0" baseline="0" dirty="0" smtClean="0">
                          <a:ln>
                            <a:noFill/>
                          </a:ln>
                          <a:solidFill>
                            <a:schemeClr val="tx1"/>
                          </a:solidFill>
                          <a:effectLst/>
                          <a:latin typeface="Arial" charset="0"/>
                          <a:ea typeface="宋体" pitchFamily="2" charset="-122"/>
                        </a:rPr>
                        <a:t>或</a:t>
                      </a:r>
                      <a:r>
                        <a:rPr kumimoji="0" lang="en-US" altLang="zh-CN" sz="2000" b="1" i="0" u="none" strike="noStrike" cap="none" normalizeH="0" baseline="0" dirty="0" smtClean="0">
                          <a:ln>
                            <a:noFill/>
                          </a:ln>
                          <a:solidFill>
                            <a:schemeClr val="tx1"/>
                          </a:solidFill>
                          <a:effectLst/>
                          <a:latin typeface="Arial" charset="0"/>
                          <a:ea typeface="宋体" pitchFamily="2" charset="-122"/>
                        </a:rPr>
                        <a:t>SETNZ</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Z=0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SETNO</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O=0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SETNS</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SETNP</a:t>
                      </a:r>
                      <a:r>
                        <a:rPr kumimoji="0" lang="zh-CN" altLang="en-US" sz="2000" b="1" i="0" u="none" strike="noStrike" cap="none" normalizeH="0" baseline="0" dirty="0" smtClean="0">
                          <a:ln>
                            <a:noFill/>
                          </a:ln>
                          <a:solidFill>
                            <a:schemeClr val="tx1"/>
                          </a:solidFill>
                          <a:effectLst/>
                          <a:latin typeface="Arial" charset="0"/>
                          <a:ea typeface="宋体" pitchFamily="2" charset="-122"/>
                        </a:rPr>
                        <a:t>或</a:t>
                      </a:r>
                      <a:r>
                        <a:rPr kumimoji="0" lang="en-US" altLang="zh-CN" sz="2000" b="1" i="0" u="none" strike="noStrike" cap="none" normalizeH="0" baseline="0" dirty="0" smtClean="0">
                          <a:ln>
                            <a:noFill/>
                          </a:ln>
                          <a:solidFill>
                            <a:schemeClr val="tx1"/>
                          </a:solidFill>
                          <a:effectLst/>
                          <a:latin typeface="Arial" charset="0"/>
                          <a:ea typeface="宋体" pitchFamily="2" charset="-122"/>
                        </a:rPr>
                        <a:t>SETPO</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P=0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SETO</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O=1</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5" name="Group 169"/>
          <p:cNvGraphicFramePr>
            <a:graphicFrameLocks noGrp="1"/>
          </p:cNvGraphicFramePr>
          <p:nvPr>
            <p:extLst>
              <p:ext uri="{D42A27DB-BD31-4B8C-83A1-F6EECF244321}">
                <p14:modId xmlns:p14="http://schemas.microsoft.com/office/powerpoint/2010/main" val="2467966282"/>
              </p:ext>
            </p:extLst>
          </p:nvPr>
        </p:nvGraphicFramePr>
        <p:xfrm>
          <a:off x="4860033" y="2996952"/>
          <a:ext cx="3888432" cy="1585912"/>
        </p:xfrm>
        <a:graphic>
          <a:graphicData uri="http://schemas.openxmlformats.org/drawingml/2006/table">
            <a:tbl>
              <a:tblPr/>
              <a:tblGrid>
                <a:gridCol w="1501221"/>
                <a:gridCol w="2387211"/>
              </a:tblGrid>
              <a:tr h="396319">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rgbClr val="CC0000"/>
                          </a:solidFill>
                          <a:effectLst/>
                          <a:latin typeface="Arial" charset="0"/>
                          <a:ea typeface="宋体" pitchFamily="2" charset="-122"/>
                        </a:rPr>
                        <a:t>多标志位，无符号数</a:t>
                      </a:r>
                    </a:p>
                  </a:txBody>
                  <a:tcPr marT="45729" marB="45729"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CC"/>
                    </a:solidFill>
                  </a:tcPr>
                </a:tc>
                <a:tc hMerge="1">
                  <a:txBody>
                    <a:bodyPr/>
                    <a:lstStyle/>
                    <a:p>
                      <a:endParaRPr lang="zh-CN" altLang="en-US"/>
                    </a:p>
                  </a:txBody>
                  <a:tcPr/>
                </a:tc>
              </a:tr>
              <a:tr h="3969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CC0000"/>
                          </a:solidFill>
                          <a:effectLst/>
                          <a:latin typeface="Arial" charset="0"/>
                          <a:ea typeface="宋体" pitchFamily="2" charset="-122"/>
                        </a:rPr>
                        <a:t>助记符</a:t>
                      </a:r>
                    </a:p>
                  </a:txBody>
                  <a:tcPr marT="45729" marB="457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CC0000"/>
                          </a:solidFill>
                          <a:effectLst/>
                          <a:latin typeface="Arial" charset="0"/>
                          <a:ea typeface="宋体" pitchFamily="2" charset="-122"/>
                        </a:rPr>
                        <a:t>测试条件</a:t>
                      </a:r>
                    </a:p>
                  </a:txBody>
                  <a:tcPr marT="45729" marB="457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3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SETA</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C=0</a:t>
                      </a:r>
                      <a:r>
                        <a:rPr kumimoji="0" lang="zh-CN" altLang="en-US" sz="2000" b="1" i="0" u="none" strike="noStrike" cap="none" normalizeH="0" baseline="0" dirty="0" smtClean="0">
                          <a:ln>
                            <a:noFill/>
                          </a:ln>
                          <a:solidFill>
                            <a:schemeClr val="tx1"/>
                          </a:solidFill>
                          <a:effectLst/>
                          <a:latin typeface="Arial" charset="0"/>
                          <a:ea typeface="宋体" pitchFamily="2" charset="-122"/>
                        </a:rPr>
                        <a:t>且</a:t>
                      </a:r>
                      <a:r>
                        <a:rPr kumimoji="0" lang="en-US" altLang="zh-CN" sz="2000" b="1" i="0" u="none" strike="noStrike" cap="none" normalizeH="0" baseline="0" dirty="0" smtClean="0">
                          <a:ln>
                            <a:noFill/>
                          </a:ln>
                          <a:solidFill>
                            <a:schemeClr val="tx1"/>
                          </a:solidFill>
                          <a:effectLst/>
                          <a:latin typeface="Arial" charset="0"/>
                          <a:ea typeface="宋体" pitchFamily="2" charset="-122"/>
                        </a:rPr>
                        <a:t>Z=0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319">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cap="none" normalizeH="0" baseline="0" dirty="0" smtClean="0">
                          <a:ln>
                            <a:noFill/>
                          </a:ln>
                          <a:solidFill>
                            <a:schemeClr val="tx1"/>
                          </a:solidFill>
                          <a:effectLst/>
                          <a:latin typeface="Arial" charset="0"/>
                          <a:ea typeface="宋体" pitchFamily="2" charset="-122"/>
                        </a:rPr>
                        <a:t>SETBE</a:t>
                      </a:r>
                    </a:p>
                  </a:txBody>
                  <a:tcPr marT="45729" marB="457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C=1</a:t>
                      </a:r>
                      <a:r>
                        <a:rPr kumimoji="0" lang="zh-CN" altLang="en-US" sz="2000" b="1" i="0" u="none" strike="noStrike" cap="none" normalizeH="0" baseline="0" dirty="0" smtClean="0">
                          <a:ln>
                            <a:noFill/>
                          </a:ln>
                          <a:solidFill>
                            <a:schemeClr val="tx1"/>
                          </a:solidFill>
                          <a:effectLst/>
                          <a:latin typeface="Arial" charset="0"/>
                          <a:ea typeface="宋体" pitchFamily="2" charset="-122"/>
                        </a:rPr>
                        <a:t>或</a:t>
                      </a:r>
                      <a:r>
                        <a:rPr kumimoji="0" lang="en-US" altLang="zh-CN" sz="2000" b="1" i="0" u="none" strike="noStrike" cap="none" normalizeH="0" baseline="0" dirty="0" smtClean="0">
                          <a:ln>
                            <a:noFill/>
                          </a:ln>
                          <a:solidFill>
                            <a:schemeClr val="tx1"/>
                          </a:solidFill>
                          <a:effectLst/>
                          <a:latin typeface="Arial" charset="0"/>
                          <a:ea typeface="宋体" pitchFamily="2" charset="-122"/>
                        </a:rPr>
                        <a:t>Z=1</a:t>
                      </a:r>
                    </a:p>
                  </a:txBody>
                  <a:tcPr marT="45729" marB="457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7" name="Group 227"/>
          <p:cNvGraphicFramePr>
            <a:graphicFrameLocks noGrp="1"/>
          </p:cNvGraphicFramePr>
          <p:nvPr>
            <p:extLst>
              <p:ext uri="{D42A27DB-BD31-4B8C-83A1-F6EECF244321}">
                <p14:modId xmlns:p14="http://schemas.microsoft.com/office/powerpoint/2010/main" val="2128218393"/>
              </p:ext>
            </p:extLst>
          </p:nvPr>
        </p:nvGraphicFramePr>
        <p:xfrm>
          <a:off x="4860033" y="4869160"/>
          <a:ext cx="3888432" cy="1584960"/>
        </p:xfrm>
        <a:graphic>
          <a:graphicData uri="http://schemas.openxmlformats.org/drawingml/2006/table">
            <a:tbl>
              <a:tblPr/>
              <a:tblGrid>
                <a:gridCol w="1501221"/>
                <a:gridCol w="2387211"/>
              </a:tblGrid>
              <a:tr h="395288">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rgbClr val="CC0000"/>
                          </a:solidFill>
                          <a:effectLst/>
                          <a:latin typeface="Arial" charset="0"/>
                          <a:ea typeface="宋体" pitchFamily="2" charset="-122"/>
                        </a:rPr>
                        <a:t>多标志位，带符号数</a:t>
                      </a:r>
                      <a:endParaRPr kumimoji="0" lang="zh-CN" altLang="en-US" sz="2000" b="1" i="0" u="none" strike="noStrike" cap="none" normalizeH="0" baseline="0" dirty="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CCFFCC"/>
                    </a:solidFill>
                  </a:tcPr>
                </a:tc>
                <a:tc hMerge="1">
                  <a:txBody>
                    <a:bodyPr/>
                    <a:lstStyle/>
                    <a:p>
                      <a:endParaRPr lang="zh-CN" altLang="en-US"/>
                    </a:p>
                  </a:txBody>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Z=0</a:t>
                      </a:r>
                      <a:r>
                        <a:rPr kumimoji="0" lang="zh-CN" altLang="en-US" sz="2000" b="1" i="0" u="none" strike="noStrike" cap="none" normalizeH="0" baseline="0" dirty="0" smtClean="0">
                          <a:ln>
                            <a:noFill/>
                          </a:ln>
                          <a:solidFill>
                            <a:schemeClr val="tx1"/>
                          </a:solidFill>
                          <a:effectLst/>
                          <a:latin typeface="Arial" charset="0"/>
                          <a:ea typeface="宋体" pitchFamily="2" charset="-122"/>
                        </a:rPr>
                        <a:t>且</a:t>
                      </a:r>
                      <a:r>
                        <a:rPr kumimoji="0" lang="en-US" altLang="zh-CN" sz="2000" b="1" i="0" u="none" strike="noStrike" cap="none" normalizeH="0" baseline="0" dirty="0" smtClean="0">
                          <a:ln>
                            <a:noFill/>
                          </a:ln>
                          <a:solidFill>
                            <a:schemeClr val="tx1"/>
                          </a:solidFill>
                          <a:effectLst/>
                          <a:latin typeface="Arial" charset="0"/>
                          <a:ea typeface="宋体" pitchFamily="2" charset="-122"/>
                        </a:rPr>
                        <a:t>SF=OF</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cap="none" normalizeH="0" baseline="0" dirty="0" smtClean="0">
                          <a:ln>
                            <a:noFill/>
                          </a:ln>
                          <a:solidFill>
                            <a:schemeClr val="tx1"/>
                          </a:solidFill>
                          <a:effectLst/>
                          <a:latin typeface="Arial" charset="0"/>
                          <a:ea typeface="宋体" pitchFamily="2" charset="-122"/>
                        </a:rPr>
                        <a:t>SETLE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Z=1</a:t>
                      </a:r>
                      <a:r>
                        <a:rPr kumimoji="0" lang="zh-CN" altLang="en-US" sz="2000" b="1" i="0" u="none" strike="noStrike" cap="none" normalizeH="0" baseline="0" dirty="0" smtClean="0">
                          <a:ln>
                            <a:noFill/>
                          </a:ln>
                          <a:solidFill>
                            <a:schemeClr val="tx1"/>
                          </a:solidFill>
                          <a:effectLst/>
                          <a:latin typeface="Arial" charset="0"/>
                          <a:ea typeface="宋体" pitchFamily="2" charset="-122"/>
                        </a:rPr>
                        <a:t>或</a:t>
                      </a:r>
                      <a:r>
                        <a:rPr kumimoji="0" lang="en-US" altLang="zh-CN" sz="2000" b="1" i="0" u="none" strike="noStrike" cap="none" normalizeH="0" baseline="0" dirty="0" smtClean="0">
                          <a:ln>
                            <a:noFill/>
                          </a:ln>
                          <a:solidFill>
                            <a:schemeClr val="tx1"/>
                          </a:solidFill>
                          <a:effectLst/>
                          <a:latin typeface="Arial" charset="0"/>
                          <a:ea typeface="宋体" pitchFamily="2" charset="-122"/>
                        </a:rPr>
                        <a:t>SF!=OF</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 name="Group 82"/>
          <p:cNvGraphicFramePr>
            <a:graphicFrameLocks noGrp="1"/>
          </p:cNvGraphicFramePr>
          <p:nvPr>
            <p:extLst>
              <p:ext uri="{D42A27DB-BD31-4B8C-83A1-F6EECF244321}">
                <p14:modId xmlns:p14="http://schemas.microsoft.com/office/powerpoint/2010/main" val="2378957413"/>
              </p:ext>
            </p:extLst>
          </p:nvPr>
        </p:nvGraphicFramePr>
        <p:xfrm>
          <a:off x="4860033" y="1084403"/>
          <a:ext cx="3888432" cy="1585687"/>
        </p:xfrm>
        <a:graphic>
          <a:graphicData uri="http://schemas.openxmlformats.org/drawingml/2006/table">
            <a:tbl>
              <a:tblPr/>
              <a:tblGrid>
                <a:gridCol w="2019407"/>
                <a:gridCol w="1869025"/>
              </a:tblGrid>
              <a:tr h="3962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rgbClr val="CC0000"/>
                          </a:solidFill>
                          <a:effectLst/>
                          <a:latin typeface="Arial" charset="0"/>
                          <a:ea typeface="宋体" pitchFamily="2" charset="-122"/>
                        </a:rPr>
                        <a:t>单标志位</a:t>
                      </a: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CC"/>
                    </a:solidFill>
                  </a:tcPr>
                </a:tc>
                <a:tc hMerge="1">
                  <a:txBody>
                    <a:bodyPr/>
                    <a:lstStyle/>
                    <a:p>
                      <a:endParaRPr lang="zh-CN" altLang="en-US"/>
                    </a:p>
                  </a:txBody>
                  <a:tcPr/>
                </a:tc>
              </a:tr>
              <a:tr h="3968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CC0000"/>
                          </a:solidFill>
                          <a:effectLst/>
                          <a:latin typeface="Arial" charset="0"/>
                          <a:ea typeface="宋体" pitchFamily="2" charset="-122"/>
                        </a:rPr>
                        <a:t>助记符</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CC0000"/>
                          </a:solidFill>
                          <a:effectLst/>
                          <a:latin typeface="Arial" charset="0"/>
                          <a:ea typeface="宋体" pitchFamily="2" charset="-122"/>
                        </a:rPr>
                        <a:t>测试条件</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SETP</a:t>
                      </a:r>
                      <a:r>
                        <a:rPr kumimoji="0" lang="zh-CN" altLang="en-US" sz="2000" b="1" i="0" u="none" strike="noStrike" cap="none" normalizeH="0" baseline="0" dirty="0" smtClean="0">
                          <a:ln>
                            <a:noFill/>
                          </a:ln>
                          <a:solidFill>
                            <a:schemeClr val="tx1"/>
                          </a:solidFill>
                          <a:effectLst/>
                          <a:latin typeface="Arial" charset="0"/>
                          <a:ea typeface="宋体" pitchFamily="2" charset="-122"/>
                        </a:rPr>
                        <a:t>或</a:t>
                      </a:r>
                      <a:r>
                        <a:rPr kumimoji="0" lang="en-US" altLang="zh-CN" sz="2000" b="1" i="0" u="none" strike="noStrike" cap="none" normalizeH="0" baseline="0" dirty="0" smtClean="0">
                          <a:ln>
                            <a:noFill/>
                          </a:ln>
                          <a:solidFill>
                            <a:schemeClr val="tx1"/>
                          </a:solidFill>
                          <a:effectLst/>
                          <a:latin typeface="Arial" charset="0"/>
                          <a:ea typeface="宋体" pitchFamily="2" charset="-122"/>
                        </a:rPr>
                        <a:t>SETPE</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P=1</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SETS</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21512861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8000"/>
                </a:solidFill>
              </a:rPr>
              <a:t>Example 1</a:t>
            </a:r>
            <a:endParaRPr lang="en-US" dirty="0"/>
          </a:p>
        </p:txBody>
      </p:sp>
      <p:sp>
        <p:nvSpPr>
          <p:cNvPr id="3" name="内容占位符 2"/>
          <p:cNvSpPr>
            <a:spLocks noGrp="1"/>
          </p:cNvSpPr>
          <p:nvPr>
            <p:ph idx="1"/>
          </p:nvPr>
        </p:nvSpPr>
        <p:spPr>
          <a:xfrm>
            <a:off x="107504" y="1052736"/>
            <a:ext cx="8856984" cy="5616624"/>
          </a:xfrm>
        </p:spPr>
        <p:txBody>
          <a:bodyPr/>
          <a:lstStyle/>
          <a:p>
            <a:pPr marL="0"/>
            <a:r>
              <a:rPr lang="zh-CN" altLang="en-US" dirty="0">
                <a:solidFill>
                  <a:srgbClr val="CC00CC"/>
                </a:solidFill>
              </a:rPr>
              <a:t>例</a:t>
            </a:r>
            <a:r>
              <a:rPr lang="zh-CN" altLang="en-US" dirty="0" smtClean="0">
                <a:solidFill>
                  <a:srgbClr val="CC00CC"/>
                </a:solidFill>
              </a:rPr>
              <a:t>，</a:t>
            </a:r>
            <a:r>
              <a:rPr lang="zh-CN" altLang="en-US" dirty="0" smtClean="0"/>
              <a:t>统计</a:t>
            </a:r>
            <a:r>
              <a:rPr lang="en-US" altLang="zh-CN" dirty="0" smtClean="0"/>
              <a:t>EAX</a:t>
            </a:r>
            <a:r>
              <a:rPr lang="zh-CN" altLang="en-US" dirty="0" smtClean="0"/>
              <a:t>中的</a:t>
            </a:r>
            <a:r>
              <a:rPr lang="en-US" altLang="zh-CN" dirty="0" smtClean="0"/>
              <a:t>8</a:t>
            </a:r>
            <a:r>
              <a:rPr lang="zh-CN" altLang="en-US" dirty="0" smtClean="0"/>
              <a:t>个十六进制数中有多少个</a:t>
            </a:r>
            <a:r>
              <a:rPr lang="en-US" altLang="zh-CN" dirty="0" smtClean="0"/>
              <a:t>0</a:t>
            </a:r>
            <a:r>
              <a:rPr lang="zh-CN" altLang="en-US" dirty="0" smtClean="0"/>
              <a:t>。</a:t>
            </a:r>
            <a:endParaRPr lang="en-US" dirty="0" smtClean="0"/>
          </a:p>
          <a:p>
            <a:pPr marL="720000" indent="0">
              <a:buNone/>
            </a:pPr>
            <a:endParaRPr lang="en-US" dirty="0" smtClean="0"/>
          </a:p>
          <a:p>
            <a:pPr marL="400050" lvl="1" indent="0">
              <a:buNone/>
            </a:pPr>
            <a:r>
              <a:rPr lang="en-US" dirty="0" smtClean="0"/>
              <a:t>	    MOV BL, 0H</a:t>
            </a:r>
            <a:endParaRPr lang="en-US" dirty="0"/>
          </a:p>
          <a:p>
            <a:pPr marL="400050" lvl="1" indent="0">
              <a:buNone/>
            </a:pPr>
            <a:r>
              <a:rPr lang="en-US" dirty="0" smtClean="0"/>
              <a:t>	    MOV </a:t>
            </a:r>
            <a:r>
              <a:rPr lang="en-US" dirty="0"/>
              <a:t>CX,8      </a:t>
            </a:r>
            <a:r>
              <a:rPr lang="en-US" dirty="0" smtClean="0">
                <a:solidFill>
                  <a:srgbClr val="008000"/>
                </a:solidFill>
              </a:rPr>
              <a:t>;</a:t>
            </a:r>
            <a:r>
              <a:rPr lang="zh-CN" altLang="en-US" dirty="0" smtClean="0">
                <a:solidFill>
                  <a:srgbClr val="008000"/>
                </a:solidFill>
              </a:rPr>
              <a:t> </a:t>
            </a:r>
            <a:r>
              <a:rPr lang="en-US" dirty="0" smtClean="0">
                <a:solidFill>
                  <a:srgbClr val="008000"/>
                </a:solidFill>
              </a:rPr>
              <a:t>8</a:t>
            </a:r>
            <a:r>
              <a:rPr lang="zh-CN" altLang="en-US" dirty="0" smtClean="0">
                <a:solidFill>
                  <a:srgbClr val="008000"/>
                </a:solidFill>
              </a:rPr>
              <a:t>个十六进制数</a:t>
            </a:r>
            <a:endParaRPr lang="en-US" altLang="zh-CN" dirty="0">
              <a:solidFill>
                <a:srgbClr val="008000"/>
              </a:solidFill>
            </a:endParaRPr>
          </a:p>
          <a:p>
            <a:pPr marL="400050" lvl="1" indent="0">
              <a:buNone/>
            </a:pPr>
            <a:r>
              <a:rPr lang="en-US" dirty="0"/>
              <a:t>AGAIN</a:t>
            </a:r>
            <a:r>
              <a:rPr lang="en-US" dirty="0" smtClean="0"/>
              <a:t>: TEST AL,0FH</a:t>
            </a:r>
            <a:r>
              <a:rPr lang="en-US" dirty="0" smtClean="0">
                <a:solidFill>
                  <a:srgbClr val="008000"/>
                </a:solidFill>
              </a:rPr>
              <a:t>;</a:t>
            </a:r>
            <a:r>
              <a:rPr lang="zh-CN" altLang="en-US" dirty="0" smtClean="0">
                <a:solidFill>
                  <a:srgbClr val="008000"/>
                </a:solidFill>
              </a:rPr>
              <a:t>测试低</a:t>
            </a:r>
            <a:r>
              <a:rPr lang="en-US" altLang="zh-CN" dirty="0" smtClean="0">
                <a:solidFill>
                  <a:srgbClr val="008000"/>
                </a:solidFill>
              </a:rPr>
              <a:t>4</a:t>
            </a:r>
            <a:r>
              <a:rPr lang="zh-CN" altLang="en-US" dirty="0" smtClean="0">
                <a:solidFill>
                  <a:srgbClr val="008000"/>
                </a:solidFill>
              </a:rPr>
              <a:t>位二进制数是否为</a:t>
            </a:r>
            <a:r>
              <a:rPr lang="en-US" altLang="zh-CN" dirty="0" smtClean="0">
                <a:solidFill>
                  <a:srgbClr val="008000"/>
                </a:solidFill>
              </a:rPr>
              <a:t>0</a:t>
            </a:r>
            <a:endParaRPr lang="en-US" dirty="0">
              <a:solidFill>
                <a:srgbClr val="008000"/>
              </a:solidFill>
            </a:endParaRPr>
          </a:p>
          <a:p>
            <a:pPr marL="400050" lvl="1" indent="0">
              <a:buNone/>
            </a:pPr>
            <a:r>
              <a:rPr lang="en-US" dirty="0" smtClean="0"/>
              <a:t>	    </a:t>
            </a:r>
            <a:r>
              <a:rPr lang="en-US" dirty="0" smtClean="0">
                <a:solidFill>
                  <a:srgbClr val="0000CC"/>
                </a:solidFill>
              </a:rPr>
              <a:t>JNZ </a:t>
            </a:r>
            <a:r>
              <a:rPr lang="en-US" dirty="0">
                <a:solidFill>
                  <a:srgbClr val="0000CC"/>
                </a:solidFill>
              </a:rPr>
              <a:t>NEXT     </a:t>
            </a:r>
            <a:r>
              <a:rPr lang="en-US" dirty="0" smtClean="0">
                <a:solidFill>
                  <a:srgbClr val="008000"/>
                </a:solidFill>
              </a:rPr>
              <a:t>;</a:t>
            </a:r>
            <a:r>
              <a:rPr lang="zh-CN" altLang="en-US" dirty="0" smtClean="0">
                <a:solidFill>
                  <a:srgbClr val="008000"/>
                </a:solidFill>
              </a:rPr>
              <a:t>不为零，则</a:t>
            </a:r>
            <a:r>
              <a:rPr lang="zh-CN" altLang="en-US" dirty="0">
                <a:solidFill>
                  <a:srgbClr val="008000"/>
                </a:solidFill>
              </a:rPr>
              <a:t>继续测试下一个</a:t>
            </a:r>
            <a:r>
              <a:rPr lang="en-US" altLang="zh-CN" dirty="0">
                <a:solidFill>
                  <a:srgbClr val="008000"/>
                </a:solidFill>
              </a:rPr>
              <a:t>4</a:t>
            </a:r>
            <a:r>
              <a:rPr lang="zh-CN" altLang="en-US" dirty="0" smtClean="0">
                <a:solidFill>
                  <a:srgbClr val="008000"/>
                </a:solidFill>
              </a:rPr>
              <a:t>位</a:t>
            </a:r>
            <a:endParaRPr lang="en-US" altLang="zh-CN" dirty="0">
              <a:solidFill>
                <a:srgbClr val="008000"/>
              </a:solidFill>
            </a:endParaRPr>
          </a:p>
          <a:p>
            <a:pPr marL="400050" lvl="1" indent="0">
              <a:buNone/>
            </a:pPr>
            <a:r>
              <a:rPr lang="en-US" dirty="0" smtClean="0"/>
              <a:t>	    INC BL          </a:t>
            </a:r>
            <a:r>
              <a:rPr lang="en-US" dirty="0" smtClean="0">
                <a:solidFill>
                  <a:srgbClr val="008000"/>
                </a:solidFill>
              </a:rPr>
              <a:t>;</a:t>
            </a:r>
            <a:r>
              <a:rPr lang="zh-CN" altLang="en-US" dirty="0" smtClean="0">
                <a:solidFill>
                  <a:srgbClr val="008000"/>
                </a:solidFill>
              </a:rPr>
              <a:t>为零，计数器</a:t>
            </a:r>
            <a:r>
              <a:rPr lang="en-US" dirty="0" smtClean="0">
                <a:solidFill>
                  <a:srgbClr val="008000"/>
                </a:solidFill>
              </a:rPr>
              <a:t>BL</a:t>
            </a:r>
            <a:r>
              <a:rPr lang="zh-CN" altLang="en-US" dirty="0" smtClean="0">
                <a:solidFill>
                  <a:srgbClr val="008000"/>
                </a:solidFill>
              </a:rPr>
              <a:t>加</a:t>
            </a:r>
            <a:r>
              <a:rPr lang="en-US" altLang="zh-CN" dirty="0">
                <a:solidFill>
                  <a:srgbClr val="008000"/>
                </a:solidFill>
              </a:rPr>
              <a:t>1</a:t>
            </a:r>
          </a:p>
          <a:p>
            <a:pPr marL="400050" lvl="1" indent="0">
              <a:buNone/>
            </a:pPr>
            <a:r>
              <a:rPr lang="en-US" dirty="0"/>
              <a:t>NEXT: </a:t>
            </a:r>
            <a:r>
              <a:rPr lang="en-US" dirty="0" smtClean="0"/>
              <a:t>  ROR </a:t>
            </a:r>
            <a:r>
              <a:rPr lang="en-US" dirty="0"/>
              <a:t>EAX</a:t>
            </a:r>
            <a:r>
              <a:rPr lang="en-US" dirty="0" smtClean="0"/>
              <a:t>, 4  </a:t>
            </a:r>
            <a:r>
              <a:rPr lang="en-US" dirty="0" smtClean="0">
                <a:solidFill>
                  <a:srgbClr val="008000"/>
                </a:solidFill>
              </a:rPr>
              <a:t>;</a:t>
            </a:r>
            <a:r>
              <a:rPr lang="zh-CN" altLang="en-US" dirty="0" smtClean="0">
                <a:solidFill>
                  <a:srgbClr val="008000"/>
                </a:solidFill>
              </a:rPr>
              <a:t> 循环右移</a:t>
            </a:r>
            <a:r>
              <a:rPr lang="en-US" altLang="zh-CN" dirty="0" smtClean="0">
                <a:solidFill>
                  <a:srgbClr val="008000"/>
                </a:solidFill>
              </a:rPr>
              <a:t>4</a:t>
            </a:r>
            <a:r>
              <a:rPr lang="zh-CN" altLang="en-US" dirty="0" smtClean="0">
                <a:solidFill>
                  <a:srgbClr val="008000"/>
                </a:solidFill>
              </a:rPr>
              <a:t>位</a:t>
            </a:r>
            <a:endParaRPr lang="zh-CN" altLang="en-US" dirty="0">
              <a:solidFill>
                <a:srgbClr val="008000"/>
              </a:solidFill>
            </a:endParaRPr>
          </a:p>
          <a:p>
            <a:pPr marL="400050" lvl="1" indent="0">
              <a:buNone/>
            </a:pPr>
            <a:r>
              <a:rPr lang="en-US" dirty="0" smtClean="0"/>
              <a:t>	    LOOP </a:t>
            </a:r>
            <a:r>
              <a:rPr lang="en-US" dirty="0"/>
              <a:t>AGAIN</a:t>
            </a:r>
            <a:endParaRPr lang="en-US" sz="2400" dirty="0"/>
          </a:p>
        </p:txBody>
      </p:sp>
    </p:spTree>
    <p:extLst>
      <p:ext uri="{BB962C8B-B14F-4D97-AF65-F5344CB8AC3E}">
        <p14:creationId xmlns:p14="http://schemas.microsoft.com/office/powerpoint/2010/main" val="3684628849"/>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8000"/>
                </a:solidFill>
              </a:rPr>
              <a:t>Example 2</a:t>
            </a:r>
            <a:endParaRPr lang="en-US" dirty="0"/>
          </a:p>
        </p:txBody>
      </p:sp>
      <p:sp>
        <p:nvSpPr>
          <p:cNvPr id="3" name="内容占位符 2"/>
          <p:cNvSpPr>
            <a:spLocks noGrp="1"/>
          </p:cNvSpPr>
          <p:nvPr>
            <p:ph idx="1"/>
          </p:nvPr>
        </p:nvSpPr>
        <p:spPr>
          <a:xfrm>
            <a:off x="179512" y="1052736"/>
            <a:ext cx="8784976" cy="5616624"/>
          </a:xfrm>
        </p:spPr>
        <p:txBody>
          <a:bodyPr/>
          <a:lstStyle/>
          <a:p>
            <a:pPr marL="0"/>
            <a:r>
              <a:rPr lang="zh-CN" altLang="en-US" dirty="0">
                <a:solidFill>
                  <a:srgbClr val="CC00CC"/>
                </a:solidFill>
              </a:rPr>
              <a:t>例</a:t>
            </a:r>
            <a:r>
              <a:rPr lang="zh-CN" altLang="en-US" dirty="0" smtClean="0">
                <a:solidFill>
                  <a:srgbClr val="CC00CC"/>
                </a:solidFill>
              </a:rPr>
              <a:t>，</a:t>
            </a:r>
            <a:r>
              <a:rPr lang="zh-CN" altLang="en-US" dirty="0" smtClean="0"/>
              <a:t>统计</a:t>
            </a:r>
            <a:r>
              <a:rPr lang="en-US" altLang="zh-CN" dirty="0" smtClean="0"/>
              <a:t>EAX</a:t>
            </a:r>
            <a:r>
              <a:rPr lang="zh-CN" altLang="en-US" dirty="0" smtClean="0"/>
              <a:t>中的</a:t>
            </a:r>
            <a:r>
              <a:rPr lang="en-US" altLang="zh-CN" dirty="0" smtClean="0"/>
              <a:t>8</a:t>
            </a:r>
            <a:r>
              <a:rPr lang="zh-CN" altLang="en-US" dirty="0" smtClean="0"/>
              <a:t>个十六进制数中有多少个</a:t>
            </a:r>
            <a:r>
              <a:rPr lang="en-US" altLang="zh-CN" dirty="0" smtClean="0"/>
              <a:t>0</a:t>
            </a:r>
            <a:r>
              <a:rPr lang="zh-CN" altLang="en-US" dirty="0" smtClean="0"/>
              <a:t>。</a:t>
            </a:r>
            <a:endParaRPr lang="en-US" dirty="0" smtClean="0"/>
          </a:p>
          <a:p>
            <a:pPr marL="720000" indent="0">
              <a:buNone/>
            </a:pPr>
            <a:endParaRPr lang="en-US" dirty="0" smtClean="0"/>
          </a:p>
          <a:p>
            <a:pPr marL="400050" lvl="1" indent="0">
              <a:buNone/>
            </a:pPr>
            <a:r>
              <a:rPr lang="en-US" dirty="0" smtClean="0"/>
              <a:t>	    MOV BL, 0H</a:t>
            </a:r>
            <a:endParaRPr lang="en-US" dirty="0"/>
          </a:p>
          <a:p>
            <a:pPr marL="400050" lvl="1" indent="0">
              <a:buNone/>
            </a:pPr>
            <a:r>
              <a:rPr lang="en-US" dirty="0" smtClean="0"/>
              <a:t>	    MOV </a:t>
            </a:r>
            <a:r>
              <a:rPr lang="en-US" dirty="0"/>
              <a:t>CX,8      </a:t>
            </a:r>
            <a:r>
              <a:rPr lang="en-US" dirty="0" smtClean="0">
                <a:solidFill>
                  <a:srgbClr val="008000"/>
                </a:solidFill>
              </a:rPr>
              <a:t>;</a:t>
            </a:r>
            <a:r>
              <a:rPr lang="zh-CN" altLang="en-US" dirty="0" smtClean="0">
                <a:solidFill>
                  <a:srgbClr val="008000"/>
                </a:solidFill>
              </a:rPr>
              <a:t> </a:t>
            </a:r>
            <a:r>
              <a:rPr lang="en-US" dirty="0" smtClean="0">
                <a:solidFill>
                  <a:srgbClr val="008000"/>
                </a:solidFill>
              </a:rPr>
              <a:t>8</a:t>
            </a:r>
            <a:r>
              <a:rPr lang="zh-CN" altLang="en-US" dirty="0" smtClean="0">
                <a:solidFill>
                  <a:srgbClr val="008000"/>
                </a:solidFill>
              </a:rPr>
              <a:t>个十六进制数</a:t>
            </a:r>
            <a:endParaRPr lang="en-US" altLang="zh-CN" dirty="0">
              <a:solidFill>
                <a:srgbClr val="008000"/>
              </a:solidFill>
            </a:endParaRPr>
          </a:p>
          <a:p>
            <a:pPr marL="400050" lvl="1" indent="0">
              <a:buNone/>
            </a:pPr>
            <a:r>
              <a:rPr lang="en-US" dirty="0"/>
              <a:t>AGAIN</a:t>
            </a:r>
            <a:r>
              <a:rPr lang="en-US" dirty="0" smtClean="0"/>
              <a:t>: TEST AL,0FH</a:t>
            </a:r>
            <a:r>
              <a:rPr lang="en-US" dirty="0" smtClean="0">
                <a:solidFill>
                  <a:srgbClr val="008000"/>
                </a:solidFill>
              </a:rPr>
              <a:t>;</a:t>
            </a:r>
            <a:r>
              <a:rPr lang="zh-CN" altLang="en-US" dirty="0" smtClean="0">
                <a:solidFill>
                  <a:srgbClr val="008000"/>
                </a:solidFill>
              </a:rPr>
              <a:t>测试低</a:t>
            </a:r>
            <a:r>
              <a:rPr lang="en-US" altLang="zh-CN" dirty="0" smtClean="0">
                <a:solidFill>
                  <a:srgbClr val="008000"/>
                </a:solidFill>
              </a:rPr>
              <a:t>4</a:t>
            </a:r>
            <a:r>
              <a:rPr lang="zh-CN" altLang="en-US" dirty="0" smtClean="0">
                <a:solidFill>
                  <a:srgbClr val="008000"/>
                </a:solidFill>
              </a:rPr>
              <a:t>位二进制数是否为</a:t>
            </a:r>
            <a:r>
              <a:rPr lang="en-US" altLang="zh-CN" dirty="0" smtClean="0">
                <a:solidFill>
                  <a:srgbClr val="008000"/>
                </a:solidFill>
              </a:rPr>
              <a:t>0</a:t>
            </a:r>
            <a:endParaRPr lang="en-US" dirty="0">
              <a:solidFill>
                <a:srgbClr val="008000"/>
              </a:solidFill>
            </a:endParaRPr>
          </a:p>
          <a:p>
            <a:pPr marL="400050" lvl="1" indent="0">
              <a:buNone/>
            </a:pPr>
            <a:r>
              <a:rPr lang="en-US" dirty="0" smtClean="0"/>
              <a:t>	    </a:t>
            </a:r>
            <a:r>
              <a:rPr lang="en-US" dirty="0" smtClean="0">
                <a:solidFill>
                  <a:srgbClr val="0000CC"/>
                </a:solidFill>
              </a:rPr>
              <a:t>SETZ BH       </a:t>
            </a:r>
            <a:r>
              <a:rPr lang="en-US" dirty="0" smtClean="0">
                <a:solidFill>
                  <a:srgbClr val="008000"/>
                </a:solidFill>
              </a:rPr>
              <a:t>;</a:t>
            </a:r>
            <a:r>
              <a:rPr lang="zh-CN" altLang="en-US" dirty="0" smtClean="0">
                <a:solidFill>
                  <a:srgbClr val="008000"/>
                </a:solidFill>
              </a:rPr>
              <a:t> 为零，则置</a:t>
            </a:r>
            <a:r>
              <a:rPr lang="en-US" altLang="zh-CN" dirty="0" smtClean="0">
                <a:solidFill>
                  <a:srgbClr val="008000"/>
                </a:solidFill>
              </a:rPr>
              <a:t>BH</a:t>
            </a:r>
            <a:r>
              <a:rPr lang="zh-CN" altLang="en-US" dirty="0" smtClean="0">
                <a:solidFill>
                  <a:srgbClr val="008000"/>
                </a:solidFill>
              </a:rPr>
              <a:t>为</a:t>
            </a:r>
            <a:r>
              <a:rPr lang="en-US" altLang="zh-CN" dirty="0" smtClean="0">
                <a:solidFill>
                  <a:srgbClr val="008000"/>
                </a:solidFill>
              </a:rPr>
              <a:t>1</a:t>
            </a:r>
            <a:r>
              <a:rPr lang="zh-CN" altLang="en-US" dirty="0" smtClean="0">
                <a:solidFill>
                  <a:srgbClr val="008000"/>
                </a:solidFill>
              </a:rPr>
              <a:t>，否则为</a:t>
            </a:r>
            <a:r>
              <a:rPr lang="en-US" altLang="zh-CN" dirty="0" smtClean="0">
                <a:solidFill>
                  <a:srgbClr val="008000"/>
                </a:solidFill>
              </a:rPr>
              <a:t>0</a:t>
            </a:r>
          </a:p>
          <a:p>
            <a:pPr marL="400050" lvl="1" indent="0">
              <a:buNone/>
            </a:pPr>
            <a:r>
              <a:rPr lang="en-US" dirty="0" smtClean="0"/>
              <a:t>	    ADD BL, BH  </a:t>
            </a:r>
            <a:r>
              <a:rPr lang="en-US" dirty="0" smtClean="0">
                <a:solidFill>
                  <a:srgbClr val="008000"/>
                </a:solidFill>
              </a:rPr>
              <a:t>;</a:t>
            </a:r>
            <a:r>
              <a:rPr lang="zh-CN" altLang="en-US" dirty="0" smtClean="0">
                <a:solidFill>
                  <a:srgbClr val="008000"/>
                </a:solidFill>
              </a:rPr>
              <a:t>为零，计数器</a:t>
            </a:r>
            <a:r>
              <a:rPr lang="en-US" dirty="0" smtClean="0">
                <a:solidFill>
                  <a:srgbClr val="008000"/>
                </a:solidFill>
              </a:rPr>
              <a:t>BL</a:t>
            </a:r>
            <a:r>
              <a:rPr lang="zh-CN" altLang="en-US" dirty="0" smtClean="0">
                <a:solidFill>
                  <a:srgbClr val="008000"/>
                </a:solidFill>
              </a:rPr>
              <a:t>加</a:t>
            </a:r>
            <a:r>
              <a:rPr lang="en-US" altLang="zh-CN" dirty="0">
                <a:solidFill>
                  <a:srgbClr val="008000"/>
                </a:solidFill>
              </a:rPr>
              <a:t>1</a:t>
            </a:r>
          </a:p>
          <a:p>
            <a:pPr marL="400050" lvl="1" indent="0">
              <a:buNone/>
            </a:pPr>
            <a:r>
              <a:rPr lang="en-US" dirty="0"/>
              <a:t>	 </a:t>
            </a:r>
            <a:r>
              <a:rPr lang="en-US" dirty="0" smtClean="0"/>
              <a:t>   </a:t>
            </a:r>
            <a:r>
              <a:rPr lang="en-US" dirty="0" smtClean="0"/>
              <a:t>ROR </a:t>
            </a:r>
            <a:r>
              <a:rPr lang="en-US" dirty="0"/>
              <a:t>EAX</a:t>
            </a:r>
            <a:r>
              <a:rPr lang="en-US" dirty="0" smtClean="0"/>
              <a:t>, 4  </a:t>
            </a:r>
            <a:r>
              <a:rPr lang="en-US" dirty="0" smtClean="0">
                <a:solidFill>
                  <a:srgbClr val="008000"/>
                </a:solidFill>
              </a:rPr>
              <a:t>;</a:t>
            </a:r>
            <a:r>
              <a:rPr lang="zh-CN" altLang="en-US" dirty="0" smtClean="0">
                <a:solidFill>
                  <a:srgbClr val="008000"/>
                </a:solidFill>
              </a:rPr>
              <a:t> 循环右移</a:t>
            </a:r>
            <a:r>
              <a:rPr lang="en-US" altLang="zh-CN" dirty="0" smtClean="0">
                <a:solidFill>
                  <a:srgbClr val="008000"/>
                </a:solidFill>
              </a:rPr>
              <a:t>4</a:t>
            </a:r>
            <a:r>
              <a:rPr lang="zh-CN" altLang="en-US" dirty="0" smtClean="0">
                <a:solidFill>
                  <a:srgbClr val="008000"/>
                </a:solidFill>
              </a:rPr>
              <a:t>位</a:t>
            </a:r>
            <a:endParaRPr lang="zh-CN" altLang="en-US" dirty="0">
              <a:solidFill>
                <a:srgbClr val="008000"/>
              </a:solidFill>
            </a:endParaRPr>
          </a:p>
          <a:p>
            <a:pPr marL="400050" lvl="1" indent="0">
              <a:buNone/>
            </a:pPr>
            <a:r>
              <a:rPr lang="en-US" dirty="0" smtClean="0"/>
              <a:t>	    LOOP </a:t>
            </a:r>
            <a:r>
              <a:rPr lang="en-US" dirty="0"/>
              <a:t>AGAIN</a:t>
            </a:r>
            <a:endParaRPr lang="en-US" sz="2400" dirty="0"/>
          </a:p>
        </p:txBody>
      </p:sp>
    </p:spTree>
    <p:extLst>
      <p:ext uri="{BB962C8B-B14F-4D97-AF65-F5344CB8AC3E}">
        <p14:creationId xmlns:p14="http://schemas.microsoft.com/office/powerpoint/2010/main" val="2669667836"/>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循环控制指令</a:t>
            </a:r>
            <a:endParaRPr lang="en-US" dirty="0"/>
          </a:p>
        </p:txBody>
      </p:sp>
      <p:sp>
        <p:nvSpPr>
          <p:cNvPr id="5" name="内容占位符 4"/>
          <p:cNvSpPr>
            <a:spLocks noGrp="1"/>
          </p:cNvSpPr>
          <p:nvPr>
            <p:ph idx="1"/>
          </p:nvPr>
        </p:nvSpPr>
        <p:spPr>
          <a:xfrm>
            <a:off x="179512" y="1052737"/>
            <a:ext cx="8712967" cy="504056"/>
          </a:xfrm>
        </p:spPr>
        <p:txBody>
          <a:bodyPr/>
          <a:lstStyle/>
          <a:p>
            <a:r>
              <a:rPr lang="en-US" dirty="0" smtClean="0">
                <a:solidFill>
                  <a:srgbClr val="C00000"/>
                </a:solidFill>
              </a:rPr>
              <a:t>LOOP</a:t>
            </a:r>
            <a:r>
              <a:rPr lang="zh-CN" altLang="en-US" dirty="0" smtClean="0">
                <a:solidFill>
                  <a:srgbClr val="C00000"/>
                </a:solidFill>
              </a:rPr>
              <a:t>指令</a:t>
            </a:r>
            <a:endParaRPr lang="en-US" dirty="0">
              <a:solidFill>
                <a:srgbClr val="C00000"/>
              </a:solidFill>
            </a:endParaRPr>
          </a:p>
        </p:txBody>
      </p:sp>
      <p:graphicFrame>
        <p:nvGraphicFramePr>
          <p:cNvPr id="4" name="Group 1087"/>
          <p:cNvGraphicFramePr>
            <a:graphicFrameLocks noGrp="1"/>
          </p:cNvGraphicFramePr>
          <p:nvPr>
            <p:extLst>
              <p:ext uri="{D42A27DB-BD31-4B8C-83A1-F6EECF244321}">
                <p14:modId xmlns:p14="http://schemas.microsoft.com/office/powerpoint/2010/main" val="3446241627"/>
              </p:ext>
            </p:extLst>
          </p:nvPr>
        </p:nvGraphicFramePr>
        <p:xfrm>
          <a:off x="310081" y="1787619"/>
          <a:ext cx="8568952" cy="4305677"/>
        </p:xfrm>
        <a:graphic>
          <a:graphicData uri="http://schemas.openxmlformats.org/drawingml/2006/table">
            <a:tbl>
              <a:tblPr/>
              <a:tblGrid>
                <a:gridCol w="1281339"/>
                <a:gridCol w="2162259"/>
                <a:gridCol w="5125354"/>
              </a:tblGrid>
              <a:tr h="5017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06600"/>
                          </a:solidFill>
                          <a:effectLst/>
                          <a:latin typeface="Arial" charset="0"/>
                          <a:ea typeface="宋体" pitchFamily="2" charset="-122"/>
                        </a:rPr>
                        <a:t>格式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LOOP  DEST</a:t>
                      </a:r>
                      <a:endParaRPr kumimoji="0" lang="zh-CN" altLang="en-US" sz="2400" b="1" i="0" u="none" strike="noStrike" cap="none" normalizeH="0" baseline="0" dirty="0" smtClean="0">
                        <a:ln>
                          <a:noFill/>
                        </a:ln>
                        <a:solidFill>
                          <a:srgbClr val="008000"/>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174117">
                <a:tc row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06600"/>
                          </a:solidFill>
                          <a:effectLst/>
                          <a:latin typeface="Arial" charset="0"/>
                          <a:ea typeface="宋体" pitchFamily="2" charset="-122"/>
                        </a:rPr>
                        <a:t>功能</a:t>
                      </a:r>
                      <a:endParaRPr kumimoji="0" lang="en-US" altLang="zh-CN" sz="2400" b="1" i="0" u="none" strike="noStrike" cap="none" normalizeH="0" baseline="0" dirty="0" smtClean="0">
                        <a:ln>
                          <a:noFill/>
                        </a:ln>
                        <a:solidFill>
                          <a:srgbClr val="006600"/>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8086~80286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400" b="1" i="0" u="none" strike="noStrike" kern="0" cap="none" spc="0" normalizeH="0" baseline="0" noProof="0" dirty="0" smtClean="0">
                          <a:ln>
                            <a:noFill/>
                          </a:ln>
                          <a:solidFill>
                            <a:srgbClr val="000000"/>
                          </a:solidFill>
                          <a:effectLst/>
                          <a:uLnTx/>
                          <a:uFillTx/>
                          <a:latin typeface="+mn-lt"/>
                          <a:ea typeface="+mn-ea"/>
                        </a:rPr>
                        <a:t>CX </a:t>
                      </a:r>
                      <a:r>
                        <a:rPr kumimoji="0" lang="en-US" altLang="zh-CN" sz="2400" b="1" i="0" u="none" strike="noStrike" kern="0" cap="none" spc="0" normalizeH="0" baseline="0" noProof="0" dirty="0" smtClean="0">
                          <a:ln>
                            <a:noFill/>
                          </a:ln>
                          <a:solidFill>
                            <a:srgbClr val="000000"/>
                          </a:solidFill>
                          <a:effectLst/>
                          <a:uLnTx/>
                          <a:uFillTx/>
                          <a:latin typeface="+mn-lt"/>
                          <a:ea typeface="+mn-ea"/>
                          <a:sym typeface="Wingdings" pitchFamily="2" charset="2"/>
                        </a:rPr>
                        <a:t> </a:t>
                      </a:r>
                      <a:r>
                        <a:rPr kumimoji="0" lang="en-US" altLang="zh-CN" sz="2400" b="1" i="0" u="none" strike="noStrike" kern="0" cap="none" spc="0" normalizeH="0" baseline="0" noProof="0" dirty="0" smtClean="0">
                          <a:ln>
                            <a:noFill/>
                          </a:ln>
                          <a:solidFill>
                            <a:srgbClr val="000000"/>
                          </a:solidFill>
                          <a:effectLst/>
                          <a:uLnTx/>
                          <a:uFillTx/>
                          <a:latin typeface="+mn-lt"/>
                          <a:ea typeface="+mn-ea"/>
                        </a:rPr>
                        <a:t>CX-1</a:t>
                      </a:r>
                      <a:r>
                        <a:rPr kumimoji="0" lang="zh-CN" altLang="en-US" sz="2400" b="1" i="0" u="none" strike="noStrike" kern="0" cap="none" spc="0" normalizeH="0" baseline="0" noProof="0" dirty="0" smtClean="0">
                          <a:ln>
                            <a:noFill/>
                          </a:ln>
                          <a:solidFill>
                            <a:srgbClr val="000000"/>
                          </a:solidFill>
                          <a:effectLst/>
                          <a:uLnTx/>
                          <a:uFillTx/>
                          <a:latin typeface="+mn-lt"/>
                          <a:ea typeface="+mn-ea"/>
                        </a:rPr>
                        <a:t>，</a:t>
                      </a:r>
                      <a:r>
                        <a:rPr kumimoji="0" lang="en-US" altLang="zh-CN" sz="2400" b="1" i="0" u="none" strike="noStrike" kern="0" cap="none" spc="0" normalizeH="0" baseline="0" noProof="0" dirty="0" smtClean="0">
                          <a:ln>
                            <a:noFill/>
                          </a:ln>
                          <a:solidFill>
                            <a:srgbClr val="000000"/>
                          </a:solidFill>
                          <a:effectLst/>
                          <a:uLnTx/>
                          <a:uFillTx/>
                          <a:latin typeface="+mn-lt"/>
                          <a:ea typeface="+mn-ea"/>
                        </a:rPr>
                        <a:t>CX</a:t>
                      </a:r>
                      <a:r>
                        <a:rPr kumimoji="0" lang="zh-CN" altLang="en-US" sz="2400" b="1" i="0" u="none" strike="noStrike" kern="0" cap="none" spc="0" normalizeH="0" baseline="0" noProof="0" dirty="0" smtClean="0">
                          <a:ln>
                            <a:noFill/>
                          </a:ln>
                          <a:solidFill>
                            <a:srgbClr val="000000"/>
                          </a:solidFill>
                          <a:effectLst/>
                          <a:uLnTx/>
                          <a:uFillTx/>
                          <a:latin typeface="+mn-lt"/>
                          <a:ea typeface="+mn-ea"/>
                        </a:rPr>
                        <a:t>不为</a:t>
                      </a:r>
                      <a:r>
                        <a:rPr kumimoji="0" lang="en-US" altLang="zh-CN" sz="2400" b="1" i="0" u="none" strike="noStrike" kern="0" cap="none" spc="0" normalizeH="0" baseline="0" noProof="0" dirty="0" smtClean="0">
                          <a:ln>
                            <a:noFill/>
                          </a:ln>
                          <a:solidFill>
                            <a:srgbClr val="000000"/>
                          </a:solidFill>
                          <a:effectLst/>
                          <a:uLnTx/>
                          <a:uFillTx/>
                          <a:latin typeface="+mn-lt"/>
                          <a:ea typeface="+mn-ea"/>
                        </a:rPr>
                        <a:t>0</a:t>
                      </a:r>
                      <a:r>
                        <a:rPr kumimoji="0" lang="zh-CN" altLang="en-US" sz="2400" b="1" i="0" u="none" strike="noStrike" kern="0" cap="none" spc="0" normalizeH="0" baseline="0" noProof="0" dirty="0" smtClean="0">
                          <a:ln>
                            <a:noFill/>
                          </a:ln>
                          <a:solidFill>
                            <a:srgbClr val="000000"/>
                          </a:solidFill>
                          <a:effectLst/>
                          <a:uLnTx/>
                          <a:uFillTx/>
                          <a:latin typeface="+mn-lt"/>
                          <a:ea typeface="+mn-ea"/>
                        </a:rPr>
                        <a:t>，则转移到</a:t>
                      </a:r>
                      <a:r>
                        <a:rPr kumimoji="0" lang="en-US" altLang="zh-CN" sz="2400" b="1" i="0" u="none" strike="noStrike" kern="0" cap="none" spc="0" normalizeH="0" baseline="0" noProof="0" dirty="0" smtClean="0">
                          <a:ln>
                            <a:noFill/>
                          </a:ln>
                          <a:solidFill>
                            <a:srgbClr val="000000"/>
                          </a:solidFill>
                          <a:effectLst/>
                          <a:uLnTx/>
                          <a:uFillTx/>
                          <a:latin typeface="+mn-lt"/>
                          <a:ea typeface="+mn-ea"/>
                        </a:rPr>
                        <a:t>DEST</a:t>
                      </a:r>
                      <a:r>
                        <a:rPr kumimoji="0" lang="zh-CN" altLang="en-US" sz="2400" b="1" i="0" u="none" strike="noStrike" kern="0" cap="none" spc="0" normalizeH="0" baseline="0" noProof="0" dirty="0" smtClean="0">
                          <a:ln>
                            <a:noFill/>
                          </a:ln>
                          <a:solidFill>
                            <a:srgbClr val="000000"/>
                          </a:solidFill>
                          <a:effectLst/>
                          <a:uLnTx/>
                          <a:uFillTx/>
                          <a:latin typeface="+mn-lt"/>
                          <a:ea typeface="+mn-ea"/>
                        </a:rPr>
                        <a:t>，否则顺序执行。</a:t>
                      </a:r>
                      <a:endParaRPr kumimoji="0" lang="en-US" altLang="zh-CN" sz="2400" b="1" i="0" u="none" strike="noStrike" kern="0" cap="none" spc="0" normalizeH="0" baseline="0" noProof="0" dirty="0" smtClean="0">
                        <a:ln>
                          <a:noFill/>
                        </a:ln>
                        <a:solidFill>
                          <a:srgbClr val="000000"/>
                        </a:solidFill>
                        <a:effectLst/>
                        <a:uLnTx/>
                        <a:uFillTx/>
                        <a:latin typeface="+mn-lt"/>
                        <a:ea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3083">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80386~Core2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循环计数用</a:t>
                      </a:r>
                      <a:r>
                        <a:rPr kumimoji="0" lang="en-US" altLang="zh-CN" sz="2400" b="1" i="0" u="none" strike="noStrike" cap="none" normalizeH="0" baseline="0" dirty="0" smtClean="0">
                          <a:ln>
                            <a:noFill/>
                          </a:ln>
                          <a:solidFill>
                            <a:schemeClr val="tx1"/>
                          </a:solidFill>
                          <a:effectLst/>
                          <a:latin typeface="Arial" charset="0"/>
                          <a:ea typeface="宋体" pitchFamily="2" charset="-122"/>
                        </a:rPr>
                        <a:t>CX</a:t>
                      </a:r>
                      <a:r>
                        <a:rPr kumimoji="0" lang="zh-CN" altLang="en-US" sz="2400" b="1" i="0" u="none" strike="noStrike" cap="none" normalizeH="0" baseline="0" dirty="0" smtClean="0">
                          <a:ln>
                            <a:noFill/>
                          </a:ln>
                          <a:solidFill>
                            <a:schemeClr val="tx1"/>
                          </a:solidFill>
                          <a:effectLst/>
                          <a:latin typeface="Arial" charset="0"/>
                          <a:ea typeface="宋体" pitchFamily="2" charset="-122"/>
                        </a:rPr>
                        <a:t>（</a:t>
                      </a:r>
                      <a:r>
                        <a:rPr kumimoji="0" lang="en-US" altLang="zh-CN" sz="2400" b="1" i="0" u="none" strike="noStrike" cap="none" normalizeH="0" baseline="0" dirty="0" smtClean="0">
                          <a:ln>
                            <a:noFill/>
                          </a:ln>
                          <a:solidFill>
                            <a:schemeClr val="tx1"/>
                          </a:solidFill>
                          <a:effectLst/>
                          <a:latin typeface="Arial" charset="0"/>
                          <a:ea typeface="宋体" pitchFamily="2" charset="-122"/>
                        </a:rPr>
                        <a:t>16</a:t>
                      </a:r>
                      <a:r>
                        <a:rPr kumimoji="0" lang="zh-CN" altLang="en-US" sz="2400" b="1" i="0" u="none" strike="noStrike" cap="none" normalizeH="0" baseline="0" dirty="0" smtClean="0">
                          <a:ln>
                            <a:noFill/>
                          </a:ln>
                          <a:solidFill>
                            <a:schemeClr val="tx1"/>
                          </a:solidFill>
                          <a:effectLst/>
                          <a:latin typeface="Arial" charset="0"/>
                          <a:ea typeface="宋体" pitchFamily="2" charset="-122"/>
                        </a:rPr>
                        <a:t>位指令模式）或</a:t>
                      </a:r>
                      <a:r>
                        <a:rPr kumimoji="0" lang="en-US" altLang="zh-CN" sz="2400" b="1" i="0" u="none" strike="noStrike" cap="none" normalizeH="0" baseline="0" dirty="0" smtClean="0">
                          <a:ln>
                            <a:noFill/>
                          </a:ln>
                          <a:solidFill>
                            <a:schemeClr val="tx1"/>
                          </a:solidFill>
                          <a:effectLst/>
                          <a:latin typeface="Arial" charset="0"/>
                          <a:ea typeface="宋体" pitchFamily="2" charset="-122"/>
                        </a:rPr>
                        <a:t>ECX</a:t>
                      </a:r>
                      <a:r>
                        <a:rPr kumimoji="0" lang="zh-CN" altLang="en-US" sz="2400" b="1" i="0" u="none" strike="noStrike" cap="none" normalizeH="0" baseline="0" dirty="0" smtClean="0">
                          <a:ln>
                            <a:noFill/>
                          </a:ln>
                          <a:solidFill>
                            <a:schemeClr val="tx1"/>
                          </a:solidFill>
                          <a:effectLst/>
                          <a:latin typeface="Arial" charset="0"/>
                          <a:ea typeface="宋体" pitchFamily="2" charset="-122"/>
                        </a:rPr>
                        <a:t>（</a:t>
                      </a:r>
                      <a:r>
                        <a:rPr kumimoji="0" lang="en-US" altLang="zh-CN" sz="2400" b="1" i="0" u="none" strike="noStrike" cap="none" normalizeH="0" baseline="0" dirty="0" smtClean="0">
                          <a:ln>
                            <a:noFill/>
                          </a:ln>
                          <a:solidFill>
                            <a:schemeClr val="tx1"/>
                          </a:solidFill>
                          <a:effectLst/>
                          <a:latin typeface="Arial" charset="0"/>
                          <a:ea typeface="宋体" pitchFamily="2" charset="-122"/>
                        </a:rPr>
                        <a:t>32</a:t>
                      </a:r>
                      <a:r>
                        <a:rPr kumimoji="0" lang="zh-CN" altLang="en-US" sz="2400" b="1" i="0" u="none" strike="noStrike" cap="none" normalizeH="0" baseline="0" dirty="0" smtClean="0">
                          <a:ln>
                            <a:noFill/>
                          </a:ln>
                          <a:solidFill>
                            <a:schemeClr val="tx1"/>
                          </a:solidFill>
                          <a:effectLst/>
                          <a:latin typeface="Arial" charset="0"/>
                          <a:ea typeface="宋体" pitchFamily="2" charset="-122"/>
                        </a:rPr>
                        <a:t>位指令模式）；</a:t>
                      </a: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LOOPW</a:t>
                      </a:r>
                      <a:r>
                        <a:rPr kumimoji="0" lang="zh-CN" altLang="en-US" sz="2400" b="1" i="0" u="none" strike="noStrike" cap="none" normalizeH="0" baseline="0" dirty="0" smtClean="0">
                          <a:ln>
                            <a:noFill/>
                          </a:ln>
                          <a:solidFill>
                            <a:schemeClr val="tx1"/>
                          </a:solidFill>
                          <a:effectLst/>
                          <a:latin typeface="Arial" charset="0"/>
                          <a:ea typeface="宋体" pitchFamily="2" charset="-122"/>
                        </a:rPr>
                        <a:t>使用</a:t>
                      </a:r>
                      <a:r>
                        <a:rPr kumimoji="0" lang="en-US" altLang="zh-CN" sz="2400" b="1" i="0" u="none" strike="noStrike" cap="none" normalizeH="0" baseline="0" dirty="0" smtClean="0">
                          <a:ln>
                            <a:noFill/>
                          </a:ln>
                          <a:solidFill>
                            <a:schemeClr val="tx1"/>
                          </a:solidFill>
                          <a:effectLst/>
                          <a:latin typeface="Arial" charset="0"/>
                          <a:ea typeface="宋体" pitchFamily="2" charset="-122"/>
                        </a:rPr>
                        <a:t>CX</a:t>
                      </a:r>
                      <a:r>
                        <a:rPr kumimoji="0" lang="zh-CN" altLang="en-US" sz="2400" b="1" i="0" u="none" strike="noStrike" cap="none" normalizeH="0" baseline="0" dirty="0" smtClean="0">
                          <a:ln>
                            <a:noFill/>
                          </a:ln>
                          <a:solidFill>
                            <a:schemeClr val="tx1"/>
                          </a:solidFill>
                          <a:effectLst/>
                          <a:latin typeface="Arial" charset="0"/>
                          <a:ea typeface="宋体" pitchFamily="2" charset="-122"/>
                        </a:rPr>
                        <a:t>；</a:t>
                      </a: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LOOPD</a:t>
                      </a:r>
                      <a:r>
                        <a:rPr kumimoji="0" lang="zh-CN" altLang="en-US" sz="2400" b="1" i="0" u="none" strike="noStrike" cap="none" normalizeH="0" baseline="0" dirty="0" smtClean="0">
                          <a:ln>
                            <a:noFill/>
                          </a:ln>
                          <a:solidFill>
                            <a:schemeClr val="tx1"/>
                          </a:solidFill>
                          <a:effectLst/>
                          <a:latin typeface="Arial" charset="0"/>
                          <a:ea typeface="宋体" pitchFamily="2" charset="-122"/>
                        </a:rPr>
                        <a:t>使用</a:t>
                      </a:r>
                      <a:r>
                        <a:rPr kumimoji="0" lang="en-US" altLang="zh-CN" sz="2400" b="1" i="0" u="none" strike="noStrike" cap="none" normalizeH="0" baseline="0" dirty="0" smtClean="0">
                          <a:ln>
                            <a:noFill/>
                          </a:ln>
                          <a:solidFill>
                            <a:schemeClr val="tx1"/>
                          </a:solidFill>
                          <a:effectLst/>
                          <a:latin typeface="Arial" charset="0"/>
                          <a:ea typeface="宋体" pitchFamily="2" charset="-122"/>
                        </a:rPr>
                        <a:t>ECX</a:t>
                      </a:r>
                      <a:r>
                        <a:rPr kumimoji="0" lang="zh-CN" altLang="en-US" sz="2400" b="1" i="0" u="none" strike="noStrike" cap="none" normalizeH="0" baseline="0" dirty="0" smtClean="0">
                          <a:ln>
                            <a:noFill/>
                          </a:ln>
                          <a:solidFill>
                            <a:schemeClr val="tx1"/>
                          </a:solidFill>
                          <a:effectLst/>
                          <a:latin typeface="Arial" charset="0"/>
                          <a:ea typeface="宋体" pitchFamily="2" charset="-122"/>
                        </a:rPr>
                        <a:t>。</a:t>
                      </a: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4117">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64</a:t>
                      </a:r>
                      <a:r>
                        <a:rPr kumimoji="0" lang="zh-CN" altLang="en-US" sz="2400" b="1" i="0" u="none" strike="noStrike" cap="none" normalizeH="0" baseline="0" dirty="0" smtClean="0">
                          <a:ln>
                            <a:noFill/>
                          </a:ln>
                          <a:solidFill>
                            <a:schemeClr val="tx1"/>
                          </a:solidFill>
                          <a:effectLst/>
                          <a:latin typeface="Arial" charset="0"/>
                          <a:ea typeface="宋体" pitchFamily="2" charset="-122"/>
                        </a:rPr>
                        <a:t>位模式</a:t>
                      </a: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循环计数用</a:t>
                      </a:r>
                      <a:r>
                        <a:rPr kumimoji="0" lang="en-US" altLang="zh-CN" sz="2400" b="1" i="0" u="none" strike="noStrike" cap="none" normalizeH="0" baseline="0" dirty="0" smtClean="0">
                          <a:ln>
                            <a:noFill/>
                          </a:ln>
                          <a:solidFill>
                            <a:schemeClr val="tx1"/>
                          </a:solidFill>
                          <a:effectLst/>
                          <a:latin typeface="Arial" charset="0"/>
                          <a:ea typeface="宋体" pitchFamily="2" charset="-122"/>
                        </a:rPr>
                        <a:t>RCX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7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06600"/>
                          </a:solidFill>
                          <a:effectLst/>
                          <a:latin typeface="Arial" charset="0"/>
                          <a:ea typeface="宋体" pitchFamily="2" charset="-122"/>
                        </a:rPr>
                        <a:t>标志</a:t>
                      </a:r>
                      <a:endParaRPr kumimoji="0" lang="en-US" altLang="zh-CN" sz="2400" b="1" i="0" u="none" strike="noStrike" cap="none" normalizeH="0" baseline="0" dirty="0" smtClean="0">
                        <a:ln>
                          <a:noFill/>
                        </a:ln>
                        <a:solidFill>
                          <a:srgbClr val="006600"/>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zh-CN" altLang="en-US" sz="2400" b="1" i="0" u="none" strike="noStrike" kern="0" cap="none" spc="0" normalizeH="0" baseline="0" noProof="0" dirty="0" smtClean="0">
                          <a:ln>
                            <a:noFill/>
                          </a:ln>
                          <a:solidFill>
                            <a:srgbClr val="000000"/>
                          </a:solidFill>
                          <a:effectLst/>
                          <a:uLnTx/>
                          <a:uFillTx/>
                          <a:latin typeface="+mn-lt"/>
                          <a:ea typeface="+mn-ea"/>
                        </a:rPr>
                        <a:t>不影响状态位。状态位并</a:t>
                      </a:r>
                      <a:r>
                        <a:rPr kumimoji="0" lang="zh-CN" altLang="en-US" sz="2400" b="1" i="0" u="none" strike="noStrike" kern="0" cap="none" spc="0" normalizeH="0" baseline="0" noProof="0" dirty="0" smtClean="0">
                          <a:ln>
                            <a:noFill/>
                          </a:ln>
                          <a:solidFill>
                            <a:srgbClr val="CC00CC"/>
                          </a:solidFill>
                          <a:effectLst/>
                          <a:uLnTx/>
                          <a:uFillTx/>
                          <a:latin typeface="+mn-lt"/>
                          <a:ea typeface="+mn-ea"/>
                        </a:rPr>
                        <a:t>不</a:t>
                      </a:r>
                      <a:r>
                        <a:rPr kumimoji="0" lang="zh-CN" altLang="en-US" sz="2400" b="1" i="0" u="none" strike="noStrike" kern="0" cap="none" spc="0" normalizeH="0" baseline="0" noProof="0" dirty="0" smtClean="0">
                          <a:ln>
                            <a:noFill/>
                          </a:ln>
                          <a:solidFill>
                            <a:srgbClr val="000000"/>
                          </a:solidFill>
                          <a:effectLst/>
                          <a:uLnTx/>
                          <a:uFillTx/>
                          <a:latin typeface="+mn-lt"/>
                          <a:ea typeface="+mn-ea"/>
                        </a:rPr>
                        <a:t>受</a:t>
                      </a:r>
                      <a:r>
                        <a:rPr kumimoji="0" lang="en-US" altLang="zh-CN" sz="2400" b="1" i="0" u="none" strike="noStrike" kern="0" cap="none" spc="0" normalizeH="0" baseline="0" noProof="0" dirty="0" smtClean="0">
                          <a:ln>
                            <a:noFill/>
                          </a:ln>
                          <a:solidFill>
                            <a:srgbClr val="000000"/>
                          </a:solidFill>
                          <a:effectLst/>
                          <a:uLnTx/>
                          <a:uFillTx/>
                          <a:latin typeface="+mn-lt"/>
                          <a:ea typeface="+mn-ea"/>
                        </a:rPr>
                        <a:t>LOOP</a:t>
                      </a:r>
                      <a:r>
                        <a:rPr kumimoji="0" lang="zh-CN" altLang="en-US" sz="2400" b="1" i="0" u="none" strike="noStrike" kern="0" cap="none" spc="0" normalizeH="0" baseline="0" noProof="0" dirty="0" smtClean="0">
                          <a:ln>
                            <a:noFill/>
                          </a:ln>
                          <a:solidFill>
                            <a:srgbClr val="000000"/>
                          </a:solidFill>
                          <a:effectLst/>
                          <a:uLnTx/>
                          <a:uFillTx/>
                          <a:latin typeface="+mn-lt"/>
                          <a:ea typeface="+mn-ea"/>
                        </a:rPr>
                        <a:t>指令中的“</a:t>
                      </a:r>
                      <a:r>
                        <a:rPr kumimoji="0" lang="en-US" altLang="zh-CN" sz="2400" b="1" i="0" u="none" strike="noStrike" kern="0" cap="none" spc="0" normalizeH="0" baseline="0" noProof="0" dirty="0" smtClean="0">
                          <a:ln>
                            <a:noFill/>
                          </a:ln>
                          <a:solidFill>
                            <a:srgbClr val="000000"/>
                          </a:solidFill>
                          <a:effectLst/>
                          <a:uLnTx/>
                          <a:uFillTx/>
                          <a:latin typeface="+mn-lt"/>
                          <a:ea typeface="+mn-ea"/>
                        </a:rPr>
                        <a:t>CX</a:t>
                      </a:r>
                      <a:r>
                        <a:rPr kumimoji="0" lang="zh-CN" altLang="en-US" sz="2400" b="1" i="0" u="none" strike="noStrike" kern="0" cap="none" spc="0" normalizeH="0" baseline="0" noProof="0" dirty="0" smtClean="0">
                          <a:ln>
                            <a:noFill/>
                          </a:ln>
                          <a:solidFill>
                            <a:srgbClr val="000000"/>
                          </a:solidFill>
                          <a:effectLst/>
                          <a:uLnTx/>
                          <a:uFillTx/>
                          <a:latin typeface="+mn-lt"/>
                          <a:ea typeface="+mn-ea"/>
                        </a:rPr>
                        <a:t>－</a:t>
                      </a:r>
                      <a:r>
                        <a:rPr kumimoji="0" lang="en-US" altLang="zh-CN" sz="2400" b="1" i="0" u="none" strike="noStrike" kern="0" cap="none" spc="0" normalizeH="0" baseline="0" noProof="0" dirty="0" smtClean="0">
                          <a:ln>
                            <a:noFill/>
                          </a:ln>
                          <a:solidFill>
                            <a:srgbClr val="000000"/>
                          </a:solidFill>
                          <a:effectLst/>
                          <a:uLnTx/>
                          <a:uFillTx/>
                          <a:latin typeface="+mn-lt"/>
                          <a:ea typeface="+mn-ea"/>
                        </a:rPr>
                        <a:t>1”</a:t>
                      </a:r>
                      <a:r>
                        <a:rPr kumimoji="0" lang="zh-CN" altLang="en-US" sz="2400" b="1" i="0" u="none" strike="noStrike" kern="0" cap="none" spc="0" normalizeH="0" baseline="0" noProof="0" dirty="0" smtClean="0">
                          <a:ln>
                            <a:noFill/>
                          </a:ln>
                          <a:solidFill>
                            <a:srgbClr val="000000"/>
                          </a:solidFill>
                          <a:effectLst/>
                          <a:uLnTx/>
                          <a:uFillTx/>
                          <a:latin typeface="+mn-lt"/>
                          <a:ea typeface="+mn-ea"/>
                        </a:rPr>
                        <a:t>的影响。因此，</a:t>
                      </a:r>
                      <a:r>
                        <a:rPr kumimoji="0" lang="en-US" altLang="zh-CN" sz="2400" b="1" i="0" u="none" strike="noStrike" kern="0" cap="none" spc="0" normalizeH="0" baseline="0" noProof="0" dirty="0" smtClean="0">
                          <a:ln>
                            <a:noFill/>
                          </a:ln>
                          <a:solidFill>
                            <a:srgbClr val="000000"/>
                          </a:solidFill>
                          <a:effectLst/>
                          <a:uLnTx/>
                          <a:uFillTx/>
                          <a:latin typeface="+mn-lt"/>
                          <a:ea typeface="+mn-ea"/>
                        </a:rPr>
                        <a:t>ZF=1</a:t>
                      </a:r>
                      <a:r>
                        <a:rPr kumimoji="0" lang="zh-CN" altLang="en-US" sz="2400" b="1" i="0" u="none" strike="noStrike" kern="0" cap="none" spc="0" normalizeH="0" baseline="0" noProof="0" dirty="0" smtClean="0">
                          <a:ln>
                            <a:noFill/>
                          </a:ln>
                          <a:solidFill>
                            <a:srgbClr val="000000"/>
                          </a:solidFill>
                          <a:effectLst/>
                          <a:uLnTx/>
                          <a:uFillTx/>
                          <a:latin typeface="+mn-lt"/>
                          <a:ea typeface="+mn-ea"/>
                        </a:rPr>
                        <a:t>时，</a:t>
                      </a:r>
                      <a:r>
                        <a:rPr kumimoji="0" lang="en-US" altLang="zh-CN" sz="2400" b="1" i="0" u="none" strike="noStrike" kern="0" cap="none" spc="0" normalizeH="0" baseline="0" noProof="0" dirty="0" smtClean="0">
                          <a:ln>
                            <a:noFill/>
                          </a:ln>
                          <a:solidFill>
                            <a:srgbClr val="000000"/>
                          </a:solidFill>
                          <a:effectLst/>
                          <a:uLnTx/>
                          <a:uFillTx/>
                          <a:latin typeface="+mn-lt"/>
                          <a:ea typeface="+mn-ea"/>
                        </a:rPr>
                        <a:t>CX</a:t>
                      </a:r>
                      <a:r>
                        <a:rPr kumimoji="0" lang="zh-CN" altLang="en-US" sz="2400" b="1" i="0" u="none" strike="noStrike" kern="0" cap="none" spc="0" normalizeH="0" baseline="0" noProof="0" dirty="0" smtClean="0">
                          <a:ln>
                            <a:noFill/>
                          </a:ln>
                          <a:solidFill>
                            <a:srgbClr val="000000"/>
                          </a:solidFill>
                          <a:effectLst/>
                          <a:uLnTx/>
                          <a:uFillTx/>
                          <a:latin typeface="+mn-lt"/>
                          <a:ea typeface="+mn-ea"/>
                        </a:rPr>
                        <a:t>未必为</a:t>
                      </a:r>
                      <a:r>
                        <a:rPr kumimoji="0" lang="en-US" altLang="zh-CN" sz="2400" b="1" i="0" u="none" strike="noStrike" kern="0" cap="none" spc="0" normalizeH="0" baseline="0" noProof="0" dirty="0" smtClean="0">
                          <a:ln>
                            <a:noFill/>
                          </a:ln>
                          <a:solidFill>
                            <a:srgbClr val="000000"/>
                          </a:solidFill>
                          <a:effectLst/>
                          <a:uLnTx/>
                          <a:uFillTx/>
                          <a:latin typeface="+mn-lt"/>
                          <a:ea typeface="+mn-ea"/>
                        </a:rPr>
                        <a:t>0</a:t>
                      </a:r>
                      <a:r>
                        <a:rPr kumimoji="0" lang="zh-CN" altLang="en-US" sz="2400" b="1" i="0" u="none" strike="noStrike" kern="0" cap="none" spc="0" normalizeH="0" baseline="0" noProof="0" dirty="0" smtClean="0">
                          <a:ln>
                            <a:noFill/>
                          </a:ln>
                          <a:solidFill>
                            <a:srgbClr val="000000"/>
                          </a:solidFill>
                          <a:effectLst/>
                          <a:uLnTx/>
                          <a:uFillTx/>
                          <a:latin typeface="+mn-lt"/>
                          <a:ea typeface="+mn-ea"/>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Tree>
    <p:extLst>
      <p:ext uri="{BB962C8B-B14F-4D97-AF65-F5344CB8AC3E}">
        <p14:creationId xmlns:p14="http://schemas.microsoft.com/office/powerpoint/2010/main" val="34010422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本章内容</a:t>
            </a:r>
          </a:p>
        </p:txBody>
      </p:sp>
      <p:sp>
        <p:nvSpPr>
          <p:cNvPr id="4099" name="Rectangle 3"/>
          <p:cNvSpPr>
            <a:spLocks noGrp="1" noChangeArrowheads="1"/>
          </p:cNvSpPr>
          <p:nvPr>
            <p:ph type="body" idx="1"/>
          </p:nvPr>
        </p:nvSpPr>
        <p:spPr/>
        <p:txBody>
          <a:bodyPr/>
          <a:lstStyle/>
          <a:p>
            <a:pPr eaLnBrk="1" hangingPunct="1"/>
            <a:r>
              <a:rPr lang="zh-CN" altLang="en-US" dirty="0" smtClean="0">
                <a:solidFill>
                  <a:srgbClr val="CC0000"/>
                </a:solidFill>
              </a:rPr>
              <a:t>转移指令</a:t>
            </a:r>
          </a:p>
          <a:p>
            <a:pPr eaLnBrk="1" hangingPunct="1"/>
            <a:r>
              <a:rPr lang="zh-CN" altLang="en-US" dirty="0" smtClean="0"/>
              <a:t>控制汇编语言程序的流程</a:t>
            </a:r>
            <a:endParaRPr lang="en-US" altLang="zh-CN" dirty="0" smtClean="0"/>
          </a:p>
          <a:p>
            <a:pPr eaLnBrk="1" hangingPunct="1"/>
            <a:r>
              <a:rPr lang="zh-CN" altLang="en-US" dirty="0" smtClean="0"/>
              <a:t>过程</a:t>
            </a:r>
            <a:endParaRPr lang="en-US" altLang="zh-CN" dirty="0" smtClean="0"/>
          </a:p>
          <a:p>
            <a:pPr eaLnBrk="1" hangingPunct="1"/>
            <a:r>
              <a:rPr lang="zh-CN" altLang="en-US" dirty="0" smtClean="0"/>
              <a:t>中断概述</a:t>
            </a:r>
            <a:endParaRPr lang="en-US" altLang="zh-CN" dirty="0" smtClean="0"/>
          </a:p>
          <a:p>
            <a:pPr eaLnBrk="1" hangingPunct="1"/>
            <a:r>
              <a:rPr lang="zh-CN" altLang="en-US" dirty="0" smtClean="0"/>
              <a:t>机器控制及其他指令</a:t>
            </a:r>
            <a:endParaRPr lang="en-US" altLang="zh-CN" dirty="0" smtClean="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zh-CN" altLang="en-US" dirty="0" smtClean="0"/>
              <a:t>循环控制指令</a:t>
            </a:r>
          </a:p>
        </p:txBody>
      </p:sp>
      <p:sp>
        <p:nvSpPr>
          <p:cNvPr id="336899" name="Rectangle 3"/>
          <p:cNvSpPr>
            <a:spLocks noGrp="1" noChangeArrowheads="1"/>
          </p:cNvSpPr>
          <p:nvPr>
            <p:ph type="body" idx="1"/>
          </p:nvPr>
        </p:nvSpPr>
        <p:spPr>
          <a:xfrm>
            <a:off x="250825" y="1052513"/>
            <a:ext cx="8642350" cy="5472112"/>
          </a:xfrm>
        </p:spPr>
        <p:txBody>
          <a:bodyPr/>
          <a:lstStyle/>
          <a:p>
            <a:pPr eaLnBrk="1" hangingPunct="1"/>
            <a:r>
              <a:rPr lang="zh-CN" altLang="en-US" sz="2400" dirty="0" smtClean="0">
                <a:solidFill>
                  <a:srgbClr val="C00000"/>
                </a:solidFill>
              </a:rPr>
              <a:t>条件循环指令：</a:t>
            </a:r>
          </a:p>
          <a:p>
            <a:pPr lvl="1" eaLnBrk="1"/>
            <a:r>
              <a:rPr lang="zh-CN" altLang="en-US" sz="2400" dirty="0"/>
              <a:t>为零</a:t>
            </a:r>
            <a:r>
              <a:rPr lang="en-US" altLang="zh-CN" sz="2400" dirty="0"/>
              <a:t>(</a:t>
            </a:r>
            <a:r>
              <a:rPr lang="zh-CN" altLang="en-US" sz="2400" dirty="0"/>
              <a:t>相等</a:t>
            </a:r>
            <a:r>
              <a:rPr lang="en-US" altLang="zh-CN" sz="2400" dirty="0"/>
              <a:t>)</a:t>
            </a:r>
            <a:r>
              <a:rPr lang="zh-CN" altLang="en-US" sz="2400" dirty="0"/>
              <a:t>循环 </a:t>
            </a:r>
            <a:r>
              <a:rPr lang="zh-CN" altLang="en-US" sz="2400" dirty="0" smtClean="0"/>
              <a:t>：</a:t>
            </a:r>
            <a:r>
              <a:rPr lang="en-US" altLang="zh-CN" sz="2400" dirty="0" smtClean="0">
                <a:solidFill>
                  <a:srgbClr val="CC0000"/>
                </a:solidFill>
              </a:rPr>
              <a:t>LOOPE/LOOPZ  DEST</a:t>
            </a:r>
            <a:endParaRPr lang="zh-CN" altLang="en-US" sz="2400" dirty="0" smtClean="0">
              <a:solidFill>
                <a:srgbClr val="CC0000"/>
              </a:solidFill>
            </a:endParaRPr>
          </a:p>
          <a:p>
            <a:pPr lvl="2" eaLnBrk="1"/>
            <a:r>
              <a:rPr lang="en-US" altLang="zh-CN" dirty="0" smtClean="0"/>
              <a:t>CX</a:t>
            </a:r>
            <a:r>
              <a:rPr lang="en-US" altLang="zh-CN" dirty="0" smtClean="0">
                <a:cs typeface="Arial" charset="0"/>
              </a:rPr>
              <a:t>≠</a:t>
            </a:r>
            <a:r>
              <a:rPr lang="en-US" altLang="zh-CN" dirty="0" smtClean="0"/>
              <a:t>0</a:t>
            </a:r>
            <a:r>
              <a:rPr lang="zh-CN" altLang="en-US" dirty="0" smtClean="0"/>
              <a:t>且</a:t>
            </a:r>
            <a:r>
              <a:rPr lang="en-US" altLang="zh-CN" dirty="0" smtClean="0"/>
              <a:t>ZF=1</a:t>
            </a:r>
            <a:r>
              <a:rPr lang="zh-CN" altLang="en-US" dirty="0" smtClean="0"/>
              <a:t>时，转到</a:t>
            </a:r>
            <a:r>
              <a:rPr lang="en-US" altLang="zh-CN" dirty="0" smtClean="0"/>
              <a:t>DST</a:t>
            </a:r>
            <a:r>
              <a:rPr lang="zh-CN" altLang="en-US" dirty="0" smtClean="0"/>
              <a:t>所指指令。</a:t>
            </a:r>
            <a:endParaRPr lang="en-US" altLang="zh-CN" dirty="0" smtClean="0"/>
          </a:p>
          <a:p>
            <a:pPr lvl="1" eaLnBrk="1"/>
            <a:endParaRPr lang="en-US" altLang="zh-CN" sz="2400" dirty="0" smtClean="0">
              <a:solidFill>
                <a:srgbClr val="CC0000"/>
              </a:solidFill>
            </a:endParaRPr>
          </a:p>
          <a:p>
            <a:pPr lvl="1" eaLnBrk="1"/>
            <a:r>
              <a:rPr lang="zh-CN" altLang="en-US" sz="2400" dirty="0"/>
              <a:t>非零</a:t>
            </a:r>
            <a:r>
              <a:rPr lang="en-US" altLang="zh-CN" sz="2400" dirty="0"/>
              <a:t>(</a:t>
            </a:r>
            <a:r>
              <a:rPr lang="zh-CN" altLang="en-US" sz="2400" dirty="0"/>
              <a:t>不相等</a:t>
            </a:r>
            <a:r>
              <a:rPr lang="en-US" altLang="zh-CN" sz="2400" dirty="0"/>
              <a:t>)</a:t>
            </a:r>
            <a:r>
              <a:rPr lang="zh-CN" altLang="en-US" sz="2400" dirty="0"/>
              <a:t>循环 </a:t>
            </a:r>
            <a:r>
              <a:rPr lang="zh-CN" altLang="en-US" sz="2400" dirty="0" smtClean="0"/>
              <a:t>：</a:t>
            </a:r>
            <a:r>
              <a:rPr lang="en-US" altLang="zh-CN" sz="2400" dirty="0" smtClean="0">
                <a:solidFill>
                  <a:srgbClr val="CC0000"/>
                </a:solidFill>
              </a:rPr>
              <a:t>LOOPNE/LOOPNZ  DEST</a:t>
            </a:r>
            <a:endParaRPr lang="zh-CN" altLang="en-US" sz="2400" dirty="0" smtClean="0">
              <a:solidFill>
                <a:srgbClr val="CC0000"/>
              </a:solidFill>
            </a:endParaRPr>
          </a:p>
          <a:p>
            <a:pPr lvl="2" eaLnBrk="1"/>
            <a:r>
              <a:rPr lang="en-US" altLang="zh-CN" dirty="0" smtClean="0"/>
              <a:t>CX</a:t>
            </a:r>
            <a:r>
              <a:rPr lang="en-US" altLang="zh-CN" dirty="0" smtClean="0">
                <a:cs typeface="Arial" charset="0"/>
              </a:rPr>
              <a:t>≠</a:t>
            </a:r>
            <a:r>
              <a:rPr lang="en-US" altLang="zh-CN" dirty="0" smtClean="0"/>
              <a:t>0</a:t>
            </a:r>
            <a:r>
              <a:rPr lang="zh-CN" altLang="en-US" dirty="0" smtClean="0"/>
              <a:t>且</a:t>
            </a:r>
            <a:r>
              <a:rPr lang="en-US" altLang="zh-CN" dirty="0" smtClean="0"/>
              <a:t>ZF=0</a:t>
            </a:r>
            <a:r>
              <a:rPr lang="zh-CN" altLang="en-US" dirty="0" smtClean="0"/>
              <a:t>时，转到</a:t>
            </a:r>
            <a:r>
              <a:rPr lang="en-US" altLang="zh-CN" dirty="0" smtClean="0"/>
              <a:t>DST</a:t>
            </a:r>
            <a:r>
              <a:rPr lang="zh-CN" altLang="en-US" dirty="0" smtClean="0"/>
              <a:t>所指指令。</a:t>
            </a:r>
            <a:endParaRPr lang="en-US" altLang="zh-CN" dirty="0" smtClean="0"/>
          </a:p>
          <a:p>
            <a:pPr lvl="1" eaLnBrk="1"/>
            <a:endParaRPr lang="en-US" altLang="zh-CN" sz="2400" dirty="0" smtClean="0"/>
          </a:p>
          <a:p>
            <a:pPr eaLnBrk="1"/>
            <a:r>
              <a:rPr lang="zh-CN" altLang="en-US" sz="2400" dirty="0" smtClean="0"/>
              <a:t>注意：</a:t>
            </a:r>
            <a:endParaRPr lang="en-US" altLang="zh-CN" sz="2400" dirty="0" smtClean="0"/>
          </a:p>
          <a:p>
            <a:pPr lvl="1" eaLnBrk="1"/>
            <a:r>
              <a:rPr lang="en-US" altLang="zh-CN" sz="2400" dirty="0" smtClean="0"/>
              <a:t>8086~80286</a:t>
            </a:r>
            <a:r>
              <a:rPr lang="zh-CN" altLang="en-US" sz="2400" dirty="0" smtClean="0"/>
              <a:t>，使用</a:t>
            </a:r>
            <a:r>
              <a:rPr lang="en-US" altLang="zh-CN" sz="2400" dirty="0" smtClean="0"/>
              <a:t>CX</a:t>
            </a:r>
            <a:r>
              <a:rPr lang="zh-CN" altLang="en-US" sz="2400" dirty="0" smtClean="0"/>
              <a:t>；</a:t>
            </a:r>
            <a:r>
              <a:rPr lang="en-US" altLang="zh-CN" sz="2400" dirty="0" smtClean="0"/>
              <a:t>80386~Core2</a:t>
            </a:r>
            <a:r>
              <a:rPr lang="zh-CN" altLang="en-US" sz="2400" dirty="0" smtClean="0"/>
              <a:t>，</a:t>
            </a:r>
            <a:r>
              <a:rPr lang="en-US" altLang="zh-CN" sz="2400" dirty="0" smtClean="0"/>
              <a:t>16</a:t>
            </a:r>
            <a:r>
              <a:rPr lang="zh-CN" altLang="en-US" sz="2400" dirty="0" smtClean="0"/>
              <a:t>位指令模式使用</a:t>
            </a:r>
            <a:r>
              <a:rPr lang="en-US" altLang="zh-CN" sz="2400" dirty="0" smtClean="0"/>
              <a:t>CX</a:t>
            </a:r>
            <a:r>
              <a:rPr lang="zh-CN" altLang="en-US" sz="2400" dirty="0" smtClean="0"/>
              <a:t>；</a:t>
            </a:r>
            <a:r>
              <a:rPr lang="en-US" altLang="zh-CN" sz="2400" dirty="0" smtClean="0"/>
              <a:t>32</a:t>
            </a:r>
            <a:r>
              <a:rPr lang="zh-CN" altLang="en-US" sz="2400" dirty="0" smtClean="0"/>
              <a:t>位指令模式，使用</a:t>
            </a:r>
            <a:r>
              <a:rPr lang="en-US" altLang="zh-CN" sz="2400" dirty="0" smtClean="0"/>
              <a:t>ECX</a:t>
            </a:r>
            <a:r>
              <a:rPr lang="zh-CN" altLang="en-US" sz="2400" dirty="0" smtClean="0"/>
              <a:t>；</a:t>
            </a:r>
            <a:r>
              <a:rPr lang="en-US" altLang="zh-CN" sz="2400" dirty="0" smtClean="0"/>
              <a:t>64</a:t>
            </a:r>
            <a:r>
              <a:rPr lang="zh-CN" altLang="en-US" sz="2400" dirty="0" smtClean="0"/>
              <a:t>位模式，使用</a:t>
            </a:r>
            <a:r>
              <a:rPr lang="en-US" altLang="zh-CN" sz="2400" dirty="0" smtClean="0"/>
              <a:t>RCX</a:t>
            </a:r>
            <a:r>
              <a:rPr lang="zh-CN" altLang="en-US" sz="2400" dirty="0" smtClean="0"/>
              <a:t>。</a:t>
            </a:r>
            <a:endParaRPr lang="en-US" altLang="zh-CN" sz="2400" dirty="0" smtClean="0"/>
          </a:p>
          <a:p>
            <a:pPr lvl="1" eaLnBrk="1"/>
            <a:r>
              <a:rPr lang="zh-CN" altLang="en-US" sz="2400" dirty="0" smtClean="0"/>
              <a:t>类似于</a:t>
            </a:r>
            <a:r>
              <a:rPr lang="en-US" altLang="zh-CN" sz="2400" dirty="0" smtClean="0"/>
              <a:t>LOOP</a:t>
            </a:r>
            <a:r>
              <a:rPr lang="zh-CN" altLang="en-US" sz="2400" dirty="0" smtClean="0"/>
              <a:t>，也有</a:t>
            </a:r>
            <a:r>
              <a:rPr lang="en-US" altLang="zh-CN" sz="2400" dirty="0" smtClean="0">
                <a:solidFill>
                  <a:srgbClr val="0000CC"/>
                </a:solidFill>
              </a:rPr>
              <a:t>LOOPEW</a:t>
            </a:r>
            <a:r>
              <a:rPr lang="zh-CN" altLang="en-US" sz="2400" dirty="0" smtClean="0">
                <a:solidFill>
                  <a:srgbClr val="0000CC"/>
                </a:solidFill>
              </a:rPr>
              <a:t>、</a:t>
            </a:r>
            <a:r>
              <a:rPr lang="en-US" altLang="zh-CN" sz="2400" dirty="0" smtClean="0">
                <a:solidFill>
                  <a:srgbClr val="0000CC"/>
                </a:solidFill>
              </a:rPr>
              <a:t>LOOPED</a:t>
            </a:r>
            <a:r>
              <a:rPr lang="zh-CN" altLang="en-US" sz="2400" dirty="0" smtClean="0">
                <a:solidFill>
                  <a:srgbClr val="0000CC"/>
                </a:solidFill>
              </a:rPr>
              <a:t>、</a:t>
            </a:r>
            <a:r>
              <a:rPr lang="en-US" altLang="zh-CN" sz="2400" dirty="0" smtClean="0">
                <a:solidFill>
                  <a:srgbClr val="0000CC"/>
                </a:solidFill>
              </a:rPr>
              <a:t>LOOPNEW</a:t>
            </a:r>
            <a:r>
              <a:rPr lang="zh-CN" altLang="en-US" sz="2400" dirty="0" smtClean="0">
                <a:solidFill>
                  <a:srgbClr val="0000CC"/>
                </a:solidFill>
              </a:rPr>
              <a:t>、</a:t>
            </a:r>
            <a:r>
              <a:rPr lang="en-US" altLang="zh-CN" sz="2400" dirty="0" smtClean="0">
                <a:solidFill>
                  <a:srgbClr val="0000CC"/>
                </a:solidFill>
              </a:rPr>
              <a:t>LOOPNED</a:t>
            </a:r>
            <a:r>
              <a:rPr lang="zh-CN" altLang="en-US" sz="2400" dirty="0" smtClean="0"/>
              <a:t>指令。</a:t>
            </a:r>
          </a:p>
        </p:txBody>
      </p:sp>
    </p:spTree>
    <p:extLst>
      <p:ext uri="{BB962C8B-B14F-4D97-AF65-F5344CB8AC3E}">
        <p14:creationId xmlns:p14="http://schemas.microsoft.com/office/powerpoint/2010/main" val="298591266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36899">
                                            <p:txEl>
                                              <p:pRg st="0" end="0"/>
                                            </p:txEl>
                                          </p:spTgt>
                                        </p:tgtEl>
                                        <p:attrNameLst>
                                          <p:attrName>style.visibility</p:attrName>
                                        </p:attrNameLst>
                                      </p:cBhvr>
                                      <p:to>
                                        <p:strVal val="visible"/>
                                      </p:to>
                                    </p:set>
                                    <p:animEffect transition="in" filter="slide(fromBottom)">
                                      <p:cBhvr>
                                        <p:cTn id="7" dur="500"/>
                                        <p:tgtEl>
                                          <p:spTgt spid="3368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36899">
                                            <p:txEl>
                                              <p:pRg st="1" end="1"/>
                                            </p:txEl>
                                          </p:spTgt>
                                        </p:tgtEl>
                                        <p:attrNameLst>
                                          <p:attrName>style.visibility</p:attrName>
                                        </p:attrNameLst>
                                      </p:cBhvr>
                                      <p:to>
                                        <p:strVal val="visible"/>
                                      </p:to>
                                    </p:set>
                                    <p:animEffect transition="in" filter="slide(fromBottom)">
                                      <p:cBhvr>
                                        <p:cTn id="12" dur="500"/>
                                        <p:tgtEl>
                                          <p:spTgt spid="336899">
                                            <p:txEl>
                                              <p:pRg st="1" end="1"/>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336899">
                                            <p:txEl>
                                              <p:pRg st="2" end="2"/>
                                            </p:txEl>
                                          </p:spTgt>
                                        </p:tgtEl>
                                        <p:attrNameLst>
                                          <p:attrName>style.visibility</p:attrName>
                                        </p:attrNameLst>
                                      </p:cBhvr>
                                      <p:to>
                                        <p:strVal val="visible"/>
                                      </p:to>
                                    </p:set>
                                    <p:animEffect transition="in" filter="slide(fromBottom)">
                                      <p:cBhvr>
                                        <p:cTn id="15" dur="500"/>
                                        <p:tgtEl>
                                          <p:spTgt spid="33689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336899">
                                            <p:txEl>
                                              <p:pRg st="4" end="4"/>
                                            </p:txEl>
                                          </p:spTgt>
                                        </p:tgtEl>
                                        <p:attrNameLst>
                                          <p:attrName>style.visibility</p:attrName>
                                        </p:attrNameLst>
                                      </p:cBhvr>
                                      <p:to>
                                        <p:strVal val="visible"/>
                                      </p:to>
                                    </p:set>
                                    <p:animEffect transition="in" filter="slide(fromBottom)">
                                      <p:cBhvr>
                                        <p:cTn id="20" dur="500"/>
                                        <p:tgtEl>
                                          <p:spTgt spid="336899">
                                            <p:txEl>
                                              <p:pRg st="4" end="4"/>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336899">
                                            <p:txEl>
                                              <p:pRg st="5" end="5"/>
                                            </p:txEl>
                                          </p:spTgt>
                                        </p:tgtEl>
                                        <p:attrNameLst>
                                          <p:attrName>style.visibility</p:attrName>
                                        </p:attrNameLst>
                                      </p:cBhvr>
                                      <p:to>
                                        <p:strVal val="visible"/>
                                      </p:to>
                                    </p:set>
                                    <p:animEffect transition="in" filter="slide(fromBottom)">
                                      <p:cBhvr>
                                        <p:cTn id="23" dur="500"/>
                                        <p:tgtEl>
                                          <p:spTgt spid="336899">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336899">
                                            <p:txEl>
                                              <p:pRg st="7" end="7"/>
                                            </p:txEl>
                                          </p:spTgt>
                                        </p:tgtEl>
                                        <p:attrNameLst>
                                          <p:attrName>style.visibility</p:attrName>
                                        </p:attrNameLst>
                                      </p:cBhvr>
                                      <p:to>
                                        <p:strVal val="visible"/>
                                      </p:to>
                                    </p:set>
                                    <p:animEffect transition="in" filter="slide(fromBottom)">
                                      <p:cBhvr>
                                        <p:cTn id="28" dur="500"/>
                                        <p:tgtEl>
                                          <p:spTgt spid="336899">
                                            <p:txEl>
                                              <p:pRg st="7" end="7"/>
                                            </p:txEl>
                                          </p:spTgt>
                                        </p:tgtEl>
                                      </p:cBhvr>
                                    </p:animEffect>
                                  </p:childTnLst>
                                </p:cTn>
                              </p:par>
                              <p:par>
                                <p:cTn id="29" presetID="12" presetClass="entr" presetSubtype="4" fill="hold" nodeType="withEffect">
                                  <p:stCondLst>
                                    <p:cond delay="0"/>
                                  </p:stCondLst>
                                  <p:childTnLst>
                                    <p:set>
                                      <p:cBhvr>
                                        <p:cTn id="30" dur="1" fill="hold">
                                          <p:stCondLst>
                                            <p:cond delay="0"/>
                                          </p:stCondLst>
                                        </p:cTn>
                                        <p:tgtEl>
                                          <p:spTgt spid="336899">
                                            <p:txEl>
                                              <p:pRg st="8" end="8"/>
                                            </p:txEl>
                                          </p:spTgt>
                                        </p:tgtEl>
                                        <p:attrNameLst>
                                          <p:attrName>style.visibility</p:attrName>
                                        </p:attrNameLst>
                                      </p:cBhvr>
                                      <p:to>
                                        <p:strVal val="visible"/>
                                      </p:to>
                                    </p:set>
                                    <p:animEffect transition="in" filter="slide(fromBottom)">
                                      <p:cBhvr>
                                        <p:cTn id="31" dur="500"/>
                                        <p:tgtEl>
                                          <p:spTgt spid="336899">
                                            <p:txEl>
                                              <p:pRg st="8" end="8"/>
                                            </p:txEl>
                                          </p:spTgt>
                                        </p:tgtEl>
                                      </p:cBhvr>
                                    </p:animEffect>
                                  </p:childTnLst>
                                </p:cTn>
                              </p:par>
                              <p:par>
                                <p:cTn id="32" presetID="12" presetClass="entr" presetSubtype="4" fill="hold" nodeType="withEffect">
                                  <p:stCondLst>
                                    <p:cond delay="0"/>
                                  </p:stCondLst>
                                  <p:childTnLst>
                                    <p:set>
                                      <p:cBhvr>
                                        <p:cTn id="33" dur="1" fill="hold">
                                          <p:stCondLst>
                                            <p:cond delay="0"/>
                                          </p:stCondLst>
                                        </p:cTn>
                                        <p:tgtEl>
                                          <p:spTgt spid="336899">
                                            <p:txEl>
                                              <p:pRg st="9" end="9"/>
                                            </p:txEl>
                                          </p:spTgt>
                                        </p:tgtEl>
                                        <p:attrNameLst>
                                          <p:attrName>style.visibility</p:attrName>
                                        </p:attrNameLst>
                                      </p:cBhvr>
                                      <p:to>
                                        <p:strVal val="visible"/>
                                      </p:to>
                                    </p:set>
                                    <p:animEffect transition="in" filter="slide(fromBottom)">
                                      <p:cBhvr>
                                        <p:cTn id="34" dur="500"/>
                                        <p:tgtEl>
                                          <p:spTgt spid="33689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zh-CN" altLang="en-US" smtClean="0"/>
              <a:t>循环控制指令</a:t>
            </a:r>
          </a:p>
        </p:txBody>
      </p:sp>
      <p:sp>
        <p:nvSpPr>
          <p:cNvPr id="117763" name="Rectangle 3"/>
          <p:cNvSpPr>
            <a:spLocks noGrp="1" noChangeArrowheads="1"/>
          </p:cNvSpPr>
          <p:nvPr>
            <p:ph type="body" idx="1"/>
          </p:nvPr>
        </p:nvSpPr>
        <p:spPr>
          <a:xfrm>
            <a:off x="250825" y="1196975"/>
            <a:ext cx="5400675" cy="4537075"/>
          </a:xfrm>
        </p:spPr>
        <p:txBody>
          <a:bodyPr/>
          <a:lstStyle/>
          <a:p>
            <a:pPr eaLnBrk="1" hangingPunct="1"/>
            <a:r>
              <a:rPr lang="zh-CN" altLang="en-US" smtClean="0"/>
              <a:t>通常的循环控制</a:t>
            </a:r>
          </a:p>
          <a:p>
            <a:pPr eaLnBrk="1" hangingPunct="1"/>
            <a:endParaRPr lang="zh-CN" altLang="en-US" smtClean="0"/>
          </a:p>
          <a:p>
            <a:pPr eaLnBrk="1" hangingPunct="1">
              <a:buFontTx/>
              <a:buNone/>
            </a:pPr>
            <a:r>
              <a:rPr lang="zh-CN" altLang="en-US" smtClean="0"/>
              <a:t>                 </a:t>
            </a:r>
            <a:r>
              <a:rPr lang="en-US" altLang="zh-CN" smtClean="0"/>
              <a:t>MOV  CX , N</a:t>
            </a:r>
          </a:p>
          <a:p>
            <a:pPr eaLnBrk="1" hangingPunct="1">
              <a:buFontTx/>
              <a:buNone/>
            </a:pPr>
            <a:r>
              <a:rPr lang="en-US" altLang="zh-CN" smtClean="0"/>
              <a:t>  BEGIN:        ….</a:t>
            </a:r>
          </a:p>
          <a:p>
            <a:pPr eaLnBrk="1" hangingPunct="1">
              <a:buFontTx/>
              <a:buNone/>
            </a:pPr>
            <a:r>
              <a:rPr lang="en-US" altLang="zh-CN" smtClean="0"/>
              <a:t>                       ….         </a:t>
            </a:r>
          </a:p>
          <a:p>
            <a:pPr eaLnBrk="1" hangingPunct="1">
              <a:buFontTx/>
              <a:buNone/>
            </a:pPr>
            <a:r>
              <a:rPr lang="en-US" altLang="zh-CN" smtClean="0"/>
              <a:t>                       ….</a:t>
            </a:r>
          </a:p>
          <a:p>
            <a:pPr eaLnBrk="1" hangingPunct="1">
              <a:buFontTx/>
              <a:buNone/>
            </a:pPr>
            <a:r>
              <a:rPr lang="en-US" altLang="zh-CN" smtClean="0"/>
              <a:t>                 DEC  CX</a:t>
            </a:r>
          </a:p>
          <a:p>
            <a:pPr eaLnBrk="1" hangingPunct="1">
              <a:buFontTx/>
              <a:buNone/>
            </a:pPr>
            <a:r>
              <a:rPr lang="en-US" altLang="zh-CN" smtClean="0"/>
              <a:t>                 JNZ   BEGIN</a:t>
            </a:r>
          </a:p>
        </p:txBody>
      </p:sp>
      <p:grpSp>
        <p:nvGrpSpPr>
          <p:cNvPr id="117764" name="Group 9"/>
          <p:cNvGrpSpPr>
            <a:grpSpLocks/>
          </p:cNvGrpSpPr>
          <p:nvPr/>
        </p:nvGrpSpPr>
        <p:grpSpPr bwMode="auto">
          <a:xfrm>
            <a:off x="4171950" y="2997200"/>
            <a:ext cx="1839913" cy="1295400"/>
            <a:chOff x="2653" y="1525"/>
            <a:chExt cx="1159" cy="1134"/>
          </a:xfrm>
        </p:grpSpPr>
        <p:sp>
          <p:nvSpPr>
            <p:cNvPr id="117769" name="Rectangle 5"/>
            <p:cNvSpPr>
              <a:spLocks noChangeArrowheads="1"/>
            </p:cNvSpPr>
            <p:nvPr/>
          </p:nvSpPr>
          <p:spPr bwMode="auto">
            <a:xfrm>
              <a:off x="2925" y="1934"/>
              <a:ext cx="887"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zh-CN" altLang="en-US" sz="3200" b="1">
                  <a:solidFill>
                    <a:srgbClr val="800000"/>
                  </a:solidFill>
                </a:rPr>
                <a:t>循环体</a:t>
              </a:r>
            </a:p>
          </p:txBody>
        </p:sp>
        <p:sp>
          <p:nvSpPr>
            <p:cNvPr id="117770" name="AutoShape 8"/>
            <p:cNvSpPr>
              <a:spLocks/>
            </p:cNvSpPr>
            <p:nvPr/>
          </p:nvSpPr>
          <p:spPr bwMode="auto">
            <a:xfrm>
              <a:off x="2653" y="1525"/>
              <a:ext cx="182" cy="1134"/>
            </a:xfrm>
            <a:prstGeom prst="rightBrace">
              <a:avLst>
                <a:gd name="adj1" fmla="val 51923"/>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a:p>
          </p:txBody>
        </p:sp>
      </p:grpSp>
      <p:grpSp>
        <p:nvGrpSpPr>
          <p:cNvPr id="3" name="Group 13"/>
          <p:cNvGrpSpPr>
            <a:grpSpLocks/>
          </p:cNvGrpSpPr>
          <p:nvPr/>
        </p:nvGrpSpPr>
        <p:grpSpPr bwMode="auto">
          <a:xfrm>
            <a:off x="4211638" y="4375150"/>
            <a:ext cx="4325937" cy="792163"/>
            <a:chOff x="2653" y="2432"/>
            <a:chExt cx="2470" cy="499"/>
          </a:xfrm>
        </p:grpSpPr>
        <p:sp>
          <p:nvSpPr>
            <p:cNvPr id="117766" name="Rectangle 3"/>
            <p:cNvSpPr>
              <a:spLocks noChangeArrowheads="1"/>
            </p:cNvSpPr>
            <p:nvPr/>
          </p:nvSpPr>
          <p:spPr bwMode="auto">
            <a:xfrm>
              <a:off x="3561" y="2432"/>
              <a:ext cx="156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en-US" altLang="zh-CN" sz="3200" b="1">
                  <a:solidFill>
                    <a:srgbClr val="008000"/>
                  </a:solidFill>
                </a:rPr>
                <a:t>LOOP BEGIN</a:t>
              </a:r>
            </a:p>
          </p:txBody>
        </p:sp>
        <p:sp>
          <p:nvSpPr>
            <p:cNvPr id="117767" name="AutoShape 10"/>
            <p:cNvSpPr>
              <a:spLocks noChangeArrowheads="1"/>
            </p:cNvSpPr>
            <p:nvPr/>
          </p:nvSpPr>
          <p:spPr bwMode="auto">
            <a:xfrm>
              <a:off x="2971" y="2432"/>
              <a:ext cx="499" cy="40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6 w 21600"/>
                <a:gd name="T13" fmla="*/ 5400 h 21600"/>
                <a:gd name="T14" fmla="*/ 18916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117768" name="AutoShape 12"/>
            <p:cNvSpPr>
              <a:spLocks/>
            </p:cNvSpPr>
            <p:nvPr/>
          </p:nvSpPr>
          <p:spPr bwMode="auto">
            <a:xfrm>
              <a:off x="2653" y="2432"/>
              <a:ext cx="136" cy="499"/>
            </a:xfrm>
            <a:prstGeom prst="rightBrace">
              <a:avLst>
                <a:gd name="adj1" fmla="val 30576"/>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extLst>
      <p:ext uri="{BB962C8B-B14F-4D97-AF65-F5344CB8AC3E}">
        <p14:creationId xmlns:p14="http://schemas.microsoft.com/office/powerpoint/2010/main" val="275324088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Bottom)">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8000"/>
                </a:solidFill>
              </a:rPr>
              <a:t>Example</a:t>
            </a:r>
            <a:endParaRPr lang="en-US" dirty="0">
              <a:solidFill>
                <a:srgbClr val="008000"/>
              </a:solidFill>
            </a:endParaRPr>
          </a:p>
        </p:txBody>
      </p:sp>
      <p:sp>
        <p:nvSpPr>
          <p:cNvPr id="3" name="内容占位符 2"/>
          <p:cNvSpPr>
            <a:spLocks noGrp="1"/>
          </p:cNvSpPr>
          <p:nvPr>
            <p:ph idx="1"/>
          </p:nvPr>
        </p:nvSpPr>
        <p:spPr>
          <a:xfrm>
            <a:off x="179512" y="1052737"/>
            <a:ext cx="8712967" cy="576064"/>
          </a:xfrm>
        </p:spPr>
        <p:txBody>
          <a:bodyPr/>
          <a:lstStyle/>
          <a:p>
            <a:r>
              <a:rPr lang="zh-CN" altLang="en-US" dirty="0" smtClean="0">
                <a:solidFill>
                  <a:srgbClr val="CC00CC"/>
                </a:solidFill>
              </a:rPr>
              <a:t>例，</a:t>
            </a:r>
            <a:r>
              <a:rPr lang="zh-CN" altLang="en-US" dirty="0" smtClean="0"/>
              <a:t>两个存储块，对应位置的数据分别相加。</a:t>
            </a:r>
            <a:endParaRPr lang="en-US" dirty="0" smtClean="0"/>
          </a:p>
        </p:txBody>
      </p:sp>
      <p:sp>
        <p:nvSpPr>
          <p:cNvPr id="5" name="矩形 4"/>
          <p:cNvSpPr/>
          <p:nvPr/>
        </p:nvSpPr>
        <p:spPr>
          <a:xfrm>
            <a:off x="107504" y="1993157"/>
            <a:ext cx="3774287" cy="4007251"/>
          </a:xfrm>
          <a:prstGeom prst="rect">
            <a:avLst/>
          </a:prstGeom>
          <a:ln>
            <a:solidFill>
              <a:srgbClr val="008000"/>
            </a:solidFill>
          </a:ln>
        </p:spPr>
        <p:txBody>
          <a:bodyPr wrap="square">
            <a:spAutoFit/>
          </a:bodyPr>
          <a:lstStyle/>
          <a:p>
            <a:pPr lvl="0" eaLnBrk="0">
              <a:spcBef>
                <a:spcPct val="20000"/>
              </a:spcBef>
            </a:pPr>
            <a:r>
              <a:rPr lang="en-US" sz="2400" b="1" kern="0" dirty="0">
                <a:solidFill>
                  <a:srgbClr val="0000CC"/>
                </a:solidFill>
                <a:latin typeface="Arial"/>
                <a:ea typeface="宋体"/>
              </a:rPr>
              <a:t>.MODEL </a:t>
            </a:r>
            <a:r>
              <a:rPr lang="en-US" sz="2400" b="1" kern="0" dirty="0">
                <a:solidFill>
                  <a:srgbClr val="000000"/>
                </a:solidFill>
                <a:latin typeface="Arial"/>
                <a:ea typeface="宋体"/>
              </a:rPr>
              <a:t>SMALL</a:t>
            </a:r>
          </a:p>
          <a:p>
            <a:pPr lvl="0" eaLnBrk="0">
              <a:spcBef>
                <a:spcPct val="20000"/>
              </a:spcBef>
            </a:pPr>
            <a:r>
              <a:rPr lang="en-US" sz="2400" b="1" kern="0" dirty="0">
                <a:solidFill>
                  <a:srgbClr val="0000CC"/>
                </a:solidFill>
                <a:latin typeface="Arial"/>
                <a:ea typeface="宋体"/>
              </a:rPr>
              <a:t>.DATA</a:t>
            </a:r>
          </a:p>
          <a:p>
            <a:pPr lvl="0" eaLnBrk="0">
              <a:spcBef>
                <a:spcPct val="20000"/>
              </a:spcBef>
            </a:pPr>
            <a:r>
              <a:rPr lang="en-US" sz="2400" b="1" kern="0" dirty="0">
                <a:solidFill>
                  <a:srgbClr val="000000"/>
                </a:solidFill>
                <a:latin typeface="Arial"/>
                <a:ea typeface="宋体"/>
              </a:rPr>
              <a:t>BLOCK1 DW 100 DUP(?)</a:t>
            </a:r>
          </a:p>
          <a:p>
            <a:pPr lvl="0" eaLnBrk="0">
              <a:spcBef>
                <a:spcPct val="20000"/>
              </a:spcBef>
            </a:pPr>
            <a:r>
              <a:rPr lang="en-US" sz="2400" b="1" kern="0" dirty="0">
                <a:solidFill>
                  <a:srgbClr val="000000"/>
                </a:solidFill>
                <a:latin typeface="Arial"/>
                <a:ea typeface="宋体"/>
              </a:rPr>
              <a:t>BLOCK2 DW 100 DUP(?)</a:t>
            </a:r>
          </a:p>
          <a:p>
            <a:pPr lvl="0" eaLnBrk="0">
              <a:spcBef>
                <a:spcPct val="20000"/>
              </a:spcBef>
            </a:pPr>
            <a:r>
              <a:rPr lang="en-US" sz="2400" b="1" kern="0" dirty="0">
                <a:solidFill>
                  <a:srgbClr val="0000CC"/>
                </a:solidFill>
                <a:latin typeface="Arial"/>
                <a:ea typeface="宋体"/>
              </a:rPr>
              <a:t>.CODE</a:t>
            </a:r>
          </a:p>
          <a:p>
            <a:pPr lvl="0" eaLnBrk="0">
              <a:spcBef>
                <a:spcPct val="20000"/>
              </a:spcBef>
            </a:pPr>
            <a:r>
              <a:rPr lang="en-US" sz="2400" b="1" kern="0" dirty="0">
                <a:solidFill>
                  <a:srgbClr val="0000CC"/>
                </a:solidFill>
                <a:latin typeface="Arial"/>
                <a:ea typeface="宋体"/>
              </a:rPr>
              <a:t>.STARTUP</a:t>
            </a:r>
          </a:p>
          <a:p>
            <a:pPr lvl="0" eaLnBrk="0">
              <a:spcBef>
                <a:spcPct val="20000"/>
              </a:spcBef>
            </a:pPr>
            <a:r>
              <a:rPr lang="en-US" sz="2400" b="1" kern="0" dirty="0">
                <a:solidFill>
                  <a:srgbClr val="000000"/>
                </a:solidFill>
                <a:latin typeface="Arial"/>
                <a:ea typeface="宋体"/>
              </a:rPr>
              <a:t>	MOV AX, DS</a:t>
            </a:r>
          </a:p>
          <a:p>
            <a:pPr lvl="0" eaLnBrk="0">
              <a:spcBef>
                <a:spcPct val="20000"/>
              </a:spcBef>
            </a:pPr>
            <a:r>
              <a:rPr lang="en-US" sz="2400" b="1" kern="0" dirty="0">
                <a:solidFill>
                  <a:srgbClr val="000000"/>
                </a:solidFill>
                <a:latin typeface="Arial"/>
                <a:ea typeface="宋体"/>
              </a:rPr>
              <a:t>	MOV ES, AX</a:t>
            </a:r>
          </a:p>
          <a:p>
            <a:pPr lvl="0" eaLnBrk="0">
              <a:spcBef>
                <a:spcPct val="20000"/>
              </a:spcBef>
            </a:pPr>
            <a:r>
              <a:rPr lang="en-US" sz="2400" b="1" kern="0" dirty="0">
                <a:solidFill>
                  <a:srgbClr val="000000"/>
                </a:solidFill>
                <a:latin typeface="Arial"/>
                <a:ea typeface="宋体"/>
              </a:rPr>
              <a:t>	</a:t>
            </a:r>
            <a:r>
              <a:rPr lang="en-US" sz="2400" b="1" kern="0" dirty="0" smtClean="0">
                <a:solidFill>
                  <a:srgbClr val="000000"/>
                </a:solidFill>
                <a:latin typeface="Arial"/>
                <a:ea typeface="宋体"/>
              </a:rPr>
              <a:t>CLD</a:t>
            </a:r>
          </a:p>
        </p:txBody>
      </p:sp>
      <p:sp>
        <p:nvSpPr>
          <p:cNvPr id="6" name="矩形 5"/>
          <p:cNvSpPr/>
          <p:nvPr/>
        </p:nvSpPr>
        <p:spPr>
          <a:xfrm>
            <a:off x="3923928" y="1993157"/>
            <a:ext cx="5040560" cy="4007251"/>
          </a:xfrm>
          <a:prstGeom prst="rect">
            <a:avLst/>
          </a:prstGeom>
          <a:ln>
            <a:solidFill>
              <a:srgbClr val="008000"/>
            </a:solidFill>
          </a:ln>
        </p:spPr>
        <p:txBody>
          <a:bodyPr wrap="square">
            <a:spAutoFit/>
          </a:bodyPr>
          <a:lstStyle/>
          <a:p>
            <a:pPr eaLnBrk="0">
              <a:spcBef>
                <a:spcPct val="20000"/>
              </a:spcBef>
            </a:pPr>
            <a:r>
              <a:rPr lang="en-US" sz="2400" b="1" kern="0" dirty="0">
                <a:solidFill>
                  <a:srgbClr val="000000"/>
                </a:solidFill>
                <a:latin typeface="Arial"/>
                <a:ea typeface="宋体"/>
              </a:rPr>
              <a:t>	</a:t>
            </a:r>
            <a:r>
              <a:rPr lang="en-US" sz="2400" b="1" kern="0" dirty="0" smtClean="0">
                <a:solidFill>
                  <a:srgbClr val="000000"/>
                </a:solidFill>
                <a:latin typeface="Arial"/>
                <a:ea typeface="宋体"/>
              </a:rPr>
              <a:t>MOV </a:t>
            </a:r>
            <a:r>
              <a:rPr lang="en-US" sz="2400" b="1" kern="0" dirty="0">
                <a:solidFill>
                  <a:srgbClr val="000000"/>
                </a:solidFill>
                <a:latin typeface="Arial"/>
                <a:ea typeface="宋体"/>
              </a:rPr>
              <a:t>CX, 100</a:t>
            </a:r>
          </a:p>
          <a:p>
            <a:pPr lvl="0" eaLnBrk="0">
              <a:spcBef>
                <a:spcPct val="20000"/>
              </a:spcBef>
            </a:pPr>
            <a:r>
              <a:rPr lang="en-US" sz="2400" b="1" kern="0" dirty="0" smtClean="0">
                <a:solidFill>
                  <a:srgbClr val="000000"/>
                </a:solidFill>
                <a:latin typeface="Arial"/>
                <a:ea typeface="宋体"/>
              </a:rPr>
              <a:t>	MOV SI, OFFSET BLOCK1</a:t>
            </a:r>
          </a:p>
          <a:p>
            <a:pPr lvl="0" eaLnBrk="0">
              <a:spcBef>
                <a:spcPct val="20000"/>
              </a:spcBef>
            </a:pPr>
            <a:r>
              <a:rPr lang="en-US" sz="2400" b="1" kern="0" dirty="0">
                <a:solidFill>
                  <a:srgbClr val="000000"/>
                </a:solidFill>
                <a:latin typeface="Arial"/>
                <a:ea typeface="宋体"/>
              </a:rPr>
              <a:t>	</a:t>
            </a:r>
            <a:r>
              <a:rPr lang="en-US" sz="2400" b="1" kern="0" dirty="0" smtClean="0">
                <a:solidFill>
                  <a:srgbClr val="000000"/>
                </a:solidFill>
                <a:latin typeface="Arial"/>
                <a:ea typeface="宋体"/>
              </a:rPr>
              <a:t>MOV DI, OFFSET BLOCK2 </a:t>
            </a:r>
            <a:endParaRPr lang="en-US" sz="2400" b="1" kern="0" dirty="0">
              <a:solidFill>
                <a:srgbClr val="000000"/>
              </a:solidFill>
              <a:latin typeface="Arial"/>
              <a:ea typeface="宋体"/>
            </a:endParaRPr>
          </a:p>
          <a:p>
            <a:pPr lvl="0" eaLnBrk="0">
              <a:spcBef>
                <a:spcPct val="20000"/>
              </a:spcBef>
            </a:pPr>
            <a:r>
              <a:rPr lang="en-US" sz="2400" b="1" kern="0" dirty="0" smtClean="0">
                <a:solidFill>
                  <a:srgbClr val="000000"/>
                </a:solidFill>
                <a:latin typeface="Arial"/>
                <a:ea typeface="宋体"/>
              </a:rPr>
              <a:t>L1:	LODSW</a:t>
            </a:r>
          </a:p>
          <a:p>
            <a:pPr lvl="0" eaLnBrk="0">
              <a:spcBef>
                <a:spcPct val="20000"/>
              </a:spcBef>
            </a:pPr>
            <a:r>
              <a:rPr lang="en-US" sz="2400" b="1" kern="0" dirty="0">
                <a:solidFill>
                  <a:srgbClr val="000000"/>
                </a:solidFill>
                <a:latin typeface="Arial"/>
                <a:ea typeface="宋体"/>
              </a:rPr>
              <a:t>	</a:t>
            </a:r>
            <a:r>
              <a:rPr lang="en-US" sz="2400" b="1" kern="0" dirty="0" smtClean="0">
                <a:solidFill>
                  <a:srgbClr val="000000"/>
                </a:solidFill>
                <a:latin typeface="Arial"/>
                <a:ea typeface="宋体"/>
              </a:rPr>
              <a:t>ADD AX, ES:[DI]</a:t>
            </a:r>
          </a:p>
          <a:p>
            <a:pPr lvl="0" eaLnBrk="0">
              <a:spcBef>
                <a:spcPct val="20000"/>
              </a:spcBef>
            </a:pPr>
            <a:r>
              <a:rPr lang="en-US" sz="2400" b="1" kern="0" dirty="0">
                <a:solidFill>
                  <a:srgbClr val="000000"/>
                </a:solidFill>
                <a:latin typeface="Arial"/>
                <a:ea typeface="宋体"/>
              </a:rPr>
              <a:t>	</a:t>
            </a:r>
            <a:r>
              <a:rPr lang="en-US" sz="2400" b="1" kern="0" dirty="0" smtClean="0">
                <a:solidFill>
                  <a:srgbClr val="000000"/>
                </a:solidFill>
                <a:latin typeface="Arial"/>
                <a:ea typeface="宋体"/>
              </a:rPr>
              <a:t>STOSW</a:t>
            </a:r>
          </a:p>
          <a:p>
            <a:pPr lvl="0" eaLnBrk="0">
              <a:spcBef>
                <a:spcPct val="20000"/>
              </a:spcBef>
            </a:pPr>
            <a:r>
              <a:rPr lang="en-US" sz="2400" b="1" kern="0" dirty="0">
                <a:solidFill>
                  <a:srgbClr val="000000"/>
                </a:solidFill>
                <a:latin typeface="Arial"/>
                <a:ea typeface="宋体"/>
              </a:rPr>
              <a:t>	</a:t>
            </a:r>
            <a:r>
              <a:rPr lang="en-US" sz="2400" b="1" kern="0" dirty="0" smtClean="0">
                <a:solidFill>
                  <a:srgbClr val="000000"/>
                </a:solidFill>
                <a:latin typeface="Arial"/>
                <a:ea typeface="宋体"/>
              </a:rPr>
              <a:t>LOOP L1</a:t>
            </a:r>
          </a:p>
          <a:p>
            <a:pPr lvl="0" eaLnBrk="0">
              <a:spcBef>
                <a:spcPct val="20000"/>
              </a:spcBef>
            </a:pPr>
            <a:r>
              <a:rPr lang="en-US" sz="2400" b="1" kern="0" dirty="0" smtClean="0">
                <a:solidFill>
                  <a:srgbClr val="0000CC"/>
                </a:solidFill>
                <a:latin typeface="Arial"/>
                <a:ea typeface="宋体"/>
              </a:rPr>
              <a:t>.EXIT</a:t>
            </a:r>
          </a:p>
          <a:p>
            <a:pPr lvl="0" eaLnBrk="0">
              <a:spcBef>
                <a:spcPct val="20000"/>
              </a:spcBef>
            </a:pPr>
            <a:r>
              <a:rPr lang="en-US" sz="2400" b="1" kern="0" dirty="0" smtClean="0">
                <a:solidFill>
                  <a:srgbClr val="0000CC"/>
                </a:solidFill>
                <a:latin typeface="Arial"/>
                <a:ea typeface="宋体"/>
              </a:rPr>
              <a:t>END</a:t>
            </a:r>
            <a:endParaRPr lang="en-US" sz="2400" b="1" kern="0" dirty="0">
              <a:solidFill>
                <a:srgbClr val="0000CC"/>
              </a:solidFill>
              <a:latin typeface="Arial"/>
              <a:ea typeface="宋体"/>
            </a:endParaRPr>
          </a:p>
        </p:txBody>
      </p:sp>
    </p:spTree>
    <p:extLst>
      <p:ext uri="{BB962C8B-B14F-4D97-AF65-F5344CB8AC3E}">
        <p14:creationId xmlns:p14="http://schemas.microsoft.com/office/powerpoint/2010/main" val="30370339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 calcmode="lin" valueType="num">
                                      <p:cBhvr additive="base">
                                        <p:cTn id="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 calcmode="lin" valueType="num">
                                      <p:cBhvr additive="base">
                                        <p:cTn id="1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 calcmode="lin" valueType="num">
                                      <p:cBhvr additive="base">
                                        <p:cTn id="1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anim calcmode="lin" valueType="num">
                                      <p:cBhvr additive="base">
                                        <p:cTn id="2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 calcmode="lin" valueType="num">
                                      <p:cBhvr additive="base">
                                        <p:cTn id="2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 calcmode="lin" valueType="num">
                                      <p:cBhvr additive="base">
                                        <p:cTn id="3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0" end="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anim calcmode="lin" valueType="num">
                                      <p:cBhvr additive="base">
                                        <p:cTn id="3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1" end="1"/>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anim calcmode="lin" valueType="num">
                                      <p:cBhvr additive="base">
                                        <p:cTn id="4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3" end="3"/>
                                            </p:txEl>
                                          </p:spTgt>
                                        </p:tgtEl>
                                        <p:attrNameLst>
                                          <p:attrName>style.visibility</p:attrName>
                                        </p:attrNameLst>
                                      </p:cBhvr>
                                      <p:to>
                                        <p:strVal val="visible"/>
                                      </p:to>
                                    </p:set>
                                    <p:anim calcmode="lin" valueType="num">
                                      <p:cBhvr additive="base">
                                        <p:cTn id="4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6">
                                            <p:txEl>
                                              <p:pRg st="4" end="4"/>
                                            </p:txEl>
                                          </p:spTgt>
                                        </p:tgtEl>
                                        <p:attrNameLst>
                                          <p:attrName>style.visibility</p:attrName>
                                        </p:attrNameLst>
                                      </p:cBhvr>
                                      <p:to>
                                        <p:strVal val="visible"/>
                                      </p:to>
                                    </p:set>
                                    <p:anim calcmode="lin" valueType="num">
                                      <p:cBhvr additive="base">
                                        <p:cTn id="5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
                                            <p:txEl>
                                              <p:pRg st="4" end="4"/>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6">
                                            <p:txEl>
                                              <p:pRg st="5" end="5"/>
                                            </p:txEl>
                                          </p:spTgt>
                                        </p:tgtEl>
                                        <p:attrNameLst>
                                          <p:attrName>style.visibility</p:attrName>
                                        </p:attrNameLst>
                                      </p:cBhvr>
                                      <p:to>
                                        <p:strVal val="visible"/>
                                      </p:to>
                                    </p:set>
                                    <p:anim calcmode="lin" valueType="num">
                                      <p:cBhvr additive="base">
                                        <p:cTn id="5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
                                            <p:txEl>
                                              <p:pRg st="5" end="5"/>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6">
                                            <p:txEl>
                                              <p:pRg st="6" end="6"/>
                                            </p:txEl>
                                          </p:spTgt>
                                        </p:tgtEl>
                                        <p:attrNameLst>
                                          <p:attrName>style.visibility</p:attrName>
                                        </p:attrNameLst>
                                      </p:cBhvr>
                                      <p:to>
                                        <p:strVal val="visible"/>
                                      </p:to>
                                    </p:set>
                                    <p:anim calcmode="lin" valueType="num">
                                      <p:cBhvr additive="base">
                                        <p:cTn id="6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xEl>
                                              <p:pRg st="7" end="7"/>
                                            </p:txEl>
                                          </p:spTgt>
                                        </p:tgtEl>
                                        <p:attrNameLst>
                                          <p:attrName>style.visibility</p:attrName>
                                        </p:attrNameLst>
                                      </p:cBhvr>
                                      <p:to>
                                        <p:strVal val="visible"/>
                                      </p:to>
                                    </p:set>
                                    <p:anim calcmode="lin" valueType="num">
                                      <p:cBhvr additive="base">
                                        <p:cTn id="67"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
                                            <p:txEl>
                                              <p:pRg st="7" end="7"/>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6">
                                            <p:txEl>
                                              <p:pRg st="8" end="8"/>
                                            </p:txEl>
                                          </p:spTgt>
                                        </p:tgtEl>
                                        <p:attrNameLst>
                                          <p:attrName>style.visibility</p:attrName>
                                        </p:attrNameLst>
                                      </p:cBhvr>
                                      <p:to>
                                        <p:strVal val="visible"/>
                                      </p:to>
                                    </p:set>
                                    <p:anim calcmode="lin" valueType="num">
                                      <p:cBhvr additive="base">
                                        <p:cTn id="71"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本章内容</a:t>
            </a:r>
          </a:p>
        </p:txBody>
      </p:sp>
      <p:sp>
        <p:nvSpPr>
          <p:cNvPr id="4099" name="Rectangle 3"/>
          <p:cNvSpPr>
            <a:spLocks noGrp="1" noChangeArrowheads="1"/>
          </p:cNvSpPr>
          <p:nvPr>
            <p:ph type="body" idx="1"/>
          </p:nvPr>
        </p:nvSpPr>
        <p:spPr/>
        <p:txBody>
          <a:bodyPr/>
          <a:lstStyle/>
          <a:p>
            <a:pPr eaLnBrk="1" hangingPunct="1"/>
            <a:r>
              <a:rPr lang="zh-CN" altLang="en-US" dirty="0" smtClean="0"/>
              <a:t>转移指令</a:t>
            </a:r>
          </a:p>
          <a:p>
            <a:pPr eaLnBrk="1" hangingPunct="1"/>
            <a:r>
              <a:rPr lang="zh-CN" altLang="en-US" dirty="0" smtClean="0">
                <a:solidFill>
                  <a:srgbClr val="C00000"/>
                </a:solidFill>
              </a:rPr>
              <a:t>控制汇编语言程序的流程</a:t>
            </a:r>
            <a:endParaRPr lang="en-US" altLang="zh-CN" dirty="0" smtClean="0">
              <a:solidFill>
                <a:srgbClr val="C00000"/>
              </a:solidFill>
            </a:endParaRPr>
          </a:p>
          <a:p>
            <a:pPr eaLnBrk="1" hangingPunct="1"/>
            <a:r>
              <a:rPr lang="zh-CN" altLang="en-US" dirty="0" smtClean="0"/>
              <a:t>过程</a:t>
            </a:r>
            <a:endParaRPr lang="en-US" altLang="zh-CN" dirty="0" smtClean="0"/>
          </a:p>
          <a:p>
            <a:pPr eaLnBrk="1" hangingPunct="1"/>
            <a:r>
              <a:rPr lang="zh-CN" altLang="en-US" dirty="0" smtClean="0"/>
              <a:t>中断概述</a:t>
            </a:r>
            <a:endParaRPr lang="en-US" altLang="zh-CN" dirty="0" smtClean="0"/>
          </a:p>
          <a:p>
            <a:pPr eaLnBrk="1" hangingPunct="1"/>
            <a:r>
              <a:rPr lang="zh-CN" altLang="en-US" dirty="0" smtClean="0"/>
              <a:t>机器控制及其他指令</a:t>
            </a:r>
            <a:endParaRPr lang="en-US" altLang="zh-CN" dirty="0" smtClean="0"/>
          </a:p>
        </p:txBody>
      </p:sp>
    </p:spTree>
    <p:extLst>
      <p:ext uri="{BB962C8B-B14F-4D97-AF65-F5344CB8AC3E}">
        <p14:creationId xmlns:p14="http://schemas.microsoft.com/office/powerpoint/2010/main" val="1791312587"/>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控制汇编语言程序的</a:t>
            </a:r>
            <a:r>
              <a:rPr lang="zh-CN" altLang="en-US" dirty="0" smtClean="0"/>
              <a:t>流程</a:t>
            </a:r>
            <a:endParaRPr lang="en-US" dirty="0"/>
          </a:p>
        </p:txBody>
      </p:sp>
      <p:sp>
        <p:nvSpPr>
          <p:cNvPr id="3" name="内容占位符 2"/>
          <p:cNvSpPr>
            <a:spLocks noGrp="1"/>
          </p:cNvSpPr>
          <p:nvPr>
            <p:ph idx="1"/>
          </p:nvPr>
        </p:nvSpPr>
        <p:spPr/>
        <p:txBody>
          <a:bodyPr/>
          <a:lstStyle/>
          <a:p>
            <a:r>
              <a:rPr lang="zh-CN" altLang="en-US" dirty="0" smtClean="0">
                <a:solidFill>
                  <a:srgbClr val="C00000"/>
                </a:solidFill>
              </a:rPr>
              <a:t>伪指令：</a:t>
            </a:r>
            <a:endParaRPr lang="en-US" dirty="0" smtClean="0">
              <a:solidFill>
                <a:srgbClr val="C00000"/>
              </a:solidFill>
            </a:endParaRPr>
          </a:p>
          <a:p>
            <a:pPr lvl="1"/>
            <a:r>
              <a:rPr lang="en-US" dirty="0" smtClean="0"/>
              <a:t>.IF</a:t>
            </a:r>
            <a:r>
              <a:rPr lang="zh-CN" altLang="en-US" dirty="0" smtClean="0"/>
              <a:t>、</a:t>
            </a:r>
            <a:r>
              <a:rPr lang="en-US" altLang="zh-CN" dirty="0" smtClean="0"/>
              <a:t>.ELSE</a:t>
            </a:r>
            <a:r>
              <a:rPr lang="zh-CN" altLang="en-US" dirty="0" smtClean="0"/>
              <a:t>、</a:t>
            </a:r>
            <a:r>
              <a:rPr lang="en-US" altLang="zh-CN" dirty="0" smtClean="0"/>
              <a:t>.ELSEIF</a:t>
            </a:r>
            <a:r>
              <a:rPr lang="zh-CN" altLang="en-US" dirty="0" smtClean="0"/>
              <a:t>、</a:t>
            </a:r>
            <a:r>
              <a:rPr lang="en-US" altLang="zh-CN" dirty="0" smtClean="0"/>
              <a:t>.ENDIF</a:t>
            </a:r>
          </a:p>
          <a:p>
            <a:pPr lvl="1"/>
            <a:endParaRPr lang="en-US" dirty="0"/>
          </a:p>
          <a:p>
            <a:pPr lvl="1"/>
            <a:r>
              <a:rPr lang="en-US" dirty="0" smtClean="0">
                <a:solidFill>
                  <a:srgbClr val="006600"/>
                </a:solidFill>
              </a:rPr>
              <a:t>.REPEAT~.UNTIL</a:t>
            </a:r>
          </a:p>
          <a:p>
            <a:pPr lvl="1"/>
            <a:endParaRPr lang="en-US" dirty="0">
              <a:solidFill>
                <a:srgbClr val="006600"/>
              </a:solidFill>
            </a:endParaRPr>
          </a:p>
          <a:p>
            <a:pPr lvl="1"/>
            <a:r>
              <a:rPr lang="en-US" dirty="0" smtClean="0">
                <a:solidFill>
                  <a:srgbClr val="006600"/>
                </a:solidFill>
              </a:rPr>
              <a:t>.WHILE~.ENDW</a:t>
            </a:r>
            <a:endParaRPr lang="en-US" dirty="0">
              <a:solidFill>
                <a:srgbClr val="006600"/>
              </a:solidFill>
            </a:endParaRPr>
          </a:p>
        </p:txBody>
      </p:sp>
    </p:spTree>
    <p:extLst>
      <p:ext uri="{BB962C8B-B14F-4D97-AF65-F5344CB8AC3E}">
        <p14:creationId xmlns:p14="http://schemas.microsoft.com/office/powerpoint/2010/main" val="3681287553"/>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.IF</a:t>
            </a:r>
            <a:r>
              <a:rPr lang="zh-CN" altLang="en-US" dirty="0" smtClean="0"/>
              <a:t>语句</a:t>
            </a:r>
            <a:endParaRPr lang="en-US" dirty="0"/>
          </a:p>
        </p:txBody>
      </p:sp>
      <p:sp>
        <p:nvSpPr>
          <p:cNvPr id="3" name="内容占位符 2"/>
          <p:cNvSpPr>
            <a:spLocks noGrp="1"/>
          </p:cNvSpPr>
          <p:nvPr>
            <p:ph idx="1"/>
          </p:nvPr>
        </p:nvSpPr>
        <p:spPr>
          <a:xfrm>
            <a:off x="179512" y="1052737"/>
            <a:ext cx="8712967" cy="504056"/>
          </a:xfrm>
        </p:spPr>
        <p:txBody>
          <a:bodyPr/>
          <a:lstStyle/>
          <a:p>
            <a:pPr marL="0" indent="0">
              <a:buNone/>
            </a:pPr>
            <a:r>
              <a:rPr lang="zh-CN" altLang="en-US" dirty="0" smtClean="0">
                <a:solidFill>
                  <a:srgbClr val="CC00CC"/>
                </a:solidFill>
              </a:rPr>
              <a:t>例，</a:t>
            </a:r>
            <a:r>
              <a:rPr lang="zh-CN" altLang="en-US" dirty="0" smtClean="0"/>
              <a:t>测试</a:t>
            </a:r>
            <a:r>
              <a:rPr lang="en-US" altLang="zh-CN" dirty="0" smtClean="0"/>
              <a:t>AL</a:t>
            </a:r>
            <a:r>
              <a:rPr lang="zh-CN" altLang="en-US" dirty="0" smtClean="0"/>
              <a:t>的内容是否在‘</a:t>
            </a:r>
            <a:r>
              <a:rPr lang="en-US" altLang="zh-CN" dirty="0" smtClean="0"/>
              <a:t>A</a:t>
            </a:r>
            <a:r>
              <a:rPr lang="zh-CN" altLang="en-US" dirty="0" smtClean="0"/>
              <a:t>’</a:t>
            </a:r>
            <a:r>
              <a:rPr lang="en-US" altLang="zh-CN" dirty="0" smtClean="0"/>
              <a:t>~</a:t>
            </a:r>
            <a:r>
              <a:rPr lang="zh-CN" altLang="en-US" dirty="0" smtClean="0"/>
              <a:t>‘</a:t>
            </a:r>
            <a:r>
              <a:rPr lang="en-US" altLang="zh-CN" dirty="0" smtClean="0"/>
              <a:t>F</a:t>
            </a:r>
            <a:r>
              <a:rPr lang="zh-CN" altLang="en-US" dirty="0" smtClean="0"/>
              <a:t>’之间。</a:t>
            </a:r>
            <a:endParaRPr lang="en-US" altLang="zh-CN" dirty="0" smtClean="0"/>
          </a:p>
        </p:txBody>
      </p:sp>
      <p:sp>
        <p:nvSpPr>
          <p:cNvPr id="5" name="矩形 4"/>
          <p:cNvSpPr/>
          <p:nvPr/>
        </p:nvSpPr>
        <p:spPr>
          <a:xfrm>
            <a:off x="251520" y="1844824"/>
            <a:ext cx="4248472" cy="2074414"/>
          </a:xfrm>
          <a:prstGeom prst="rect">
            <a:avLst/>
          </a:prstGeom>
          <a:ln>
            <a:solidFill>
              <a:srgbClr val="008000"/>
            </a:solidFill>
          </a:ln>
        </p:spPr>
        <p:txBody>
          <a:bodyPr wrap="square">
            <a:spAutoFit/>
          </a:bodyPr>
          <a:lstStyle/>
          <a:p>
            <a:pPr lvl="0" eaLnBrk="0">
              <a:spcBef>
                <a:spcPct val="20000"/>
              </a:spcBef>
            </a:pPr>
            <a:r>
              <a:rPr lang="en-US" sz="2800" b="1" kern="0" dirty="0">
                <a:solidFill>
                  <a:srgbClr val="000000"/>
                </a:solidFill>
                <a:latin typeface="Arial"/>
                <a:ea typeface="宋体"/>
              </a:rPr>
              <a:t>.IF AL&gt;=`A` &amp;&amp; AL&lt;=`F`</a:t>
            </a:r>
          </a:p>
          <a:p>
            <a:pPr lvl="0" eaLnBrk="0">
              <a:spcBef>
                <a:spcPct val="20000"/>
              </a:spcBef>
            </a:pPr>
            <a:r>
              <a:rPr lang="en-US" sz="2800" b="1" kern="0" dirty="0">
                <a:solidFill>
                  <a:srgbClr val="000000"/>
                </a:solidFill>
                <a:latin typeface="Arial"/>
                <a:ea typeface="宋体"/>
              </a:rPr>
              <a:t>	SUB AL, 7</a:t>
            </a:r>
          </a:p>
          <a:p>
            <a:pPr lvl="0" eaLnBrk="0">
              <a:spcBef>
                <a:spcPct val="20000"/>
              </a:spcBef>
            </a:pPr>
            <a:r>
              <a:rPr lang="en-US" sz="2800" b="1" kern="0" dirty="0">
                <a:solidFill>
                  <a:srgbClr val="000000"/>
                </a:solidFill>
                <a:latin typeface="Arial"/>
                <a:ea typeface="宋体"/>
              </a:rPr>
              <a:t>.ENDIF</a:t>
            </a:r>
          </a:p>
          <a:p>
            <a:pPr lvl="0" eaLnBrk="0">
              <a:spcBef>
                <a:spcPct val="20000"/>
              </a:spcBef>
            </a:pPr>
            <a:r>
              <a:rPr lang="en-US" sz="2800" b="1" kern="0" dirty="0">
                <a:solidFill>
                  <a:srgbClr val="000000"/>
                </a:solidFill>
                <a:latin typeface="Arial"/>
                <a:ea typeface="宋体"/>
              </a:rPr>
              <a:t>SUB 30H</a:t>
            </a:r>
          </a:p>
        </p:txBody>
      </p:sp>
      <p:sp>
        <p:nvSpPr>
          <p:cNvPr id="6" name="矩形 5"/>
          <p:cNvSpPr/>
          <p:nvPr/>
        </p:nvSpPr>
        <p:spPr>
          <a:xfrm>
            <a:off x="4644008" y="1857483"/>
            <a:ext cx="4248472" cy="3625608"/>
          </a:xfrm>
          <a:prstGeom prst="rect">
            <a:avLst/>
          </a:prstGeom>
          <a:ln>
            <a:solidFill>
              <a:srgbClr val="008000"/>
            </a:solidFill>
          </a:ln>
        </p:spPr>
        <p:txBody>
          <a:bodyPr wrap="square">
            <a:spAutoFit/>
          </a:bodyPr>
          <a:lstStyle/>
          <a:p>
            <a:pPr lvl="0" eaLnBrk="0">
              <a:spcBef>
                <a:spcPct val="20000"/>
              </a:spcBef>
            </a:pPr>
            <a:r>
              <a:rPr lang="en-US" sz="2800" b="1" kern="0" dirty="0" smtClean="0">
                <a:solidFill>
                  <a:srgbClr val="000000"/>
                </a:solidFill>
                <a:latin typeface="Arial"/>
                <a:ea typeface="宋体"/>
              </a:rPr>
              <a:t>	CMP AL, 41H</a:t>
            </a:r>
          </a:p>
          <a:p>
            <a:pPr lvl="0" eaLnBrk="0">
              <a:spcBef>
                <a:spcPct val="20000"/>
              </a:spcBef>
            </a:pPr>
            <a:r>
              <a:rPr lang="en-US" sz="2800" b="1" kern="0" dirty="0" smtClean="0">
                <a:solidFill>
                  <a:srgbClr val="000000"/>
                </a:solidFill>
                <a:latin typeface="Arial"/>
                <a:ea typeface="宋体"/>
              </a:rPr>
              <a:t>	JB LATER</a:t>
            </a:r>
          </a:p>
          <a:p>
            <a:pPr lvl="0" eaLnBrk="0">
              <a:spcBef>
                <a:spcPct val="20000"/>
              </a:spcBef>
            </a:pPr>
            <a:r>
              <a:rPr lang="en-US" sz="2800" b="1" kern="0" dirty="0" smtClean="0">
                <a:solidFill>
                  <a:srgbClr val="000000"/>
                </a:solidFill>
                <a:latin typeface="Arial"/>
                <a:ea typeface="宋体"/>
              </a:rPr>
              <a:t>	CMP AL, 46H</a:t>
            </a:r>
          </a:p>
          <a:p>
            <a:pPr lvl="0" eaLnBrk="0">
              <a:spcBef>
                <a:spcPct val="20000"/>
              </a:spcBef>
            </a:pPr>
            <a:r>
              <a:rPr lang="en-US" sz="2800" b="1" kern="0" dirty="0" smtClean="0">
                <a:solidFill>
                  <a:srgbClr val="000000"/>
                </a:solidFill>
                <a:latin typeface="Arial"/>
                <a:ea typeface="宋体"/>
              </a:rPr>
              <a:t>	JA LATER</a:t>
            </a:r>
          </a:p>
          <a:p>
            <a:pPr lvl="0" eaLnBrk="0">
              <a:spcBef>
                <a:spcPct val="20000"/>
              </a:spcBef>
            </a:pPr>
            <a:r>
              <a:rPr lang="en-US" sz="2800" b="1" kern="0" dirty="0" smtClean="0">
                <a:solidFill>
                  <a:srgbClr val="000000"/>
                </a:solidFill>
                <a:latin typeface="Arial"/>
                <a:ea typeface="宋体"/>
              </a:rPr>
              <a:t>	SUB AL, 7</a:t>
            </a:r>
          </a:p>
          <a:p>
            <a:pPr lvl="0" eaLnBrk="0">
              <a:spcBef>
                <a:spcPct val="20000"/>
              </a:spcBef>
            </a:pPr>
            <a:r>
              <a:rPr lang="en-US" sz="2800" b="1" kern="0" dirty="0" smtClean="0">
                <a:solidFill>
                  <a:srgbClr val="000000"/>
                </a:solidFill>
                <a:latin typeface="Arial"/>
                <a:ea typeface="宋体"/>
              </a:rPr>
              <a:t>LATER:</a:t>
            </a:r>
          </a:p>
          <a:p>
            <a:pPr lvl="0" eaLnBrk="0">
              <a:spcBef>
                <a:spcPct val="20000"/>
              </a:spcBef>
            </a:pPr>
            <a:r>
              <a:rPr lang="en-US" sz="2800" b="1" kern="0" dirty="0">
                <a:solidFill>
                  <a:srgbClr val="000000"/>
                </a:solidFill>
                <a:latin typeface="Arial"/>
                <a:ea typeface="宋体"/>
              </a:rPr>
              <a:t>	</a:t>
            </a:r>
            <a:r>
              <a:rPr lang="en-US" sz="2800" b="1" kern="0" dirty="0" smtClean="0">
                <a:solidFill>
                  <a:srgbClr val="000000"/>
                </a:solidFill>
                <a:latin typeface="Arial"/>
                <a:ea typeface="宋体"/>
              </a:rPr>
              <a:t>SUB AL, 30H</a:t>
            </a:r>
          </a:p>
        </p:txBody>
      </p:sp>
    </p:spTree>
    <p:extLst>
      <p:ext uri="{BB962C8B-B14F-4D97-AF65-F5344CB8AC3E}">
        <p14:creationId xmlns:p14="http://schemas.microsoft.com/office/powerpoint/2010/main" val="176946820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.IF</a:t>
            </a:r>
            <a:r>
              <a:rPr lang="zh-CN" altLang="en-US" dirty="0"/>
              <a:t>语句</a:t>
            </a:r>
            <a:endParaRPr lang="en-US" dirty="0"/>
          </a:p>
        </p:txBody>
      </p:sp>
      <p:sp>
        <p:nvSpPr>
          <p:cNvPr id="3" name="内容占位符 2"/>
          <p:cNvSpPr>
            <a:spLocks noGrp="1"/>
          </p:cNvSpPr>
          <p:nvPr>
            <p:ph idx="1"/>
          </p:nvPr>
        </p:nvSpPr>
        <p:spPr>
          <a:xfrm>
            <a:off x="179512" y="1052737"/>
            <a:ext cx="8712967" cy="576064"/>
          </a:xfrm>
        </p:spPr>
        <p:txBody>
          <a:bodyPr/>
          <a:lstStyle/>
          <a:p>
            <a:r>
              <a:rPr lang="en-US" dirty="0">
                <a:solidFill>
                  <a:srgbClr val="C00000"/>
                </a:solidFill>
              </a:rPr>
              <a:t>.IF</a:t>
            </a:r>
            <a:r>
              <a:rPr lang="zh-CN" altLang="en-US" dirty="0" smtClean="0">
                <a:solidFill>
                  <a:srgbClr val="C00000"/>
                </a:solidFill>
              </a:rPr>
              <a:t>语句的格式：</a:t>
            </a:r>
            <a:endParaRPr lang="en-US" altLang="zh-CN" dirty="0" smtClean="0">
              <a:solidFill>
                <a:srgbClr val="C00000"/>
              </a:solidFill>
            </a:endParaRPr>
          </a:p>
        </p:txBody>
      </p:sp>
      <p:sp>
        <p:nvSpPr>
          <p:cNvPr id="5" name="矩形 4"/>
          <p:cNvSpPr/>
          <p:nvPr/>
        </p:nvSpPr>
        <p:spPr>
          <a:xfrm>
            <a:off x="1835696" y="1772816"/>
            <a:ext cx="4572000" cy="4401205"/>
          </a:xfrm>
          <a:prstGeom prst="rect">
            <a:avLst/>
          </a:prstGeom>
          <a:ln>
            <a:solidFill>
              <a:srgbClr val="008000"/>
            </a:solidFill>
          </a:ln>
        </p:spPr>
        <p:txBody>
          <a:bodyPr>
            <a:spAutoFit/>
          </a:bodyPr>
          <a:lstStyle/>
          <a:p>
            <a:r>
              <a:rPr lang="en-US" altLang="zh-CN" sz="2800" b="1" kern="0" dirty="0">
                <a:solidFill>
                  <a:srgbClr val="0000CC"/>
                </a:solidFill>
                <a:latin typeface="Arial"/>
                <a:ea typeface="宋体"/>
              </a:rPr>
              <a:t> .IF </a:t>
            </a:r>
            <a:r>
              <a:rPr lang="zh-CN" altLang="en-US" sz="2800" b="1" kern="0" dirty="0">
                <a:solidFill>
                  <a:srgbClr val="000000"/>
                </a:solidFill>
                <a:latin typeface="Arial"/>
                <a:ea typeface="宋体"/>
              </a:rPr>
              <a:t>表达式</a:t>
            </a:r>
            <a:r>
              <a:rPr lang="en-US" altLang="zh-CN" sz="2800" b="1" kern="0" dirty="0">
                <a:solidFill>
                  <a:srgbClr val="000000"/>
                </a:solidFill>
                <a:latin typeface="Arial"/>
                <a:ea typeface="宋体"/>
              </a:rPr>
              <a:t>1</a:t>
            </a:r>
            <a:br>
              <a:rPr lang="en-US" altLang="zh-CN" sz="2800" b="1" kern="0" dirty="0">
                <a:solidFill>
                  <a:srgbClr val="000000"/>
                </a:solidFill>
                <a:latin typeface="Arial"/>
                <a:ea typeface="宋体"/>
              </a:rPr>
            </a:br>
            <a:r>
              <a:rPr lang="zh-CN" altLang="en-US" sz="2800" b="1" kern="0" dirty="0" smtClean="0">
                <a:solidFill>
                  <a:srgbClr val="000000"/>
                </a:solidFill>
                <a:latin typeface="Arial"/>
                <a:ea typeface="宋体"/>
              </a:rPr>
              <a:t>　（</a:t>
            </a:r>
            <a:r>
              <a:rPr lang="zh-CN" altLang="en-US" sz="2800" b="1" kern="0" dirty="0">
                <a:solidFill>
                  <a:srgbClr val="000000"/>
                </a:solidFill>
                <a:latin typeface="Arial"/>
                <a:ea typeface="宋体"/>
              </a:rPr>
              <a:t>汇编语言语句组</a:t>
            </a:r>
            <a:r>
              <a:rPr lang="en-US" altLang="zh-CN" sz="2800" b="1" kern="0" dirty="0">
                <a:solidFill>
                  <a:srgbClr val="000000"/>
                </a:solidFill>
                <a:latin typeface="Arial"/>
                <a:ea typeface="宋体"/>
              </a:rPr>
              <a:t>1</a:t>
            </a:r>
            <a:r>
              <a:rPr lang="zh-CN" altLang="en-US" sz="2800" b="1" kern="0" dirty="0">
                <a:solidFill>
                  <a:srgbClr val="000000"/>
                </a:solidFill>
                <a:latin typeface="Arial"/>
                <a:ea typeface="宋体"/>
              </a:rPr>
              <a:t>）</a:t>
            </a:r>
            <a:br>
              <a:rPr lang="zh-CN" altLang="en-US" sz="2800" b="1" kern="0" dirty="0">
                <a:solidFill>
                  <a:srgbClr val="000000"/>
                </a:solidFill>
                <a:latin typeface="Arial"/>
                <a:ea typeface="宋体"/>
              </a:rPr>
            </a:br>
            <a:r>
              <a:rPr lang="en-US" altLang="zh-CN" sz="2800" b="1" kern="0" dirty="0" smtClean="0">
                <a:solidFill>
                  <a:srgbClr val="0000CC"/>
                </a:solidFill>
                <a:latin typeface="Arial"/>
                <a:ea typeface="宋体"/>
              </a:rPr>
              <a:t>.</a:t>
            </a:r>
            <a:r>
              <a:rPr lang="en-US" altLang="zh-CN" sz="2800" b="1" kern="0" dirty="0">
                <a:solidFill>
                  <a:srgbClr val="0000CC"/>
                </a:solidFill>
                <a:latin typeface="Arial"/>
                <a:ea typeface="宋体"/>
              </a:rPr>
              <a:t>ELSEIF </a:t>
            </a:r>
            <a:r>
              <a:rPr lang="zh-CN" altLang="en-US" sz="2800" b="1" kern="0" dirty="0">
                <a:solidFill>
                  <a:srgbClr val="000000"/>
                </a:solidFill>
                <a:latin typeface="Arial"/>
                <a:ea typeface="宋体"/>
              </a:rPr>
              <a:t>表达式</a:t>
            </a:r>
            <a:r>
              <a:rPr lang="en-US" altLang="zh-CN" sz="2800" b="1" kern="0" dirty="0">
                <a:solidFill>
                  <a:srgbClr val="000000"/>
                </a:solidFill>
                <a:latin typeface="Arial"/>
                <a:ea typeface="宋体"/>
              </a:rPr>
              <a:t>2</a:t>
            </a:r>
            <a:br>
              <a:rPr lang="en-US" altLang="zh-CN" sz="2800" b="1" kern="0" dirty="0">
                <a:solidFill>
                  <a:srgbClr val="000000"/>
                </a:solidFill>
                <a:latin typeface="Arial"/>
                <a:ea typeface="宋体"/>
              </a:rPr>
            </a:br>
            <a:r>
              <a:rPr lang="zh-CN" altLang="en-US" sz="2800" b="1" kern="0" dirty="0">
                <a:solidFill>
                  <a:srgbClr val="000000"/>
                </a:solidFill>
                <a:latin typeface="Arial"/>
                <a:ea typeface="宋体"/>
              </a:rPr>
              <a:t>　（汇编语言语句组</a:t>
            </a:r>
            <a:r>
              <a:rPr lang="en-US" altLang="zh-CN" sz="2800" b="1" kern="0" dirty="0">
                <a:solidFill>
                  <a:srgbClr val="000000"/>
                </a:solidFill>
                <a:latin typeface="Arial"/>
                <a:ea typeface="宋体"/>
              </a:rPr>
              <a:t>2</a:t>
            </a:r>
            <a:r>
              <a:rPr lang="zh-CN" altLang="en-US" sz="2800" b="1" kern="0" dirty="0">
                <a:solidFill>
                  <a:srgbClr val="000000"/>
                </a:solidFill>
                <a:latin typeface="Arial"/>
                <a:ea typeface="宋体"/>
              </a:rPr>
              <a:t>）</a:t>
            </a:r>
            <a:br>
              <a:rPr lang="zh-CN" altLang="en-US" sz="2800" b="1" kern="0" dirty="0">
                <a:solidFill>
                  <a:srgbClr val="000000"/>
                </a:solidFill>
                <a:latin typeface="Arial"/>
                <a:ea typeface="宋体"/>
              </a:rPr>
            </a:br>
            <a:r>
              <a:rPr lang="en-US" altLang="zh-CN" sz="2800" b="1" kern="0" dirty="0" smtClean="0">
                <a:solidFill>
                  <a:srgbClr val="0000CC"/>
                </a:solidFill>
                <a:latin typeface="Arial"/>
                <a:ea typeface="宋体"/>
              </a:rPr>
              <a:t>.</a:t>
            </a:r>
            <a:r>
              <a:rPr lang="en-US" altLang="zh-CN" sz="2800" b="1" kern="0" dirty="0">
                <a:solidFill>
                  <a:srgbClr val="0000CC"/>
                </a:solidFill>
                <a:latin typeface="Arial"/>
                <a:ea typeface="宋体"/>
              </a:rPr>
              <a:t>ELSEIF </a:t>
            </a:r>
            <a:r>
              <a:rPr lang="zh-CN" altLang="en-US" sz="2800" b="1" kern="0" dirty="0">
                <a:solidFill>
                  <a:srgbClr val="000000"/>
                </a:solidFill>
                <a:latin typeface="Arial"/>
                <a:ea typeface="宋体"/>
              </a:rPr>
              <a:t>表达式</a:t>
            </a:r>
            <a:r>
              <a:rPr lang="en-US" altLang="zh-CN" sz="2800" b="1" kern="0" dirty="0">
                <a:solidFill>
                  <a:srgbClr val="000000"/>
                </a:solidFill>
                <a:latin typeface="Arial"/>
                <a:ea typeface="宋体"/>
              </a:rPr>
              <a:t>3</a:t>
            </a:r>
            <a:br>
              <a:rPr lang="en-US" altLang="zh-CN" sz="2800" b="1" kern="0" dirty="0">
                <a:solidFill>
                  <a:srgbClr val="000000"/>
                </a:solidFill>
                <a:latin typeface="Arial"/>
                <a:ea typeface="宋体"/>
              </a:rPr>
            </a:br>
            <a:r>
              <a:rPr lang="zh-CN" altLang="en-US" sz="2800" b="1" kern="0" dirty="0">
                <a:solidFill>
                  <a:srgbClr val="000000"/>
                </a:solidFill>
                <a:latin typeface="Arial"/>
                <a:ea typeface="宋体"/>
              </a:rPr>
              <a:t>　（汇编语言语句组</a:t>
            </a:r>
            <a:r>
              <a:rPr lang="en-US" altLang="zh-CN" sz="2800" b="1" kern="0" dirty="0">
                <a:solidFill>
                  <a:srgbClr val="000000"/>
                </a:solidFill>
                <a:latin typeface="Arial"/>
                <a:ea typeface="宋体"/>
              </a:rPr>
              <a:t>3</a:t>
            </a:r>
            <a:r>
              <a:rPr lang="zh-CN" altLang="en-US" sz="2800" b="1" kern="0" dirty="0">
                <a:solidFill>
                  <a:srgbClr val="000000"/>
                </a:solidFill>
                <a:latin typeface="Arial"/>
                <a:ea typeface="宋体"/>
              </a:rPr>
              <a:t>）</a:t>
            </a:r>
            <a:br>
              <a:rPr lang="zh-CN" altLang="en-US" sz="2800" b="1" kern="0" dirty="0">
                <a:solidFill>
                  <a:srgbClr val="000000"/>
                </a:solidFill>
                <a:latin typeface="Arial"/>
                <a:ea typeface="宋体"/>
              </a:rPr>
            </a:br>
            <a:r>
              <a:rPr lang="zh-CN" altLang="en-US" sz="2800" b="1" kern="0" dirty="0">
                <a:solidFill>
                  <a:srgbClr val="000000"/>
                </a:solidFill>
                <a:latin typeface="Arial"/>
                <a:ea typeface="宋体"/>
              </a:rPr>
              <a:t>　</a:t>
            </a:r>
            <a:r>
              <a:rPr lang="en-US" altLang="zh-CN" sz="2800" b="1" kern="0" dirty="0">
                <a:solidFill>
                  <a:srgbClr val="000000"/>
                </a:solidFill>
                <a:latin typeface="Arial"/>
                <a:ea typeface="宋体"/>
              </a:rPr>
              <a:t>……</a:t>
            </a:r>
            <a:br>
              <a:rPr lang="en-US" altLang="zh-CN" sz="2800" b="1" kern="0" dirty="0">
                <a:solidFill>
                  <a:srgbClr val="000000"/>
                </a:solidFill>
                <a:latin typeface="Arial"/>
                <a:ea typeface="宋体"/>
              </a:rPr>
            </a:br>
            <a:r>
              <a:rPr lang="en-US" altLang="zh-CN" sz="2800" b="1" kern="0" dirty="0" smtClean="0">
                <a:solidFill>
                  <a:srgbClr val="0000CC"/>
                </a:solidFill>
                <a:latin typeface="Arial"/>
                <a:ea typeface="宋体"/>
              </a:rPr>
              <a:t>.</a:t>
            </a:r>
            <a:r>
              <a:rPr lang="en-US" altLang="zh-CN" sz="2800" b="1" kern="0" dirty="0">
                <a:solidFill>
                  <a:srgbClr val="0000CC"/>
                </a:solidFill>
                <a:latin typeface="Arial"/>
                <a:ea typeface="宋体"/>
              </a:rPr>
              <a:t>ELSE</a:t>
            </a:r>
            <a:r>
              <a:rPr lang="en-US" altLang="zh-CN" sz="2800" b="1" kern="0" dirty="0">
                <a:solidFill>
                  <a:srgbClr val="000000"/>
                </a:solidFill>
                <a:latin typeface="Arial"/>
                <a:ea typeface="宋体"/>
              </a:rPr>
              <a:t/>
            </a:r>
            <a:br>
              <a:rPr lang="en-US" altLang="zh-CN" sz="2800" b="1" kern="0" dirty="0">
                <a:solidFill>
                  <a:srgbClr val="000000"/>
                </a:solidFill>
                <a:latin typeface="Arial"/>
                <a:ea typeface="宋体"/>
              </a:rPr>
            </a:br>
            <a:r>
              <a:rPr lang="zh-CN" altLang="en-US" sz="2800" b="1" kern="0" dirty="0">
                <a:solidFill>
                  <a:srgbClr val="000000"/>
                </a:solidFill>
                <a:latin typeface="Arial"/>
                <a:ea typeface="宋体"/>
              </a:rPr>
              <a:t>　（汇编语言语句组</a:t>
            </a:r>
            <a:r>
              <a:rPr lang="en-US" altLang="zh-CN" sz="2800" b="1" kern="0" dirty="0">
                <a:solidFill>
                  <a:srgbClr val="000000"/>
                </a:solidFill>
                <a:latin typeface="Arial"/>
                <a:ea typeface="宋体"/>
              </a:rPr>
              <a:t>n</a:t>
            </a:r>
            <a:r>
              <a:rPr lang="zh-CN" altLang="en-US" sz="2800" b="1" kern="0" dirty="0">
                <a:solidFill>
                  <a:srgbClr val="000000"/>
                </a:solidFill>
                <a:latin typeface="Arial"/>
                <a:ea typeface="宋体"/>
              </a:rPr>
              <a:t>）</a:t>
            </a:r>
            <a:br>
              <a:rPr lang="zh-CN" altLang="en-US" sz="2800" b="1" kern="0" dirty="0">
                <a:solidFill>
                  <a:srgbClr val="000000"/>
                </a:solidFill>
                <a:latin typeface="Arial"/>
                <a:ea typeface="宋体"/>
              </a:rPr>
            </a:br>
            <a:r>
              <a:rPr lang="en-US" altLang="zh-CN" sz="2800" b="1" kern="0" dirty="0" smtClean="0">
                <a:solidFill>
                  <a:srgbClr val="0000CC"/>
                </a:solidFill>
                <a:latin typeface="Arial"/>
                <a:ea typeface="宋体"/>
              </a:rPr>
              <a:t>.</a:t>
            </a:r>
            <a:r>
              <a:rPr lang="en-US" altLang="zh-CN" sz="2800" b="1" kern="0" dirty="0">
                <a:solidFill>
                  <a:srgbClr val="0000CC"/>
                </a:solidFill>
                <a:latin typeface="Arial"/>
                <a:ea typeface="宋体"/>
              </a:rPr>
              <a:t>ENDIF</a:t>
            </a:r>
            <a:endParaRPr lang="en-US" dirty="0">
              <a:solidFill>
                <a:srgbClr val="0000CC"/>
              </a:solidFill>
            </a:endParaRPr>
          </a:p>
        </p:txBody>
      </p:sp>
    </p:spTree>
    <p:extLst>
      <p:ext uri="{BB962C8B-B14F-4D97-AF65-F5344CB8AC3E}">
        <p14:creationId xmlns:p14="http://schemas.microsoft.com/office/powerpoint/2010/main" val="1640992657"/>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.IF</a:t>
            </a:r>
            <a:r>
              <a:rPr lang="zh-CN" altLang="en-US" dirty="0"/>
              <a:t>语句</a:t>
            </a:r>
            <a:endParaRPr lang="en-US" dirty="0"/>
          </a:p>
        </p:txBody>
      </p:sp>
      <p:sp>
        <p:nvSpPr>
          <p:cNvPr id="3" name="内容占位符 2"/>
          <p:cNvSpPr>
            <a:spLocks noGrp="1"/>
          </p:cNvSpPr>
          <p:nvPr>
            <p:ph idx="1"/>
          </p:nvPr>
        </p:nvSpPr>
        <p:spPr/>
        <p:txBody>
          <a:bodyPr/>
          <a:lstStyle/>
          <a:p>
            <a:r>
              <a:rPr lang="zh-CN" altLang="en-US" dirty="0" smtClean="0"/>
              <a:t>用于</a:t>
            </a:r>
            <a:r>
              <a:rPr lang="en-US" altLang="zh-CN" dirty="0" smtClean="0"/>
              <a:t>.IF</a:t>
            </a:r>
            <a:r>
              <a:rPr lang="zh-CN" altLang="en-US" dirty="0" smtClean="0"/>
              <a:t>语句的</a:t>
            </a:r>
            <a:r>
              <a:rPr lang="zh-CN" altLang="en-US" dirty="0" smtClean="0">
                <a:solidFill>
                  <a:srgbClr val="C00000"/>
                </a:solidFill>
              </a:rPr>
              <a:t>关系运算符</a:t>
            </a:r>
            <a:endParaRPr lang="en-US" altLang="zh-CN" dirty="0" smtClean="0">
              <a:solidFill>
                <a:srgbClr val="C00000"/>
              </a:solidFill>
            </a:endParaRPr>
          </a:p>
          <a:p>
            <a:pPr marL="971550" lvl="1" indent="-514350">
              <a:buFont typeface="+mj-lt"/>
              <a:buAutoNum type="arabicParenR"/>
            </a:pPr>
            <a:r>
              <a:rPr lang="en-US" altLang="zh-CN" dirty="0" smtClean="0"/>
              <a:t>==</a:t>
            </a:r>
            <a:r>
              <a:rPr lang="zh-CN" altLang="en-US" dirty="0"/>
              <a:t>，</a:t>
            </a:r>
            <a:r>
              <a:rPr lang="zh-CN" altLang="en-US" dirty="0" smtClean="0"/>
              <a:t>等于或相同</a:t>
            </a:r>
            <a:endParaRPr lang="en-US" altLang="zh-CN" dirty="0" smtClean="0"/>
          </a:p>
          <a:p>
            <a:pPr marL="971550" lvl="1" indent="-514350">
              <a:buFont typeface="+mj-lt"/>
              <a:buAutoNum type="arabicParenR"/>
            </a:pPr>
            <a:r>
              <a:rPr lang="en-US" altLang="zh-CN" dirty="0"/>
              <a:t>!</a:t>
            </a:r>
            <a:r>
              <a:rPr lang="en-US" altLang="zh-CN" dirty="0" smtClean="0"/>
              <a:t>=</a:t>
            </a:r>
            <a:r>
              <a:rPr lang="zh-CN" altLang="en-US" dirty="0" smtClean="0"/>
              <a:t>，不等于</a:t>
            </a:r>
            <a:endParaRPr lang="en-US" altLang="zh-CN" dirty="0" smtClean="0"/>
          </a:p>
          <a:p>
            <a:pPr marL="971550" lvl="1" indent="-514350">
              <a:buFont typeface="+mj-lt"/>
              <a:buAutoNum type="arabicParenR"/>
            </a:pPr>
            <a:r>
              <a:rPr lang="en-US" altLang="zh-CN" dirty="0" smtClean="0"/>
              <a:t>&gt;</a:t>
            </a:r>
            <a:r>
              <a:rPr lang="zh-CN" altLang="en-US" dirty="0" smtClean="0"/>
              <a:t>，</a:t>
            </a:r>
            <a:r>
              <a:rPr lang="en-US" altLang="zh-CN" dirty="0" smtClean="0"/>
              <a:t>&gt;=</a:t>
            </a:r>
            <a:r>
              <a:rPr lang="zh-CN" altLang="en-US" dirty="0" smtClean="0"/>
              <a:t>，</a:t>
            </a:r>
            <a:r>
              <a:rPr lang="en-US" altLang="zh-CN" dirty="0" smtClean="0"/>
              <a:t>&lt;</a:t>
            </a:r>
            <a:r>
              <a:rPr lang="zh-CN" altLang="en-US" dirty="0" smtClean="0"/>
              <a:t>，</a:t>
            </a:r>
            <a:r>
              <a:rPr lang="en-US" altLang="zh-CN" dirty="0" smtClean="0"/>
              <a:t>&lt;=</a:t>
            </a:r>
          </a:p>
          <a:p>
            <a:pPr marL="971550" lvl="1" indent="-514350">
              <a:buFont typeface="+mj-lt"/>
              <a:buAutoNum type="arabicParenR"/>
            </a:pPr>
            <a:r>
              <a:rPr lang="en-US" altLang="zh-CN" dirty="0" smtClean="0"/>
              <a:t>&amp;</a:t>
            </a:r>
            <a:r>
              <a:rPr lang="zh-CN" altLang="en-US" dirty="0" smtClean="0"/>
              <a:t>，位测试</a:t>
            </a:r>
            <a:endParaRPr lang="en-US" altLang="zh-CN" dirty="0" smtClean="0"/>
          </a:p>
          <a:p>
            <a:pPr marL="971550" lvl="1" indent="-514350">
              <a:buFont typeface="+mj-lt"/>
              <a:buAutoNum type="arabicParenR"/>
            </a:pPr>
            <a:r>
              <a:rPr lang="en-US" altLang="zh-CN" dirty="0" smtClean="0"/>
              <a:t>!</a:t>
            </a:r>
            <a:r>
              <a:rPr lang="zh-CN" altLang="en-US" dirty="0" smtClean="0"/>
              <a:t>，逻辑“非”</a:t>
            </a:r>
            <a:endParaRPr lang="en-US" altLang="zh-CN" dirty="0" smtClean="0"/>
          </a:p>
          <a:p>
            <a:pPr marL="971550" lvl="1" indent="-514350">
              <a:buFont typeface="+mj-lt"/>
              <a:buAutoNum type="arabicParenR"/>
            </a:pPr>
            <a:r>
              <a:rPr lang="en-US" altLang="zh-CN" dirty="0" smtClean="0"/>
              <a:t>&amp;&amp;</a:t>
            </a:r>
            <a:r>
              <a:rPr lang="zh-CN" altLang="en-US" dirty="0" smtClean="0"/>
              <a:t>，逻辑“与”</a:t>
            </a:r>
            <a:endParaRPr lang="en-US" altLang="zh-CN" dirty="0" smtClean="0"/>
          </a:p>
          <a:p>
            <a:pPr marL="971550" lvl="1" indent="-514350">
              <a:buFont typeface="+mj-lt"/>
              <a:buAutoNum type="arabicParenR"/>
            </a:pPr>
            <a:r>
              <a:rPr lang="en-US" altLang="zh-CN" dirty="0" smtClean="0"/>
              <a:t>||</a:t>
            </a:r>
            <a:r>
              <a:rPr lang="zh-CN" altLang="en-US" dirty="0" smtClean="0"/>
              <a:t>，逻辑“或”</a:t>
            </a:r>
            <a:endParaRPr lang="en-US" altLang="zh-CN" dirty="0" smtClean="0"/>
          </a:p>
          <a:p>
            <a:pPr marL="971550" lvl="1" indent="-514350">
              <a:buFont typeface="+mj-lt"/>
              <a:buAutoNum type="arabicParenR"/>
            </a:pPr>
            <a:r>
              <a:rPr lang="en-US" altLang="zh-CN" dirty="0" smtClean="0"/>
              <a:t>|</a:t>
            </a:r>
            <a:r>
              <a:rPr lang="zh-CN" altLang="en-US" dirty="0" smtClean="0"/>
              <a:t>，或</a:t>
            </a:r>
            <a:endParaRPr lang="en-US" altLang="zh-CN" dirty="0" smtClean="0"/>
          </a:p>
        </p:txBody>
      </p:sp>
    </p:spTree>
    <p:extLst>
      <p:ext uri="{BB962C8B-B14F-4D97-AF65-F5344CB8AC3E}">
        <p14:creationId xmlns:p14="http://schemas.microsoft.com/office/powerpoint/2010/main" val="3567646047"/>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本章内容</a:t>
            </a:r>
          </a:p>
        </p:txBody>
      </p:sp>
      <p:sp>
        <p:nvSpPr>
          <p:cNvPr id="4099" name="Rectangle 3"/>
          <p:cNvSpPr>
            <a:spLocks noGrp="1" noChangeArrowheads="1"/>
          </p:cNvSpPr>
          <p:nvPr>
            <p:ph type="body" idx="1"/>
          </p:nvPr>
        </p:nvSpPr>
        <p:spPr/>
        <p:txBody>
          <a:bodyPr/>
          <a:lstStyle/>
          <a:p>
            <a:pPr eaLnBrk="1" hangingPunct="1"/>
            <a:r>
              <a:rPr lang="zh-CN" altLang="en-US" dirty="0" smtClean="0"/>
              <a:t>转移指令</a:t>
            </a:r>
          </a:p>
          <a:p>
            <a:pPr eaLnBrk="1" hangingPunct="1"/>
            <a:r>
              <a:rPr lang="zh-CN" altLang="en-US" dirty="0" smtClean="0"/>
              <a:t>控制汇编语言程序的流程</a:t>
            </a:r>
            <a:endParaRPr lang="en-US" altLang="zh-CN" dirty="0" smtClean="0"/>
          </a:p>
          <a:p>
            <a:pPr eaLnBrk="1" hangingPunct="1"/>
            <a:r>
              <a:rPr lang="zh-CN" altLang="en-US" dirty="0" smtClean="0">
                <a:solidFill>
                  <a:srgbClr val="C00000"/>
                </a:solidFill>
              </a:rPr>
              <a:t>过程</a:t>
            </a:r>
            <a:endParaRPr lang="en-US" altLang="zh-CN" dirty="0" smtClean="0">
              <a:solidFill>
                <a:srgbClr val="C00000"/>
              </a:solidFill>
            </a:endParaRPr>
          </a:p>
          <a:p>
            <a:pPr eaLnBrk="1" hangingPunct="1"/>
            <a:r>
              <a:rPr lang="zh-CN" altLang="en-US" dirty="0" smtClean="0"/>
              <a:t>中断概述</a:t>
            </a:r>
            <a:endParaRPr lang="en-US" altLang="zh-CN" dirty="0" smtClean="0"/>
          </a:p>
          <a:p>
            <a:pPr eaLnBrk="1" hangingPunct="1"/>
            <a:r>
              <a:rPr lang="zh-CN" altLang="en-US" dirty="0" smtClean="0"/>
              <a:t>机器控制及其他指令</a:t>
            </a:r>
            <a:endParaRPr lang="en-US" altLang="zh-CN" dirty="0" smtClean="0"/>
          </a:p>
        </p:txBody>
      </p:sp>
    </p:spTree>
    <p:extLst>
      <p:ext uri="{BB962C8B-B14F-4D97-AF65-F5344CB8AC3E}">
        <p14:creationId xmlns:p14="http://schemas.microsoft.com/office/powerpoint/2010/main" val="1695286077"/>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过程</a:t>
            </a:r>
            <a:endParaRPr lang="en-US" dirty="0"/>
          </a:p>
        </p:txBody>
      </p:sp>
      <p:sp>
        <p:nvSpPr>
          <p:cNvPr id="3" name="内容占位符 2"/>
          <p:cNvSpPr>
            <a:spLocks noGrp="1"/>
          </p:cNvSpPr>
          <p:nvPr>
            <p:ph idx="1"/>
          </p:nvPr>
        </p:nvSpPr>
        <p:spPr/>
        <p:txBody>
          <a:bodyPr/>
          <a:lstStyle/>
          <a:p>
            <a:r>
              <a:rPr lang="zh-CN" altLang="en-US" dirty="0" smtClean="0"/>
              <a:t>过程、子程序、函数是程序的重要组成部分。</a:t>
            </a:r>
            <a:endParaRPr lang="en-US" altLang="zh-CN" dirty="0" smtClean="0"/>
          </a:p>
          <a:p>
            <a:endParaRPr lang="en-US" dirty="0"/>
          </a:p>
          <a:p>
            <a:r>
              <a:rPr lang="zh-CN" altLang="en-US" dirty="0" smtClean="0"/>
              <a:t>过程的调用指令：</a:t>
            </a:r>
            <a:r>
              <a:rPr lang="en-US" altLang="zh-CN" dirty="0" smtClean="0">
                <a:solidFill>
                  <a:srgbClr val="C00000"/>
                </a:solidFill>
              </a:rPr>
              <a:t>CALL</a:t>
            </a:r>
          </a:p>
          <a:p>
            <a:pPr lvl="1"/>
            <a:r>
              <a:rPr lang="zh-CN" altLang="en-US" dirty="0" smtClean="0"/>
              <a:t>将其后指令的地址（</a:t>
            </a:r>
            <a:r>
              <a:rPr lang="zh-CN" altLang="en-US" dirty="0" smtClean="0">
                <a:solidFill>
                  <a:srgbClr val="0000CC"/>
                </a:solidFill>
              </a:rPr>
              <a:t>返回地址</a:t>
            </a:r>
            <a:r>
              <a:rPr lang="zh-CN" altLang="en-US" dirty="0" smtClean="0"/>
              <a:t>）压入堆栈</a:t>
            </a:r>
            <a:endParaRPr lang="en-US" altLang="zh-CN" dirty="0"/>
          </a:p>
          <a:p>
            <a:pPr lvl="1"/>
            <a:endParaRPr lang="en-US" altLang="zh-CN" dirty="0" smtClean="0">
              <a:solidFill>
                <a:srgbClr val="C00000"/>
              </a:solidFill>
            </a:endParaRPr>
          </a:p>
          <a:p>
            <a:r>
              <a:rPr lang="zh-CN" altLang="en-US" dirty="0" smtClean="0"/>
              <a:t>过程的返回指令：</a:t>
            </a:r>
            <a:r>
              <a:rPr lang="en-US" altLang="zh-CN" dirty="0" smtClean="0">
                <a:solidFill>
                  <a:srgbClr val="C00000"/>
                </a:solidFill>
              </a:rPr>
              <a:t>RET</a:t>
            </a:r>
          </a:p>
          <a:p>
            <a:pPr lvl="1"/>
            <a:r>
              <a:rPr lang="zh-CN" altLang="en-US" dirty="0" smtClean="0"/>
              <a:t>从堆栈中弹出返回地址</a:t>
            </a:r>
            <a:endParaRPr lang="en-US" altLang="zh-CN" dirty="0" smtClean="0"/>
          </a:p>
          <a:p>
            <a:endParaRPr lang="en-US" dirty="0"/>
          </a:p>
          <a:p>
            <a:r>
              <a:rPr lang="zh-CN" altLang="en-US" dirty="0" smtClean="0"/>
              <a:t>过程的定义：以</a:t>
            </a:r>
            <a:r>
              <a:rPr lang="en-US" altLang="zh-CN" dirty="0" smtClean="0">
                <a:solidFill>
                  <a:srgbClr val="C00000"/>
                </a:solidFill>
              </a:rPr>
              <a:t>PROC</a:t>
            </a:r>
            <a:r>
              <a:rPr lang="zh-CN" altLang="en-US" dirty="0" smtClean="0"/>
              <a:t>开始，以</a:t>
            </a:r>
            <a:r>
              <a:rPr lang="en-US" altLang="zh-CN" dirty="0" smtClean="0">
                <a:solidFill>
                  <a:srgbClr val="C00000"/>
                </a:solidFill>
              </a:rPr>
              <a:t>ENDP</a:t>
            </a:r>
            <a:r>
              <a:rPr lang="zh-CN" altLang="en-US" dirty="0" smtClean="0"/>
              <a:t>结束。</a:t>
            </a:r>
            <a:endParaRPr lang="en-US" dirty="0"/>
          </a:p>
        </p:txBody>
      </p:sp>
    </p:spTree>
    <p:extLst>
      <p:ext uri="{BB962C8B-B14F-4D97-AF65-F5344CB8AC3E}">
        <p14:creationId xmlns:p14="http://schemas.microsoft.com/office/powerpoint/2010/main" val="27583862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转移指令</a:t>
            </a:r>
            <a:endParaRPr lang="en-US" dirty="0"/>
          </a:p>
        </p:txBody>
      </p:sp>
      <p:sp>
        <p:nvSpPr>
          <p:cNvPr id="3" name="内容占位符 2"/>
          <p:cNvSpPr>
            <a:spLocks noGrp="1"/>
          </p:cNvSpPr>
          <p:nvPr>
            <p:ph idx="1"/>
          </p:nvPr>
        </p:nvSpPr>
        <p:spPr/>
        <p:txBody>
          <a:bodyPr/>
          <a:lstStyle/>
          <a:p>
            <a:r>
              <a:rPr lang="zh-CN" altLang="en-US" dirty="0" smtClean="0">
                <a:solidFill>
                  <a:srgbClr val="C00000"/>
                </a:solidFill>
              </a:rPr>
              <a:t>无条件转移指令</a:t>
            </a:r>
            <a:endParaRPr lang="en-US" altLang="zh-CN" dirty="0" smtClean="0">
              <a:solidFill>
                <a:srgbClr val="C00000"/>
              </a:solidFill>
            </a:endParaRPr>
          </a:p>
          <a:p>
            <a:pPr lvl="1"/>
            <a:r>
              <a:rPr lang="en-US" sz="2400" dirty="0" smtClean="0"/>
              <a:t>JMP</a:t>
            </a:r>
          </a:p>
          <a:p>
            <a:pPr lvl="1"/>
            <a:endParaRPr lang="en-US" dirty="0"/>
          </a:p>
          <a:p>
            <a:r>
              <a:rPr lang="zh-CN" altLang="en-US" dirty="0" smtClean="0">
                <a:solidFill>
                  <a:srgbClr val="C00000"/>
                </a:solidFill>
              </a:rPr>
              <a:t>条件转移指令和条件设置指令</a:t>
            </a:r>
            <a:endParaRPr lang="en-US" altLang="zh-CN" dirty="0" smtClean="0">
              <a:solidFill>
                <a:srgbClr val="C00000"/>
              </a:solidFill>
            </a:endParaRPr>
          </a:p>
          <a:p>
            <a:pPr lvl="1"/>
            <a:r>
              <a:rPr lang="zh-CN" altLang="en-US" sz="2400" dirty="0" smtClean="0"/>
              <a:t>条件转移指令：</a:t>
            </a:r>
            <a:r>
              <a:rPr lang="en-US" altLang="zh-CN" sz="2400" dirty="0" smtClean="0"/>
              <a:t>JA</a:t>
            </a:r>
            <a:r>
              <a:rPr lang="zh-CN" altLang="en-US" sz="2400" dirty="0" smtClean="0"/>
              <a:t>，</a:t>
            </a:r>
            <a:r>
              <a:rPr lang="en-US" altLang="zh-CN" sz="2400" dirty="0" smtClean="0"/>
              <a:t>JAE</a:t>
            </a:r>
            <a:r>
              <a:rPr lang="zh-CN" altLang="en-US" sz="2400" dirty="0" smtClean="0"/>
              <a:t>，</a:t>
            </a:r>
            <a:r>
              <a:rPr lang="en-US" altLang="zh-CN" sz="2400" dirty="0" smtClean="0"/>
              <a:t>JBE</a:t>
            </a:r>
            <a:r>
              <a:rPr lang="zh-CN" altLang="en-US" sz="2400" dirty="0" smtClean="0"/>
              <a:t>，</a:t>
            </a:r>
            <a:r>
              <a:rPr lang="en-US" altLang="zh-CN" sz="2400" dirty="0" smtClean="0"/>
              <a:t>……</a:t>
            </a:r>
          </a:p>
          <a:p>
            <a:pPr lvl="1"/>
            <a:r>
              <a:rPr lang="zh-CN" altLang="en-US" sz="2400" dirty="0" smtClean="0"/>
              <a:t>条件设置指令：</a:t>
            </a:r>
            <a:r>
              <a:rPr lang="en-US" altLang="zh-CN" sz="2400" dirty="0" smtClean="0"/>
              <a:t>SETA</a:t>
            </a:r>
            <a:r>
              <a:rPr lang="zh-CN" altLang="en-US" sz="2400" dirty="0" smtClean="0"/>
              <a:t>，</a:t>
            </a:r>
            <a:r>
              <a:rPr lang="en-US" altLang="zh-CN" sz="2400" dirty="0" smtClean="0"/>
              <a:t>SETAE</a:t>
            </a:r>
            <a:r>
              <a:rPr lang="zh-CN" altLang="en-US" sz="2400" dirty="0" smtClean="0"/>
              <a:t>，</a:t>
            </a:r>
            <a:r>
              <a:rPr lang="en-US" altLang="zh-CN" sz="2400" dirty="0" smtClean="0"/>
              <a:t>SETB</a:t>
            </a:r>
            <a:r>
              <a:rPr lang="zh-CN" altLang="en-US" sz="2400" dirty="0" smtClean="0"/>
              <a:t>，</a:t>
            </a:r>
            <a:r>
              <a:rPr lang="en-US" altLang="zh-CN" sz="2400" dirty="0" smtClean="0"/>
              <a:t>……</a:t>
            </a:r>
            <a:endParaRPr lang="en-US" sz="2400" dirty="0" smtClean="0"/>
          </a:p>
          <a:p>
            <a:endParaRPr lang="en-US" dirty="0"/>
          </a:p>
          <a:p>
            <a:r>
              <a:rPr lang="zh-CN" altLang="en-US" dirty="0" smtClean="0">
                <a:solidFill>
                  <a:srgbClr val="C00000"/>
                </a:solidFill>
              </a:rPr>
              <a:t>循环指令</a:t>
            </a:r>
            <a:endParaRPr lang="en-US" altLang="zh-CN" dirty="0" smtClean="0">
              <a:solidFill>
                <a:srgbClr val="C00000"/>
              </a:solidFill>
            </a:endParaRPr>
          </a:p>
          <a:p>
            <a:pPr lvl="1"/>
            <a:r>
              <a:rPr lang="en-US" altLang="zh-CN" sz="2400" dirty="0" smtClean="0"/>
              <a:t>LOOP</a:t>
            </a:r>
            <a:r>
              <a:rPr lang="zh-CN" altLang="en-US" sz="2400" dirty="0" smtClean="0"/>
              <a:t>，</a:t>
            </a:r>
            <a:r>
              <a:rPr lang="en-US" altLang="zh-CN" sz="2400" dirty="0" smtClean="0"/>
              <a:t>LOOPE</a:t>
            </a:r>
            <a:r>
              <a:rPr lang="zh-CN" altLang="en-US" sz="2400" dirty="0" smtClean="0"/>
              <a:t>，</a:t>
            </a:r>
            <a:r>
              <a:rPr lang="en-US" altLang="zh-CN" sz="2400" dirty="0" smtClean="0"/>
              <a:t>LOOPZ</a:t>
            </a:r>
            <a:r>
              <a:rPr lang="zh-CN" altLang="en-US" sz="2400" dirty="0" smtClean="0"/>
              <a:t>，</a:t>
            </a:r>
            <a:r>
              <a:rPr lang="en-US" altLang="zh-CN" sz="2400" dirty="0" smtClean="0"/>
              <a:t>LOOPNE</a:t>
            </a:r>
            <a:r>
              <a:rPr lang="zh-CN" altLang="en-US" sz="2400" dirty="0" smtClean="0"/>
              <a:t>，</a:t>
            </a:r>
            <a:r>
              <a:rPr lang="en-US" altLang="zh-CN" sz="2400" dirty="0" smtClean="0"/>
              <a:t>LOOPNZ</a:t>
            </a:r>
          </a:p>
          <a:p>
            <a:endParaRPr lang="en-US" dirty="0"/>
          </a:p>
        </p:txBody>
      </p:sp>
    </p:spTree>
    <p:extLst>
      <p:ext uri="{BB962C8B-B14F-4D97-AF65-F5344CB8AC3E}">
        <p14:creationId xmlns:p14="http://schemas.microsoft.com/office/powerpoint/2010/main" val="262990123"/>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过程的定义</a:t>
            </a:r>
            <a:endParaRPr lang="en-US" dirty="0"/>
          </a:p>
        </p:txBody>
      </p:sp>
      <p:sp>
        <p:nvSpPr>
          <p:cNvPr id="3" name="内容占位符 2"/>
          <p:cNvSpPr>
            <a:spLocks noGrp="1"/>
          </p:cNvSpPr>
          <p:nvPr>
            <p:ph idx="1"/>
          </p:nvPr>
        </p:nvSpPr>
        <p:spPr>
          <a:xfrm>
            <a:off x="179512" y="1052736"/>
            <a:ext cx="3960439" cy="5472607"/>
          </a:xfrm>
        </p:spPr>
        <p:txBody>
          <a:bodyPr/>
          <a:lstStyle/>
          <a:p>
            <a:r>
              <a:rPr lang="zh-CN" altLang="en-US" dirty="0" smtClean="0">
                <a:solidFill>
                  <a:srgbClr val="C00000"/>
                </a:solidFill>
              </a:rPr>
              <a:t>近过程</a:t>
            </a:r>
            <a:endParaRPr lang="en-US" altLang="zh-CN" dirty="0" smtClean="0">
              <a:solidFill>
                <a:srgbClr val="C00000"/>
              </a:solidFill>
            </a:endParaRPr>
          </a:p>
          <a:p>
            <a:pPr lvl="1"/>
            <a:r>
              <a:rPr lang="zh-CN" altLang="en-US" dirty="0" smtClean="0"/>
              <a:t>段内调用</a:t>
            </a:r>
            <a:endParaRPr lang="en-US" altLang="zh-CN" dirty="0" smtClean="0"/>
          </a:p>
          <a:p>
            <a:pPr lvl="1"/>
            <a:endParaRPr lang="en-US" altLang="zh-CN" dirty="0" smtClean="0"/>
          </a:p>
          <a:p>
            <a:pPr marL="457200" lvl="1" indent="0">
              <a:buNone/>
            </a:pPr>
            <a:r>
              <a:rPr lang="en-US" dirty="0" smtClean="0"/>
              <a:t>SUMS </a:t>
            </a:r>
            <a:r>
              <a:rPr lang="en-US" dirty="0" smtClean="0">
                <a:solidFill>
                  <a:srgbClr val="0000CC"/>
                </a:solidFill>
              </a:rPr>
              <a:t>PROC</a:t>
            </a:r>
            <a:r>
              <a:rPr lang="en-US" dirty="0" smtClean="0"/>
              <a:t> </a:t>
            </a:r>
            <a:r>
              <a:rPr lang="en-US" dirty="0" smtClean="0">
                <a:solidFill>
                  <a:srgbClr val="0000CC"/>
                </a:solidFill>
              </a:rPr>
              <a:t>NEAR</a:t>
            </a:r>
          </a:p>
          <a:p>
            <a:pPr marL="457200" lvl="1" indent="0">
              <a:buNone/>
            </a:pPr>
            <a:r>
              <a:rPr lang="en-US" dirty="0"/>
              <a:t>	</a:t>
            </a:r>
            <a:r>
              <a:rPr lang="en-US" dirty="0" smtClean="0"/>
              <a:t>ADD AX, BX</a:t>
            </a:r>
          </a:p>
          <a:p>
            <a:pPr marL="457200" lvl="1" indent="0">
              <a:buNone/>
            </a:pPr>
            <a:r>
              <a:rPr lang="en-US" dirty="0"/>
              <a:t>	</a:t>
            </a:r>
            <a:r>
              <a:rPr lang="en-US" dirty="0" smtClean="0"/>
              <a:t>ADD AX, CX</a:t>
            </a:r>
          </a:p>
          <a:p>
            <a:pPr marL="457200" lvl="1" indent="0">
              <a:buNone/>
            </a:pPr>
            <a:r>
              <a:rPr lang="en-US" dirty="0"/>
              <a:t>	</a:t>
            </a:r>
            <a:r>
              <a:rPr lang="en-US" dirty="0" smtClean="0"/>
              <a:t>ADD AX, DX</a:t>
            </a:r>
          </a:p>
          <a:p>
            <a:pPr marL="457200" lvl="1" indent="0">
              <a:buNone/>
            </a:pPr>
            <a:r>
              <a:rPr lang="en-US" dirty="0"/>
              <a:t>	</a:t>
            </a:r>
            <a:r>
              <a:rPr lang="en-US" dirty="0" smtClean="0">
                <a:solidFill>
                  <a:srgbClr val="C00000"/>
                </a:solidFill>
              </a:rPr>
              <a:t>RET</a:t>
            </a:r>
          </a:p>
          <a:p>
            <a:pPr marL="457200" lvl="1" indent="0">
              <a:buNone/>
            </a:pPr>
            <a:r>
              <a:rPr lang="en-US" dirty="0" smtClean="0"/>
              <a:t>SUMS </a:t>
            </a:r>
            <a:r>
              <a:rPr lang="en-US" dirty="0" smtClean="0">
                <a:solidFill>
                  <a:srgbClr val="0000CC"/>
                </a:solidFill>
              </a:rPr>
              <a:t>ENDP</a:t>
            </a:r>
            <a:endParaRPr lang="en-US" dirty="0">
              <a:solidFill>
                <a:srgbClr val="0000CC"/>
              </a:solidFill>
            </a:endParaRPr>
          </a:p>
        </p:txBody>
      </p:sp>
      <p:sp>
        <p:nvSpPr>
          <p:cNvPr id="4" name="内容占位符 2"/>
          <p:cNvSpPr txBox="1">
            <a:spLocks/>
          </p:cNvSpPr>
          <p:nvPr/>
        </p:nvSpPr>
        <p:spPr bwMode="auto">
          <a:xfrm>
            <a:off x="4427984" y="1052736"/>
            <a:ext cx="4248472" cy="547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1">
              <a:spcBef>
                <a:spcPct val="20000"/>
              </a:spcBef>
              <a:spcAft>
                <a:spcPct val="0"/>
              </a:spcAft>
              <a:buChar char="–"/>
              <a:defRPr sz="2800" b="1">
                <a:solidFill>
                  <a:schemeClr val="tx1"/>
                </a:solidFill>
                <a:latin typeface="+mn-lt"/>
                <a:ea typeface="+mn-ea"/>
              </a:defRPr>
            </a:lvl2pPr>
            <a:lvl3pPr marL="1143000" indent="-228600" algn="l" rtl="0" eaLnBrk="0" fontAlgn="base" hangingPunct="1">
              <a:spcBef>
                <a:spcPct val="20000"/>
              </a:spcBef>
              <a:spcAft>
                <a:spcPct val="0"/>
              </a:spcAft>
              <a:buChar char="•"/>
              <a:defRPr sz="2400" b="1">
                <a:solidFill>
                  <a:schemeClr val="tx1"/>
                </a:solidFill>
                <a:latin typeface="+mn-lt"/>
                <a:ea typeface="+mn-ea"/>
              </a:defRPr>
            </a:lvl3pPr>
            <a:lvl4pPr marL="1600200" indent="-228600" algn="l" rtl="0" eaLnBrk="0" fontAlgn="base" hangingPunct="1">
              <a:spcBef>
                <a:spcPct val="20000"/>
              </a:spcBef>
              <a:spcAft>
                <a:spcPct val="0"/>
              </a:spcAft>
              <a:buChar char="–"/>
              <a:defRPr sz="2000" b="1">
                <a:solidFill>
                  <a:schemeClr val="tx1"/>
                </a:solidFill>
                <a:latin typeface="+mn-lt"/>
                <a:ea typeface="+mn-ea"/>
              </a:defRPr>
            </a:lvl4pPr>
            <a:lvl5pPr marL="2057400" indent="-228600" algn="l" rtl="0" eaLnBrk="0" fontAlgn="base" hangingPunct="1">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a:lstStyle>
          <a:p>
            <a:r>
              <a:rPr lang="zh-CN" altLang="en-US" dirty="0" smtClean="0">
                <a:solidFill>
                  <a:srgbClr val="C00000"/>
                </a:solidFill>
              </a:rPr>
              <a:t>远过程</a:t>
            </a:r>
            <a:endParaRPr lang="en-US" altLang="zh-CN" dirty="0" smtClean="0">
              <a:solidFill>
                <a:srgbClr val="C00000"/>
              </a:solidFill>
            </a:endParaRPr>
          </a:p>
          <a:p>
            <a:pPr lvl="1"/>
            <a:r>
              <a:rPr lang="zh-CN" altLang="en-US" dirty="0" smtClean="0"/>
              <a:t>段间调用</a:t>
            </a:r>
            <a:endParaRPr lang="en-US" altLang="zh-CN" dirty="0" smtClean="0"/>
          </a:p>
          <a:p>
            <a:pPr lvl="1"/>
            <a:endParaRPr lang="en-US" altLang="zh-CN" dirty="0" smtClean="0">
              <a:solidFill>
                <a:srgbClr val="C00000"/>
              </a:solidFill>
            </a:endParaRPr>
          </a:p>
          <a:p>
            <a:pPr marL="457200" lvl="1" indent="0">
              <a:buNone/>
            </a:pPr>
            <a:r>
              <a:rPr lang="en-US" dirty="0" smtClean="0"/>
              <a:t>SUMS1 </a:t>
            </a:r>
            <a:r>
              <a:rPr lang="en-US" dirty="0" smtClean="0">
                <a:solidFill>
                  <a:srgbClr val="0000CC"/>
                </a:solidFill>
              </a:rPr>
              <a:t>PROC FAR</a:t>
            </a:r>
          </a:p>
          <a:p>
            <a:pPr marL="457200" lvl="1" indent="0">
              <a:buNone/>
            </a:pPr>
            <a:r>
              <a:rPr lang="en-US" dirty="0"/>
              <a:t>	</a:t>
            </a:r>
            <a:r>
              <a:rPr lang="en-US" dirty="0" smtClean="0"/>
              <a:t>ADD AX, BX</a:t>
            </a:r>
          </a:p>
          <a:p>
            <a:pPr marL="457200" lvl="1" indent="0">
              <a:buNone/>
            </a:pPr>
            <a:r>
              <a:rPr lang="en-US" dirty="0"/>
              <a:t>	</a:t>
            </a:r>
            <a:r>
              <a:rPr lang="en-US" dirty="0" smtClean="0"/>
              <a:t>ADD AX, CX</a:t>
            </a:r>
          </a:p>
          <a:p>
            <a:pPr marL="457200" lvl="1" indent="0">
              <a:buNone/>
            </a:pPr>
            <a:r>
              <a:rPr lang="en-US" dirty="0" smtClean="0"/>
              <a:t>	ADD AX, DX</a:t>
            </a:r>
          </a:p>
          <a:p>
            <a:pPr marL="457200" lvl="1" indent="0">
              <a:buNone/>
            </a:pPr>
            <a:r>
              <a:rPr lang="en-US" dirty="0" smtClean="0"/>
              <a:t>	</a:t>
            </a:r>
            <a:r>
              <a:rPr lang="en-US" dirty="0" smtClean="0">
                <a:solidFill>
                  <a:srgbClr val="C00000"/>
                </a:solidFill>
              </a:rPr>
              <a:t>RET</a:t>
            </a:r>
          </a:p>
          <a:p>
            <a:pPr marL="457200" lvl="1" indent="0">
              <a:buNone/>
            </a:pPr>
            <a:r>
              <a:rPr lang="en-US" dirty="0" smtClean="0"/>
              <a:t>SUMS1 </a:t>
            </a:r>
            <a:r>
              <a:rPr lang="en-US" dirty="0" smtClean="0">
                <a:solidFill>
                  <a:srgbClr val="0000CC"/>
                </a:solidFill>
              </a:rPr>
              <a:t>ENDP</a:t>
            </a:r>
            <a:endParaRPr lang="en-US" dirty="0">
              <a:solidFill>
                <a:srgbClr val="0000CC"/>
              </a:solidFill>
            </a:endParaRPr>
          </a:p>
        </p:txBody>
      </p:sp>
    </p:spTree>
    <p:extLst>
      <p:ext uri="{BB962C8B-B14F-4D97-AF65-F5344CB8AC3E}">
        <p14:creationId xmlns:p14="http://schemas.microsoft.com/office/powerpoint/2010/main" val="20286437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CALL</a:t>
            </a:r>
            <a:r>
              <a:rPr lang="zh-CN" altLang="en-US" dirty="0" smtClean="0"/>
              <a:t>指令</a:t>
            </a:r>
            <a:endParaRPr lang="en-US" dirty="0"/>
          </a:p>
        </p:txBody>
      </p:sp>
      <p:sp>
        <p:nvSpPr>
          <p:cNvPr id="3" name="内容占位符 2"/>
          <p:cNvSpPr>
            <a:spLocks noGrp="1"/>
          </p:cNvSpPr>
          <p:nvPr>
            <p:ph idx="1"/>
          </p:nvPr>
        </p:nvSpPr>
        <p:spPr/>
        <p:txBody>
          <a:bodyPr/>
          <a:lstStyle/>
          <a:p>
            <a:r>
              <a:rPr lang="zh-CN" altLang="en-US" dirty="0" smtClean="0">
                <a:solidFill>
                  <a:srgbClr val="C00000"/>
                </a:solidFill>
              </a:rPr>
              <a:t>近</a:t>
            </a:r>
            <a:r>
              <a:rPr lang="en-US" altLang="zh-CN" dirty="0" smtClean="0">
                <a:solidFill>
                  <a:srgbClr val="C00000"/>
                </a:solidFill>
              </a:rPr>
              <a:t>CALL</a:t>
            </a:r>
            <a:r>
              <a:rPr lang="zh-CN" altLang="en-US" dirty="0" smtClean="0">
                <a:solidFill>
                  <a:srgbClr val="C00000"/>
                </a:solidFill>
              </a:rPr>
              <a:t>调用</a:t>
            </a:r>
            <a:endParaRPr lang="en-US" altLang="zh-CN" dirty="0" smtClean="0">
              <a:solidFill>
                <a:srgbClr val="C00000"/>
              </a:solidFill>
            </a:endParaRPr>
          </a:p>
          <a:p>
            <a:pPr lvl="1"/>
            <a:r>
              <a:rPr lang="zh-CN" altLang="en-US" dirty="0" smtClean="0"/>
              <a:t>段内调用，将下一条指令的</a:t>
            </a:r>
            <a:r>
              <a:rPr lang="zh-CN" altLang="en-US" dirty="0" smtClean="0">
                <a:solidFill>
                  <a:srgbClr val="0000CC"/>
                </a:solidFill>
              </a:rPr>
              <a:t>偏移</a:t>
            </a:r>
            <a:r>
              <a:rPr lang="zh-CN" altLang="en-US" dirty="0">
                <a:solidFill>
                  <a:srgbClr val="0000CC"/>
                </a:solidFill>
              </a:rPr>
              <a:t>地址（</a:t>
            </a:r>
            <a:r>
              <a:rPr lang="en-US" altLang="zh-CN" dirty="0">
                <a:solidFill>
                  <a:srgbClr val="0000CC"/>
                </a:solidFill>
              </a:rPr>
              <a:t>IP/EIP/RIP</a:t>
            </a:r>
            <a:r>
              <a:rPr lang="zh-CN" altLang="en-US" dirty="0">
                <a:solidFill>
                  <a:srgbClr val="0000CC"/>
                </a:solidFill>
              </a:rPr>
              <a:t>）</a:t>
            </a:r>
            <a:r>
              <a:rPr lang="zh-CN" altLang="en-US" dirty="0" smtClean="0"/>
              <a:t>压入堆栈。</a:t>
            </a:r>
            <a:endParaRPr lang="en-US" altLang="zh-CN" dirty="0" smtClean="0"/>
          </a:p>
          <a:p>
            <a:pPr lvl="1"/>
            <a:r>
              <a:rPr lang="zh-CN" altLang="en-US" dirty="0" smtClean="0">
                <a:solidFill>
                  <a:srgbClr val="CC00CC"/>
                </a:solidFill>
              </a:rPr>
              <a:t>例，</a:t>
            </a:r>
            <a:r>
              <a:rPr lang="en-US" altLang="zh-CN" dirty="0" smtClean="0"/>
              <a:t>CALL SORT</a:t>
            </a:r>
            <a:r>
              <a:rPr lang="zh-CN" altLang="en-US" dirty="0" smtClean="0">
                <a:solidFill>
                  <a:srgbClr val="006600"/>
                </a:solidFill>
              </a:rPr>
              <a:t>；</a:t>
            </a:r>
            <a:r>
              <a:rPr lang="en-US" altLang="zh-CN" dirty="0" smtClean="0">
                <a:solidFill>
                  <a:srgbClr val="006600"/>
                </a:solidFill>
              </a:rPr>
              <a:t>//</a:t>
            </a:r>
            <a:r>
              <a:rPr lang="zh-CN" altLang="en-US" dirty="0" smtClean="0">
                <a:solidFill>
                  <a:srgbClr val="006600"/>
                </a:solidFill>
              </a:rPr>
              <a:t>设</a:t>
            </a:r>
            <a:r>
              <a:rPr lang="en-US" altLang="zh-CN" dirty="0" smtClean="0">
                <a:solidFill>
                  <a:srgbClr val="006600"/>
                </a:solidFill>
              </a:rPr>
              <a:t>SORT</a:t>
            </a:r>
            <a:r>
              <a:rPr lang="zh-CN" altLang="en-US" dirty="0" smtClean="0">
                <a:solidFill>
                  <a:srgbClr val="006600"/>
                </a:solidFill>
              </a:rPr>
              <a:t>是近过程</a:t>
            </a:r>
            <a:endParaRPr lang="en-US" dirty="0" smtClean="0">
              <a:solidFill>
                <a:srgbClr val="006600"/>
              </a:solidFill>
            </a:endParaRPr>
          </a:p>
          <a:p>
            <a:pPr lvl="1"/>
            <a:endParaRPr lang="en-US" dirty="0"/>
          </a:p>
          <a:p>
            <a:r>
              <a:rPr lang="zh-CN" altLang="en-US" dirty="0" smtClean="0">
                <a:solidFill>
                  <a:srgbClr val="C00000"/>
                </a:solidFill>
              </a:rPr>
              <a:t>远</a:t>
            </a:r>
            <a:r>
              <a:rPr lang="en-US" altLang="zh-CN" dirty="0" smtClean="0">
                <a:solidFill>
                  <a:srgbClr val="C00000"/>
                </a:solidFill>
              </a:rPr>
              <a:t>CALL</a:t>
            </a:r>
            <a:r>
              <a:rPr lang="zh-CN" altLang="en-US" dirty="0" smtClean="0">
                <a:solidFill>
                  <a:srgbClr val="C00000"/>
                </a:solidFill>
              </a:rPr>
              <a:t>调用</a:t>
            </a:r>
            <a:endParaRPr lang="en-US" altLang="zh-CN" dirty="0" smtClean="0">
              <a:solidFill>
                <a:srgbClr val="C00000"/>
              </a:solidFill>
            </a:endParaRPr>
          </a:p>
          <a:p>
            <a:pPr lvl="1"/>
            <a:r>
              <a:rPr lang="zh-CN" altLang="en-US" dirty="0" smtClean="0"/>
              <a:t>段间调用</a:t>
            </a:r>
            <a:r>
              <a:rPr lang="zh-CN" altLang="en-US" dirty="0"/>
              <a:t>，将将下一条指令</a:t>
            </a:r>
            <a:r>
              <a:rPr lang="zh-CN" altLang="en-US" dirty="0" smtClean="0"/>
              <a:t>的</a:t>
            </a:r>
            <a:r>
              <a:rPr lang="zh-CN" altLang="en-US" dirty="0">
                <a:solidFill>
                  <a:srgbClr val="0000CC"/>
                </a:solidFill>
              </a:rPr>
              <a:t>段</a:t>
            </a:r>
            <a:r>
              <a:rPr lang="zh-CN" altLang="en-US" dirty="0" smtClean="0">
                <a:solidFill>
                  <a:srgbClr val="0000CC"/>
                </a:solidFill>
              </a:rPr>
              <a:t>基址（</a:t>
            </a:r>
            <a:r>
              <a:rPr lang="en-US" altLang="zh-CN" dirty="0" smtClean="0">
                <a:solidFill>
                  <a:srgbClr val="0000CC"/>
                </a:solidFill>
              </a:rPr>
              <a:t>CS</a:t>
            </a:r>
            <a:r>
              <a:rPr lang="zh-CN" altLang="en-US" dirty="0" smtClean="0">
                <a:solidFill>
                  <a:srgbClr val="0000CC"/>
                </a:solidFill>
              </a:rPr>
              <a:t>）和</a:t>
            </a:r>
            <a:r>
              <a:rPr lang="zh-CN" altLang="en-US" dirty="0">
                <a:solidFill>
                  <a:srgbClr val="0000CC"/>
                </a:solidFill>
              </a:rPr>
              <a:t>偏移</a:t>
            </a:r>
            <a:r>
              <a:rPr lang="zh-CN" altLang="en-US" dirty="0" smtClean="0">
                <a:solidFill>
                  <a:srgbClr val="0000CC"/>
                </a:solidFill>
              </a:rPr>
              <a:t>地址（</a:t>
            </a:r>
            <a:r>
              <a:rPr lang="en-US" altLang="zh-CN" dirty="0">
                <a:solidFill>
                  <a:srgbClr val="0000CC"/>
                </a:solidFill>
              </a:rPr>
              <a:t> IP/EIP/RIP </a:t>
            </a:r>
            <a:r>
              <a:rPr lang="zh-CN" altLang="en-US" dirty="0" smtClean="0">
                <a:solidFill>
                  <a:srgbClr val="0000CC"/>
                </a:solidFill>
              </a:rPr>
              <a:t>）</a:t>
            </a:r>
            <a:r>
              <a:rPr lang="zh-CN" altLang="en-US" dirty="0" smtClean="0"/>
              <a:t>压入</a:t>
            </a:r>
            <a:r>
              <a:rPr lang="zh-CN" altLang="en-US" dirty="0"/>
              <a:t>堆栈。</a:t>
            </a:r>
            <a:endParaRPr lang="en-US" altLang="zh-CN" dirty="0"/>
          </a:p>
          <a:p>
            <a:pPr lvl="1"/>
            <a:r>
              <a:rPr lang="zh-CN" altLang="en-US" dirty="0">
                <a:solidFill>
                  <a:srgbClr val="CC00CC"/>
                </a:solidFill>
              </a:rPr>
              <a:t>例，</a:t>
            </a:r>
            <a:r>
              <a:rPr lang="en-US" altLang="zh-CN" dirty="0"/>
              <a:t>CALL </a:t>
            </a:r>
            <a:r>
              <a:rPr lang="en-US" altLang="zh-CN" dirty="0" smtClean="0"/>
              <a:t>COS</a:t>
            </a:r>
            <a:r>
              <a:rPr lang="zh-CN" altLang="en-US" dirty="0" smtClean="0">
                <a:solidFill>
                  <a:srgbClr val="006600"/>
                </a:solidFill>
              </a:rPr>
              <a:t>；</a:t>
            </a:r>
            <a:r>
              <a:rPr lang="en-US" altLang="zh-CN" dirty="0">
                <a:solidFill>
                  <a:srgbClr val="006600"/>
                </a:solidFill>
              </a:rPr>
              <a:t>//</a:t>
            </a:r>
            <a:r>
              <a:rPr lang="zh-CN" altLang="en-US" dirty="0" smtClean="0">
                <a:solidFill>
                  <a:srgbClr val="006600"/>
                </a:solidFill>
              </a:rPr>
              <a:t>设</a:t>
            </a:r>
            <a:r>
              <a:rPr lang="en-US" altLang="zh-CN" dirty="0" smtClean="0">
                <a:solidFill>
                  <a:srgbClr val="006600"/>
                </a:solidFill>
              </a:rPr>
              <a:t>COS</a:t>
            </a:r>
            <a:r>
              <a:rPr lang="zh-CN" altLang="en-US" dirty="0" smtClean="0">
                <a:solidFill>
                  <a:srgbClr val="006600"/>
                </a:solidFill>
              </a:rPr>
              <a:t>是远过程</a:t>
            </a:r>
            <a:endParaRPr lang="en-US" dirty="0">
              <a:solidFill>
                <a:srgbClr val="006600"/>
              </a:solidFill>
            </a:endParaRPr>
          </a:p>
          <a:p>
            <a:pPr lvl="1"/>
            <a:endParaRPr lang="en-US" dirty="0"/>
          </a:p>
        </p:txBody>
      </p:sp>
    </p:spTree>
    <p:extLst>
      <p:ext uri="{BB962C8B-B14F-4D97-AF65-F5344CB8AC3E}">
        <p14:creationId xmlns:p14="http://schemas.microsoft.com/office/powerpoint/2010/main" val="38695347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CALL</a:t>
            </a:r>
            <a:r>
              <a:rPr lang="zh-CN" altLang="en-US" dirty="0"/>
              <a:t>指令</a:t>
            </a:r>
            <a:endParaRPr lang="en-US" dirty="0"/>
          </a:p>
        </p:txBody>
      </p:sp>
      <p:sp>
        <p:nvSpPr>
          <p:cNvPr id="3" name="内容占位符 2"/>
          <p:cNvSpPr>
            <a:spLocks noGrp="1"/>
          </p:cNvSpPr>
          <p:nvPr>
            <p:ph idx="1"/>
          </p:nvPr>
        </p:nvSpPr>
        <p:spPr/>
        <p:txBody>
          <a:bodyPr/>
          <a:lstStyle/>
          <a:p>
            <a:r>
              <a:rPr lang="en-US" altLang="zh-CN" dirty="0" smtClean="0"/>
              <a:t>CALL</a:t>
            </a:r>
            <a:r>
              <a:rPr lang="zh-CN" altLang="en-US" dirty="0" smtClean="0"/>
              <a:t>指令</a:t>
            </a:r>
            <a:r>
              <a:rPr lang="zh-CN" altLang="en-US" dirty="0"/>
              <a:t>也</a:t>
            </a:r>
            <a:r>
              <a:rPr lang="zh-CN" altLang="en-US" dirty="0" smtClean="0"/>
              <a:t>可以使用</a:t>
            </a:r>
            <a:r>
              <a:rPr lang="zh-CN" altLang="en-US" dirty="0" smtClean="0">
                <a:solidFill>
                  <a:srgbClr val="C00000"/>
                </a:solidFill>
              </a:rPr>
              <a:t>寄存器</a:t>
            </a:r>
            <a:r>
              <a:rPr lang="zh-CN" altLang="en-US" dirty="0">
                <a:solidFill>
                  <a:srgbClr val="C00000"/>
                </a:solidFill>
              </a:rPr>
              <a:t>操作数</a:t>
            </a:r>
            <a:endParaRPr lang="en-US" altLang="zh-CN" dirty="0">
              <a:solidFill>
                <a:srgbClr val="C00000"/>
              </a:solidFill>
            </a:endParaRPr>
          </a:p>
          <a:p>
            <a:pPr lvl="1"/>
            <a:r>
              <a:rPr lang="zh-CN" altLang="en-US" dirty="0" smtClean="0">
                <a:solidFill>
                  <a:srgbClr val="CC00CC"/>
                </a:solidFill>
              </a:rPr>
              <a:t>例，</a:t>
            </a:r>
            <a:r>
              <a:rPr lang="en-US" dirty="0" smtClean="0"/>
              <a:t>CALL BX</a:t>
            </a:r>
            <a:r>
              <a:rPr lang="zh-CN" altLang="en-US" dirty="0" smtClean="0"/>
              <a:t>，其功能是将</a:t>
            </a:r>
            <a:r>
              <a:rPr lang="en-US" altLang="zh-CN" dirty="0" smtClean="0"/>
              <a:t>IP</a:t>
            </a:r>
            <a:r>
              <a:rPr lang="zh-CN" altLang="en-US" dirty="0" smtClean="0"/>
              <a:t>入栈，并跳转到当前代码段以</a:t>
            </a:r>
            <a:r>
              <a:rPr lang="en-US" altLang="zh-CN" dirty="0" smtClean="0"/>
              <a:t>BX</a:t>
            </a:r>
            <a:r>
              <a:rPr lang="zh-CN" altLang="en-US" dirty="0" smtClean="0"/>
              <a:t>内容</a:t>
            </a:r>
            <a:r>
              <a:rPr lang="zh-CN" altLang="en-US" dirty="0"/>
              <a:t>为</a:t>
            </a:r>
            <a:r>
              <a:rPr lang="zh-CN" altLang="en-US" dirty="0" smtClean="0"/>
              <a:t>偏移地址的地方继续执行。</a:t>
            </a:r>
            <a:endParaRPr lang="en-US" dirty="0" smtClean="0"/>
          </a:p>
          <a:p>
            <a:endParaRPr lang="en-US" dirty="0"/>
          </a:p>
          <a:p>
            <a:r>
              <a:rPr lang="en-US" altLang="zh-CN" dirty="0"/>
              <a:t>CALL</a:t>
            </a:r>
            <a:r>
              <a:rPr lang="zh-CN" altLang="en-US" dirty="0"/>
              <a:t>指令也可以使用</a:t>
            </a:r>
            <a:r>
              <a:rPr lang="zh-CN" altLang="en-US" dirty="0">
                <a:solidFill>
                  <a:srgbClr val="C00000"/>
                </a:solidFill>
              </a:rPr>
              <a:t>间接存储器</a:t>
            </a:r>
            <a:r>
              <a:rPr lang="zh-CN" altLang="en-US" dirty="0" smtClean="0">
                <a:solidFill>
                  <a:srgbClr val="C00000"/>
                </a:solidFill>
              </a:rPr>
              <a:t>寻址的操作数</a:t>
            </a:r>
            <a:endParaRPr lang="en-US" dirty="0">
              <a:solidFill>
                <a:srgbClr val="C00000"/>
              </a:solidFill>
            </a:endParaRPr>
          </a:p>
          <a:p>
            <a:pPr lvl="1"/>
            <a:r>
              <a:rPr lang="zh-CN" altLang="en-US" dirty="0" smtClean="0">
                <a:solidFill>
                  <a:srgbClr val="CC00CC"/>
                </a:solidFill>
              </a:rPr>
              <a:t>例，</a:t>
            </a:r>
            <a:r>
              <a:rPr lang="en-US" altLang="zh-CN" dirty="0" smtClean="0"/>
              <a:t>CALL TABLE </a:t>
            </a:r>
            <a:r>
              <a:rPr lang="en-US" altLang="zh-CN" dirty="0" smtClean="0"/>
              <a:t>[4*EBX</a:t>
            </a:r>
            <a:r>
              <a:rPr lang="en-US" altLang="zh-CN" dirty="0" smtClean="0"/>
              <a:t>]</a:t>
            </a:r>
            <a:r>
              <a:rPr lang="zh-CN" altLang="en-US" dirty="0" smtClean="0"/>
              <a:t>，从</a:t>
            </a:r>
            <a:r>
              <a:rPr lang="zh-CN" altLang="en-US" dirty="0" smtClean="0"/>
              <a:t>数据段中以</a:t>
            </a:r>
            <a:r>
              <a:rPr lang="en-US" altLang="zh-CN" dirty="0" smtClean="0"/>
              <a:t>TABLE [4*EBX</a:t>
            </a:r>
            <a:r>
              <a:rPr lang="en-US" altLang="zh-CN" dirty="0"/>
              <a:t>]</a:t>
            </a:r>
            <a:r>
              <a:rPr lang="zh-CN" altLang="en-US" dirty="0" smtClean="0"/>
              <a:t>寻址</a:t>
            </a:r>
            <a:r>
              <a:rPr lang="zh-CN" altLang="en-US" dirty="0" smtClean="0"/>
              <a:t>的存储单元得到的数据，作为过程的起始地址。</a:t>
            </a:r>
            <a:endParaRPr lang="en-US" dirty="0"/>
          </a:p>
        </p:txBody>
      </p:sp>
    </p:spTree>
    <p:extLst>
      <p:ext uri="{BB962C8B-B14F-4D97-AF65-F5344CB8AC3E}">
        <p14:creationId xmlns:p14="http://schemas.microsoft.com/office/powerpoint/2010/main" val="6919620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solidFill>
                  <a:srgbClr val="006600"/>
                </a:solidFill>
              </a:rPr>
              <a:t>Example1</a:t>
            </a:r>
            <a:endParaRPr lang="en-US" dirty="0">
              <a:solidFill>
                <a:srgbClr val="006600"/>
              </a:solidFill>
            </a:endParaRPr>
          </a:p>
        </p:txBody>
      </p:sp>
      <p:sp>
        <p:nvSpPr>
          <p:cNvPr id="3" name="内容占位符 2"/>
          <p:cNvSpPr>
            <a:spLocks noGrp="1"/>
          </p:cNvSpPr>
          <p:nvPr>
            <p:ph idx="1"/>
          </p:nvPr>
        </p:nvSpPr>
        <p:spPr/>
        <p:txBody>
          <a:bodyPr/>
          <a:lstStyle/>
          <a:p>
            <a:pPr marL="0" indent="0">
              <a:buNone/>
            </a:pPr>
            <a:endParaRPr lang="en-US" dirty="0" smtClean="0"/>
          </a:p>
          <a:p>
            <a:pPr marL="0" indent="0">
              <a:buNone/>
            </a:pPr>
            <a:r>
              <a:rPr lang="en-US" dirty="0" smtClean="0"/>
              <a:t>TABLE DW ? </a:t>
            </a:r>
            <a:r>
              <a:rPr lang="zh-CN" altLang="en-US" dirty="0" smtClean="0">
                <a:solidFill>
                  <a:srgbClr val="006600"/>
                </a:solidFill>
              </a:rPr>
              <a:t>；过程</a:t>
            </a:r>
            <a:r>
              <a:rPr lang="en-US" altLang="zh-CN" dirty="0" smtClean="0">
                <a:solidFill>
                  <a:srgbClr val="006600"/>
                </a:solidFill>
              </a:rPr>
              <a:t>ZERO</a:t>
            </a:r>
            <a:r>
              <a:rPr lang="zh-CN" altLang="en-US" dirty="0" smtClean="0">
                <a:solidFill>
                  <a:srgbClr val="006600"/>
                </a:solidFill>
              </a:rPr>
              <a:t>的起始地址</a:t>
            </a:r>
            <a:endParaRPr lang="en-US" dirty="0" smtClean="0">
              <a:solidFill>
                <a:srgbClr val="006600"/>
              </a:solidFill>
            </a:endParaRPr>
          </a:p>
          <a:p>
            <a:pPr marL="0" indent="0">
              <a:buNone/>
            </a:pPr>
            <a:r>
              <a:rPr lang="en-US" dirty="0" smtClean="0"/>
              <a:t>	    DW ?</a:t>
            </a:r>
            <a:r>
              <a:rPr lang="zh-CN" altLang="en-US" dirty="0"/>
              <a:t> </a:t>
            </a:r>
            <a:r>
              <a:rPr lang="zh-CN" altLang="en-US" dirty="0">
                <a:solidFill>
                  <a:srgbClr val="006600"/>
                </a:solidFill>
              </a:rPr>
              <a:t>；</a:t>
            </a:r>
            <a:r>
              <a:rPr lang="zh-CN" altLang="en-US" dirty="0" smtClean="0">
                <a:solidFill>
                  <a:srgbClr val="006600"/>
                </a:solidFill>
              </a:rPr>
              <a:t>过程</a:t>
            </a:r>
            <a:r>
              <a:rPr lang="en-US" altLang="zh-CN" dirty="0" smtClean="0">
                <a:solidFill>
                  <a:srgbClr val="006600"/>
                </a:solidFill>
              </a:rPr>
              <a:t>ONE</a:t>
            </a:r>
            <a:r>
              <a:rPr lang="zh-CN" altLang="en-US" dirty="0" smtClean="0">
                <a:solidFill>
                  <a:srgbClr val="006600"/>
                </a:solidFill>
              </a:rPr>
              <a:t>的</a:t>
            </a:r>
            <a:r>
              <a:rPr lang="zh-CN" altLang="en-US" dirty="0">
                <a:solidFill>
                  <a:srgbClr val="006600"/>
                </a:solidFill>
              </a:rPr>
              <a:t>起始地址</a:t>
            </a:r>
            <a:endParaRPr lang="en-US" dirty="0" smtClean="0">
              <a:solidFill>
                <a:srgbClr val="006600"/>
              </a:solidFill>
            </a:endParaRPr>
          </a:p>
          <a:p>
            <a:pPr marL="0" indent="0">
              <a:buNone/>
            </a:pPr>
            <a:r>
              <a:rPr lang="en-US" dirty="0"/>
              <a:t>	</a:t>
            </a:r>
            <a:r>
              <a:rPr lang="en-US" dirty="0" smtClean="0"/>
              <a:t>    DW ?</a:t>
            </a:r>
            <a:r>
              <a:rPr lang="zh-CN" altLang="en-US" dirty="0"/>
              <a:t> </a:t>
            </a:r>
            <a:r>
              <a:rPr lang="zh-CN" altLang="en-US" dirty="0">
                <a:solidFill>
                  <a:srgbClr val="006600"/>
                </a:solidFill>
              </a:rPr>
              <a:t>；</a:t>
            </a:r>
            <a:r>
              <a:rPr lang="zh-CN" altLang="en-US" dirty="0" smtClean="0">
                <a:solidFill>
                  <a:srgbClr val="006600"/>
                </a:solidFill>
              </a:rPr>
              <a:t>过程</a:t>
            </a:r>
            <a:r>
              <a:rPr lang="en-US" altLang="zh-CN" dirty="0" smtClean="0">
                <a:solidFill>
                  <a:srgbClr val="006600"/>
                </a:solidFill>
              </a:rPr>
              <a:t>TWO</a:t>
            </a:r>
            <a:r>
              <a:rPr lang="zh-CN" altLang="en-US" dirty="0" smtClean="0">
                <a:solidFill>
                  <a:srgbClr val="006600"/>
                </a:solidFill>
              </a:rPr>
              <a:t>的</a:t>
            </a:r>
            <a:r>
              <a:rPr lang="zh-CN" altLang="en-US" dirty="0">
                <a:solidFill>
                  <a:srgbClr val="006600"/>
                </a:solidFill>
              </a:rPr>
              <a:t>起始地址</a:t>
            </a:r>
            <a:endParaRPr lang="en-US" dirty="0" smtClean="0">
              <a:solidFill>
                <a:srgbClr val="006600"/>
              </a:solidFill>
            </a:endParaRPr>
          </a:p>
          <a:p>
            <a:pPr marL="0" indent="0">
              <a:buNone/>
            </a:pPr>
            <a:endParaRPr lang="en-US" dirty="0"/>
          </a:p>
          <a:p>
            <a:pPr marL="0" indent="0">
              <a:buNone/>
            </a:pPr>
            <a:r>
              <a:rPr lang="en-US" dirty="0" smtClean="0"/>
              <a:t>	    CALL TABLE[2*EBX]</a:t>
            </a:r>
          </a:p>
        </p:txBody>
      </p:sp>
    </p:spTree>
    <p:extLst>
      <p:ext uri="{BB962C8B-B14F-4D97-AF65-F5344CB8AC3E}">
        <p14:creationId xmlns:p14="http://schemas.microsoft.com/office/powerpoint/2010/main" val="3857757528"/>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RET</a:t>
            </a:r>
            <a:r>
              <a:rPr lang="zh-CN" altLang="en-US" dirty="0" smtClean="0"/>
              <a:t>指令</a:t>
            </a:r>
            <a:endParaRPr lang="en-US" dirty="0"/>
          </a:p>
        </p:txBody>
      </p:sp>
      <p:sp>
        <p:nvSpPr>
          <p:cNvPr id="3" name="内容占位符 2"/>
          <p:cNvSpPr>
            <a:spLocks noGrp="1"/>
          </p:cNvSpPr>
          <p:nvPr>
            <p:ph idx="1"/>
          </p:nvPr>
        </p:nvSpPr>
        <p:spPr/>
        <p:txBody>
          <a:bodyPr/>
          <a:lstStyle/>
          <a:p>
            <a:r>
              <a:rPr lang="en-US" altLang="zh-CN" dirty="0" smtClean="0">
                <a:solidFill>
                  <a:srgbClr val="C00000"/>
                </a:solidFill>
              </a:rPr>
              <a:t>RET</a:t>
            </a:r>
            <a:r>
              <a:rPr lang="zh-CN" altLang="en-US" dirty="0" smtClean="0">
                <a:solidFill>
                  <a:srgbClr val="C00000"/>
                </a:solidFill>
              </a:rPr>
              <a:t>指令</a:t>
            </a:r>
            <a:endParaRPr lang="en-US" altLang="zh-CN" dirty="0" smtClean="0">
              <a:solidFill>
                <a:srgbClr val="C00000"/>
              </a:solidFill>
            </a:endParaRPr>
          </a:p>
          <a:p>
            <a:pPr lvl="1"/>
            <a:r>
              <a:rPr lang="zh-CN" altLang="en-US" dirty="0">
                <a:solidFill>
                  <a:srgbClr val="0000CC"/>
                </a:solidFill>
              </a:rPr>
              <a:t>近</a:t>
            </a:r>
            <a:r>
              <a:rPr lang="zh-CN" altLang="en-US" dirty="0" smtClean="0">
                <a:solidFill>
                  <a:srgbClr val="0000CC"/>
                </a:solidFill>
              </a:rPr>
              <a:t>返回：</a:t>
            </a:r>
            <a:r>
              <a:rPr lang="zh-CN" altLang="en-US" dirty="0" smtClean="0"/>
              <a:t>从栈顶取出偏移地址。</a:t>
            </a:r>
            <a:endParaRPr lang="en-US" dirty="0" smtClean="0"/>
          </a:p>
          <a:p>
            <a:pPr lvl="1"/>
            <a:r>
              <a:rPr lang="zh-CN" altLang="en-US" dirty="0" smtClean="0">
                <a:solidFill>
                  <a:srgbClr val="0000CC"/>
                </a:solidFill>
              </a:rPr>
              <a:t>远返回：</a:t>
            </a:r>
            <a:r>
              <a:rPr lang="zh-CN" altLang="en-US" dirty="0" smtClean="0"/>
              <a:t>从栈顶取出段基址和偏移地址。</a:t>
            </a:r>
            <a:endParaRPr lang="en-US" altLang="zh-CN" dirty="0" smtClean="0"/>
          </a:p>
          <a:p>
            <a:pPr lvl="1"/>
            <a:endParaRPr lang="en-US" altLang="zh-CN" dirty="0"/>
          </a:p>
          <a:p>
            <a:r>
              <a:rPr lang="zh-CN" altLang="en-US" dirty="0" smtClean="0">
                <a:solidFill>
                  <a:srgbClr val="C00000"/>
                </a:solidFill>
              </a:rPr>
              <a:t>带参数的</a:t>
            </a:r>
            <a:r>
              <a:rPr lang="en-US" altLang="zh-CN" dirty="0" smtClean="0">
                <a:solidFill>
                  <a:srgbClr val="C00000"/>
                </a:solidFill>
              </a:rPr>
              <a:t>RET</a:t>
            </a:r>
            <a:r>
              <a:rPr lang="zh-CN" altLang="en-US" dirty="0" smtClean="0">
                <a:solidFill>
                  <a:srgbClr val="C00000"/>
                </a:solidFill>
              </a:rPr>
              <a:t>指令</a:t>
            </a:r>
            <a:endParaRPr lang="en-US" altLang="zh-CN" dirty="0" smtClean="0">
              <a:solidFill>
                <a:srgbClr val="C00000"/>
              </a:solidFill>
            </a:endParaRPr>
          </a:p>
          <a:p>
            <a:pPr lvl="1"/>
            <a:r>
              <a:rPr lang="zh-CN" altLang="en-US" dirty="0" smtClean="0">
                <a:solidFill>
                  <a:srgbClr val="CC00CC"/>
                </a:solidFill>
              </a:rPr>
              <a:t>格式：</a:t>
            </a:r>
            <a:r>
              <a:rPr lang="en-US" altLang="zh-CN" dirty="0" smtClean="0"/>
              <a:t>RET n</a:t>
            </a:r>
          </a:p>
          <a:p>
            <a:pPr lvl="1"/>
            <a:r>
              <a:rPr lang="zh-CN" altLang="en-US" dirty="0" smtClean="0">
                <a:solidFill>
                  <a:srgbClr val="CC00CC"/>
                </a:solidFill>
              </a:rPr>
              <a:t>功能：</a:t>
            </a:r>
            <a:r>
              <a:rPr lang="zh-CN" altLang="en-US" dirty="0" smtClean="0"/>
              <a:t>从栈顶弹出返回地址后，将堆栈指针（</a:t>
            </a:r>
            <a:r>
              <a:rPr lang="en-US" altLang="zh-CN" dirty="0" smtClean="0"/>
              <a:t>SP</a:t>
            </a:r>
            <a:r>
              <a:rPr lang="zh-CN" altLang="en-US" dirty="0" smtClean="0"/>
              <a:t>）的内容加上一个数值</a:t>
            </a:r>
            <a:r>
              <a:rPr lang="en-US" altLang="zh-CN" dirty="0" smtClean="0"/>
              <a:t>n</a:t>
            </a:r>
            <a:r>
              <a:rPr lang="zh-CN" altLang="en-US" dirty="0" smtClean="0"/>
              <a:t>。</a:t>
            </a:r>
            <a:endParaRPr lang="en-US" altLang="zh-CN" dirty="0" smtClean="0"/>
          </a:p>
          <a:p>
            <a:pPr lvl="1"/>
            <a:r>
              <a:rPr lang="zh-CN" altLang="en-US" dirty="0" smtClean="0">
                <a:solidFill>
                  <a:srgbClr val="CC00CC"/>
                </a:solidFill>
              </a:rPr>
              <a:t>用途：</a:t>
            </a:r>
            <a:r>
              <a:rPr lang="zh-CN" altLang="en-US" dirty="0" smtClean="0"/>
              <a:t>调用过程前先把参数压入堆栈，如果返回时要丢弃这些参数，可以采用这种形式。非常适用于那些用</a:t>
            </a:r>
            <a:r>
              <a:rPr lang="en-US" altLang="zh-CN" dirty="0" smtClean="0"/>
              <a:t>C/C++</a:t>
            </a:r>
            <a:r>
              <a:rPr lang="zh-CN" altLang="en-US" dirty="0" smtClean="0"/>
              <a:t>或</a:t>
            </a:r>
            <a:r>
              <a:rPr lang="en-US" altLang="zh-CN" dirty="0" smtClean="0"/>
              <a:t>PASCAL</a:t>
            </a:r>
            <a:r>
              <a:rPr lang="zh-CN" altLang="en-US" dirty="0" smtClean="0"/>
              <a:t>调用规则的系统。</a:t>
            </a:r>
            <a:endParaRPr lang="en-US" altLang="zh-CN" dirty="0"/>
          </a:p>
          <a:p>
            <a:pPr lvl="1"/>
            <a:endParaRPr lang="en-US" dirty="0"/>
          </a:p>
        </p:txBody>
      </p:sp>
    </p:spTree>
    <p:extLst>
      <p:ext uri="{BB962C8B-B14F-4D97-AF65-F5344CB8AC3E}">
        <p14:creationId xmlns:p14="http://schemas.microsoft.com/office/powerpoint/2010/main" val="376789748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solidFill>
                  <a:srgbClr val="006600"/>
                </a:solidFill>
              </a:rPr>
              <a:t>Example2</a:t>
            </a:r>
            <a:endParaRPr lang="en-US" dirty="0"/>
          </a:p>
        </p:txBody>
      </p:sp>
      <p:sp>
        <p:nvSpPr>
          <p:cNvPr id="3" name="内容占位符 2"/>
          <p:cNvSpPr>
            <a:spLocks noGrp="1"/>
          </p:cNvSpPr>
          <p:nvPr>
            <p:ph idx="1"/>
          </p:nvPr>
        </p:nvSpPr>
        <p:spPr>
          <a:xfrm>
            <a:off x="179512" y="1196752"/>
            <a:ext cx="3888431" cy="5184575"/>
          </a:xfrm>
          <a:ln>
            <a:solidFill>
              <a:schemeClr val="accent1"/>
            </a:solidFill>
          </a:ln>
        </p:spPr>
        <p:txBody>
          <a:bodyPr/>
          <a:lstStyle/>
          <a:p>
            <a:pPr marL="0" indent="0">
              <a:buNone/>
            </a:pPr>
            <a:r>
              <a:rPr lang="en-US" dirty="0" smtClean="0"/>
              <a:t>MOV AX, 30</a:t>
            </a:r>
          </a:p>
          <a:p>
            <a:pPr marL="0" indent="0">
              <a:buNone/>
            </a:pPr>
            <a:r>
              <a:rPr lang="en-US" dirty="0" smtClean="0"/>
              <a:t>MOV BX, 40</a:t>
            </a:r>
          </a:p>
          <a:p>
            <a:pPr marL="0" indent="0">
              <a:buNone/>
            </a:pPr>
            <a:r>
              <a:rPr lang="en-US" dirty="0" smtClean="0"/>
              <a:t>PUSH AX</a:t>
            </a:r>
            <a:r>
              <a:rPr lang="zh-CN" altLang="en-US" dirty="0" smtClean="0">
                <a:solidFill>
                  <a:srgbClr val="006600"/>
                </a:solidFill>
              </a:rPr>
              <a:t>；堆栈参数</a:t>
            </a:r>
            <a:r>
              <a:rPr lang="en-US" altLang="zh-CN" dirty="0" smtClean="0">
                <a:solidFill>
                  <a:srgbClr val="006600"/>
                </a:solidFill>
              </a:rPr>
              <a:t>1</a:t>
            </a:r>
            <a:endParaRPr lang="en-US" dirty="0" smtClean="0">
              <a:solidFill>
                <a:srgbClr val="006600"/>
              </a:solidFill>
            </a:endParaRPr>
          </a:p>
          <a:p>
            <a:pPr marL="0" indent="0">
              <a:buNone/>
            </a:pPr>
            <a:r>
              <a:rPr lang="en-US" dirty="0" smtClean="0"/>
              <a:t>PUSH BX</a:t>
            </a:r>
            <a:r>
              <a:rPr lang="zh-CN" altLang="en-US" dirty="0">
                <a:solidFill>
                  <a:srgbClr val="006600"/>
                </a:solidFill>
              </a:rPr>
              <a:t>；堆栈参数</a:t>
            </a:r>
            <a:r>
              <a:rPr lang="en-US" altLang="zh-CN" dirty="0" smtClean="0">
                <a:solidFill>
                  <a:srgbClr val="006600"/>
                </a:solidFill>
              </a:rPr>
              <a:t>1</a:t>
            </a:r>
            <a:endParaRPr lang="en-US" dirty="0" smtClean="0">
              <a:solidFill>
                <a:srgbClr val="006600"/>
              </a:solidFill>
            </a:endParaRPr>
          </a:p>
          <a:p>
            <a:pPr marL="0" indent="0">
              <a:buNone/>
            </a:pPr>
            <a:r>
              <a:rPr lang="en-US" dirty="0" smtClean="0"/>
              <a:t>CALL ADDM</a:t>
            </a:r>
          </a:p>
          <a:p>
            <a:pPr marL="0" indent="0">
              <a:buNone/>
            </a:pPr>
            <a:endParaRPr lang="en-US" dirty="0"/>
          </a:p>
        </p:txBody>
      </p:sp>
      <p:sp>
        <p:nvSpPr>
          <p:cNvPr id="5" name="矩形 4"/>
          <p:cNvSpPr/>
          <p:nvPr/>
        </p:nvSpPr>
        <p:spPr>
          <a:xfrm>
            <a:off x="4400691" y="1196752"/>
            <a:ext cx="4230216" cy="4142673"/>
          </a:xfrm>
          <a:prstGeom prst="rect">
            <a:avLst/>
          </a:prstGeom>
          <a:ln>
            <a:solidFill>
              <a:schemeClr val="accent1"/>
            </a:solidFill>
          </a:ln>
        </p:spPr>
        <p:txBody>
          <a:bodyPr wrap="square">
            <a:spAutoFit/>
          </a:bodyPr>
          <a:lstStyle/>
          <a:p>
            <a:pPr lvl="0" eaLnBrk="0">
              <a:spcBef>
                <a:spcPct val="20000"/>
              </a:spcBef>
            </a:pPr>
            <a:r>
              <a:rPr lang="en-US" sz="2800" b="1" kern="0" dirty="0">
                <a:solidFill>
                  <a:srgbClr val="000000"/>
                </a:solidFill>
                <a:latin typeface="Arial"/>
                <a:ea typeface="宋体"/>
              </a:rPr>
              <a:t>ADDM PROC NEAR</a:t>
            </a:r>
          </a:p>
          <a:p>
            <a:pPr lvl="0" eaLnBrk="0">
              <a:spcBef>
                <a:spcPct val="20000"/>
              </a:spcBef>
            </a:pPr>
            <a:r>
              <a:rPr lang="en-US" sz="2800" b="1" kern="0" dirty="0">
                <a:solidFill>
                  <a:srgbClr val="000000"/>
                </a:solidFill>
                <a:latin typeface="Arial"/>
                <a:ea typeface="宋体"/>
              </a:rPr>
              <a:t>	PUSH BP</a:t>
            </a:r>
          </a:p>
          <a:p>
            <a:pPr lvl="0" eaLnBrk="0">
              <a:spcBef>
                <a:spcPct val="20000"/>
              </a:spcBef>
            </a:pPr>
            <a:r>
              <a:rPr lang="en-US" sz="2800" b="1" kern="0" dirty="0">
                <a:solidFill>
                  <a:srgbClr val="000000"/>
                </a:solidFill>
                <a:latin typeface="Arial"/>
                <a:ea typeface="宋体"/>
              </a:rPr>
              <a:t>	MOV BP, SP</a:t>
            </a:r>
          </a:p>
          <a:p>
            <a:pPr lvl="0" eaLnBrk="0">
              <a:spcBef>
                <a:spcPct val="20000"/>
              </a:spcBef>
            </a:pPr>
            <a:r>
              <a:rPr lang="en-US" sz="2800" b="1" kern="0" dirty="0">
                <a:solidFill>
                  <a:srgbClr val="000000"/>
                </a:solidFill>
                <a:latin typeface="Arial"/>
                <a:ea typeface="宋体"/>
              </a:rPr>
              <a:t>	</a:t>
            </a:r>
            <a:r>
              <a:rPr lang="en-US" sz="2800" b="1" kern="0" dirty="0" smtClean="0">
                <a:solidFill>
                  <a:srgbClr val="000000"/>
                </a:solidFill>
                <a:latin typeface="Arial"/>
                <a:ea typeface="宋体"/>
              </a:rPr>
              <a:t>MOV </a:t>
            </a:r>
            <a:r>
              <a:rPr lang="en-US" sz="2800" b="1" kern="0" dirty="0">
                <a:solidFill>
                  <a:srgbClr val="000000"/>
                </a:solidFill>
                <a:latin typeface="Arial"/>
                <a:ea typeface="宋体"/>
              </a:rPr>
              <a:t>AX, [BP+4]</a:t>
            </a:r>
          </a:p>
          <a:p>
            <a:pPr lvl="0" eaLnBrk="0">
              <a:spcBef>
                <a:spcPct val="20000"/>
              </a:spcBef>
            </a:pPr>
            <a:r>
              <a:rPr lang="en-US" sz="2800" b="1" kern="0" dirty="0">
                <a:solidFill>
                  <a:srgbClr val="000000"/>
                </a:solidFill>
                <a:latin typeface="Arial"/>
                <a:ea typeface="宋体"/>
              </a:rPr>
              <a:t>	ADD AX, [BP+6]</a:t>
            </a:r>
          </a:p>
          <a:p>
            <a:pPr lvl="0" eaLnBrk="0">
              <a:spcBef>
                <a:spcPct val="20000"/>
              </a:spcBef>
            </a:pPr>
            <a:r>
              <a:rPr lang="en-US" sz="2800" b="1" kern="0" dirty="0">
                <a:solidFill>
                  <a:srgbClr val="000000"/>
                </a:solidFill>
                <a:latin typeface="Arial"/>
                <a:ea typeface="宋体"/>
              </a:rPr>
              <a:t>	POP BP</a:t>
            </a:r>
          </a:p>
          <a:p>
            <a:pPr lvl="0" eaLnBrk="0">
              <a:spcBef>
                <a:spcPct val="20000"/>
              </a:spcBef>
            </a:pPr>
            <a:r>
              <a:rPr lang="en-US" sz="2800" b="1" kern="0" dirty="0">
                <a:solidFill>
                  <a:srgbClr val="000000"/>
                </a:solidFill>
                <a:latin typeface="Arial"/>
                <a:ea typeface="宋体"/>
              </a:rPr>
              <a:t>	</a:t>
            </a:r>
            <a:r>
              <a:rPr lang="en-US" sz="2800" b="1" kern="0" dirty="0">
                <a:solidFill>
                  <a:srgbClr val="C00000"/>
                </a:solidFill>
                <a:latin typeface="Arial"/>
                <a:ea typeface="宋体"/>
              </a:rPr>
              <a:t>RET 4</a:t>
            </a:r>
          </a:p>
          <a:p>
            <a:pPr lvl="0" eaLnBrk="0">
              <a:spcBef>
                <a:spcPct val="20000"/>
              </a:spcBef>
            </a:pPr>
            <a:r>
              <a:rPr lang="en-US" sz="2800" b="1" kern="0" dirty="0">
                <a:solidFill>
                  <a:srgbClr val="000000"/>
                </a:solidFill>
                <a:latin typeface="Arial"/>
                <a:ea typeface="宋体"/>
              </a:rPr>
              <a:t>ADDM EDNP</a:t>
            </a:r>
            <a:endParaRPr lang="en-US" dirty="0"/>
          </a:p>
        </p:txBody>
      </p:sp>
    </p:spTree>
    <p:extLst>
      <p:ext uri="{BB962C8B-B14F-4D97-AF65-F5344CB8AC3E}">
        <p14:creationId xmlns:p14="http://schemas.microsoft.com/office/powerpoint/2010/main" val="261427987"/>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本章内容</a:t>
            </a:r>
          </a:p>
        </p:txBody>
      </p:sp>
      <p:sp>
        <p:nvSpPr>
          <p:cNvPr id="4099" name="Rectangle 3"/>
          <p:cNvSpPr>
            <a:spLocks noGrp="1" noChangeArrowheads="1"/>
          </p:cNvSpPr>
          <p:nvPr>
            <p:ph type="body" idx="1"/>
          </p:nvPr>
        </p:nvSpPr>
        <p:spPr/>
        <p:txBody>
          <a:bodyPr/>
          <a:lstStyle/>
          <a:p>
            <a:pPr eaLnBrk="1" hangingPunct="1"/>
            <a:r>
              <a:rPr lang="zh-CN" altLang="en-US" dirty="0" smtClean="0"/>
              <a:t>转移指令</a:t>
            </a:r>
          </a:p>
          <a:p>
            <a:pPr eaLnBrk="1" hangingPunct="1"/>
            <a:r>
              <a:rPr lang="zh-CN" altLang="en-US" dirty="0" smtClean="0"/>
              <a:t>控制汇编语言程序的流程</a:t>
            </a:r>
            <a:endParaRPr lang="en-US" altLang="zh-CN" dirty="0" smtClean="0"/>
          </a:p>
          <a:p>
            <a:pPr eaLnBrk="1" hangingPunct="1"/>
            <a:r>
              <a:rPr lang="zh-CN" altLang="en-US" dirty="0" smtClean="0"/>
              <a:t>过程</a:t>
            </a:r>
            <a:endParaRPr lang="en-US" altLang="zh-CN" dirty="0" smtClean="0"/>
          </a:p>
          <a:p>
            <a:pPr eaLnBrk="1" hangingPunct="1"/>
            <a:r>
              <a:rPr lang="zh-CN" altLang="en-US" dirty="0" smtClean="0">
                <a:solidFill>
                  <a:srgbClr val="C00000"/>
                </a:solidFill>
              </a:rPr>
              <a:t>中断概述</a:t>
            </a:r>
            <a:endParaRPr lang="en-US" altLang="zh-CN" dirty="0" smtClean="0">
              <a:solidFill>
                <a:srgbClr val="C00000"/>
              </a:solidFill>
            </a:endParaRPr>
          </a:p>
          <a:p>
            <a:pPr eaLnBrk="1" hangingPunct="1"/>
            <a:r>
              <a:rPr lang="zh-CN" altLang="en-US" dirty="0" smtClean="0"/>
              <a:t>机器控制及其他指令</a:t>
            </a:r>
            <a:endParaRPr lang="en-US" altLang="zh-CN" dirty="0" smtClean="0"/>
          </a:p>
        </p:txBody>
      </p:sp>
    </p:spTree>
    <p:extLst>
      <p:ext uri="{BB962C8B-B14F-4D97-AF65-F5344CB8AC3E}">
        <p14:creationId xmlns:p14="http://schemas.microsoft.com/office/powerpoint/2010/main" val="1695286077"/>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中断</a:t>
            </a:r>
            <a:r>
              <a:rPr lang="zh-CN" altLang="en-US" dirty="0" smtClean="0"/>
              <a:t>概述</a:t>
            </a:r>
            <a:endParaRPr lang="en-US" dirty="0"/>
          </a:p>
        </p:txBody>
      </p:sp>
      <p:sp>
        <p:nvSpPr>
          <p:cNvPr id="3" name="内容占位符 2"/>
          <p:cNvSpPr>
            <a:spLocks noGrp="1"/>
          </p:cNvSpPr>
          <p:nvPr>
            <p:ph idx="1"/>
          </p:nvPr>
        </p:nvSpPr>
        <p:spPr/>
        <p:txBody>
          <a:bodyPr/>
          <a:lstStyle/>
          <a:p>
            <a:r>
              <a:rPr lang="zh-CN" altLang="en-US" sz="2400" dirty="0" smtClean="0"/>
              <a:t>中断的产生</a:t>
            </a:r>
            <a:endParaRPr lang="en-US" altLang="zh-CN" sz="2400" dirty="0" smtClean="0"/>
          </a:p>
          <a:p>
            <a:pPr lvl="1"/>
            <a:r>
              <a:rPr lang="zh-CN" altLang="en-US" sz="2400" dirty="0" smtClean="0">
                <a:solidFill>
                  <a:srgbClr val="C00000"/>
                </a:solidFill>
              </a:rPr>
              <a:t>硬件产生</a:t>
            </a:r>
            <a:r>
              <a:rPr lang="zh-CN" altLang="en-US" sz="2400" dirty="0" smtClean="0"/>
              <a:t>（</a:t>
            </a:r>
            <a:r>
              <a:rPr lang="en-US" altLang="zh-CN" sz="2400" dirty="0" smtClean="0"/>
              <a:t>Hardware-generated</a:t>
            </a:r>
            <a:r>
              <a:rPr lang="zh-CN" altLang="en-US" sz="2400" dirty="0" smtClean="0"/>
              <a:t>）</a:t>
            </a:r>
            <a:r>
              <a:rPr lang="zh-CN" altLang="en-US" sz="2400" dirty="0"/>
              <a:t>，外部中断</a:t>
            </a:r>
            <a:endParaRPr lang="en-US" altLang="zh-CN" sz="2400" dirty="0" smtClean="0"/>
          </a:p>
          <a:p>
            <a:pPr lvl="2" eaLnBrk="1">
              <a:lnSpc>
                <a:spcPct val="90000"/>
              </a:lnSpc>
            </a:pPr>
            <a:r>
              <a:rPr lang="en-US" altLang="zh-CN" dirty="0"/>
              <a:t>NMI</a:t>
            </a:r>
            <a:r>
              <a:rPr lang="zh-CN" altLang="en-US" dirty="0"/>
              <a:t>引脚</a:t>
            </a:r>
          </a:p>
          <a:p>
            <a:pPr lvl="2" eaLnBrk="1">
              <a:lnSpc>
                <a:spcPct val="90000"/>
              </a:lnSpc>
            </a:pPr>
            <a:r>
              <a:rPr lang="en-US" altLang="zh-CN" dirty="0"/>
              <a:t>INTR</a:t>
            </a:r>
            <a:r>
              <a:rPr lang="zh-CN" altLang="en-US" dirty="0"/>
              <a:t>引脚（可屏蔽中断）</a:t>
            </a:r>
          </a:p>
          <a:p>
            <a:pPr lvl="1"/>
            <a:r>
              <a:rPr lang="zh-CN" altLang="en-US" sz="2400" dirty="0" smtClean="0">
                <a:solidFill>
                  <a:srgbClr val="C00000"/>
                </a:solidFill>
              </a:rPr>
              <a:t>软件产生</a:t>
            </a:r>
            <a:r>
              <a:rPr lang="zh-CN" altLang="en-US" sz="2400" dirty="0" smtClean="0"/>
              <a:t>（</a:t>
            </a:r>
            <a:r>
              <a:rPr lang="en-US" altLang="zh-CN" sz="2400" dirty="0" smtClean="0"/>
              <a:t>Software-generated</a:t>
            </a:r>
            <a:r>
              <a:rPr lang="zh-CN" altLang="en-US" sz="2400" dirty="0" smtClean="0"/>
              <a:t>），内部中断</a:t>
            </a:r>
            <a:endParaRPr lang="en-US" altLang="zh-CN" sz="2400" dirty="0" smtClean="0"/>
          </a:p>
          <a:p>
            <a:pPr lvl="2"/>
            <a:r>
              <a:rPr lang="zh-CN" altLang="en-US" dirty="0" smtClean="0">
                <a:solidFill>
                  <a:srgbClr val="0000CC"/>
                </a:solidFill>
              </a:rPr>
              <a:t>用于解决</a:t>
            </a:r>
            <a:r>
              <a:rPr lang="en-US" altLang="zh-CN" dirty="0" smtClean="0">
                <a:solidFill>
                  <a:srgbClr val="0000CC"/>
                </a:solidFill>
              </a:rPr>
              <a:t>CPU</a:t>
            </a:r>
            <a:r>
              <a:rPr lang="zh-CN" altLang="en-US" dirty="0">
                <a:solidFill>
                  <a:srgbClr val="0000CC"/>
                </a:solidFill>
              </a:rPr>
              <a:t>在运行过程中发生的一些意外情况</a:t>
            </a:r>
            <a:r>
              <a:rPr lang="zh-CN" altLang="en-US" dirty="0" smtClean="0">
                <a:solidFill>
                  <a:srgbClr val="0000CC"/>
                </a:solidFill>
              </a:rPr>
              <a:t>。</a:t>
            </a:r>
            <a:endParaRPr lang="en-US" altLang="zh-CN" dirty="0" smtClean="0">
              <a:solidFill>
                <a:srgbClr val="0000CC"/>
              </a:solidFill>
            </a:endParaRPr>
          </a:p>
          <a:p>
            <a:pPr lvl="2"/>
            <a:r>
              <a:rPr lang="zh-CN" altLang="en-US" dirty="0" smtClean="0"/>
              <a:t>例如</a:t>
            </a:r>
            <a:r>
              <a:rPr lang="zh-CN" altLang="en-US" dirty="0"/>
              <a:t>，除零或商溢出。</a:t>
            </a:r>
          </a:p>
          <a:p>
            <a:endParaRPr lang="en-US" altLang="zh-CN" sz="2400" dirty="0" smtClean="0"/>
          </a:p>
          <a:p>
            <a:r>
              <a:rPr lang="zh-CN" altLang="en-US" sz="2400" dirty="0" smtClean="0"/>
              <a:t>通常</a:t>
            </a:r>
            <a:r>
              <a:rPr lang="zh-CN" altLang="en-US" sz="2400" dirty="0"/>
              <a:t>，内部中断</a:t>
            </a:r>
            <a:r>
              <a:rPr lang="zh-CN" altLang="en-US" sz="2400" dirty="0" smtClean="0"/>
              <a:t>称为</a:t>
            </a:r>
            <a:r>
              <a:rPr lang="zh-CN" altLang="en-US" sz="2400" dirty="0" smtClean="0">
                <a:solidFill>
                  <a:srgbClr val="C00000"/>
                </a:solidFill>
              </a:rPr>
              <a:t>异常</a:t>
            </a:r>
            <a:r>
              <a:rPr lang="zh-CN" altLang="en-US" sz="2400" dirty="0" smtClean="0"/>
              <a:t>。</a:t>
            </a:r>
            <a:endParaRPr lang="en-US" altLang="zh-CN" sz="2400" dirty="0" smtClean="0"/>
          </a:p>
          <a:p>
            <a:endParaRPr lang="en-US" sz="2400" dirty="0"/>
          </a:p>
          <a:p>
            <a:r>
              <a:rPr lang="zh-CN" altLang="en-US" sz="2400" dirty="0" smtClean="0"/>
              <a:t>任何类型的中断都是通过调用</a:t>
            </a:r>
            <a:r>
              <a:rPr lang="zh-CN" altLang="en-US" sz="2400" dirty="0" smtClean="0">
                <a:solidFill>
                  <a:srgbClr val="C00000"/>
                </a:solidFill>
              </a:rPr>
              <a:t>中断服务程序</a:t>
            </a:r>
            <a:r>
              <a:rPr lang="zh-CN" altLang="en-US" sz="2400" dirty="0" smtClean="0"/>
              <a:t>（</a:t>
            </a:r>
            <a:r>
              <a:rPr lang="en-US" altLang="zh-CN" sz="2400" dirty="0" smtClean="0"/>
              <a:t>ISP</a:t>
            </a:r>
            <a:r>
              <a:rPr lang="zh-CN" altLang="en-US" sz="2400" dirty="0" smtClean="0"/>
              <a:t>，</a:t>
            </a:r>
            <a:r>
              <a:rPr lang="en-US" altLang="zh-CN" sz="2400" dirty="0" smtClean="0"/>
              <a:t>Interrupt Service Procedure</a:t>
            </a:r>
            <a:r>
              <a:rPr lang="zh-CN" altLang="en-US" sz="2400" dirty="0" smtClean="0"/>
              <a:t>）来使当前程序暂停执行。</a:t>
            </a:r>
            <a:endParaRPr lang="en-US" sz="2400" dirty="0"/>
          </a:p>
        </p:txBody>
      </p:sp>
    </p:spTree>
    <p:extLst>
      <p:ext uri="{BB962C8B-B14F-4D97-AF65-F5344CB8AC3E}">
        <p14:creationId xmlns:p14="http://schemas.microsoft.com/office/powerpoint/2010/main" val="16574469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 calcmode="lin" valueType="num">
                                      <p:cBhvr additive="base">
                                        <p:cTn id="2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 calcmode="lin" valueType="num">
                                      <p:cBhvr additive="base">
                                        <p:cTn id="2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r>
              <a:rPr lang="zh-CN" altLang="en-US" sz="4000" smtClean="0"/>
              <a:t>中断及中断返回指令</a:t>
            </a:r>
          </a:p>
        </p:txBody>
      </p:sp>
      <p:sp>
        <p:nvSpPr>
          <p:cNvPr id="339971" name="Rectangle 3"/>
          <p:cNvSpPr>
            <a:spLocks noGrp="1" noChangeArrowheads="1"/>
          </p:cNvSpPr>
          <p:nvPr>
            <p:ph type="body" idx="1"/>
          </p:nvPr>
        </p:nvSpPr>
        <p:spPr>
          <a:xfrm>
            <a:off x="179388" y="1196975"/>
            <a:ext cx="8713787" cy="4929188"/>
          </a:xfrm>
        </p:spPr>
        <p:txBody>
          <a:bodyPr/>
          <a:lstStyle/>
          <a:p>
            <a:pPr marL="457200" indent="-457200" eaLnBrk="1" hangingPunct="1"/>
            <a:r>
              <a:rPr lang="en-US" altLang="zh-CN" dirty="0" smtClean="0"/>
              <a:t>CPU</a:t>
            </a:r>
            <a:r>
              <a:rPr lang="zh-CN" altLang="en-US" dirty="0" smtClean="0"/>
              <a:t>每响应一次中断：</a:t>
            </a:r>
          </a:p>
          <a:p>
            <a:pPr marL="914400" lvl="1" indent="-457200" eaLnBrk="1" hangingPunct="1">
              <a:buFontTx/>
              <a:buAutoNum type="arabicPeriod"/>
            </a:pPr>
            <a:r>
              <a:rPr lang="zh-CN" altLang="en-US" dirty="0" smtClean="0"/>
              <a:t>不但要像</a:t>
            </a:r>
            <a:r>
              <a:rPr lang="zh-CN" altLang="en-US" dirty="0" smtClean="0">
                <a:solidFill>
                  <a:srgbClr val="0033CC"/>
                </a:solidFill>
              </a:rPr>
              <a:t>过程调用指令</a:t>
            </a:r>
            <a:r>
              <a:rPr lang="zh-CN" altLang="en-US" dirty="0" smtClean="0"/>
              <a:t>那样，把</a:t>
            </a:r>
            <a:r>
              <a:rPr lang="en-US" altLang="zh-CN" dirty="0" smtClean="0">
                <a:solidFill>
                  <a:srgbClr val="CC0000"/>
                </a:solidFill>
              </a:rPr>
              <a:t>CS</a:t>
            </a:r>
            <a:r>
              <a:rPr lang="zh-CN" altLang="en-US" dirty="0" smtClean="0">
                <a:solidFill>
                  <a:srgbClr val="CC0000"/>
                </a:solidFill>
              </a:rPr>
              <a:t>和</a:t>
            </a:r>
            <a:r>
              <a:rPr lang="en-US" altLang="zh-CN" dirty="0" smtClean="0">
                <a:solidFill>
                  <a:srgbClr val="CC0000"/>
                </a:solidFill>
              </a:rPr>
              <a:t>IP</a:t>
            </a:r>
            <a:r>
              <a:rPr lang="zh-CN" altLang="en-US" dirty="0" smtClean="0"/>
              <a:t>（或</a:t>
            </a:r>
            <a:r>
              <a:rPr lang="en-US" altLang="zh-CN" dirty="0" smtClean="0"/>
              <a:t>EIP/RIP</a:t>
            </a:r>
            <a:r>
              <a:rPr lang="zh-CN" altLang="en-US" dirty="0" smtClean="0"/>
              <a:t>）寄存器的值（即断点）送入堆栈保存，而且还要将</a:t>
            </a:r>
            <a:r>
              <a:rPr lang="zh-CN" altLang="en-US" dirty="0" smtClean="0">
                <a:solidFill>
                  <a:srgbClr val="CC0000"/>
                </a:solidFill>
              </a:rPr>
              <a:t>标志寄存器</a:t>
            </a:r>
            <a:r>
              <a:rPr lang="zh-CN" altLang="en-US" dirty="0" smtClean="0"/>
              <a:t>的值入栈保护，以便在中断服务程序执行完后，能够正确恢复</a:t>
            </a:r>
            <a:r>
              <a:rPr lang="en-US" altLang="zh-CN" dirty="0" smtClean="0"/>
              <a:t>CPU</a:t>
            </a:r>
            <a:r>
              <a:rPr lang="zh-CN" altLang="en-US" dirty="0" smtClean="0"/>
              <a:t>的状态。</a:t>
            </a:r>
          </a:p>
          <a:p>
            <a:pPr marL="914400" lvl="1" indent="-457200" eaLnBrk="1" hangingPunct="1">
              <a:buFontTx/>
              <a:buAutoNum type="arabicPeriod"/>
            </a:pPr>
            <a:r>
              <a:rPr lang="zh-CN" altLang="en-US" dirty="0" smtClean="0"/>
              <a:t>根据</a:t>
            </a:r>
            <a:r>
              <a:rPr lang="zh-CN" altLang="en-US" dirty="0" smtClean="0">
                <a:solidFill>
                  <a:srgbClr val="0000CC"/>
                </a:solidFill>
              </a:rPr>
              <a:t>中断类型号（</a:t>
            </a:r>
            <a:r>
              <a:rPr lang="en-US" altLang="zh-CN" dirty="0" smtClean="0">
                <a:solidFill>
                  <a:srgbClr val="0000CC"/>
                </a:solidFill>
              </a:rPr>
              <a:t>0</a:t>
            </a:r>
            <a:r>
              <a:rPr lang="zh-CN" altLang="en-US" dirty="0" smtClean="0">
                <a:solidFill>
                  <a:srgbClr val="0000CC"/>
                </a:solidFill>
              </a:rPr>
              <a:t>～</a:t>
            </a:r>
            <a:r>
              <a:rPr lang="en-US" altLang="zh-CN" dirty="0" smtClean="0">
                <a:solidFill>
                  <a:srgbClr val="0000CC"/>
                </a:solidFill>
              </a:rPr>
              <a:t>255</a:t>
            </a:r>
            <a:r>
              <a:rPr lang="zh-CN" altLang="en-US" dirty="0" smtClean="0">
                <a:solidFill>
                  <a:srgbClr val="0000CC"/>
                </a:solidFill>
              </a:rPr>
              <a:t>）</a:t>
            </a:r>
            <a:r>
              <a:rPr lang="zh-CN" altLang="en-US" dirty="0" smtClean="0"/>
              <a:t>，找到中断服务程序的入口地址，转相应的中断服务程序。</a:t>
            </a:r>
          </a:p>
          <a:p>
            <a:pPr marL="914400" lvl="1" indent="-457200" eaLnBrk="1" hangingPunct="1">
              <a:buFontTx/>
              <a:buAutoNum type="arabicPeriod"/>
            </a:pPr>
            <a:r>
              <a:rPr lang="zh-CN" altLang="en-US" dirty="0" smtClean="0"/>
              <a:t>中断服务程序结束后，通过中断返回指令</a:t>
            </a:r>
            <a:r>
              <a:rPr lang="en-US" altLang="zh-CN" dirty="0" smtClean="0">
                <a:solidFill>
                  <a:srgbClr val="CC0000"/>
                </a:solidFill>
              </a:rPr>
              <a:t>IRET</a:t>
            </a:r>
            <a:r>
              <a:rPr lang="zh-CN" altLang="en-US" dirty="0" smtClean="0"/>
              <a:t>，从堆栈中恢复中断前</a:t>
            </a:r>
            <a:r>
              <a:rPr lang="en-US" altLang="zh-CN" dirty="0" smtClean="0"/>
              <a:t>CPU</a:t>
            </a:r>
            <a:r>
              <a:rPr lang="zh-CN" altLang="en-US" dirty="0" smtClean="0"/>
              <a:t>的状态和断点，返回原来的程序继续执行。</a:t>
            </a:r>
          </a:p>
        </p:txBody>
      </p:sp>
    </p:spTree>
    <p:extLst>
      <p:ext uri="{BB962C8B-B14F-4D97-AF65-F5344CB8AC3E}">
        <p14:creationId xmlns:p14="http://schemas.microsoft.com/office/powerpoint/2010/main" val="99154236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39971">
                                            <p:txEl>
                                              <p:pRg st="1" end="1"/>
                                            </p:txEl>
                                          </p:spTgt>
                                        </p:tgtEl>
                                        <p:attrNameLst>
                                          <p:attrName>style.visibility</p:attrName>
                                        </p:attrNameLst>
                                      </p:cBhvr>
                                      <p:to>
                                        <p:strVal val="visible"/>
                                      </p:to>
                                    </p:set>
                                    <p:animEffect transition="in" filter="slide(fromBottom)">
                                      <p:cBhvr>
                                        <p:cTn id="7" dur="500"/>
                                        <p:tgtEl>
                                          <p:spTgt spid="3399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39971">
                                            <p:txEl>
                                              <p:pRg st="2" end="2"/>
                                            </p:txEl>
                                          </p:spTgt>
                                        </p:tgtEl>
                                        <p:attrNameLst>
                                          <p:attrName>style.visibility</p:attrName>
                                        </p:attrNameLst>
                                      </p:cBhvr>
                                      <p:to>
                                        <p:strVal val="visible"/>
                                      </p:to>
                                    </p:set>
                                    <p:animEffect transition="in" filter="slide(fromBottom)">
                                      <p:cBhvr>
                                        <p:cTn id="12" dur="500"/>
                                        <p:tgtEl>
                                          <p:spTgt spid="3399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339971">
                                            <p:txEl>
                                              <p:pRg st="3" end="3"/>
                                            </p:txEl>
                                          </p:spTgt>
                                        </p:tgtEl>
                                        <p:attrNameLst>
                                          <p:attrName>style.visibility</p:attrName>
                                        </p:attrNameLst>
                                      </p:cBhvr>
                                      <p:to>
                                        <p:strVal val="visible"/>
                                      </p:to>
                                    </p:set>
                                    <p:animEffect transition="in" filter="slide(fromBottom)">
                                      <p:cBhvr>
                                        <p:cTn id="17" dur="500"/>
                                        <p:tgtEl>
                                          <p:spTgt spid="3399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中断向量</a:t>
            </a:r>
            <a:endParaRPr lang="en-US" dirty="0"/>
          </a:p>
        </p:txBody>
      </p:sp>
      <p:sp>
        <p:nvSpPr>
          <p:cNvPr id="3" name="内容占位符 2"/>
          <p:cNvSpPr>
            <a:spLocks noGrp="1"/>
          </p:cNvSpPr>
          <p:nvPr>
            <p:ph idx="1"/>
          </p:nvPr>
        </p:nvSpPr>
        <p:spPr/>
        <p:txBody>
          <a:bodyPr/>
          <a:lstStyle/>
          <a:p>
            <a:r>
              <a:rPr lang="zh-CN" altLang="en-US" dirty="0" smtClean="0"/>
              <a:t>中断向量共有</a:t>
            </a:r>
            <a:r>
              <a:rPr lang="en-US" altLang="zh-CN" dirty="0" smtClean="0">
                <a:solidFill>
                  <a:srgbClr val="C00000"/>
                </a:solidFill>
              </a:rPr>
              <a:t>256</a:t>
            </a:r>
            <a:r>
              <a:rPr lang="zh-CN" altLang="en-US" dirty="0" smtClean="0"/>
              <a:t>个，每个中断向量保护一个</a:t>
            </a:r>
            <a:r>
              <a:rPr lang="zh-CN" altLang="en-US" dirty="0" smtClean="0">
                <a:solidFill>
                  <a:srgbClr val="C00000"/>
                </a:solidFill>
              </a:rPr>
              <a:t>中断服务程序的入口地址</a:t>
            </a:r>
            <a:r>
              <a:rPr lang="zh-CN" altLang="en-US" dirty="0" smtClean="0"/>
              <a:t>（段基址和</a:t>
            </a:r>
            <a:r>
              <a:rPr lang="zh-CN" altLang="en-US" dirty="0"/>
              <a:t>偏移量</a:t>
            </a:r>
            <a:r>
              <a:rPr lang="zh-CN" altLang="en-US" dirty="0" smtClean="0"/>
              <a:t>）。</a:t>
            </a:r>
            <a:endParaRPr lang="en-US" altLang="zh-CN" dirty="0" smtClean="0"/>
          </a:p>
          <a:p>
            <a:endParaRPr lang="en-US" altLang="zh-CN" dirty="0" smtClean="0"/>
          </a:p>
          <a:p>
            <a:r>
              <a:rPr lang="zh-CN" altLang="en-US" dirty="0" smtClean="0"/>
              <a:t>微处理器按</a:t>
            </a:r>
            <a:r>
              <a:rPr lang="zh-CN" altLang="en-US" dirty="0" smtClean="0">
                <a:solidFill>
                  <a:srgbClr val="C00000"/>
                </a:solidFill>
              </a:rPr>
              <a:t>实模式</a:t>
            </a:r>
            <a:r>
              <a:rPr lang="zh-CN" altLang="en-US" dirty="0" smtClean="0"/>
              <a:t>操作时，中断向量（</a:t>
            </a:r>
            <a:r>
              <a:rPr lang="en-US" altLang="zh-CN" dirty="0" smtClean="0"/>
              <a:t>Interrupt Vector</a:t>
            </a:r>
            <a:r>
              <a:rPr lang="zh-CN" altLang="en-US" dirty="0" smtClean="0"/>
              <a:t>）是</a:t>
            </a:r>
            <a:r>
              <a:rPr lang="en-US" altLang="zh-CN" dirty="0" smtClean="0"/>
              <a:t>4</a:t>
            </a:r>
            <a:r>
              <a:rPr lang="zh-CN" altLang="en-US" dirty="0" smtClean="0"/>
              <a:t>个字节的数据，存放在存储器的第一个</a:t>
            </a:r>
            <a:r>
              <a:rPr lang="en-US" altLang="zh-CN" dirty="0" smtClean="0"/>
              <a:t>1024</a:t>
            </a:r>
            <a:r>
              <a:rPr lang="zh-CN" altLang="en-US" dirty="0" smtClean="0"/>
              <a:t>单元。</a:t>
            </a:r>
            <a:endParaRPr lang="en-US" altLang="zh-CN" dirty="0" smtClean="0"/>
          </a:p>
          <a:p>
            <a:endParaRPr lang="en-US" dirty="0"/>
          </a:p>
          <a:p>
            <a:r>
              <a:rPr lang="zh-CN" altLang="en-US" dirty="0" smtClean="0"/>
              <a:t>在</a:t>
            </a:r>
            <a:r>
              <a:rPr lang="zh-CN" altLang="en-US" dirty="0" smtClean="0">
                <a:solidFill>
                  <a:srgbClr val="C00000"/>
                </a:solidFill>
              </a:rPr>
              <a:t>保护模式</a:t>
            </a:r>
            <a:r>
              <a:rPr lang="zh-CN" altLang="en-US" dirty="0" smtClean="0"/>
              <a:t>下，用中断描述符表代替向量表，每个中断用</a:t>
            </a:r>
            <a:r>
              <a:rPr lang="en-US" altLang="zh-CN" dirty="0" smtClean="0"/>
              <a:t>8</a:t>
            </a:r>
            <a:r>
              <a:rPr lang="zh-CN" altLang="en-US" dirty="0" smtClean="0"/>
              <a:t>个字节的中断描述符说明。</a:t>
            </a:r>
            <a:endParaRPr lang="en-US" altLang="zh-CN" dirty="0" smtClean="0"/>
          </a:p>
          <a:p>
            <a:endParaRPr lang="en-US" dirty="0"/>
          </a:p>
          <a:p>
            <a:endParaRPr lang="en-US" dirty="0"/>
          </a:p>
        </p:txBody>
      </p:sp>
    </p:spTree>
    <p:extLst>
      <p:ext uri="{BB962C8B-B14F-4D97-AF65-F5344CB8AC3E}">
        <p14:creationId xmlns:p14="http://schemas.microsoft.com/office/powerpoint/2010/main" val="73681724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zh-CN" altLang="en-US" smtClean="0">
                <a:solidFill>
                  <a:schemeClr val="tx1"/>
                </a:solidFill>
              </a:rPr>
              <a:t>转移类型</a:t>
            </a:r>
            <a:r>
              <a:rPr lang="zh-CN" altLang="en-US" smtClean="0"/>
              <a:t>与寻址方式</a:t>
            </a:r>
          </a:p>
        </p:txBody>
      </p:sp>
      <p:sp>
        <p:nvSpPr>
          <p:cNvPr id="143363" name="Rectangle 3"/>
          <p:cNvSpPr>
            <a:spLocks noGrp="1" noChangeArrowheads="1"/>
          </p:cNvSpPr>
          <p:nvPr>
            <p:ph type="body" idx="1"/>
          </p:nvPr>
        </p:nvSpPr>
        <p:spPr/>
        <p:txBody>
          <a:bodyPr/>
          <a:lstStyle/>
          <a:p>
            <a:pPr eaLnBrk="1" hangingPunct="1"/>
            <a:r>
              <a:rPr lang="zh-CN" altLang="en-US" dirty="0" smtClean="0">
                <a:solidFill>
                  <a:srgbClr val="CC0000"/>
                </a:solidFill>
              </a:rPr>
              <a:t>段内转移：</a:t>
            </a:r>
            <a:r>
              <a:rPr lang="zh-CN" altLang="en-US" dirty="0" smtClean="0"/>
              <a:t>同一个段，只改变</a:t>
            </a:r>
            <a:r>
              <a:rPr lang="en-US" altLang="zh-CN" dirty="0" smtClean="0"/>
              <a:t>IP/EIP/RIP</a:t>
            </a:r>
            <a:endParaRPr lang="zh-CN" altLang="en-US" dirty="0" smtClean="0"/>
          </a:p>
          <a:p>
            <a:pPr lvl="1" eaLnBrk="1" hangingPunct="1"/>
            <a:r>
              <a:rPr lang="en-US" altLang="zh-CN" dirty="0" smtClean="0"/>
              <a:t>near</a:t>
            </a:r>
            <a:r>
              <a:rPr lang="zh-CN" altLang="en-US" dirty="0" smtClean="0"/>
              <a:t>类型：</a:t>
            </a:r>
            <a:r>
              <a:rPr lang="en-US" altLang="zh-CN" dirty="0" smtClean="0"/>
              <a:t>16</a:t>
            </a:r>
            <a:r>
              <a:rPr lang="zh-CN" altLang="en-US" dirty="0" smtClean="0"/>
              <a:t>位，或</a:t>
            </a:r>
            <a:r>
              <a:rPr lang="en-US" altLang="zh-CN" dirty="0" smtClean="0"/>
              <a:t>32</a:t>
            </a:r>
            <a:r>
              <a:rPr lang="zh-CN" altLang="en-US" dirty="0" smtClean="0"/>
              <a:t>位，或</a:t>
            </a:r>
            <a:r>
              <a:rPr lang="en-US" altLang="zh-CN" dirty="0" smtClean="0"/>
              <a:t>64</a:t>
            </a:r>
            <a:r>
              <a:rPr lang="zh-CN" altLang="en-US" dirty="0" smtClean="0"/>
              <a:t>位偏移量（</a:t>
            </a:r>
            <a:r>
              <a:rPr lang="en-US" altLang="zh-CN" dirty="0" smtClean="0"/>
              <a:t>64</a:t>
            </a:r>
            <a:r>
              <a:rPr lang="zh-CN" altLang="en-US" dirty="0" smtClean="0"/>
              <a:t>位模式，实际是</a:t>
            </a:r>
            <a:r>
              <a:rPr lang="en-US" altLang="zh-CN" dirty="0" smtClean="0"/>
              <a:t>40</a:t>
            </a:r>
            <a:r>
              <a:rPr lang="zh-CN" altLang="en-US" smtClean="0"/>
              <a:t>位）</a:t>
            </a:r>
            <a:endParaRPr lang="zh-CN" altLang="en-US" dirty="0" smtClean="0"/>
          </a:p>
          <a:p>
            <a:pPr lvl="1" eaLnBrk="1" hangingPunct="1"/>
            <a:r>
              <a:rPr lang="en-US" altLang="zh-CN" dirty="0" smtClean="0"/>
              <a:t>short</a:t>
            </a:r>
            <a:r>
              <a:rPr lang="zh-CN" altLang="en-US" dirty="0" smtClean="0"/>
              <a:t>类型：</a:t>
            </a:r>
            <a:r>
              <a:rPr lang="en-US" altLang="zh-CN" dirty="0" smtClean="0"/>
              <a:t>8</a:t>
            </a:r>
            <a:r>
              <a:rPr lang="zh-CN" altLang="en-US" dirty="0" smtClean="0"/>
              <a:t>位（是</a:t>
            </a:r>
            <a:r>
              <a:rPr lang="en-US" altLang="zh-CN" dirty="0" smtClean="0"/>
              <a:t>near</a:t>
            </a:r>
            <a:r>
              <a:rPr lang="zh-CN" altLang="en-US" dirty="0" smtClean="0"/>
              <a:t>类型的一个特例）</a:t>
            </a:r>
          </a:p>
          <a:p>
            <a:pPr eaLnBrk="1" hangingPunct="1"/>
            <a:r>
              <a:rPr lang="zh-CN" altLang="en-US" dirty="0" smtClean="0">
                <a:solidFill>
                  <a:srgbClr val="CC0000"/>
                </a:solidFill>
              </a:rPr>
              <a:t>段间转移：</a:t>
            </a:r>
            <a:r>
              <a:rPr lang="zh-CN" altLang="en-US" dirty="0" smtClean="0"/>
              <a:t>不同段，改变</a:t>
            </a:r>
            <a:r>
              <a:rPr lang="en-US" altLang="zh-CN" dirty="0" smtClean="0"/>
              <a:t>CS: IP/EIP/RIP</a:t>
            </a:r>
          </a:p>
          <a:p>
            <a:pPr lvl="1" eaLnBrk="1" hangingPunct="1"/>
            <a:r>
              <a:rPr lang="en-US" altLang="zh-CN" dirty="0" smtClean="0"/>
              <a:t>far</a:t>
            </a:r>
            <a:r>
              <a:rPr lang="zh-CN" altLang="en-US" dirty="0" smtClean="0"/>
              <a:t>类型</a:t>
            </a:r>
          </a:p>
          <a:p>
            <a:pPr lvl="1" eaLnBrk="1" hangingPunct="1"/>
            <a:endParaRPr lang="zh-CN" altLang="en-US" dirty="0" smtClean="0"/>
          </a:p>
          <a:p>
            <a:pPr eaLnBrk="1" hangingPunct="1"/>
            <a:r>
              <a:rPr lang="zh-CN" altLang="en-US" dirty="0" smtClean="0">
                <a:solidFill>
                  <a:srgbClr val="CC0000"/>
                </a:solidFill>
              </a:rPr>
              <a:t>直接寻址：</a:t>
            </a:r>
            <a:r>
              <a:rPr lang="zh-CN" altLang="en-US" dirty="0" smtClean="0"/>
              <a:t>标号地址、立即数</a:t>
            </a:r>
          </a:p>
          <a:p>
            <a:pPr eaLnBrk="1" hangingPunct="1"/>
            <a:r>
              <a:rPr lang="zh-CN" altLang="en-US" dirty="0" smtClean="0">
                <a:solidFill>
                  <a:srgbClr val="CC0000"/>
                </a:solidFill>
              </a:rPr>
              <a:t>间接寻址：</a:t>
            </a:r>
            <a:r>
              <a:rPr lang="zh-CN" altLang="en-US" dirty="0" smtClean="0"/>
              <a:t>目标地址在</a:t>
            </a:r>
            <a:r>
              <a:rPr lang="en-US" altLang="zh-CN" dirty="0" smtClean="0"/>
              <a:t>REG</a:t>
            </a:r>
            <a:r>
              <a:rPr lang="zh-CN" altLang="en-US" dirty="0" smtClean="0"/>
              <a:t>或</a:t>
            </a:r>
            <a:r>
              <a:rPr lang="en-US" altLang="zh-CN" dirty="0" smtClean="0"/>
              <a:t>MEM</a:t>
            </a:r>
            <a:r>
              <a:rPr lang="zh-CN" altLang="en-US" dirty="0" smtClean="0"/>
              <a:t>中</a:t>
            </a:r>
          </a:p>
        </p:txBody>
      </p:sp>
    </p:spTree>
    <p:extLst>
      <p:ext uri="{BB962C8B-B14F-4D97-AF65-F5344CB8AC3E}">
        <p14:creationId xmlns:p14="http://schemas.microsoft.com/office/powerpoint/2010/main" val="14630696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43363">
                                            <p:txEl>
                                              <p:pRg st="2" end="2"/>
                                            </p:txEl>
                                          </p:spTgt>
                                        </p:tgtEl>
                                        <p:attrNameLst>
                                          <p:attrName>style.visibility</p:attrName>
                                        </p:attrNameLst>
                                      </p:cBhvr>
                                      <p:to>
                                        <p:strVal val="visible"/>
                                      </p:to>
                                    </p:set>
                                    <p:animEffect transition="in" filter="slide(fromBottom)">
                                      <p:cBhvr>
                                        <p:cTn id="7" dur="500"/>
                                        <p:tgtEl>
                                          <p:spTgt spid="143363">
                                            <p:txEl>
                                              <p:pRg st="2" end="2"/>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43363">
                                            <p:txEl>
                                              <p:pRg st="1" end="1"/>
                                            </p:txEl>
                                          </p:spTgt>
                                        </p:tgtEl>
                                        <p:attrNameLst>
                                          <p:attrName>style.visibility</p:attrName>
                                        </p:attrNameLst>
                                      </p:cBhvr>
                                      <p:to>
                                        <p:strVal val="visible"/>
                                      </p:to>
                                    </p:set>
                                    <p:animEffect transition="in" filter="slide(fromBottom)">
                                      <p:cBhvr>
                                        <p:cTn id="10" dur="500"/>
                                        <p:tgtEl>
                                          <p:spTgt spid="143363">
                                            <p:txEl>
                                              <p:pRg st="1" end="1"/>
                                            </p:txEl>
                                          </p:spTgt>
                                        </p:tgtEl>
                                      </p:cBhvr>
                                    </p:animEffect>
                                  </p:childTnLst>
                                </p:cTn>
                              </p:par>
                            </p:childTnLst>
                          </p:cTn>
                        </p:par>
                        <p:par>
                          <p:cTn id="11" fill="hold" nodeType="afterGroup">
                            <p:stCondLst>
                              <p:cond delay="500"/>
                            </p:stCondLst>
                            <p:childTnLst>
                              <p:par>
                                <p:cTn id="12" presetID="12" presetClass="entr" presetSubtype="4" fill="hold" nodeType="afterEffect">
                                  <p:stCondLst>
                                    <p:cond delay="0"/>
                                  </p:stCondLst>
                                  <p:childTnLst>
                                    <p:set>
                                      <p:cBhvr>
                                        <p:cTn id="13" dur="1" fill="hold">
                                          <p:stCondLst>
                                            <p:cond delay="0"/>
                                          </p:stCondLst>
                                        </p:cTn>
                                        <p:tgtEl>
                                          <p:spTgt spid="143363">
                                            <p:txEl>
                                              <p:pRg st="4" end="4"/>
                                            </p:txEl>
                                          </p:spTgt>
                                        </p:tgtEl>
                                        <p:attrNameLst>
                                          <p:attrName>style.visibility</p:attrName>
                                        </p:attrNameLst>
                                      </p:cBhvr>
                                      <p:to>
                                        <p:strVal val="visible"/>
                                      </p:to>
                                    </p:set>
                                    <p:animEffect transition="in" filter="slide(fromBottom)">
                                      <p:cBhvr>
                                        <p:cTn id="14" dur="500"/>
                                        <p:tgtEl>
                                          <p:spTgt spid="143363">
                                            <p:txEl>
                                              <p:pRg st="4" end="4"/>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nodeType="clickEffect">
                                  <p:stCondLst>
                                    <p:cond delay="0"/>
                                  </p:stCondLst>
                                  <p:childTnLst>
                                    <p:set>
                                      <p:cBhvr>
                                        <p:cTn id="18" dur="1" fill="hold">
                                          <p:stCondLst>
                                            <p:cond delay="0"/>
                                          </p:stCondLst>
                                        </p:cTn>
                                        <p:tgtEl>
                                          <p:spTgt spid="143363">
                                            <p:txEl>
                                              <p:pRg st="6" end="6"/>
                                            </p:txEl>
                                          </p:spTgt>
                                        </p:tgtEl>
                                        <p:attrNameLst>
                                          <p:attrName>style.visibility</p:attrName>
                                        </p:attrNameLst>
                                      </p:cBhvr>
                                      <p:to>
                                        <p:strVal val="visible"/>
                                      </p:to>
                                    </p:set>
                                    <p:animEffect transition="in" filter="slide(fromBottom)">
                                      <p:cBhvr>
                                        <p:cTn id="19" dur="500"/>
                                        <p:tgtEl>
                                          <p:spTgt spid="143363">
                                            <p:txEl>
                                              <p:pRg st="6" end="6"/>
                                            </p:txEl>
                                          </p:spTgt>
                                        </p:tgtEl>
                                      </p:cBhvr>
                                    </p:animEffect>
                                  </p:childTnLst>
                                </p:cTn>
                              </p:par>
                              <p:par>
                                <p:cTn id="20" presetID="12" presetClass="entr" presetSubtype="4" fill="hold" nodeType="withEffect">
                                  <p:stCondLst>
                                    <p:cond delay="0"/>
                                  </p:stCondLst>
                                  <p:childTnLst>
                                    <p:set>
                                      <p:cBhvr>
                                        <p:cTn id="21" dur="1" fill="hold">
                                          <p:stCondLst>
                                            <p:cond delay="0"/>
                                          </p:stCondLst>
                                        </p:cTn>
                                        <p:tgtEl>
                                          <p:spTgt spid="143363">
                                            <p:txEl>
                                              <p:pRg st="7" end="7"/>
                                            </p:txEl>
                                          </p:spTgt>
                                        </p:tgtEl>
                                        <p:attrNameLst>
                                          <p:attrName>style.visibility</p:attrName>
                                        </p:attrNameLst>
                                      </p:cBhvr>
                                      <p:to>
                                        <p:strVal val="visible"/>
                                      </p:to>
                                    </p:set>
                                    <p:animEffect transition="in" filter="slide(fromBottom)">
                                      <p:cBhvr>
                                        <p:cTn id="22" dur="500"/>
                                        <p:tgtEl>
                                          <p:spTgt spid="1433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中断向量</a:t>
            </a:r>
            <a:endParaRPr lang="en-US" dirty="0"/>
          </a:p>
        </p:txBody>
      </p:sp>
      <p:sp>
        <p:nvSpPr>
          <p:cNvPr id="3" name="内容占位符 2"/>
          <p:cNvSpPr>
            <a:spLocks noGrp="1"/>
          </p:cNvSpPr>
          <p:nvPr>
            <p:ph idx="1"/>
          </p:nvPr>
        </p:nvSpPr>
        <p:spPr/>
        <p:txBody>
          <a:bodyPr/>
          <a:lstStyle/>
          <a:p>
            <a:r>
              <a:rPr lang="zh-CN" altLang="en-US" dirty="0" smtClean="0">
                <a:solidFill>
                  <a:srgbClr val="0000CC"/>
                </a:solidFill>
              </a:rPr>
              <a:t>前</a:t>
            </a:r>
            <a:r>
              <a:rPr lang="en-US" altLang="zh-CN" dirty="0" smtClean="0">
                <a:solidFill>
                  <a:srgbClr val="0000CC"/>
                </a:solidFill>
              </a:rPr>
              <a:t>32</a:t>
            </a:r>
            <a:r>
              <a:rPr lang="zh-CN" altLang="en-US" dirty="0" smtClean="0">
                <a:solidFill>
                  <a:srgbClr val="0000CC"/>
                </a:solidFill>
              </a:rPr>
              <a:t>个中断向量</a:t>
            </a:r>
            <a:r>
              <a:rPr lang="zh-CN" altLang="en-US" dirty="0" smtClean="0"/>
              <a:t>是</a:t>
            </a:r>
            <a:r>
              <a:rPr lang="en-US" altLang="zh-CN" dirty="0" smtClean="0"/>
              <a:t>Intel</a:t>
            </a:r>
            <a:r>
              <a:rPr lang="zh-CN" altLang="en-US" dirty="0" smtClean="0"/>
              <a:t>保留的，其余的中断向量是用户可用。</a:t>
            </a:r>
            <a:endParaRPr lang="en-US" altLang="zh-CN" dirty="0" smtClean="0"/>
          </a:p>
          <a:p>
            <a:endParaRPr lang="en-US" dirty="0" smtClean="0"/>
          </a:p>
          <a:p>
            <a:pPr eaLnBrk="1">
              <a:lnSpc>
                <a:spcPct val="90000"/>
              </a:lnSpc>
            </a:pPr>
            <a:r>
              <a:rPr lang="zh-CN" altLang="en-US" sz="2400" dirty="0"/>
              <a:t>类型</a:t>
            </a:r>
            <a:r>
              <a:rPr lang="en-US" altLang="zh-CN" sz="2400" dirty="0"/>
              <a:t>0</a:t>
            </a:r>
            <a:r>
              <a:rPr lang="zh-CN" altLang="en-US" sz="2400" dirty="0"/>
              <a:t>～类型</a:t>
            </a:r>
            <a:r>
              <a:rPr lang="en-US" altLang="zh-CN" sz="2400" dirty="0"/>
              <a:t>4</a:t>
            </a:r>
            <a:r>
              <a:rPr lang="zh-CN" altLang="en-US" sz="2400" dirty="0"/>
              <a:t>中断：</a:t>
            </a:r>
          </a:p>
          <a:p>
            <a:pPr lvl="1" eaLnBrk="1">
              <a:lnSpc>
                <a:spcPct val="90000"/>
              </a:lnSpc>
            </a:pPr>
            <a:r>
              <a:rPr lang="zh-CN" altLang="en-US" sz="2400" dirty="0">
                <a:solidFill>
                  <a:srgbClr val="0000CC"/>
                </a:solidFill>
              </a:rPr>
              <a:t>类型</a:t>
            </a:r>
            <a:r>
              <a:rPr lang="en-US" altLang="zh-CN" sz="2400" dirty="0">
                <a:solidFill>
                  <a:srgbClr val="0000CC"/>
                </a:solidFill>
              </a:rPr>
              <a:t>0</a:t>
            </a:r>
            <a:r>
              <a:rPr lang="zh-CN" altLang="en-US" sz="2400" dirty="0">
                <a:solidFill>
                  <a:srgbClr val="0000CC"/>
                </a:solidFill>
              </a:rPr>
              <a:t>：</a:t>
            </a:r>
            <a:r>
              <a:rPr lang="zh-CN" altLang="en-US" sz="2400" dirty="0"/>
              <a:t>除法错中断（除数为</a:t>
            </a:r>
            <a:r>
              <a:rPr lang="en-US" altLang="zh-CN" sz="2400" dirty="0"/>
              <a:t>0</a:t>
            </a:r>
            <a:r>
              <a:rPr lang="zh-CN" altLang="en-US" sz="2400" dirty="0"/>
              <a:t>或商超过了寄存器能容纳的范围，</a:t>
            </a:r>
            <a:r>
              <a:rPr lang="zh-CN" altLang="en-US" sz="2400" dirty="0">
                <a:solidFill>
                  <a:srgbClr val="CC0000"/>
                </a:solidFill>
              </a:rPr>
              <a:t>自动产生</a:t>
            </a:r>
            <a:r>
              <a:rPr lang="zh-CN" altLang="en-US" sz="2400" dirty="0"/>
              <a:t>）</a:t>
            </a:r>
          </a:p>
          <a:p>
            <a:pPr lvl="1" eaLnBrk="1">
              <a:lnSpc>
                <a:spcPct val="90000"/>
              </a:lnSpc>
            </a:pPr>
            <a:r>
              <a:rPr lang="zh-CN" altLang="en-US" sz="2400" dirty="0">
                <a:solidFill>
                  <a:srgbClr val="0000CC"/>
                </a:solidFill>
              </a:rPr>
              <a:t>类型</a:t>
            </a:r>
            <a:r>
              <a:rPr lang="en-US" altLang="zh-CN" sz="2400" dirty="0">
                <a:solidFill>
                  <a:srgbClr val="0000CC"/>
                </a:solidFill>
              </a:rPr>
              <a:t>1</a:t>
            </a:r>
            <a:r>
              <a:rPr lang="zh-CN" altLang="en-US" sz="2400" dirty="0">
                <a:solidFill>
                  <a:srgbClr val="0000CC"/>
                </a:solidFill>
              </a:rPr>
              <a:t>：</a:t>
            </a:r>
            <a:r>
              <a:rPr lang="zh-CN" altLang="en-US" sz="2400" dirty="0"/>
              <a:t>单步中断</a:t>
            </a:r>
          </a:p>
          <a:p>
            <a:pPr lvl="1" eaLnBrk="1">
              <a:lnSpc>
                <a:spcPct val="90000"/>
              </a:lnSpc>
            </a:pPr>
            <a:r>
              <a:rPr lang="zh-CN" altLang="en-US" sz="2400" dirty="0">
                <a:solidFill>
                  <a:srgbClr val="0000CC"/>
                </a:solidFill>
              </a:rPr>
              <a:t>类型</a:t>
            </a:r>
            <a:r>
              <a:rPr lang="en-US" altLang="zh-CN" sz="2400" dirty="0">
                <a:solidFill>
                  <a:srgbClr val="0000CC"/>
                </a:solidFill>
              </a:rPr>
              <a:t>2</a:t>
            </a:r>
            <a:r>
              <a:rPr lang="zh-CN" altLang="en-US" sz="2400" dirty="0">
                <a:solidFill>
                  <a:srgbClr val="0000CC"/>
                </a:solidFill>
              </a:rPr>
              <a:t>：</a:t>
            </a:r>
            <a:r>
              <a:rPr lang="zh-CN" altLang="en-US" sz="2400" dirty="0"/>
              <a:t>不可屏蔽中断</a:t>
            </a:r>
          </a:p>
          <a:p>
            <a:pPr lvl="1" eaLnBrk="1">
              <a:lnSpc>
                <a:spcPct val="90000"/>
              </a:lnSpc>
            </a:pPr>
            <a:r>
              <a:rPr lang="zh-CN" altLang="en-US" sz="2400" dirty="0">
                <a:solidFill>
                  <a:srgbClr val="0000CC"/>
                </a:solidFill>
              </a:rPr>
              <a:t>类型</a:t>
            </a:r>
            <a:r>
              <a:rPr lang="en-US" altLang="zh-CN" sz="2400" dirty="0">
                <a:solidFill>
                  <a:srgbClr val="0000CC"/>
                </a:solidFill>
              </a:rPr>
              <a:t>3</a:t>
            </a:r>
            <a:r>
              <a:rPr lang="zh-CN" altLang="en-US" sz="2400" dirty="0">
                <a:solidFill>
                  <a:srgbClr val="0000CC"/>
                </a:solidFill>
              </a:rPr>
              <a:t>：</a:t>
            </a:r>
            <a:r>
              <a:rPr lang="zh-CN" altLang="en-US" sz="2400" dirty="0"/>
              <a:t>断点中断（断点可以设置在程序中的任何地方，设置方法是插入一条</a:t>
            </a:r>
            <a:r>
              <a:rPr lang="en-US" altLang="zh-CN" sz="2400" dirty="0"/>
              <a:t>INT 3</a:t>
            </a:r>
            <a:r>
              <a:rPr lang="zh-CN" altLang="en-US" sz="2400" dirty="0"/>
              <a:t>指令）</a:t>
            </a:r>
          </a:p>
          <a:p>
            <a:pPr lvl="1" eaLnBrk="1">
              <a:lnSpc>
                <a:spcPct val="90000"/>
              </a:lnSpc>
            </a:pPr>
            <a:r>
              <a:rPr lang="zh-CN" altLang="en-US" sz="2400" dirty="0">
                <a:solidFill>
                  <a:srgbClr val="0000CC"/>
                </a:solidFill>
              </a:rPr>
              <a:t>类型</a:t>
            </a:r>
            <a:r>
              <a:rPr lang="en-US" altLang="zh-CN" sz="2400" dirty="0">
                <a:solidFill>
                  <a:srgbClr val="0000CC"/>
                </a:solidFill>
              </a:rPr>
              <a:t>4</a:t>
            </a:r>
            <a:r>
              <a:rPr lang="zh-CN" altLang="en-US" sz="2400" dirty="0">
                <a:solidFill>
                  <a:srgbClr val="0000CC"/>
                </a:solidFill>
              </a:rPr>
              <a:t>：</a:t>
            </a:r>
            <a:r>
              <a:rPr lang="zh-CN" altLang="en-US" sz="2400" dirty="0"/>
              <a:t>溢出中断（若溢出标志</a:t>
            </a:r>
            <a:r>
              <a:rPr lang="en-US" altLang="zh-CN" sz="2400" dirty="0"/>
              <a:t>OF</a:t>
            </a:r>
            <a:r>
              <a:rPr lang="zh-CN" altLang="en-US" sz="2400" dirty="0"/>
              <a:t>置</a:t>
            </a:r>
            <a:r>
              <a:rPr lang="en-US" altLang="zh-CN" sz="2400" dirty="0"/>
              <a:t>1</a:t>
            </a:r>
            <a:r>
              <a:rPr lang="zh-CN" altLang="en-US" sz="2400" dirty="0"/>
              <a:t>，可由</a:t>
            </a:r>
            <a:r>
              <a:rPr lang="en-US" altLang="zh-CN" sz="2400" dirty="0"/>
              <a:t>INTO</a:t>
            </a:r>
            <a:r>
              <a:rPr lang="zh-CN" altLang="en-US" sz="2400" dirty="0"/>
              <a:t>指令产生类型为</a:t>
            </a:r>
            <a:r>
              <a:rPr lang="en-US" altLang="zh-CN" sz="2400" dirty="0"/>
              <a:t>4</a:t>
            </a:r>
            <a:r>
              <a:rPr lang="zh-CN" altLang="en-US" sz="2400" dirty="0"/>
              <a:t>的中断</a:t>
            </a:r>
            <a:r>
              <a:rPr lang="zh-CN" altLang="en-US" sz="2400" dirty="0" smtClean="0"/>
              <a:t>）</a:t>
            </a:r>
            <a:endParaRPr lang="en-US" dirty="0"/>
          </a:p>
        </p:txBody>
      </p:sp>
    </p:spTree>
    <p:extLst>
      <p:ext uri="{BB962C8B-B14F-4D97-AF65-F5344CB8AC3E}">
        <p14:creationId xmlns:p14="http://schemas.microsoft.com/office/powerpoint/2010/main" val="24546608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98425"/>
            <a:ext cx="8229600" cy="810295"/>
          </a:xfrm>
        </p:spPr>
        <p:txBody>
          <a:bodyPr/>
          <a:lstStyle/>
          <a:p>
            <a:r>
              <a:rPr lang="zh-CN" altLang="en-US" dirty="0"/>
              <a:t>中断向量</a:t>
            </a:r>
            <a:endParaRPr lang="zh-CN" altLang="en-US" dirty="0" smtClean="0"/>
          </a:p>
        </p:txBody>
      </p:sp>
      <p:sp>
        <p:nvSpPr>
          <p:cNvPr id="21507" name="Rectangle 3"/>
          <p:cNvSpPr>
            <a:spLocks noGrp="1" noChangeArrowheads="1"/>
          </p:cNvSpPr>
          <p:nvPr>
            <p:ph type="body" idx="1"/>
          </p:nvPr>
        </p:nvSpPr>
        <p:spPr/>
        <p:txBody>
          <a:bodyPr/>
          <a:lstStyle/>
          <a:p>
            <a:endParaRPr lang="zh-CN" altLang="en-US" smtClean="0"/>
          </a:p>
        </p:txBody>
      </p:sp>
      <p:pic>
        <p:nvPicPr>
          <p:cNvPr id="215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885" y="1115268"/>
            <a:ext cx="8461375" cy="562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5"/>
          <p:cNvSpPr>
            <a:spLocks noChangeArrowheads="1"/>
          </p:cNvSpPr>
          <p:nvPr/>
        </p:nvSpPr>
        <p:spPr bwMode="auto">
          <a:xfrm>
            <a:off x="3222625" y="3024188"/>
            <a:ext cx="5192713"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25000"/>
              </a:lnSpc>
              <a:spcBef>
                <a:spcPct val="0"/>
              </a:spcBef>
              <a:buFontTx/>
              <a:buNone/>
            </a:pPr>
            <a:r>
              <a:rPr lang="zh-CN" altLang="en-US" dirty="0">
                <a:solidFill>
                  <a:srgbClr val="3333CC"/>
                </a:solidFill>
                <a:latin typeface="微软雅黑" pitchFamily="34" charset="-122"/>
                <a:ea typeface="微软雅黑" pitchFamily="34" charset="-122"/>
              </a:rPr>
              <a:t>为什么整数除</a:t>
            </a:r>
            <a:r>
              <a:rPr lang="en-US" altLang="zh-CN" dirty="0">
                <a:solidFill>
                  <a:srgbClr val="3333CC"/>
                </a:solidFill>
                <a:latin typeface="微软雅黑" pitchFamily="34" charset="-122"/>
                <a:ea typeface="微软雅黑" pitchFamily="34" charset="-122"/>
              </a:rPr>
              <a:t>0</a:t>
            </a:r>
            <a:r>
              <a:rPr lang="zh-CN" altLang="en-US" dirty="0">
                <a:solidFill>
                  <a:srgbClr val="3333CC"/>
                </a:solidFill>
                <a:latin typeface="微软雅黑" pitchFamily="34" charset="-122"/>
                <a:ea typeface="微软雅黑" pitchFamily="34" charset="-122"/>
              </a:rPr>
              <a:t>会发生异常？</a:t>
            </a:r>
          </a:p>
          <a:p>
            <a:pPr>
              <a:lnSpc>
                <a:spcPct val="125000"/>
              </a:lnSpc>
              <a:spcBef>
                <a:spcPct val="0"/>
              </a:spcBef>
              <a:buFontTx/>
              <a:buNone/>
            </a:pPr>
            <a:r>
              <a:rPr lang="zh-CN" altLang="en-US" dirty="0">
                <a:solidFill>
                  <a:srgbClr val="3333CC"/>
                </a:solidFill>
                <a:latin typeface="微软雅黑" pitchFamily="34" charset="-122"/>
                <a:ea typeface="微软雅黑" pitchFamily="34" charset="-122"/>
              </a:rPr>
              <a:t>为什么浮点数除</a:t>
            </a:r>
            <a:r>
              <a:rPr lang="en-US" altLang="zh-CN" dirty="0">
                <a:solidFill>
                  <a:srgbClr val="3333CC"/>
                </a:solidFill>
                <a:latin typeface="微软雅黑" pitchFamily="34" charset="-122"/>
                <a:ea typeface="微软雅黑" pitchFamily="34" charset="-122"/>
              </a:rPr>
              <a:t>0</a:t>
            </a:r>
            <a:r>
              <a:rPr lang="zh-CN" altLang="en-US" dirty="0">
                <a:solidFill>
                  <a:srgbClr val="3333CC"/>
                </a:solidFill>
                <a:latin typeface="微软雅黑" pitchFamily="34" charset="-122"/>
                <a:ea typeface="微软雅黑" pitchFamily="34" charset="-122"/>
              </a:rPr>
              <a:t>不会出现异常？</a:t>
            </a:r>
          </a:p>
        </p:txBody>
      </p:sp>
      <p:sp>
        <p:nvSpPr>
          <p:cNvPr id="21511" name="Line 7"/>
          <p:cNvSpPr>
            <a:spLocks noChangeShapeType="1"/>
          </p:cNvSpPr>
          <p:nvPr/>
        </p:nvSpPr>
        <p:spPr bwMode="auto">
          <a:xfrm>
            <a:off x="4211638" y="6669360"/>
            <a:ext cx="116998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2" name="Line 8"/>
          <p:cNvSpPr>
            <a:spLocks noChangeShapeType="1"/>
          </p:cNvSpPr>
          <p:nvPr/>
        </p:nvSpPr>
        <p:spPr bwMode="auto">
          <a:xfrm>
            <a:off x="5651500" y="6669360"/>
            <a:ext cx="116998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3433" name="Text Box 9"/>
          <p:cNvSpPr txBox="1">
            <a:spLocks noChangeArrowheads="1"/>
          </p:cNvSpPr>
          <p:nvPr/>
        </p:nvSpPr>
        <p:spPr bwMode="auto">
          <a:xfrm>
            <a:off x="3492500" y="5187280"/>
            <a:ext cx="43656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sz="2200" dirty="0">
                <a:solidFill>
                  <a:srgbClr val="FF0000"/>
                </a:solidFill>
                <a:ea typeface="微软雅黑" pitchFamily="34" charset="-122"/>
              </a:rPr>
              <a:t>浮点运算中，一个有限数除以</a:t>
            </a:r>
            <a:r>
              <a:rPr lang="en-US" altLang="zh-CN" sz="2200" dirty="0">
                <a:solidFill>
                  <a:srgbClr val="FF0000"/>
                </a:solidFill>
                <a:ea typeface="微软雅黑" pitchFamily="34" charset="-122"/>
              </a:rPr>
              <a:t>0</a:t>
            </a:r>
            <a:r>
              <a:rPr lang="zh-CN" altLang="en-US" sz="2200" dirty="0">
                <a:solidFill>
                  <a:srgbClr val="FF0000"/>
                </a:solidFill>
                <a:ea typeface="微软雅黑" pitchFamily="34" charset="-122"/>
              </a:rPr>
              <a:t>，结果为正无穷大（负无穷大）</a:t>
            </a:r>
          </a:p>
        </p:txBody>
      </p:sp>
    </p:spTree>
    <p:extLst>
      <p:ext uri="{BB962C8B-B14F-4D97-AF65-F5344CB8AC3E}">
        <p14:creationId xmlns:p14="http://schemas.microsoft.com/office/powerpoint/2010/main" val="224064687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3433"/>
                                        </p:tgtEl>
                                        <p:attrNameLst>
                                          <p:attrName>style.visibility</p:attrName>
                                        </p:attrNameLst>
                                      </p:cBhvr>
                                      <p:to>
                                        <p:strVal val="visible"/>
                                      </p:to>
                                    </p:set>
                                    <p:animEffect transition="in" filter="blinds(horizontal)">
                                      <p:cBhvr>
                                        <p:cTn id="7" dur="500"/>
                                        <p:tgtEl>
                                          <p:spTgt spid="7434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3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r>
              <a:rPr lang="zh-CN" altLang="en-US" sz="4000" smtClean="0"/>
              <a:t>中断及中断返回指令</a:t>
            </a:r>
          </a:p>
        </p:txBody>
      </p:sp>
      <p:sp>
        <p:nvSpPr>
          <p:cNvPr id="128003" name="Rectangle 3"/>
          <p:cNvSpPr>
            <a:spLocks noGrp="1" noChangeArrowheads="1"/>
          </p:cNvSpPr>
          <p:nvPr>
            <p:ph type="body" idx="1"/>
          </p:nvPr>
        </p:nvSpPr>
        <p:spPr/>
        <p:txBody>
          <a:bodyPr/>
          <a:lstStyle/>
          <a:p>
            <a:pPr eaLnBrk="1" hangingPunct="1"/>
            <a:r>
              <a:rPr lang="en-US" altLang="zh-CN" dirty="0" smtClean="0"/>
              <a:t>INT</a:t>
            </a:r>
            <a:r>
              <a:rPr lang="zh-CN" altLang="en-US" dirty="0" smtClean="0"/>
              <a:t>指令</a:t>
            </a:r>
          </a:p>
          <a:p>
            <a:pPr eaLnBrk="1" hangingPunct="1"/>
            <a:r>
              <a:rPr lang="en-US" altLang="zh-CN" dirty="0" smtClean="0"/>
              <a:t>INT3</a:t>
            </a:r>
            <a:r>
              <a:rPr lang="zh-CN" altLang="en-US" dirty="0" smtClean="0"/>
              <a:t>指令</a:t>
            </a:r>
          </a:p>
          <a:p>
            <a:pPr eaLnBrk="1" hangingPunct="1"/>
            <a:r>
              <a:rPr lang="en-US" altLang="zh-CN" dirty="0" smtClean="0"/>
              <a:t>INTO</a:t>
            </a:r>
            <a:r>
              <a:rPr lang="zh-CN" altLang="en-US" dirty="0" smtClean="0"/>
              <a:t>指令</a:t>
            </a:r>
          </a:p>
          <a:p>
            <a:pPr eaLnBrk="1"/>
            <a:r>
              <a:rPr lang="en-US" altLang="zh-CN" dirty="0" smtClean="0"/>
              <a:t>IRET</a:t>
            </a:r>
            <a:r>
              <a:rPr lang="zh-CN" altLang="en-US" dirty="0" smtClean="0"/>
              <a:t>、</a:t>
            </a:r>
            <a:r>
              <a:rPr lang="en-US" altLang="zh-CN" dirty="0" smtClean="0"/>
              <a:t>IRETD</a:t>
            </a:r>
            <a:r>
              <a:rPr lang="zh-CN" altLang="en-US" dirty="0" smtClean="0"/>
              <a:t>、</a:t>
            </a:r>
            <a:r>
              <a:rPr lang="en-US" altLang="zh-CN" dirty="0" smtClean="0"/>
              <a:t>IRETQ</a:t>
            </a:r>
            <a:r>
              <a:rPr lang="zh-CN" altLang="en-US" dirty="0"/>
              <a:t>指令</a:t>
            </a:r>
            <a:endParaRPr lang="zh-CN" altLang="en-US" dirty="0" smtClean="0"/>
          </a:p>
        </p:txBody>
      </p:sp>
    </p:spTree>
    <p:extLst>
      <p:ext uri="{BB962C8B-B14F-4D97-AF65-F5344CB8AC3E}">
        <p14:creationId xmlns:p14="http://schemas.microsoft.com/office/powerpoint/2010/main" val="1493203614"/>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en-US" altLang="zh-CN" dirty="0" smtClean="0"/>
              <a:t>INT</a:t>
            </a:r>
            <a:r>
              <a:rPr lang="zh-CN" altLang="en-US" dirty="0" smtClean="0"/>
              <a:t>指令</a:t>
            </a:r>
          </a:p>
        </p:txBody>
      </p:sp>
      <p:sp>
        <p:nvSpPr>
          <p:cNvPr id="264195" name="Rectangle 3"/>
          <p:cNvSpPr>
            <a:spLocks noGrp="1" noChangeArrowheads="1"/>
          </p:cNvSpPr>
          <p:nvPr>
            <p:ph type="body" idx="1"/>
          </p:nvPr>
        </p:nvSpPr>
        <p:spPr>
          <a:xfrm>
            <a:off x="252413" y="1052513"/>
            <a:ext cx="8640762" cy="5616847"/>
          </a:xfrm>
        </p:spPr>
        <p:txBody>
          <a:bodyPr/>
          <a:lstStyle/>
          <a:p>
            <a:pPr eaLnBrk="1" hangingPunct="1">
              <a:spcBef>
                <a:spcPct val="0"/>
              </a:spcBef>
            </a:pPr>
            <a:r>
              <a:rPr lang="en-US" altLang="zh-CN" sz="2400" dirty="0" smtClean="0">
                <a:solidFill>
                  <a:srgbClr val="CC0000"/>
                </a:solidFill>
              </a:rPr>
              <a:t>INT n </a:t>
            </a:r>
            <a:r>
              <a:rPr lang="zh-CN" altLang="en-US" sz="2400" dirty="0" smtClean="0">
                <a:solidFill>
                  <a:srgbClr val="0000CC"/>
                </a:solidFill>
              </a:rPr>
              <a:t>（</a:t>
            </a:r>
            <a:r>
              <a:rPr lang="en-US" altLang="zh-CN" sz="2400" dirty="0" smtClean="0">
                <a:solidFill>
                  <a:srgbClr val="0000CC"/>
                </a:solidFill>
              </a:rPr>
              <a:t>n</a:t>
            </a:r>
            <a:r>
              <a:rPr lang="zh-CN" altLang="en-US" sz="2400" dirty="0" smtClean="0">
                <a:solidFill>
                  <a:srgbClr val="0000CC"/>
                </a:solidFill>
              </a:rPr>
              <a:t>为中断类型码）</a:t>
            </a:r>
          </a:p>
          <a:p>
            <a:pPr lvl="1" eaLnBrk="1" hangingPunct="1">
              <a:spcBef>
                <a:spcPct val="0"/>
              </a:spcBef>
            </a:pPr>
            <a:r>
              <a:rPr lang="en-US" altLang="zh-CN" sz="2400" dirty="0" smtClean="0"/>
              <a:t>n </a:t>
            </a:r>
            <a:r>
              <a:rPr lang="zh-CN" altLang="en-US" sz="2400" dirty="0" smtClean="0"/>
              <a:t>为中断类型号，可以为</a:t>
            </a:r>
            <a:r>
              <a:rPr lang="en-US" altLang="zh-CN" sz="2400" dirty="0" smtClean="0"/>
              <a:t>0~255</a:t>
            </a:r>
            <a:r>
              <a:rPr lang="zh-CN" altLang="en-US" sz="2400" dirty="0" smtClean="0"/>
              <a:t>。</a:t>
            </a:r>
            <a:r>
              <a:rPr lang="en-US" altLang="zh-CN" sz="2400" dirty="0" smtClean="0"/>
              <a:t>INT n</a:t>
            </a:r>
            <a:r>
              <a:rPr lang="zh-CN" altLang="en-US" sz="2400" dirty="0" smtClean="0"/>
              <a:t>可以在编程时安排在程序中的任何位置上。</a:t>
            </a:r>
          </a:p>
          <a:p>
            <a:pPr lvl="1" eaLnBrk="1" hangingPunct="1">
              <a:spcBef>
                <a:spcPct val="0"/>
              </a:spcBef>
              <a:buFont typeface="Wingdings" pitchFamily="2" charset="2"/>
              <a:buChar char="Ø"/>
            </a:pPr>
            <a:endParaRPr lang="en-US" altLang="zh-CN" sz="2400" dirty="0" smtClean="0">
              <a:solidFill>
                <a:srgbClr val="CC0000"/>
              </a:solidFill>
            </a:endParaRPr>
          </a:p>
          <a:p>
            <a:pPr lvl="1" eaLnBrk="1" hangingPunct="1">
              <a:spcBef>
                <a:spcPct val="0"/>
              </a:spcBef>
              <a:buFont typeface="Wingdings" pitchFamily="2" charset="2"/>
              <a:buChar char="Ø"/>
            </a:pPr>
            <a:r>
              <a:rPr lang="zh-CN" altLang="en-US" sz="2400" dirty="0" smtClean="0">
                <a:solidFill>
                  <a:srgbClr val="CC0000"/>
                </a:solidFill>
              </a:rPr>
              <a:t>以实模式为例，其功能为：</a:t>
            </a:r>
          </a:p>
          <a:p>
            <a:pPr lvl="1" eaLnBrk="1" hangingPunct="1">
              <a:spcBef>
                <a:spcPct val="0"/>
              </a:spcBef>
              <a:buFontTx/>
              <a:buNone/>
            </a:pPr>
            <a:r>
              <a:rPr lang="en-US" altLang="zh-CN" sz="2400" dirty="0" smtClean="0"/>
              <a:t>SP </a:t>
            </a:r>
            <a:r>
              <a:rPr lang="en-US" altLang="zh-CN" sz="2400" dirty="0" smtClean="0">
                <a:sym typeface="Wingdings" pitchFamily="2" charset="2"/>
              </a:rPr>
              <a:t> SP</a:t>
            </a:r>
            <a:r>
              <a:rPr lang="zh-CN" altLang="en-US" sz="2400" dirty="0" smtClean="0">
                <a:sym typeface="Wingdings" pitchFamily="2" charset="2"/>
              </a:rPr>
              <a:t>－</a:t>
            </a:r>
            <a:r>
              <a:rPr lang="en-US" altLang="zh-CN" sz="2400" dirty="0" smtClean="0">
                <a:sym typeface="Wingdings" pitchFamily="2" charset="2"/>
              </a:rPr>
              <a:t>2 </a:t>
            </a:r>
            <a:r>
              <a:rPr lang="zh-CN" altLang="en-US" sz="2400" dirty="0" smtClean="0">
                <a:solidFill>
                  <a:srgbClr val="008000"/>
                </a:solidFill>
                <a:sym typeface="Wingdings" pitchFamily="2" charset="2"/>
              </a:rPr>
              <a:t>；标志寄存器入栈</a:t>
            </a:r>
          </a:p>
          <a:p>
            <a:pPr lvl="1" eaLnBrk="1" hangingPunct="1">
              <a:spcBef>
                <a:spcPct val="0"/>
              </a:spcBef>
              <a:buFontTx/>
              <a:buNone/>
            </a:pPr>
            <a:r>
              <a:rPr lang="en-US" altLang="zh-CN" sz="2400" dirty="0" smtClean="0">
                <a:sym typeface="Wingdings" pitchFamily="2" charset="2"/>
              </a:rPr>
              <a:t>[SP+1]:[SP]  FR</a:t>
            </a:r>
          </a:p>
          <a:p>
            <a:pPr lvl="1" eaLnBrk="1" hangingPunct="1">
              <a:spcBef>
                <a:spcPct val="0"/>
              </a:spcBef>
              <a:buFontTx/>
              <a:buNone/>
            </a:pPr>
            <a:r>
              <a:rPr lang="en-US" altLang="zh-CN" sz="2400" dirty="0" smtClean="0">
                <a:sym typeface="Wingdings" pitchFamily="2" charset="2"/>
              </a:rPr>
              <a:t>SP  SP</a:t>
            </a:r>
            <a:r>
              <a:rPr lang="zh-CN" altLang="en-US" sz="2400" dirty="0" smtClean="0">
                <a:sym typeface="Wingdings" pitchFamily="2" charset="2"/>
              </a:rPr>
              <a:t>－</a:t>
            </a:r>
            <a:r>
              <a:rPr lang="en-US" altLang="zh-CN" sz="2400" dirty="0" smtClean="0">
                <a:sym typeface="Wingdings" pitchFamily="2" charset="2"/>
              </a:rPr>
              <a:t>2 </a:t>
            </a:r>
            <a:r>
              <a:rPr lang="zh-CN" altLang="en-US" sz="2400" dirty="0" smtClean="0">
                <a:solidFill>
                  <a:srgbClr val="008000"/>
                </a:solidFill>
                <a:sym typeface="Wingdings" pitchFamily="2" charset="2"/>
              </a:rPr>
              <a:t>；断点地址入栈</a:t>
            </a:r>
          </a:p>
          <a:p>
            <a:pPr lvl="1" eaLnBrk="1" hangingPunct="1">
              <a:spcBef>
                <a:spcPct val="0"/>
              </a:spcBef>
              <a:buFontTx/>
              <a:buNone/>
            </a:pPr>
            <a:r>
              <a:rPr lang="en-US" altLang="zh-CN" sz="2400" dirty="0" smtClean="0">
                <a:sym typeface="Wingdings" pitchFamily="2" charset="2"/>
              </a:rPr>
              <a:t>[SP+1]:[SP]  CS</a:t>
            </a:r>
          </a:p>
          <a:p>
            <a:pPr lvl="1" eaLnBrk="1" hangingPunct="1">
              <a:spcBef>
                <a:spcPct val="0"/>
              </a:spcBef>
              <a:buFontTx/>
              <a:buNone/>
            </a:pPr>
            <a:r>
              <a:rPr lang="en-US" altLang="zh-CN" sz="2400" dirty="0" smtClean="0">
                <a:sym typeface="Wingdings" pitchFamily="2" charset="2"/>
              </a:rPr>
              <a:t>SP  SP</a:t>
            </a:r>
            <a:r>
              <a:rPr lang="zh-CN" altLang="en-US" sz="2400" dirty="0" smtClean="0">
                <a:sym typeface="Wingdings" pitchFamily="2" charset="2"/>
              </a:rPr>
              <a:t>－</a:t>
            </a:r>
            <a:r>
              <a:rPr lang="en-US" altLang="zh-CN" sz="2400" dirty="0" smtClean="0">
                <a:sym typeface="Wingdings" pitchFamily="2" charset="2"/>
              </a:rPr>
              <a:t>2   </a:t>
            </a:r>
          </a:p>
          <a:p>
            <a:pPr lvl="1" eaLnBrk="1" hangingPunct="1">
              <a:spcBef>
                <a:spcPct val="0"/>
              </a:spcBef>
              <a:buFontTx/>
              <a:buNone/>
            </a:pPr>
            <a:r>
              <a:rPr lang="en-US" altLang="zh-CN" sz="2400" dirty="0" smtClean="0">
                <a:sym typeface="Wingdings" pitchFamily="2" charset="2"/>
              </a:rPr>
              <a:t>[SP+1]:[SP]  IP</a:t>
            </a:r>
          </a:p>
          <a:p>
            <a:pPr lvl="1" eaLnBrk="1" hangingPunct="1">
              <a:spcBef>
                <a:spcPct val="0"/>
              </a:spcBef>
              <a:buFontTx/>
              <a:buNone/>
            </a:pPr>
            <a:r>
              <a:rPr lang="en-US" altLang="zh-CN" sz="2400" dirty="0" smtClean="0">
                <a:sym typeface="Wingdings" pitchFamily="2" charset="2"/>
              </a:rPr>
              <a:t>TF  0  </a:t>
            </a:r>
            <a:r>
              <a:rPr lang="zh-CN" altLang="en-US" sz="2400" dirty="0" smtClean="0">
                <a:solidFill>
                  <a:srgbClr val="008000"/>
                </a:solidFill>
                <a:sym typeface="Wingdings" pitchFamily="2" charset="2"/>
              </a:rPr>
              <a:t>；禁止单步</a:t>
            </a:r>
          </a:p>
          <a:p>
            <a:pPr lvl="1" eaLnBrk="1" hangingPunct="1">
              <a:spcBef>
                <a:spcPct val="0"/>
              </a:spcBef>
              <a:buFontTx/>
              <a:buNone/>
            </a:pPr>
            <a:r>
              <a:rPr lang="en-US" altLang="zh-CN" sz="2400" dirty="0" smtClean="0">
                <a:sym typeface="Wingdings" pitchFamily="2" charset="2"/>
              </a:rPr>
              <a:t>IF  0   </a:t>
            </a:r>
            <a:r>
              <a:rPr lang="zh-CN" altLang="en-US" sz="2400" dirty="0" smtClean="0">
                <a:solidFill>
                  <a:srgbClr val="008000"/>
                </a:solidFill>
                <a:sym typeface="Wingdings" pitchFamily="2" charset="2"/>
              </a:rPr>
              <a:t>；禁止中断</a:t>
            </a:r>
          </a:p>
          <a:p>
            <a:pPr lvl="1" eaLnBrk="1" hangingPunct="1">
              <a:spcBef>
                <a:spcPct val="0"/>
              </a:spcBef>
              <a:buFontTx/>
              <a:buNone/>
            </a:pPr>
            <a:r>
              <a:rPr lang="en-US" altLang="zh-CN" sz="2400" dirty="0" smtClean="0">
                <a:sym typeface="Wingdings" pitchFamily="2" charset="2"/>
              </a:rPr>
              <a:t>IP  [n×4</a:t>
            </a:r>
            <a:r>
              <a:rPr lang="zh-CN" altLang="en-US" sz="2400" dirty="0" smtClean="0">
                <a:sym typeface="Wingdings" pitchFamily="2" charset="2"/>
              </a:rPr>
              <a:t>＋</a:t>
            </a:r>
            <a:r>
              <a:rPr lang="en-US" altLang="zh-CN" sz="2400" dirty="0" smtClean="0">
                <a:sym typeface="Wingdings" pitchFamily="2" charset="2"/>
              </a:rPr>
              <a:t>1]</a:t>
            </a:r>
            <a:r>
              <a:rPr lang="zh-CN" altLang="en-US" sz="2400" dirty="0" smtClean="0">
                <a:sym typeface="Wingdings" pitchFamily="2" charset="2"/>
              </a:rPr>
              <a:t>：</a:t>
            </a:r>
            <a:r>
              <a:rPr lang="en-US" altLang="zh-CN" sz="2400" dirty="0" smtClean="0">
                <a:sym typeface="Wingdings" pitchFamily="2" charset="2"/>
              </a:rPr>
              <a:t>[n×4] </a:t>
            </a:r>
            <a:r>
              <a:rPr lang="zh-CN" altLang="en-US" sz="2400" dirty="0" smtClean="0">
                <a:solidFill>
                  <a:srgbClr val="008000"/>
                </a:solidFill>
                <a:sym typeface="Wingdings" pitchFamily="2" charset="2"/>
              </a:rPr>
              <a:t>；转向中断服务程序</a:t>
            </a:r>
          </a:p>
          <a:p>
            <a:pPr lvl="1" eaLnBrk="1" hangingPunct="1">
              <a:spcBef>
                <a:spcPct val="0"/>
              </a:spcBef>
              <a:buFontTx/>
              <a:buNone/>
            </a:pPr>
            <a:r>
              <a:rPr lang="en-US" altLang="zh-CN" sz="2400" dirty="0" smtClean="0">
                <a:sym typeface="Wingdings" pitchFamily="2" charset="2"/>
              </a:rPr>
              <a:t>CS  [n×4</a:t>
            </a:r>
            <a:r>
              <a:rPr lang="zh-CN" altLang="en-US" sz="2400" dirty="0" smtClean="0">
                <a:sym typeface="Wingdings" pitchFamily="2" charset="2"/>
              </a:rPr>
              <a:t>＋</a:t>
            </a:r>
            <a:r>
              <a:rPr lang="en-US" altLang="zh-CN" sz="2400" dirty="0" smtClean="0">
                <a:sym typeface="Wingdings" pitchFamily="2" charset="2"/>
              </a:rPr>
              <a:t>3]</a:t>
            </a:r>
            <a:r>
              <a:rPr lang="zh-CN" altLang="en-US" sz="2400" dirty="0" smtClean="0">
                <a:sym typeface="Wingdings" pitchFamily="2" charset="2"/>
              </a:rPr>
              <a:t>：</a:t>
            </a:r>
            <a:r>
              <a:rPr lang="en-US" altLang="zh-CN" sz="2400" dirty="0" smtClean="0">
                <a:sym typeface="Wingdings" pitchFamily="2" charset="2"/>
              </a:rPr>
              <a:t>[n×4</a:t>
            </a:r>
            <a:r>
              <a:rPr lang="zh-CN" altLang="en-US" sz="2400" dirty="0" smtClean="0">
                <a:sym typeface="Wingdings" pitchFamily="2" charset="2"/>
              </a:rPr>
              <a:t>＋</a:t>
            </a:r>
            <a:r>
              <a:rPr lang="en-US" altLang="zh-CN" sz="2400" dirty="0" smtClean="0">
                <a:sym typeface="Wingdings" pitchFamily="2" charset="2"/>
              </a:rPr>
              <a:t>2]</a:t>
            </a:r>
          </a:p>
        </p:txBody>
      </p:sp>
      <p:pic>
        <p:nvPicPr>
          <p:cNvPr id="264235" name="Picture 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3638" y="2485107"/>
            <a:ext cx="2692400" cy="303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989460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64195">
                                            <p:txEl>
                                              <p:pRg st="3" end="3"/>
                                            </p:txEl>
                                          </p:spTgt>
                                        </p:tgtEl>
                                        <p:attrNameLst>
                                          <p:attrName>style.visibility</p:attrName>
                                        </p:attrNameLst>
                                      </p:cBhvr>
                                      <p:to>
                                        <p:strVal val="visible"/>
                                      </p:to>
                                    </p:set>
                                    <p:animEffect transition="in" filter="slide(fromBottom)">
                                      <p:cBhvr>
                                        <p:cTn id="7" dur="500"/>
                                        <p:tgtEl>
                                          <p:spTgt spid="26419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64195">
                                            <p:txEl>
                                              <p:pRg st="4" end="4"/>
                                            </p:txEl>
                                          </p:spTgt>
                                        </p:tgtEl>
                                        <p:attrNameLst>
                                          <p:attrName>style.visibility</p:attrName>
                                        </p:attrNameLst>
                                      </p:cBhvr>
                                      <p:to>
                                        <p:strVal val="visible"/>
                                      </p:to>
                                    </p:set>
                                    <p:animEffect transition="in" filter="slide(fromBottom)">
                                      <p:cBhvr>
                                        <p:cTn id="12" dur="500"/>
                                        <p:tgtEl>
                                          <p:spTgt spid="264195">
                                            <p:txEl>
                                              <p:pRg st="4" end="4"/>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264195">
                                            <p:txEl>
                                              <p:pRg st="5" end="5"/>
                                            </p:txEl>
                                          </p:spTgt>
                                        </p:tgtEl>
                                        <p:attrNameLst>
                                          <p:attrName>style.visibility</p:attrName>
                                        </p:attrNameLst>
                                      </p:cBhvr>
                                      <p:to>
                                        <p:strVal val="visible"/>
                                      </p:to>
                                    </p:set>
                                    <p:animEffect transition="in" filter="slide(fromBottom)">
                                      <p:cBhvr>
                                        <p:cTn id="15" dur="500"/>
                                        <p:tgtEl>
                                          <p:spTgt spid="264195">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264195">
                                            <p:txEl>
                                              <p:pRg st="6" end="6"/>
                                            </p:txEl>
                                          </p:spTgt>
                                        </p:tgtEl>
                                        <p:attrNameLst>
                                          <p:attrName>style.visibility</p:attrName>
                                        </p:attrNameLst>
                                      </p:cBhvr>
                                      <p:to>
                                        <p:strVal val="visible"/>
                                      </p:to>
                                    </p:set>
                                    <p:animEffect transition="in" filter="slide(fromBottom)">
                                      <p:cBhvr>
                                        <p:cTn id="20" dur="500"/>
                                        <p:tgtEl>
                                          <p:spTgt spid="264195">
                                            <p:txEl>
                                              <p:pRg st="6" end="6"/>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264195">
                                            <p:txEl>
                                              <p:pRg st="7" end="7"/>
                                            </p:txEl>
                                          </p:spTgt>
                                        </p:tgtEl>
                                        <p:attrNameLst>
                                          <p:attrName>style.visibility</p:attrName>
                                        </p:attrNameLst>
                                      </p:cBhvr>
                                      <p:to>
                                        <p:strVal val="visible"/>
                                      </p:to>
                                    </p:set>
                                    <p:animEffect transition="in" filter="slide(fromBottom)">
                                      <p:cBhvr>
                                        <p:cTn id="23" dur="500"/>
                                        <p:tgtEl>
                                          <p:spTgt spid="264195">
                                            <p:txEl>
                                              <p:pRg st="7" end="7"/>
                                            </p:txEl>
                                          </p:spTgt>
                                        </p:tgtEl>
                                      </p:cBhvr>
                                    </p:animEffect>
                                  </p:childTnLst>
                                </p:cTn>
                              </p:par>
                              <p:par>
                                <p:cTn id="24" presetID="12" presetClass="entr" presetSubtype="4" fill="hold" nodeType="withEffect">
                                  <p:stCondLst>
                                    <p:cond delay="0"/>
                                  </p:stCondLst>
                                  <p:childTnLst>
                                    <p:set>
                                      <p:cBhvr>
                                        <p:cTn id="25" dur="1" fill="hold">
                                          <p:stCondLst>
                                            <p:cond delay="0"/>
                                          </p:stCondLst>
                                        </p:cTn>
                                        <p:tgtEl>
                                          <p:spTgt spid="264195">
                                            <p:txEl>
                                              <p:pRg st="8" end="8"/>
                                            </p:txEl>
                                          </p:spTgt>
                                        </p:tgtEl>
                                        <p:attrNameLst>
                                          <p:attrName>style.visibility</p:attrName>
                                        </p:attrNameLst>
                                      </p:cBhvr>
                                      <p:to>
                                        <p:strVal val="visible"/>
                                      </p:to>
                                    </p:set>
                                    <p:animEffect transition="in" filter="slide(fromBottom)">
                                      <p:cBhvr>
                                        <p:cTn id="26" dur="500"/>
                                        <p:tgtEl>
                                          <p:spTgt spid="264195">
                                            <p:txEl>
                                              <p:pRg st="8" end="8"/>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264195">
                                            <p:txEl>
                                              <p:pRg st="9" end="9"/>
                                            </p:txEl>
                                          </p:spTgt>
                                        </p:tgtEl>
                                        <p:attrNameLst>
                                          <p:attrName>style.visibility</p:attrName>
                                        </p:attrNameLst>
                                      </p:cBhvr>
                                      <p:to>
                                        <p:strVal val="visible"/>
                                      </p:to>
                                    </p:set>
                                    <p:animEffect transition="in" filter="slide(fromBottom)">
                                      <p:cBhvr>
                                        <p:cTn id="29" dur="500"/>
                                        <p:tgtEl>
                                          <p:spTgt spid="264195">
                                            <p:txEl>
                                              <p:pRg st="9" end="9"/>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4" fill="hold" nodeType="clickEffect">
                                  <p:stCondLst>
                                    <p:cond delay="0"/>
                                  </p:stCondLst>
                                  <p:childTnLst>
                                    <p:set>
                                      <p:cBhvr>
                                        <p:cTn id="33" dur="1" fill="hold">
                                          <p:stCondLst>
                                            <p:cond delay="0"/>
                                          </p:stCondLst>
                                        </p:cTn>
                                        <p:tgtEl>
                                          <p:spTgt spid="264195">
                                            <p:txEl>
                                              <p:pRg st="10" end="10"/>
                                            </p:txEl>
                                          </p:spTgt>
                                        </p:tgtEl>
                                        <p:attrNameLst>
                                          <p:attrName>style.visibility</p:attrName>
                                        </p:attrNameLst>
                                      </p:cBhvr>
                                      <p:to>
                                        <p:strVal val="visible"/>
                                      </p:to>
                                    </p:set>
                                    <p:animEffect transition="in" filter="slide(fromBottom)">
                                      <p:cBhvr>
                                        <p:cTn id="34" dur="500"/>
                                        <p:tgtEl>
                                          <p:spTgt spid="264195">
                                            <p:txEl>
                                              <p:pRg st="10" end="10"/>
                                            </p:txEl>
                                          </p:spTgt>
                                        </p:tgtEl>
                                      </p:cBhvr>
                                    </p:animEffect>
                                  </p:childTnLst>
                                </p:cTn>
                              </p:par>
                              <p:par>
                                <p:cTn id="35" presetID="12" presetClass="entr" presetSubtype="4" fill="hold" nodeType="withEffect">
                                  <p:stCondLst>
                                    <p:cond delay="0"/>
                                  </p:stCondLst>
                                  <p:childTnLst>
                                    <p:set>
                                      <p:cBhvr>
                                        <p:cTn id="36" dur="1" fill="hold">
                                          <p:stCondLst>
                                            <p:cond delay="0"/>
                                          </p:stCondLst>
                                        </p:cTn>
                                        <p:tgtEl>
                                          <p:spTgt spid="264195">
                                            <p:txEl>
                                              <p:pRg st="11" end="11"/>
                                            </p:txEl>
                                          </p:spTgt>
                                        </p:tgtEl>
                                        <p:attrNameLst>
                                          <p:attrName>style.visibility</p:attrName>
                                        </p:attrNameLst>
                                      </p:cBhvr>
                                      <p:to>
                                        <p:strVal val="visible"/>
                                      </p:to>
                                    </p:set>
                                    <p:animEffect transition="in" filter="slide(fromBottom)">
                                      <p:cBhvr>
                                        <p:cTn id="37" dur="500"/>
                                        <p:tgtEl>
                                          <p:spTgt spid="264195">
                                            <p:txEl>
                                              <p:pRg st="11" end="1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nodeType="clickEffect">
                                  <p:stCondLst>
                                    <p:cond delay="0"/>
                                  </p:stCondLst>
                                  <p:childTnLst>
                                    <p:set>
                                      <p:cBhvr>
                                        <p:cTn id="41" dur="1" fill="hold">
                                          <p:stCondLst>
                                            <p:cond delay="0"/>
                                          </p:stCondLst>
                                        </p:cTn>
                                        <p:tgtEl>
                                          <p:spTgt spid="264195">
                                            <p:txEl>
                                              <p:pRg st="12" end="12"/>
                                            </p:txEl>
                                          </p:spTgt>
                                        </p:tgtEl>
                                        <p:attrNameLst>
                                          <p:attrName>style.visibility</p:attrName>
                                        </p:attrNameLst>
                                      </p:cBhvr>
                                      <p:to>
                                        <p:strVal val="visible"/>
                                      </p:to>
                                    </p:set>
                                    <p:animEffect transition="in" filter="slide(fromBottom)">
                                      <p:cBhvr>
                                        <p:cTn id="42" dur="500"/>
                                        <p:tgtEl>
                                          <p:spTgt spid="264195">
                                            <p:txEl>
                                              <p:pRg st="12" end="12"/>
                                            </p:txEl>
                                          </p:spTgt>
                                        </p:tgtEl>
                                      </p:cBhvr>
                                    </p:animEffect>
                                  </p:childTnLst>
                                </p:cTn>
                              </p:par>
                              <p:par>
                                <p:cTn id="43" presetID="12" presetClass="entr" presetSubtype="4" fill="hold" nodeType="withEffect">
                                  <p:stCondLst>
                                    <p:cond delay="0"/>
                                  </p:stCondLst>
                                  <p:childTnLst>
                                    <p:set>
                                      <p:cBhvr>
                                        <p:cTn id="44" dur="1" fill="hold">
                                          <p:stCondLst>
                                            <p:cond delay="0"/>
                                          </p:stCondLst>
                                        </p:cTn>
                                        <p:tgtEl>
                                          <p:spTgt spid="264195">
                                            <p:txEl>
                                              <p:pRg st="13" end="13"/>
                                            </p:txEl>
                                          </p:spTgt>
                                        </p:tgtEl>
                                        <p:attrNameLst>
                                          <p:attrName>style.visibility</p:attrName>
                                        </p:attrNameLst>
                                      </p:cBhvr>
                                      <p:to>
                                        <p:strVal val="visible"/>
                                      </p:to>
                                    </p:set>
                                    <p:animEffect transition="in" filter="slide(fromBottom)">
                                      <p:cBhvr>
                                        <p:cTn id="45" dur="500"/>
                                        <p:tgtEl>
                                          <p:spTgt spid="264195">
                                            <p:txEl>
                                              <p:pRg st="13" end="13"/>
                                            </p:txEl>
                                          </p:spTgt>
                                        </p:tgtEl>
                                      </p:cBhvr>
                                    </p:animEffect>
                                  </p:childTnLst>
                                </p:cTn>
                              </p:par>
                            </p:childTnLst>
                          </p:cTn>
                        </p:par>
                        <p:par>
                          <p:cTn id="46" fill="hold" nodeType="afterGroup">
                            <p:stCondLst>
                              <p:cond delay="500"/>
                            </p:stCondLst>
                            <p:childTnLst>
                              <p:par>
                                <p:cTn id="47" presetID="12" presetClass="entr" presetSubtype="2" fill="hold" nodeType="afterEffect">
                                  <p:stCondLst>
                                    <p:cond delay="0"/>
                                  </p:stCondLst>
                                  <p:childTnLst>
                                    <p:set>
                                      <p:cBhvr>
                                        <p:cTn id="48" dur="1" fill="hold">
                                          <p:stCondLst>
                                            <p:cond delay="0"/>
                                          </p:stCondLst>
                                        </p:cTn>
                                        <p:tgtEl>
                                          <p:spTgt spid="264235"/>
                                        </p:tgtEl>
                                        <p:attrNameLst>
                                          <p:attrName>style.visibility</p:attrName>
                                        </p:attrNameLst>
                                      </p:cBhvr>
                                      <p:to>
                                        <p:strVal val="visible"/>
                                      </p:to>
                                    </p:set>
                                    <p:animEffect transition="in" filter="slide(fromRight)">
                                      <p:cBhvr>
                                        <p:cTn id="49" dur="500"/>
                                        <p:tgtEl>
                                          <p:spTgt spid="264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en-US" altLang="zh-CN" smtClean="0"/>
              <a:t>INT n </a:t>
            </a:r>
            <a:r>
              <a:rPr lang="zh-CN" altLang="en-US" smtClean="0"/>
              <a:t>指令</a:t>
            </a:r>
          </a:p>
        </p:txBody>
      </p:sp>
      <p:sp>
        <p:nvSpPr>
          <p:cNvPr id="400387" name="Rectangle 3"/>
          <p:cNvSpPr>
            <a:spLocks noGrp="1" noChangeArrowheads="1"/>
          </p:cNvSpPr>
          <p:nvPr>
            <p:ph type="body" idx="1"/>
          </p:nvPr>
        </p:nvSpPr>
        <p:spPr>
          <a:xfrm>
            <a:off x="252412" y="1052736"/>
            <a:ext cx="8784083" cy="5471889"/>
          </a:xfrm>
        </p:spPr>
        <p:txBody>
          <a:bodyPr/>
          <a:lstStyle/>
          <a:p>
            <a:pPr eaLnBrk="1" hangingPunct="1">
              <a:lnSpc>
                <a:spcPct val="90000"/>
              </a:lnSpc>
            </a:pPr>
            <a:r>
              <a:rPr lang="en-US" altLang="zh-CN" sz="2400" dirty="0" smtClean="0">
                <a:solidFill>
                  <a:srgbClr val="CC0000"/>
                </a:solidFill>
              </a:rPr>
              <a:t>INT n </a:t>
            </a:r>
            <a:r>
              <a:rPr lang="zh-CN" altLang="en-US" sz="2400" dirty="0" smtClean="0">
                <a:solidFill>
                  <a:srgbClr val="0000CC"/>
                </a:solidFill>
              </a:rPr>
              <a:t>（</a:t>
            </a:r>
            <a:r>
              <a:rPr lang="en-US" altLang="zh-CN" sz="2400" dirty="0" smtClean="0">
                <a:solidFill>
                  <a:srgbClr val="0000CC"/>
                </a:solidFill>
              </a:rPr>
              <a:t>n</a:t>
            </a:r>
            <a:r>
              <a:rPr lang="zh-CN" altLang="en-US" sz="2400" dirty="0" smtClean="0">
                <a:solidFill>
                  <a:srgbClr val="0000CC"/>
                </a:solidFill>
              </a:rPr>
              <a:t>为中断类型码）</a:t>
            </a:r>
          </a:p>
          <a:p>
            <a:pPr lvl="1" eaLnBrk="1" hangingPunct="1">
              <a:lnSpc>
                <a:spcPct val="90000"/>
              </a:lnSpc>
            </a:pPr>
            <a:r>
              <a:rPr lang="zh-CN" altLang="en-US" sz="2400" dirty="0" smtClean="0"/>
              <a:t>原则上讲，用</a:t>
            </a:r>
            <a:r>
              <a:rPr lang="en-US" altLang="zh-CN" sz="2400" dirty="0" smtClean="0"/>
              <a:t>INT n</a:t>
            </a:r>
            <a:r>
              <a:rPr lang="zh-CN" altLang="en-US" sz="2400" dirty="0" smtClean="0"/>
              <a:t>指令可以调用所有</a:t>
            </a:r>
            <a:r>
              <a:rPr lang="en-US" altLang="zh-CN" sz="2400" dirty="0" smtClean="0"/>
              <a:t>256</a:t>
            </a:r>
            <a:r>
              <a:rPr lang="zh-CN" altLang="en-US" sz="2400" dirty="0" smtClean="0"/>
              <a:t>个中断，尽管其中有些中断是硬件触发的。</a:t>
            </a:r>
          </a:p>
          <a:p>
            <a:pPr eaLnBrk="1" hangingPunct="1">
              <a:lnSpc>
                <a:spcPct val="90000"/>
              </a:lnSpc>
            </a:pPr>
            <a:endParaRPr lang="zh-CN" altLang="en-US" sz="2400" dirty="0" smtClean="0"/>
          </a:p>
          <a:p>
            <a:pPr eaLnBrk="1" hangingPunct="1">
              <a:lnSpc>
                <a:spcPct val="90000"/>
              </a:lnSpc>
            </a:pPr>
            <a:r>
              <a:rPr lang="zh-CN" altLang="en-US" sz="2400" dirty="0" smtClean="0"/>
              <a:t>程序中需要</a:t>
            </a:r>
            <a:r>
              <a:rPr lang="zh-CN" altLang="en-US" sz="2400" dirty="0" smtClean="0">
                <a:solidFill>
                  <a:srgbClr val="0000CC"/>
                </a:solidFill>
              </a:rPr>
              <a:t>调用</a:t>
            </a:r>
            <a:r>
              <a:rPr lang="zh-CN" altLang="en-US" sz="2400" dirty="0" smtClean="0"/>
              <a:t>某一类型的中断服务程序时，可通过插入</a:t>
            </a:r>
            <a:r>
              <a:rPr lang="en-US" altLang="zh-CN" sz="2400" dirty="0" smtClean="0"/>
              <a:t>INT n</a:t>
            </a:r>
            <a:r>
              <a:rPr lang="zh-CN" altLang="en-US" sz="2400" dirty="0" smtClean="0"/>
              <a:t>指令来实现；也可利用</a:t>
            </a:r>
            <a:r>
              <a:rPr lang="en-US" altLang="zh-CN" sz="2400" dirty="0" smtClean="0"/>
              <a:t>INT n</a:t>
            </a:r>
            <a:r>
              <a:rPr lang="zh-CN" altLang="en-US" sz="2400" dirty="0" smtClean="0"/>
              <a:t>指令来</a:t>
            </a:r>
            <a:r>
              <a:rPr lang="zh-CN" altLang="en-US" sz="2400" dirty="0" smtClean="0">
                <a:solidFill>
                  <a:srgbClr val="0000CC"/>
                </a:solidFill>
              </a:rPr>
              <a:t>调试</a:t>
            </a:r>
            <a:r>
              <a:rPr lang="zh-CN" altLang="en-US" sz="2400" dirty="0" smtClean="0"/>
              <a:t>各种中断服务程序。</a:t>
            </a:r>
          </a:p>
          <a:p>
            <a:pPr lvl="1" eaLnBrk="1" hangingPunct="1">
              <a:lnSpc>
                <a:spcPct val="90000"/>
              </a:lnSpc>
            </a:pPr>
            <a:r>
              <a:rPr lang="zh-CN" altLang="en-US" sz="2400" dirty="0" smtClean="0"/>
              <a:t>例如，可用</a:t>
            </a:r>
            <a:r>
              <a:rPr lang="en-US" altLang="zh-CN" sz="2400" dirty="0" smtClean="0"/>
              <a:t>INT 0</a:t>
            </a:r>
            <a:r>
              <a:rPr lang="zh-CN" altLang="en-US" sz="2400" dirty="0" smtClean="0"/>
              <a:t>让</a:t>
            </a:r>
            <a:r>
              <a:rPr lang="en-US" altLang="zh-CN" sz="2400" dirty="0" smtClean="0"/>
              <a:t>CPU</a:t>
            </a:r>
            <a:r>
              <a:rPr lang="zh-CN" altLang="en-US" sz="2400" dirty="0" smtClean="0"/>
              <a:t>执行除法出错中断服务程序，而不必运行除法程序；可用</a:t>
            </a:r>
            <a:r>
              <a:rPr lang="en-US" altLang="zh-CN" sz="2400" dirty="0" smtClean="0"/>
              <a:t>INT 2</a:t>
            </a:r>
            <a:r>
              <a:rPr lang="zh-CN" altLang="en-US" sz="2400" dirty="0" smtClean="0"/>
              <a:t>指令执行</a:t>
            </a:r>
            <a:r>
              <a:rPr lang="en-US" altLang="zh-CN" sz="2400" dirty="0" smtClean="0"/>
              <a:t>NMI</a:t>
            </a:r>
            <a:r>
              <a:rPr lang="zh-CN" altLang="en-US" sz="2400" dirty="0" smtClean="0"/>
              <a:t>中断服务程序，从而不必在</a:t>
            </a:r>
            <a:r>
              <a:rPr lang="en-US" altLang="zh-CN" sz="2400" dirty="0" smtClean="0"/>
              <a:t>NMI</a:t>
            </a:r>
            <a:r>
              <a:rPr lang="zh-CN" altLang="en-US" sz="2400" dirty="0" smtClean="0"/>
              <a:t>引脚上加外部信号，就可对</a:t>
            </a:r>
            <a:r>
              <a:rPr lang="en-US" altLang="zh-CN" sz="2400" dirty="0" smtClean="0"/>
              <a:t>NMI</a:t>
            </a:r>
            <a:r>
              <a:rPr lang="zh-CN" altLang="en-US" sz="2400" dirty="0" smtClean="0"/>
              <a:t>子程序进行调试。</a:t>
            </a:r>
          </a:p>
          <a:p>
            <a:pPr eaLnBrk="1" hangingPunct="1">
              <a:lnSpc>
                <a:spcPct val="90000"/>
              </a:lnSpc>
            </a:pPr>
            <a:endParaRPr lang="zh-CN" altLang="en-US" sz="2400" dirty="0" smtClean="0">
              <a:solidFill>
                <a:srgbClr val="CC0000"/>
              </a:solidFill>
            </a:endParaRPr>
          </a:p>
          <a:p>
            <a:pPr eaLnBrk="1" hangingPunct="1">
              <a:lnSpc>
                <a:spcPct val="90000"/>
              </a:lnSpc>
            </a:pPr>
            <a:r>
              <a:rPr lang="zh-CN" altLang="en-US" sz="2400" dirty="0" smtClean="0">
                <a:solidFill>
                  <a:srgbClr val="CC0000"/>
                </a:solidFill>
              </a:rPr>
              <a:t>功能调用：</a:t>
            </a:r>
          </a:p>
          <a:p>
            <a:pPr lvl="1" eaLnBrk="1" hangingPunct="1">
              <a:lnSpc>
                <a:spcPct val="90000"/>
              </a:lnSpc>
            </a:pPr>
            <a:r>
              <a:rPr lang="en-US" altLang="zh-CN" sz="2400" dirty="0" smtClean="0"/>
              <a:t>INT 16</a:t>
            </a:r>
            <a:r>
              <a:rPr lang="zh-CN" altLang="en-US" sz="2400" dirty="0" smtClean="0"/>
              <a:t>：</a:t>
            </a:r>
            <a:r>
              <a:rPr lang="en-US" altLang="zh-CN" sz="2400" dirty="0" smtClean="0"/>
              <a:t>BIOS</a:t>
            </a:r>
            <a:r>
              <a:rPr lang="zh-CN" altLang="en-US" sz="2400" dirty="0" smtClean="0"/>
              <a:t>服务</a:t>
            </a:r>
          </a:p>
          <a:p>
            <a:pPr lvl="1" eaLnBrk="1" hangingPunct="1">
              <a:lnSpc>
                <a:spcPct val="90000"/>
              </a:lnSpc>
            </a:pPr>
            <a:r>
              <a:rPr lang="en-US" altLang="zh-CN" sz="2400" dirty="0" smtClean="0"/>
              <a:t>INT 21</a:t>
            </a:r>
            <a:r>
              <a:rPr lang="zh-CN" altLang="en-US" sz="2400" dirty="0" smtClean="0"/>
              <a:t>：</a:t>
            </a:r>
            <a:r>
              <a:rPr lang="en-US" altLang="zh-CN" sz="2400" dirty="0" smtClean="0"/>
              <a:t>DOS</a:t>
            </a:r>
            <a:r>
              <a:rPr lang="zh-CN" altLang="en-US" sz="2400" dirty="0" smtClean="0"/>
              <a:t>服务</a:t>
            </a:r>
          </a:p>
        </p:txBody>
      </p:sp>
    </p:spTree>
    <p:extLst>
      <p:ext uri="{BB962C8B-B14F-4D97-AF65-F5344CB8AC3E}">
        <p14:creationId xmlns:p14="http://schemas.microsoft.com/office/powerpoint/2010/main" val="328956215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038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0387">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038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038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03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en-US" altLang="zh-CN" smtClean="0"/>
              <a:t>INT3</a:t>
            </a:r>
            <a:r>
              <a:rPr lang="zh-CN" altLang="en-US" smtClean="0"/>
              <a:t>、</a:t>
            </a:r>
            <a:r>
              <a:rPr lang="en-US" altLang="zh-CN" smtClean="0"/>
              <a:t>INTO</a:t>
            </a:r>
            <a:r>
              <a:rPr lang="zh-CN" altLang="en-US" smtClean="0"/>
              <a:t>指令</a:t>
            </a:r>
          </a:p>
        </p:txBody>
      </p:sp>
      <p:sp>
        <p:nvSpPr>
          <p:cNvPr id="275459" name="Rectangle 3"/>
          <p:cNvSpPr>
            <a:spLocks noGrp="1" noChangeArrowheads="1"/>
          </p:cNvSpPr>
          <p:nvPr>
            <p:ph type="body" idx="1"/>
          </p:nvPr>
        </p:nvSpPr>
        <p:spPr>
          <a:xfrm>
            <a:off x="250825" y="1125538"/>
            <a:ext cx="8569325" cy="5399087"/>
          </a:xfrm>
        </p:spPr>
        <p:txBody>
          <a:bodyPr/>
          <a:lstStyle/>
          <a:p>
            <a:pPr eaLnBrk="1" hangingPunct="1"/>
            <a:r>
              <a:rPr lang="en-US" altLang="zh-CN" sz="2400" dirty="0" smtClean="0">
                <a:solidFill>
                  <a:srgbClr val="CC0000"/>
                </a:solidFill>
              </a:rPr>
              <a:t>INT3</a:t>
            </a:r>
            <a:r>
              <a:rPr lang="zh-CN" altLang="en-US" sz="2400" dirty="0" smtClean="0"/>
              <a:t>指令</a:t>
            </a:r>
          </a:p>
          <a:p>
            <a:pPr lvl="1" eaLnBrk="1" hangingPunct="1"/>
            <a:r>
              <a:rPr lang="zh-CN" altLang="en-US" sz="2400" dirty="0" smtClean="0">
                <a:solidFill>
                  <a:srgbClr val="008000"/>
                </a:solidFill>
              </a:rPr>
              <a:t>格式：</a:t>
            </a:r>
            <a:r>
              <a:rPr lang="en-US" altLang="zh-CN" sz="2400" dirty="0" smtClean="0"/>
              <a:t>INT3</a:t>
            </a:r>
          </a:p>
          <a:p>
            <a:pPr lvl="1" eaLnBrk="1" hangingPunct="1"/>
            <a:r>
              <a:rPr lang="zh-CN" altLang="en-US" sz="2400" dirty="0" smtClean="0">
                <a:solidFill>
                  <a:srgbClr val="008000"/>
                </a:solidFill>
              </a:rPr>
              <a:t>功能：</a:t>
            </a:r>
            <a:r>
              <a:rPr lang="zh-CN" altLang="en-US" sz="2400" dirty="0" smtClean="0"/>
              <a:t>同“</a:t>
            </a:r>
            <a:r>
              <a:rPr lang="en-US" altLang="zh-CN" sz="2400" dirty="0" smtClean="0"/>
              <a:t>INT 3”</a:t>
            </a:r>
          </a:p>
          <a:p>
            <a:pPr eaLnBrk="1" hangingPunct="1"/>
            <a:r>
              <a:rPr lang="en-US" altLang="zh-CN" sz="2400" dirty="0" smtClean="0">
                <a:solidFill>
                  <a:srgbClr val="CC0000"/>
                </a:solidFill>
              </a:rPr>
              <a:t>INTO</a:t>
            </a:r>
            <a:r>
              <a:rPr lang="zh-CN" altLang="en-US" sz="2400" dirty="0" smtClean="0"/>
              <a:t>指令</a:t>
            </a:r>
            <a:endParaRPr lang="zh-CN" altLang="en-US" sz="2400" dirty="0" smtClean="0">
              <a:solidFill>
                <a:srgbClr val="CC0000"/>
              </a:solidFill>
            </a:endParaRPr>
          </a:p>
          <a:p>
            <a:pPr lvl="1" eaLnBrk="1" hangingPunct="1"/>
            <a:r>
              <a:rPr lang="zh-CN" altLang="en-US" sz="2400" dirty="0" smtClean="0">
                <a:solidFill>
                  <a:srgbClr val="008000"/>
                </a:solidFill>
              </a:rPr>
              <a:t>格式</a:t>
            </a:r>
            <a:r>
              <a:rPr lang="zh-CN" altLang="en-US" sz="2400" dirty="0" smtClean="0"/>
              <a:t>：</a:t>
            </a:r>
            <a:r>
              <a:rPr lang="en-US" altLang="zh-CN" sz="2400" dirty="0" smtClean="0"/>
              <a:t>INTO</a:t>
            </a:r>
          </a:p>
          <a:p>
            <a:pPr lvl="1" eaLnBrk="1" hangingPunct="1"/>
            <a:r>
              <a:rPr lang="zh-CN" altLang="en-US" sz="2400" dirty="0" smtClean="0">
                <a:solidFill>
                  <a:srgbClr val="008000"/>
                </a:solidFill>
              </a:rPr>
              <a:t>功能</a:t>
            </a:r>
            <a:r>
              <a:rPr lang="zh-CN" altLang="en-US" sz="2400" dirty="0" smtClean="0"/>
              <a:t>：同“</a:t>
            </a:r>
            <a:r>
              <a:rPr lang="en-US" altLang="zh-CN" sz="2400" dirty="0" smtClean="0"/>
              <a:t>INT 4”</a:t>
            </a:r>
          </a:p>
          <a:p>
            <a:pPr lvl="1" eaLnBrk="1" hangingPunct="1"/>
            <a:r>
              <a:rPr lang="zh-CN" altLang="en-US" sz="2400" dirty="0" smtClean="0"/>
              <a:t>当带符号数进行算术运算时，如果</a:t>
            </a:r>
            <a:r>
              <a:rPr lang="en-US" altLang="zh-CN" sz="2400" dirty="0" smtClean="0"/>
              <a:t>OF</a:t>
            </a:r>
            <a:r>
              <a:rPr lang="zh-CN" altLang="en-US" sz="2400" dirty="0" smtClean="0"/>
              <a:t>＝</a:t>
            </a:r>
            <a:r>
              <a:rPr lang="en-US" altLang="zh-CN" sz="2400" dirty="0" smtClean="0"/>
              <a:t>1</a:t>
            </a:r>
            <a:r>
              <a:rPr lang="zh-CN" altLang="en-US" sz="2400" dirty="0" smtClean="0"/>
              <a:t>，可由</a:t>
            </a:r>
            <a:r>
              <a:rPr lang="en-US" altLang="zh-CN" sz="2400" dirty="0" smtClean="0"/>
              <a:t>INTO</a:t>
            </a:r>
            <a:r>
              <a:rPr lang="zh-CN" altLang="en-US" sz="2400" dirty="0" smtClean="0"/>
              <a:t>产生溢出中断处理；若</a:t>
            </a:r>
            <a:r>
              <a:rPr lang="en-US" altLang="zh-CN" sz="2400" dirty="0" smtClean="0"/>
              <a:t>OF=0</a:t>
            </a:r>
            <a:r>
              <a:rPr lang="zh-CN" altLang="en-US" sz="2400" dirty="0" smtClean="0"/>
              <a:t>，则</a:t>
            </a:r>
            <a:r>
              <a:rPr lang="en-US" altLang="zh-CN" sz="2400" dirty="0" smtClean="0"/>
              <a:t>INTO</a:t>
            </a:r>
            <a:r>
              <a:rPr lang="zh-CN" altLang="en-US" sz="2400" dirty="0" smtClean="0"/>
              <a:t>指令不产生中断。</a:t>
            </a:r>
            <a:r>
              <a:rPr lang="zh-CN" altLang="en-US" sz="2400" dirty="0" smtClean="0">
                <a:solidFill>
                  <a:srgbClr val="0000CC"/>
                </a:solidFill>
              </a:rPr>
              <a:t>如果程序中无</a:t>
            </a:r>
            <a:r>
              <a:rPr lang="en-US" altLang="zh-CN" sz="2400" dirty="0" smtClean="0">
                <a:solidFill>
                  <a:srgbClr val="0000CC"/>
                </a:solidFill>
              </a:rPr>
              <a:t>INTO</a:t>
            </a:r>
            <a:r>
              <a:rPr lang="zh-CN" altLang="en-US" sz="2400" dirty="0" smtClean="0">
                <a:solidFill>
                  <a:srgbClr val="0000CC"/>
                </a:solidFill>
              </a:rPr>
              <a:t>，溢出异常被忽略</a:t>
            </a:r>
            <a:r>
              <a:rPr lang="zh-CN" altLang="en-US" sz="2400" dirty="0" smtClean="0"/>
              <a:t>。</a:t>
            </a:r>
          </a:p>
          <a:p>
            <a:pPr lvl="1" eaLnBrk="1" hangingPunct="1"/>
            <a:r>
              <a:rPr lang="zh-CN" altLang="en-US" sz="2400" dirty="0" smtClean="0">
                <a:solidFill>
                  <a:srgbClr val="0000CC"/>
                </a:solidFill>
              </a:rPr>
              <a:t>因此，有符号数加减运算后，必须使用</a:t>
            </a:r>
            <a:r>
              <a:rPr lang="en-US" altLang="zh-CN" sz="2400" dirty="0" smtClean="0">
                <a:solidFill>
                  <a:srgbClr val="0000CC"/>
                </a:solidFill>
              </a:rPr>
              <a:t>INTO</a:t>
            </a:r>
            <a:r>
              <a:rPr lang="zh-CN" altLang="en-US" sz="2400" dirty="0" smtClean="0"/>
              <a:t>，一旦溢出就能及时向</a:t>
            </a:r>
            <a:r>
              <a:rPr lang="en-US" altLang="zh-CN" sz="2400" dirty="0" smtClean="0"/>
              <a:t>CPU</a:t>
            </a:r>
            <a:r>
              <a:rPr lang="zh-CN" altLang="en-US" sz="2400" dirty="0" smtClean="0"/>
              <a:t>提出中断请求，如显示出错信息。溢出中断处理完后，</a:t>
            </a:r>
            <a:r>
              <a:rPr lang="en-US" altLang="zh-CN" sz="2400" dirty="0" smtClean="0"/>
              <a:t>CPU</a:t>
            </a:r>
            <a:r>
              <a:rPr lang="zh-CN" altLang="en-US" sz="2400" dirty="0" smtClean="0"/>
              <a:t>将不返回原程序继续执行，而是把控制权交给操作系统。</a:t>
            </a:r>
          </a:p>
        </p:txBody>
      </p:sp>
    </p:spTree>
    <p:extLst>
      <p:ext uri="{BB962C8B-B14F-4D97-AF65-F5344CB8AC3E}">
        <p14:creationId xmlns:p14="http://schemas.microsoft.com/office/powerpoint/2010/main" val="408067237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75459">
                                            <p:txEl>
                                              <p:pRg st="6" end="6"/>
                                            </p:txEl>
                                          </p:spTgt>
                                        </p:tgtEl>
                                        <p:attrNameLst>
                                          <p:attrName>style.visibility</p:attrName>
                                        </p:attrNameLst>
                                      </p:cBhvr>
                                      <p:to>
                                        <p:strVal val="visible"/>
                                      </p:to>
                                    </p:set>
                                    <p:animEffect transition="in" filter="slide(fromBottom)">
                                      <p:cBhvr>
                                        <p:cTn id="7" dur="500"/>
                                        <p:tgtEl>
                                          <p:spTgt spid="275459">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75459">
                                            <p:txEl>
                                              <p:pRg st="7" end="7"/>
                                            </p:txEl>
                                          </p:spTgt>
                                        </p:tgtEl>
                                        <p:attrNameLst>
                                          <p:attrName>style.visibility</p:attrName>
                                        </p:attrNameLst>
                                      </p:cBhvr>
                                      <p:to>
                                        <p:strVal val="visible"/>
                                      </p:to>
                                    </p:set>
                                    <p:animEffect transition="in" filter="slide(fromBottom)">
                                      <p:cBhvr>
                                        <p:cTn id="12" dur="500"/>
                                        <p:tgtEl>
                                          <p:spTgt spid="2754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r>
              <a:rPr lang="en-US" altLang="zh-CN" smtClean="0"/>
              <a:t>IRET</a:t>
            </a:r>
            <a:r>
              <a:rPr lang="zh-CN" altLang="en-US" smtClean="0"/>
              <a:t>指令</a:t>
            </a:r>
          </a:p>
        </p:txBody>
      </p:sp>
      <p:sp>
        <p:nvSpPr>
          <p:cNvPr id="342019" name="Rectangle 3"/>
          <p:cNvSpPr>
            <a:spLocks noGrp="1" noChangeArrowheads="1"/>
          </p:cNvSpPr>
          <p:nvPr>
            <p:ph type="body" idx="1"/>
          </p:nvPr>
        </p:nvSpPr>
        <p:spPr>
          <a:xfrm>
            <a:off x="250825" y="1125538"/>
            <a:ext cx="8569325" cy="5472112"/>
          </a:xfrm>
        </p:spPr>
        <p:txBody>
          <a:bodyPr/>
          <a:lstStyle/>
          <a:p>
            <a:pPr eaLnBrk="1" hangingPunct="1"/>
            <a:r>
              <a:rPr lang="en-US" altLang="zh-CN" dirty="0" smtClean="0">
                <a:solidFill>
                  <a:srgbClr val="CC0000"/>
                </a:solidFill>
              </a:rPr>
              <a:t>IRET</a:t>
            </a:r>
            <a:r>
              <a:rPr lang="zh-CN" altLang="en-US" dirty="0" smtClean="0"/>
              <a:t>：</a:t>
            </a:r>
            <a:r>
              <a:rPr lang="zh-CN" altLang="en-US" dirty="0" smtClean="0">
                <a:solidFill>
                  <a:srgbClr val="0000CC"/>
                </a:solidFill>
              </a:rPr>
              <a:t>实模式</a:t>
            </a:r>
            <a:r>
              <a:rPr lang="zh-CN" altLang="en-US" dirty="0" smtClean="0"/>
              <a:t>中断返回</a:t>
            </a:r>
          </a:p>
          <a:p>
            <a:pPr lvl="1" eaLnBrk="1" hangingPunct="1"/>
            <a:r>
              <a:rPr lang="zh-CN" altLang="en-US" dirty="0" smtClean="0"/>
              <a:t>总是被安排在中断服务程序的出口处。</a:t>
            </a:r>
          </a:p>
          <a:p>
            <a:pPr lvl="1" eaLnBrk="1" hangingPunct="1"/>
            <a:r>
              <a:rPr lang="zh-CN" altLang="en-US" dirty="0" smtClean="0"/>
              <a:t>当</a:t>
            </a:r>
            <a:r>
              <a:rPr lang="en-US" altLang="zh-CN" dirty="0" smtClean="0"/>
              <a:t>IRET</a:t>
            </a:r>
            <a:r>
              <a:rPr lang="zh-CN" altLang="en-US" dirty="0" smtClean="0"/>
              <a:t>执行后，首先从堆栈中依次弹出</a:t>
            </a:r>
            <a:r>
              <a:rPr lang="zh-CN" altLang="en-US" dirty="0" smtClean="0">
                <a:solidFill>
                  <a:srgbClr val="0033CC"/>
                </a:solidFill>
              </a:rPr>
              <a:t>程序断点</a:t>
            </a:r>
            <a:r>
              <a:rPr lang="zh-CN" altLang="en-US" dirty="0" smtClean="0"/>
              <a:t>（送入</a:t>
            </a:r>
            <a:r>
              <a:rPr lang="en-US" altLang="zh-CN" dirty="0" smtClean="0"/>
              <a:t>IP</a:t>
            </a:r>
            <a:r>
              <a:rPr lang="zh-CN" altLang="en-US" dirty="0" smtClean="0"/>
              <a:t>和</a:t>
            </a:r>
            <a:r>
              <a:rPr lang="en-US" altLang="zh-CN" dirty="0" smtClean="0"/>
              <a:t>CS</a:t>
            </a:r>
            <a:r>
              <a:rPr lang="zh-CN" altLang="en-US" dirty="0" smtClean="0"/>
              <a:t>），接着弹出</a:t>
            </a:r>
            <a:r>
              <a:rPr lang="zh-CN" altLang="en-US" dirty="0" smtClean="0">
                <a:solidFill>
                  <a:srgbClr val="0033CC"/>
                </a:solidFill>
              </a:rPr>
              <a:t>标志寄存器</a:t>
            </a:r>
            <a:r>
              <a:rPr lang="zh-CN" altLang="en-US" dirty="0" smtClean="0"/>
              <a:t>；然后按</a:t>
            </a:r>
            <a:r>
              <a:rPr lang="en-US" altLang="zh-CN" dirty="0" smtClean="0"/>
              <a:t>CS:IP</a:t>
            </a:r>
            <a:r>
              <a:rPr lang="zh-CN" altLang="en-US" dirty="0" smtClean="0"/>
              <a:t>的值使</a:t>
            </a:r>
            <a:r>
              <a:rPr lang="en-US" altLang="zh-CN" dirty="0" smtClean="0"/>
              <a:t>CPU</a:t>
            </a:r>
            <a:r>
              <a:rPr lang="zh-CN" altLang="en-US" dirty="0" smtClean="0"/>
              <a:t>返回断点继续执行。</a:t>
            </a:r>
            <a:endParaRPr lang="en-US" altLang="zh-CN" dirty="0" smtClean="0"/>
          </a:p>
          <a:p>
            <a:pPr eaLnBrk="1"/>
            <a:endParaRPr lang="en-US" altLang="zh-CN" dirty="0" smtClean="0"/>
          </a:p>
          <a:p>
            <a:pPr eaLnBrk="1"/>
            <a:r>
              <a:rPr lang="en-US" altLang="zh-CN" dirty="0" smtClean="0"/>
              <a:t>IRET</a:t>
            </a:r>
            <a:r>
              <a:rPr lang="zh-CN" altLang="en-US" dirty="0" smtClean="0"/>
              <a:t>相当于：</a:t>
            </a:r>
            <a:endParaRPr lang="en-US" altLang="zh-CN" dirty="0" smtClean="0"/>
          </a:p>
          <a:p>
            <a:pPr lvl="1" eaLnBrk="1"/>
            <a:r>
              <a:rPr lang="zh-CN" altLang="en-US" dirty="0" smtClean="0">
                <a:solidFill>
                  <a:srgbClr val="C00000"/>
                </a:solidFill>
              </a:rPr>
              <a:t>先</a:t>
            </a:r>
            <a:r>
              <a:rPr lang="en-US" altLang="zh-CN" dirty="0" smtClean="0">
                <a:solidFill>
                  <a:srgbClr val="C00000"/>
                </a:solidFill>
              </a:rPr>
              <a:t>RET</a:t>
            </a:r>
            <a:r>
              <a:rPr lang="zh-CN" altLang="en-US" dirty="0" smtClean="0">
                <a:solidFill>
                  <a:srgbClr val="C00000"/>
                </a:solidFill>
              </a:rPr>
              <a:t>，再</a:t>
            </a:r>
            <a:r>
              <a:rPr lang="en-US" altLang="zh-CN" dirty="0" smtClean="0">
                <a:solidFill>
                  <a:srgbClr val="C00000"/>
                </a:solidFill>
              </a:rPr>
              <a:t>POPF</a:t>
            </a:r>
            <a:r>
              <a:rPr lang="zh-CN" altLang="en-US" dirty="0" smtClean="0">
                <a:solidFill>
                  <a:srgbClr val="C00000"/>
                </a:solidFill>
              </a:rPr>
              <a:t>。</a:t>
            </a:r>
            <a:endParaRPr lang="en-US" altLang="zh-CN" dirty="0" smtClean="0">
              <a:solidFill>
                <a:srgbClr val="C00000"/>
              </a:solidFill>
            </a:endParaRPr>
          </a:p>
          <a:p>
            <a:pPr eaLnBrk="1"/>
            <a:endParaRPr lang="en-US" altLang="zh-CN" dirty="0">
              <a:solidFill>
                <a:srgbClr val="C00000"/>
              </a:solidFill>
            </a:endParaRPr>
          </a:p>
          <a:p>
            <a:pPr eaLnBrk="1"/>
            <a:r>
              <a:rPr lang="zh-CN" altLang="en-US" dirty="0" smtClean="0">
                <a:solidFill>
                  <a:srgbClr val="C00000"/>
                </a:solidFill>
              </a:rPr>
              <a:t>保护模式：</a:t>
            </a:r>
            <a:r>
              <a:rPr lang="en-US" altLang="zh-CN" dirty="0" smtClean="0">
                <a:solidFill>
                  <a:srgbClr val="C00000"/>
                </a:solidFill>
              </a:rPr>
              <a:t>IRETD</a:t>
            </a:r>
          </a:p>
          <a:p>
            <a:pPr eaLnBrk="1"/>
            <a:r>
              <a:rPr lang="en-US" altLang="zh-CN" dirty="0" smtClean="0">
                <a:solidFill>
                  <a:srgbClr val="C00000"/>
                </a:solidFill>
              </a:rPr>
              <a:t>64</a:t>
            </a:r>
            <a:r>
              <a:rPr lang="zh-CN" altLang="en-US" dirty="0">
                <a:solidFill>
                  <a:srgbClr val="C00000"/>
                </a:solidFill>
              </a:rPr>
              <a:t>位</a:t>
            </a:r>
            <a:r>
              <a:rPr lang="zh-CN" altLang="en-US" dirty="0" smtClean="0">
                <a:solidFill>
                  <a:srgbClr val="C00000"/>
                </a:solidFill>
              </a:rPr>
              <a:t>模式：</a:t>
            </a:r>
            <a:r>
              <a:rPr lang="en-US" altLang="zh-CN" dirty="0" smtClean="0">
                <a:solidFill>
                  <a:srgbClr val="C00000"/>
                </a:solidFill>
              </a:rPr>
              <a:t>IRETQ</a:t>
            </a:r>
            <a:endParaRPr lang="zh-CN" altLang="en-US" dirty="0" smtClean="0">
              <a:solidFill>
                <a:srgbClr val="C00000"/>
              </a:solidFill>
            </a:endParaRPr>
          </a:p>
        </p:txBody>
      </p:sp>
    </p:spTree>
    <p:extLst>
      <p:ext uri="{BB962C8B-B14F-4D97-AF65-F5344CB8AC3E}">
        <p14:creationId xmlns:p14="http://schemas.microsoft.com/office/powerpoint/2010/main" val="355210173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42019">
                                            <p:txEl>
                                              <p:pRg st="2" end="2"/>
                                            </p:txEl>
                                          </p:spTgt>
                                        </p:tgtEl>
                                        <p:attrNameLst>
                                          <p:attrName>style.visibility</p:attrName>
                                        </p:attrNameLst>
                                      </p:cBhvr>
                                      <p:to>
                                        <p:strVal val="visible"/>
                                      </p:to>
                                    </p:set>
                                    <p:animEffect transition="in" filter="slide(fromBottom)">
                                      <p:cBhvr>
                                        <p:cTn id="7" dur="500"/>
                                        <p:tgtEl>
                                          <p:spTgt spid="34201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42019">
                                            <p:txEl>
                                              <p:pRg st="4" end="4"/>
                                            </p:txEl>
                                          </p:spTgt>
                                        </p:tgtEl>
                                        <p:attrNameLst>
                                          <p:attrName>style.visibility</p:attrName>
                                        </p:attrNameLst>
                                      </p:cBhvr>
                                      <p:to>
                                        <p:strVal val="visible"/>
                                      </p:to>
                                    </p:set>
                                    <p:animEffect transition="in" filter="slide(fromBottom)">
                                      <p:cBhvr>
                                        <p:cTn id="12" dur="500"/>
                                        <p:tgtEl>
                                          <p:spTgt spid="34201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42019">
                                            <p:txEl>
                                              <p:pRg st="5" end="5"/>
                                            </p:txEl>
                                          </p:spTgt>
                                        </p:tgtEl>
                                        <p:attrNameLst>
                                          <p:attrName>style.visibility</p:attrName>
                                        </p:attrNameLst>
                                      </p:cBhvr>
                                      <p:to>
                                        <p:strVal val="visible"/>
                                      </p:to>
                                    </p:set>
                                    <p:animEffect transition="in" filter="slide(fromBottom)">
                                      <p:cBhvr>
                                        <p:cTn id="17" dur="500"/>
                                        <p:tgtEl>
                                          <p:spTgt spid="342019">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342019">
                                            <p:txEl>
                                              <p:pRg st="7" end="7"/>
                                            </p:txEl>
                                          </p:spTgt>
                                        </p:tgtEl>
                                        <p:attrNameLst>
                                          <p:attrName>style.visibility</p:attrName>
                                        </p:attrNameLst>
                                      </p:cBhvr>
                                      <p:to>
                                        <p:strVal val="visible"/>
                                      </p:to>
                                    </p:set>
                                    <p:animEffect transition="in" filter="slide(fromBottom)">
                                      <p:cBhvr>
                                        <p:cTn id="22" dur="500"/>
                                        <p:tgtEl>
                                          <p:spTgt spid="342019">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342019">
                                            <p:txEl>
                                              <p:pRg st="8" end="8"/>
                                            </p:txEl>
                                          </p:spTgt>
                                        </p:tgtEl>
                                        <p:attrNameLst>
                                          <p:attrName>style.visibility</p:attrName>
                                        </p:attrNameLst>
                                      </p:cBhvr>
                                      <p:to>
                                        <p:strVal val="visible"/>
                                      </p:to>
                                    </p:set>
                                    <p:animEffect transition="in" filter="slide(fromBottom)">
                                      <p:cBhvr>
                                        <p:cTn id="27" dur="500"/>
                                        <p:tgtEl>
                                          <p:spTgt spid="3420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中断服务程序</a:t>
            </a:r>
            <a:endParaRPr lang="en-US" dirty="0"/>
          </a:p>
        </p:txBody>
      </p:sp>
      <p:sp>
        <p:nvSpPr>
          <p:cNvPr id="3" name="内容占位符 2"/>
          <p:cNvSpPr>
            <a:spLocks noGrp="1"/>
          </p:cNvSpPr>
          <p:nvPr>
            <p:ph idx="1"/>
          </p:nvPr>
        </p:nvSpPr>
        <p:spPr/>
        <p:txBody>
          <a:bodyPr/>
          <a:lstStyle/>
          <a:p>
            <a:r>
              <a:rPr lang="zh-CN" altLang="en-US" dirty="0" smtClean="0">
                <a:solidFill>
                  <a:srgbClr val="CC00CC"/>
                </a:solidFill>
              </a:rPr>
              <a:t>例，</a:t>
            </a:r>
            <a:r>
              <a:rPr lang="zh-CN" altLang="en-US" dirty="0" smtClean="0"/>
              <a:t>累加</a:t>
            </a:r>
            <a:r>
              <a:rPr lang="en-US" altLang="zh-CN" dirty="0" smtClean="0"/>
              <a:t>DI</a:t>
            </a:r>
            <a:r>
              <a:rPr lang="zh-CN" altLang="en-US" dirty="0" smtClean="0"/>
              <a:t>、</a:t>
            </a:r>
            <a:r>
              <a:rPr lang="en-US" altLang="zh-CN" dirty="0" smtClean="0"/>
              <a:t>SI</a:t>
            </a:r>
            <a:r>
              <a:rPr lang="zh-CN" altLang="en-US" dirty="0" smtClean="0"/>
              <a:t>、</a:t>
            </a:r>
            <a:r>
              <a:rPr lang="en-US" altLang="zh-CN" dirty="0" smtClean="0"/>
              <a:t>BP</a:t>
            </a:r>
            <a:r>
              <a:rPr lang="zh-CN" altLang="en-US" dirty="0" smtClean="0"/>
              <a:t>和</a:t>
            </a:r>
            <a:r>
              <a:rPr lang="en-US" altLang="zh-CN" dirty="0" smtClean="0"/>
              <a:t>BX</a:t>
            </a:r>
            <a:r>
              <a:rPr lang="zh-CN" altLang="en-US" dirty="0" smtClean="0"/>
              <a:t>内容的中断服务程序。</a:t>
            </a:r>
            <a:endParaRPr lang="en-US" altLang="zh-CN" dirty="0" smtClean="0"/>
          </a:p>
          <a:p>
            <a:endParaRPr lang="en-US" dirty="0"/>
          </a:p>
          <a:p>
            <a:pPr marL="0" indent="0">
              <a:buNone/>
            </a:pPr>
            <a:r>
              <a:rPr lang="en-US" dirty="0" smtClean="0"/>
              <a:t>INTS PROC FAR USES AX</a:t>
            </a:r>
          </a:p>
          <a:p>
            <a:pPr marL="0" indent="0">
              <a:buNone/>
            </a:pPr>
            <a:r>
              <a:rPr lang="en-US" dirty="0" smtClean="0"/>
              <a:t>	ADD AX, BX</a:t>
            </a:r>
          </a:p>
          <a:p>
            <a:pPr marL="0" indent="0">
              <a:buNone/>
            </a:pPr>
            <a:r>
              <a:rPr lang="en-US" dirty="0"/>
              <a:t>	</a:t>
            </a:r>
            <a:r>
              <a:rPr lang="en-US" dirty="0" smtClean="0"/>
              <a:t>ADD AX, BP</a:t>
            </a:r>
          </a:p>
          <a:p>
            <a:pPr marL="0" indent="0">
              <a:buNone/>
            </a:pPr>
            <a:r>
              <a:rPr lang="en-US" dirty="0"/>
              <a:t>	</a:t>
            </a:r>
            <a:r>
              <a:rPr lang="en-US" dirty="0" smtClean="0"/>
              <a:t>ADD AX, DI</a:t>
            </a:r>
          </a:p>
          <a:p>
            <a:pPr marL="0" indent="0">
              <a:buNone/>
            </a:pPr>
            <a:r>
              <a:rPr lang="en-US" dirty="0"/>
              <a:t>	</a:t>
            </a:r>
            <a:r>
              <a:rPr lang="en-US" dirty="0" smtClean="0"/>
              <a:t>ADD AX, SI</a:t>
            </a:r>
          </a:p>
          <a:p>
            <a:pPr marL="0" indent="0">
              <a:buNone/>
            </a:pPr>
            <a:r>
              <a:rPr lang="en-US" dirty="0"/>
              <a:t>	</a:t>
            </a:r>
            <a:r>
              <a:rPr lang="en-US" dirty="0" smtClean="0"/>
              <a:t>IRET</a:t>
            </a:r>
          </a:p>
          <a:p>
            <a:pPr marL="0" indent="0">
              <a:buNone/>
            </a:pPr>
            <a:r>
              <a:rPr lang="en-US" dirty="0" smtClean="0"/>
              <a:t>INTS EDNP</a:t>
            </a:r>
            <a:endParaRPr lang="en-US" dirty="0"/>
          </a:p>
        </p:txBody>
      </p:sp>
    </p:spTree>
    <p:extLst>
      <p:ext uri="{BB962C8B-B14F-4D97-AF65-F5344CB8AC3E}">
        <p14:creationId xmlns:p14="http://schemas.microsoft.com/office/powerpoint/2010/main" val="937523512"/>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中断控制</a:t>
            </a:r>
            <a:endParaRPr lang="en-US" dirty="0"/>
          </a:p>
        </p:txBody>
      </p:sp>
      <p:sp>
        <p:nvSpPr>
          <p:cNvPr id="3" name="内容占位符 2"/>
          <p:cNvSpPr>
            <a:spLocks noGrp="1"/>
          </p:cNvSpPr>
          <p:nvPr>
            <p:ph idx="1"/>
          </p:nvPr>
        </p:nvSpPr>
        <p:spPr/>
        <p:txBody>
          <a:bodyPr/>
          <a:lstStyle/>
          <a:p>
            <a:r>
              <a:rPr lang="zh-CN" altLang="en-US" sz="2400" dirty="0">
                <a:solidFill>
                  <a:srgbClr val="C00000"/>
                </a:solidFill>
              </a:rPr>
              <a:t>硬件</a:t>
            </a:r>
            <a:r>
              <a:rPr lang="zh-CN" altLang="en-US" sz="2400" dirty="0" smtClean="0">
                <a:solidFill>
                  <a:srgbClr val="C00000"/>
                </a:solidFill>
              </a:rPr>
              <a:t>产生</a:t>
            </a:r>
            <a:r>
              <a:rPr lang="zh-CN" altLang="en-US" sz="2400" dirty="0" smtClean="0"/>
              <a:t>的外部中断有两个来源：</a:t>
            </a:r>
            <a:endParaRPr lang="en-US" altLang="zh-CN" sz="2400" dirty="0" smtClean="0"/>
          </a:p>
          <a:p>
            <a:pPr lvl="1" eaLnBrk="1">
              <a:lnSpc>
                <a:spcPct val="90000"/>
              </a:lnSpc>
            </a:pPr>
            <a:r>
              <a:rPr lang="en-US" altLang="zh-CN" sz="2400" dirty="0" smtClean="0"/>
              <a:t>NMI</a:t>
            </a:r>
            <a:r>
              <a:rPr lang="zh-CN" altLang="en-US" sz="2400" dirty="0" smtClean="0"/>
              <a:t>引脚</a:t>
            </a:r>
            <a:endParaRPr lang="en-US" altLang="zh-CN" sz="2400" dirty="0" smtClean="0"/>
          </a:p>
          <a:p>
            <a:pPr lvl="1" eaLnBrk="1">
              <a:lnSpc>
                <a:spcPct val="90000"/>
              </a:lnSpc>
            </a:pPr>
            <a:r>
              <a:rPr lang="en-US" altLang="zh-CN" sz="2400" dirty="0" smtClean="0"/>
              <a:t>INTR</a:t>
            </a:r>
            <a:r>
              <a:rPr lang="zh-CN" altLang="en-US" sz="2400" dirty="0" smtClean="0"/>
              <a:t>引脚（可屏蔽中断）</a:t>
            </a:r>
          </a:p>
          <a:p>
            <a:endParaRPr lang="en-US" sz="2400" dirty="0" smtClean="0"/>
          </a:p>
          <a:p>
            <a:r>
              <a:rPr lang="zh-CN" altLang="en-US" sz="2400" dirty="0" smtClean="0"/>
              <a:t>控制</a:t>
            </a:r>
            <a:r>
              <a:rPr lang="en-US" altLang="zh-CN" sz="2400" dirty="0" smtClean="0"/>
              <a:t>INTR</a:t>
            </a:r>
            <a:r>
              <a:rPr lang="zh-CN" altLang="en-US" sz="2400" dirty="0" smtClean="0"/>
              <a:t>引脚的指令有两条：</a:t>
            </a:r>
            <a:r>
              <a:rPr lang="en-US" altLang="zh-CN" sz="2400" dirty="0" smtClean="0">
                <a:solidFill>
                  <a:srgbClr val="C00000"/>
                </a:solidFill>
              </a:rPr>
              <a:t>STI</a:t>
            </a:r>
            <a:r>
              <a:rPr lang="zh-CN" altLang="en-US" sz="2400" dirty="0" smtClean="0"/>
              <a:t>、</a:t>
            </a:r>
            <a:r>
              <a:rPr lang="en-US" altLang="zh-CN" sz="2400" dirty="0" smtClean="0">
                <a:solidFill>
                  <a:srgbClr val="C00000"/>
                </a:solidFill>
              </a:rPr>
              <a:t>CLI</a:t>
            </a:r>
            <a:r>
              <a:rPr lang="zh-CN" altLang="en-US" sz="2400" dirty="0" smtClean="0"/>
              <a:t>。</a:t>
            </a:r>
            <a:endParaRPr lang="en-US" altLang="zh-CN" sz="2400" dirty="0" smtClean="0"/>
          </a:p>
          <a:p>
            <a:pPr lvl="1"/>
            <a:endParaRPr lang="en-US" sz="2400" dirty="0" smtClean="0">
              <a:solidFill>
                <a:srgbClr val="C00000"/>
              </a:solidFill>
            </a:endParaRPr>
          </a:p>
          <a:p>
            <a:r>
              <a:rPr lang="en-US" sz="2400" dirty="0" smtClean="0">
                <a:solidFill>
                  <a:srgbClr val="C00000"/>
                </a:solidFill>
              </a:rPr>
              <a:t>STI</a:t>
            </a:r>
            <a:r>
              <a:rPr lang="zh-CN" altLang="en-US" sz="2400" dirty="0" smtClean="0">
                <a:solidFill>
                  <a:srgbClr val="C00000"/>
                </a:solidFill>
              </a:rPr>
              <a:t>指令</a:t>
            </a:r>
            <a:endParaRPr lang="en-US" altLang="zh-CN" sz="2400" dirty="0" smtClean="0">
              <a:solidFill>
                <a:srgbClr val="C00000"/>
              </a:solidFill>
            </a:endParaRPr>
          </a:p>
          <a:p>
            <a:pPr lvl="1"/>
            <a:r>
              <a:rPr lang="zh-CN" altLang="en-US" sz="2400" dirty="0" smtClean="0">
                <a:solidFill>
                  <a:srgbClr val="CC00CC"/>
                </a:solidFill>
              </a:rPr>
              <a:t>格式：</a:t>
            </a:r>
            <a:r>
              <a:rPr lang="en-US" altLang="zh-CN" sz="2400" dirty="0" smtClean="0">
                <a:solidFill>
                  <a:srgbClr val="C00000"/>
                </a:solidFill>
              </a:rPr>
              <a:t>STI</a:t>
            </a:r>
          </a:p>
          <a:p>
            <a:pPr lvl="1"/>
            <a:r>
              <a:rPr lang="zh-CN" altLang="en-US" sz="2400" dirty="0" smtClean="0">
                <a:solidFill>
                  <a:srgbClr val="CC00CC"/>
                </a:solidFill>
              </a:rPr>
              <a:t>功能：</a:t>
            </a:r>
            <a:r>
              <a:rPr lang="zh-CN" altLang="en-US" sz="2400" dirty="0" smtClean="0"/>
              <a:t>设置</a:t>
            </a:r>
            <a:r>
              <a:rPr lang="zh-CN" altLang="en-US" sz="2400" dirty="0"/>
              <a:t>中断允许</a:t>
            </a:r>
            <a:r>
              <a:rPr lang="zh-CN" altLang="en-US" sz="2400" dirty="0" smtClean="0"/>
              <a:t>标志，将</a:t>
            </a:r>
            <a:r>
              <a:rPr lang="en-US" altLang="zh-CN" sz="2400" dirty="0" smtClean="0"/>
              <a:t>IF</a:t>
            </a:r>
            <a:r>
              <a:rPr lang="zh-CN" altLang="en-US" sz="2400" dirty="0" smtClean="0"/>
              <a:t>置</a:t>
            </a:r>
            <a:r>
              <a:rPr lang="en-US" altLang="zh-CN" sz="2400" dirty="0" smtClean="0"/>
              <a:t>1</a:t>
            </a:r>
            <a:r>
              <a:rPr lang="zh-CN" altLang="en-US" sz="2400" dirty="0" smtClean="0"/>
              <a:t>，允许</a:t>
            </a:r>
            <a:r>
              <a:rPr lang="en-US" altLang="zh-CN" sz="2400" dirty="0" smtClean="0"/>
              <a:t>INTR</a:t>
            </a:r>
            <a:r>
              <a:rPr lang="zh-CN" altLang="en-US" sz="2400" dirty="0" smtClean="0"/>
              <a:t>输入。</a:t>
            </a:r>
            <a:endParaRPr lang="en-US" altLang="zh-CN" sz="2400" dirty="0" smtClean="0"/>
          </a:p>
          <a:p>
            <a:r>
              <a:rPr lang="en-US" sz="2400" dirty="0" smtClean="0">
                <a:solidFill>
                  <a:srgbClr val="C00000"/>
                </a:solidFill>
              </a:rPr>
              <a:t>CLI</a:t>
            </a:r>
            <a:r>
              <a:rPr lang="zh-CN" altLang="en-US" sz="2400" dirty="0" smtClean="0">
                <a:solidFill>
                  <a:srgbClr val="C00000"/>
                </a:solidFill>
              </a:rPr>
              <a:t>指令</a:t>
            </a:r>
            <a:endParaRPr lang="en-US" altLang="zh-CN" sz="2400" dirty="0" smtClean="0">
              <a:solidFill>
                <a:srgbClr val="C00000"/>
              </a:solidFill>
            </a:endParaRPr>
          </a:p>
          <a:p>
            <a:pPr lvl="1"/>
            <a:r>
              <a:rPr lang="zh-CN" altLang="en-US" sz="2400" dirty="0" smtClean="0">
                <a:solidFill>
                  <a:srgbClr val="CC00CC"/>
                </a:solidFill>
              </a:rPr>
              <a:t>格式：</a:t>
            </a:r>
            <a:r>
              <a:rPr lang="en-US" altLang="zh-CN" sz="2400" dirty="0" smtClean="0">
                <a:solidFill>
                  <a:srgbClr val="C00000"/>
                </a:solidFill>
              </a:rPr>
              <a:t>CLI</a:t>
            </a:r>
          </a:p>
          <a:p>
            <a:pPr lvl="1"/>
            <a:r>
              <a:rPr lang="zh-CN" altLang="en-US" sz="2400" dirty="0" smtClean="0">
                <a:solidFill>
                  <a:srgbClr val="CC00CC"/>
                </a:solidFill>
              </a:rPr>
              <a:t>功能：</a:t>
            </a:r>
            <a:r>
              <a:rPr lang="zh-CN" altLang="en-US" sz="2400" dirty="0" smtClean="0"/>
              <a:t>清除中断允许标志，将</a:t>
            </a:r>
            <a:r>
              <a:rPr lang="en-US" altLang="zh-CN" sz="2400" dirty="0" smtClean="0"/>
              <a:t>IF</a:t>
            </a:r>
            <a:r>
              <a:rPr lang="zh-CN" altLang="en-US" sz="2400" dirty="0" smtClean="0"/>
              <a:t>清零，禁止</a:t>
            </a:r>
            <a:r>
              <a:rPr lang="en-US" altLang="zh-CN" sz="2400" dirty="0" smtClean="0"/>
              <a:t>INTR</a:t>
            </a:r>
            <a:r>
              <a:rPr lang="zh-CN" altLang="en-US" sz="2400" dirty="0" smtClean="0"/>
              <a:t>输入。</a:t>
            </a:r>
            <a:endParaRPr lang="en-US" altLang="zh-CN" sz="2400" dirty="0" smtClean="0"/>
          </a:p>
          <a:p>
            <a:pPr lvl="1"/>
            <a:endParaRPr lang="en-US" sz="2400" dirty="0"/>
          </a:p>
        </p:txBody>
      </p:sp>
    </p:spTree>
    <p:extLst>
      <p:ext uri="{BB962C8B-B14F-4D97-AF65-F5344CB8AC3E}">
        <p14:creationId xmlns:p14="http://schemas.microsoft.com/office/powerpoint/2010/main" val="405633796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 calcmode="lin" valueType="num">
                                      <p:cBhvr additive="base">
                                        <p:cTn id="2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 calcmode="lin" valueType="num">
                                      <p:cBhvr additive="base">
                                        <p:cTn id="2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PC</a:t>
            </a:r>
            <a:r>
              <a:rPr lang="zh-CN" altLang="en-US" dirty="0" smtClean="0"/>
              <a:t>机的中断</a:t>
            </a:r>
            <a:endParaRPr lang="en-US" dirty="0"/>
          </a:p>
        </p:txBody>
      </p:sp>
      <p:sp>
        <p:nvSpPr>
          <p:cNvPr id="3" name="内容占位符 2"/>
          <p:cNvSpPr>
            <a:spLocks noGrp="1"/>
          </p:cNvSpPr>
          <p:nvPr>
            <p:ph idx="1"/>
          </p:nvPr>
        </p:nvSpPr>
        <p:spPr/>
        <p:txBody>
          <a:bodyPr/>
          <a:lstStyle/>
          <a:p>
            <a:r>
              <a:rPr lang="zh-CN" altLang="en-US" dirty="0" smtClean="0"/>
              <a:t>早期的</a:t>
            </a:r>
            <a:r>
              <a:rPr lang="en-US" altLang="zh-CN" dirty="0" smtClean="0"/>
              <a:t>PC</a:t>
            </a:r>
            <a:r>
              <a:rPr lang="zh-CN" altLang="en-US" dirty="0" smtClean="0"/>
              <a:t>机是基于</a:t>
            </a:r>
            <a:r>
              <a:rPr lang="en-US" altLang="zh-CN" dirty="0" smtClean="0"/>
              <a:t>8086/8088</a:t>
            </a:r>
            <a:r>
              <a:rPr lang="zh-CN" altLang="en-US" dirty="0" smtClean="0"/>
              <a:t>的系统，</a:t>
            </a:r>
            <a:r>
              <a:rPr lang="en-US" altLang="zh-CN" dirty="0"/>
              <a:t> Intel</a:t>
            </a:r>
            <a:r>
              <a:rPr lang="zh-CN" altLang="en-US" dirty="0" smtClean="0"/>
              <a:t>保留的中断只包含</a:t>
            </a:r>
            <a:r>
              <a:rPr lang="en-US" altLang="zh-CN" dirty="0" smtClean="0"/>
              <a:t>0~4</a:t>
            </a:r>
            <a:r>
              <a:rPr lang="zh-CN" altLang="en-US" dirty="0" smtClean="0"/>
              <a:t>号中断。</a:t>
            </a:r>
            <a:endParaRPr lang="en-US" altLang="zh-CN" dirty="0" smtClean="0"/>
          </a:p>
          <a:p>
            <a:pPr lvl="1"/>
            <a:r>
              <a:rPr lang="zh-CN" altLang="en-US" dirty="0" smtClean="0"/>
              <a:t>早期的</a:t>
            </a:r>
            <a:r>
              <a:rPr lang="en-US" altLang="zh-CN" dirty="0" smtClean="0"/>
              <a:t>16</a:t>
            </a:r>
            <a:r>
              <a:rPr lang="zh-CN" altLang="en-US" dirty="0" smtClean="0"/>
              <a:t>位微机使用</a:t>
            </a:r>
            <a:r>
              <a:rPr lang="zh-CN" altLang="en-US" dirty="0" smtClean="0">
                <a:solidFill>
                  <a:srgbClr val="0000CC"/>
                </a:solidFill>
              </a:rPr>
              <a:t>中断向量表</a:t>
            </a:r>
            <a:r>
              <a:rPr lang="zh-CN" altLang="en-US" dirty="0" smtClean="0"/>
              <a:t>。</a:t>
            </a:r>
            <a:endParaRPr lang="en-US" dirty="0" smtClean="0"/>
          </a:p>
          <a:p>
            <a:endParaRPr lang="en-US" dirty="0"/>
          </a:p>
          <a:p>
            <a:r>
              <a:rPr lang="en-US" altLang="zh-CN" dirty="0" smtClean="0"/>
              <a:t>Windows</a:t>
            </a:r>
            <a:r>
              <a:rPr lang="zh-CN" altLang="en-US" dirty="0" smtClean="0"/>
              <a:t>平台上访问保护模式中断结构，要通过</a:t>
            </a:r>
            <a:r>
              <a:rPr lang="en-US" altLang="zh-CN" dirty="0" smtClean="0"/>
              <a:t>Microsoft</a:t>
            </a:r>
            <a:r>
              <a:rPr lang="zh-CN" altLang="en-US" dirty="0" smtClean="0"/>
              <a:t>提供的内核调用功能而</a:t>
            </a:r>
            <a:r>
              <a:rPr lang="zh-CN" altLang="en-US" dirty="0" smtClean="0">
                <a:solidFill>
                  <a:srgbClr val="CC00CC"/>
                </a:solidFill>
              </a:rPr>
              <a:t>不能</a:t>
            </a:r>
            <a:r>
              <a:rPr lang="zh-CN" altLang="en-US" dirty="0" smtClean="0"/>
              <a:t>直接寻址。</a:t>
            </a:r>
            <a:endParaRPr lang="en-US" altLang="zh-CN" dirty="0" smtClean="0"/>
          </a:p>
          <a:p>
            <a:pPr lvl="1"/>
            <a:r>
              <a:rPr lang="zh-CN" altLang="en-US" dirty="0" smtClean="0"/>
              <a:t>保护模式中断使用</a:t>
            </a:r>
            <a:r>
              <a:rPr lang="zh-CN" altLang="en-US" dirty="0" smtClean="0">
                <a:solidFill>
                  <a:srgbClr val="0000CC"/>
                </a:solidFill>
              </a:rPr>
              <a:t>中断描述符表</a:t>
            </a:r>
            <a:r>
              <a:rPr lang="zh-CN" altLang="en-US" dirty="0" smtClean="0"/>
              <a:t>。</a:t>
            </a:r>
            <a:endParaRPr lang="en-US" dirty="0"/>
          </a:p>
        </p:txBody>
      </p:sp>
    </p:spTree>
    <p:extLst>
      <p:ext uri="{BB962C8B-B14F-4D97-AF65-F5344CB8AC3E}">
        <p14:creationId xmlns:p14="http://schemas.microsoft.com/office/powerpoint/2010/main" val="1238857166"/>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无条件转移指令</a:t>
            </a:r>
            <a:r>
              <a:rPr lang="en-US" altLang="zh-CN" dirty="0"/>
              <a:t>JMP</a:t>
            </a:r>
            <a:endParaRPr lang="en-US" dirty="0"/>
          </a:p>
        </p:txBody>
      </p:sp>
      <p:sp>
        <p:nvSpPr>
          <p:cNvPr id="3" name="内容占位符 2"/>
          <p:cNvSpPr>
            <a:spLocks noGrp="1"/>
          </p:cNvSpPr>
          <p:nvPr>
            <p:ph idx="1"/>
          </p:nvPr>
        </p:nvSpPr>
        <p:spPr/>
        <p:txBody>
          <a:bodyPr/>
          <a:lstStyle/>
          <a:p>
            <a:r>
              <a:rPr lang="en-US" altLang="zh-CN" dirty="0">
                <a:solidFill>
                  <a:srgbClr val="CC0000"/>
                </a:solidFill>
              </a:rPr>
              <a:t>JMP</a:t>
            </a:r>
            <a:r>
              <a:rPr lang="zh-CN" altLang="en-US" dirty="0">
                <a:solidFill>
                  <a:srgbClr val="CC0000"/>
                </a:solidFill>
              </a:rPr>
              <a:t>指令：</a:t>
            </a:r>
            <a:r>
              <a:rPr lang="zh-CN" altLang="en-US" dirty="0"/>
              <a:t>无条件将程序转移到指令指定的目的操作数。</a:t>
            </a:r>
            <a:endParaRPr lang="en-US" altLang="zh-CN" dirty="0"/>
          </a:p>
          <a:p>
            <a:pPr lvl="1"/>
            <a:r>
              <a:rPr lang="zh-CN" altLang="en-US" dirty="0" smtClean="0"/>
              <a:t>不记录返回地址信息。</a:t>
            </a:r>
            <a:endParaRPr lang="en-US" altLang="zh-CN" dirty="0" smtClean="0"/>
          </a:p>
          <a:p>
            <a:pPr lvl="1"/>
            <a:endParaRPr lang="en-US" dirty="0" smtClean="0"/>
          </a:p>
          <a:p>
            <a:r>
              <a:rPr lang="en-US" dirty="0" smtClean="0"/>
              <a:t>JMP</a:t>
            </a:r>
            <a:r>
              <a:rPr lang="zh-CN" altLang="en-US" dirty="0" smtClean="0"/>
              <a:t>指令可以实现</a:t>
            </a:r>
            <a:r>
              <a:rPr lang="zh-CN" altLang="en-US" dirty="0" smtClean="0">
                <a:solidFill>
                  <a:srgbClr val="0000CC"/>
                </a:solidFill>
              </a:rPr>
              <a:t>段内转移</a:t>
            </a:r>
            <a:r>
              <a:rPr lang="zh-CN" altLang="en-US" dirty="0" smtClean="0"/>
              <a:t>和</a:t>
            </a:r>
            <a:r>
              <a:rPr lang="zh-CN" altLang="en-US" dirty="0" smtClean="0">
                <a:solidFill>
                  <a:srgbClr val="0000CC"/>
                </a:solidFill>
              </a:rPr>
              <a:t>段间转移</a:t>
            </a:r>
            <a:r>
              <a:rPr lang="zh-CN" altLang="en-US" dirty="0" smtClean="0"/>
              <a:t>。</a:t>
            </a:r>
            <a:endParaRPr lang="en-US" altLang="zh-CN" dirty="0" smtClean="0"/>
          </a:p>
          <a:p>
            <a:endParaRPr lang="en-US" altLang="zh-CN" dirty="0"/>
          </a:p>
          <a:p>
            <a:r>
              <a:rPr lang="en-US" altLang="zh-CN" dirty="0" smtClean="0"/>
              <a:t>JMP</a:t>
            </a:r>
            <a:r>
              <a:rPr lang="zh-CN" altLang="en-US" dirty="0" smtClean="0"/>
              <a:t>指令的操作数可以是</a:t>
            </a:r>
            <a:r>
              <a:rPr lang="zh-CN" altLang="en-US" dirty="0" smtClean="0">
                <a:solidFill>
                  <a:srgbClr val="0000CC"/>
                </a:solidFill>
              </a:rPr>
              <a:t>立即数</a:t>
            </a:r>
            <a:r>
              <a:rPr lang="zh-CN" altLang="en-US" dirty="0" smtClean="0"/>
              <a:t>、</a:t>
            </a:r>
            <a:r>
              <a:rPr lang="zh-CN" altLang="en-US" dirty="0" smtClean="0">
                <a:solidFill>
                  <a:srgbClr val="0000CC"/>
                </a:solidFill>
              </a:rPr>
              <a:t>通用寄存器</a:t>
            </a:r>
            <a:r>
              <a:rPr lang="zh-CN" altLang="en-US" dirty="0" smtClean="0"/>
              <a:t>、</a:t>
            </a:r>
            <a:r>
              <a:rPr lang="zh-CN" altLang="en-US" dirty="0" smtClean="0">
                <a:solidFill>
                  <a:srgbClr val="0000CC"/>
                </a:solidFill>
              </a:rPr>
              <a:t>存储器地址</a:t>
            </a:r>
            <a:r>
              <a:rPr lang="zh-CN" altLang="en-US" dirty="0" smtClean="0"/>
              <a:t>。</a:t>
            </a:r>
            <a:endParaRPr lang="en-US" altLang="zh-CN" dirty="0" smtClean="0"/>
          </a:p>
        </p:txBody>
      </p:sp>
    </p:spTree>
    <p:extLst>
      <p:ext uri="{BB962C8B-B14F-4D97-AF65-F5344CB8AC3E}">
        <p14:creationId xmlns:p14="http://schemas.microsoft.com/office/powerpoint/2010/main" val="1517409853"/>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本章内容</a:t>
            </a:r>
          </a:p>
        </p:txBody>
      </p:sp>
      <p:sp>
        <p:nvSpPr>
          <p:cNvPr id="4099" name="Rectangle 3"/>
          <p:cNvSpPr>
            <a:spLocks noGrp="1" noChangeArrowheads="1"/>
          </p:cNvSpPr>
          <p:nvPr>
            <p:ph type="body" idx="1"/>
          </p:nvPr>
        </p:nvSpPr>
        <p:spPr/>
        <p:txBody>
          <a:bodyPr/>
          <a:lstStyle/>
          <a:p>
            <a:pPr eaLnBrk="1" hangingPunct="1"/>
            <a:r>
              <a:rPr lang="zh-CN" altLang="en-US" dirty="0" smtClean="0"/>
              <a:t>转移指令</a:t>
            </a:r>
          </a:p>
          <a:p>
            <a:pPr eaLnBrk="1" hangingPunct="1"/>
            <a:r>
              <a:rPr lang="zh-CN" altLang="en-US" dirty="0" smtClean="0"/>
              <a:t>控制汇编语言程序的流程</a:t>
            </a:r>
            <a:endParaRPr lang="en-US" altLang="zh-CN" dirty="0" smtClean="0"/>
          </a:p>
          <a:p>
            <a:pPr eaLnBrk="1" hangingPunct="1"/>
            <a:r>
              <a:rPr lang="zh-CN" altLang="en-US" dirty="0" smtClean="0"/>
              <a:t>过程</a:t>
            </a:r>
            <a:endParaRPr lang="en-US" altLang="zh-CN" dirty="0" smtClean="0"/>
          </a:p>
          <a:p>
            <a:pPr eaLnBrk="1" hangingPunct="1"/>
            <a:r>
              <a:rPr lang="zh-CN" altLang="en-US" dirty="0" smtClean="0"/>
              <a:t>中断概述</a:t>
            </a:r>
            <a:endParaRPr lang="en-US" altLang="zh-CN" dirty="0" smtClean="0"/>
          </a:p>
          <a:p>
            <a:pPr eaLnBrk="1" hangingPunct="1"/>
            <a:r>
              <a:rPr lang="zh-CN" altLang="en-US" dirty="0" smtClean="0">
                <a:solidFill>
                  <a:srgbClr val="C00000"/>
                </a:solidFill>
              </a:rPr>
              <a:t>机器控制及其他指令</a:t>
            </a:r>
            <a:endParaRPr lang="en-US" altLang="zh-CN" dirty="0" smtClean="0">
              <a:solidFill>
                <a:srgbClr val="C00000"/>
              </a:solidFill>
            </a:endParaRPr>
          </a:p>
        </p:txBody>
      </p:sp>
    </p:spTree>
    <p:extLst>
      <p:ext uri="{BB962C8B-B14F-4D97-AF65-F5344CB8AC3E}">
        <p14:creationId xmlns:p14="http://schemas.microsoft.com/office/powerpoint/2010/main" val="1695286077"/>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机器控制及其他</a:t>
            </a:r>
            <a:r>
              <a:rPr lang="zh-CN" altLang="en-US" dirty="0" smtClean="0"/>
              <a:t>指令</a:t>
            </a:r>
            <a:endParaRPr lang="en-US" dirty="0"/>
          </a:p>
        </p:txBody>
      </p:sp>
      <p:sp>
        <p:nvSpPr>
          <p:cNvPr id="3" name="内容占位符 2"/>
          <p:cNvSpPr>
            <a:spLocks noGrp="1"/>
          </p:cNvSpPr>
          <p:nvPr>
            <p:ph idx="1"/>
          </p:nvPr>
        </p:nvSpPr>
        <p:spPr/>
        <p:txBody>
          <a:bodyPr/>
          <a:lstStyle/>
          <a:p>
            <a:r>
              <a:rPr lang="zh-CN" altLang="en-US" dirty="0" smtClean="0">
                <a:solidFill>
                  <a:srgbClr val="C00000"/>
                </a:solidFill>
              </a:rPr>
              <a:t>控制进位标志</a:t>
            </a:r>
            <a:endParaRPr lang="en-US" altLang="zh-CN" dirty="0" smtClean="0">
              <a:solidFill>
                <a:srgbClr val="C00000"/>
              </a:solidFill>
            </a:endParaRPr>
          </a:p>
          <a:p>
            <a:pPr lvl="1"/>
            <a:r>
              <a:rPr lang="en-US" dirty="0" smtClean="0"/>
              <a:t>STC</a:t>
            </a:r>
            <a:r>
              <a:rPr lang="zh-CN" altLang="en-US" dirty="0" smtClean="0"/>
              <a:t>：将</a:t>
            </a:r>
            <a:r>
              <a:rPr lang="en-US" altLang="zh-CN" dirty="0" smtClean="0"/>
              <a:t>CF</a:t>
            </a:r>
            <a:r>
              <a:rPr lang="zh-CN" altLang="en-US" dirty="0" smtClean="0"/>
              <a:t>置</a:t>
            </a:r>
            <a:r>
              <a:rPr lang="en-US" altLang="zh-CN" dirty="0" smtClean="0"/>
              <a:t>1</a:t>
            </a:r>
          </a:p>
          <a:p>
            <a:pPr lvl="1"/>
            <a:r>
              <a:rPr lang="en-US" dirty="0" smtClean="0"/>
              <a:t>CLC</a:t>
            </a:r>
            <a:r>
              <a:rPr lang="zh-CN" altLang="en-US" dirty="0" smtClean="0"/>
              <a:t>：将</a:t>
            </a:r>
            <a:r>
              <a:rPr lang="en-US" altLang="zh-CN" dirty="0" smtClean="0"/>
              <a:t>CF</a:t>
            </a:r>
            <a:r>
              <a:rPr lang="zh-CN" altLang="en-US" dirty="0" smtClean="0"/>
              <a:t>清</a:t>
            </a:r>
            <a:r>
              <a:rPr lang="en-US" altLang="zh-CN" dirty="0" smtClean="0"/>
              <a:t>0</a:t>
            </a:r>
          </a:p>
          <a:p>
            <a:pPr lvl="1"/>
            <a:r>
              <a:rPr lang="en-US" dirty="0" smtClean="0"/>
              <a:t>CMC</a:t>
            </a:r>
            <a:r>
              <a:rPr lang="zh-CN" altLang="en-US" dirty="0" smtClean="0"/>
              <a:t>：将</a:t>
            </a:r>
            <a:r>
              <a:rPr lang="en-US" altLang="zh-CN" dirty="0" smtClean="0"/>
              <a:t>CF</a:t>
            </a:r>
            <a:r>
              <a:rPr lang="zh-CN" altLang="en-US" dirty="0" smtClean="0"/>
              <a:t>取反</a:t>
            </a:r>
            <a:endParaRPr lang="en-US" altLang="zh-CN" dirty="0" smtClean="0"/>
          </a:p>
          <a:p>
            <a:pPr lvl="1"/>
            <a:endParaRPr lang="en-US" dirty="0"/>
          </a:p>
          <a:p>
            <a:r>
              <a:rPr lang="en-US" dirty="0" smtClean="0">
                <a:solidFill>
                  <a:srgbClr val="C00000"/>
                </a:solidFill>
              </a:rPr>
              <a:t>WAIT</a:t>
            </a:r>
            <a:r>
              <a:rPr lang="zh-CN" altLang="en-US" dirty="0" smtClean="0">
                <a:solidFill>
                  <a:srgbClr val="C00000"/>
                </a:solidFill>
              </a:rPr>
              <a:t>指令</a:t>
            </a:r>
            <a:endParaRPr lang="en-US" altLang="zh-CN" dirty="0" smtClean="0">
              <a:solidFill>
                <a:srgbClr val="C00000"/>
              </a:solidFill>
            </a:endParaRPr>
          </a:p>
          <a:p>
            <a:pPr lvl="1"/>
            <a:r>
              <a:rPr lang="zh-CN" altLang="en-US" dirty="0" smtClean="0"/>
              <a:t>监控</a:t>
            </a:r>
            <a:r>
              <a:rPr lang="en-US" altLang="zh-CN" dirty="0" smtClean="0"/>
              <a:t>8086</a:t>
            </a:r>
            <a:r>
              <a:rPr lang="zh-CN" altLang="en-US" dirty="0"/>
              <a:t>上的</a:t>
            </a:r>
            <a:r>
              <a:rPr lang="zh-CN" altLang="en-US" dirty="0" smtClean="0"/>
              <a:t>硬件引脚</a:t>
            </a:r>
            <a:r>
              <a:rPr lang="en-US" altLang="zh-CN" dirty="0" smtClean="0"/>
              <a:t>TEST#</a:t>
            </a:r>
            <a:r>
              <a:rPr lang="zh-CN" altLang="en-US" dirty="0" smtClean="0"/>
              <a:t>、</a:t>
            </a:r>
            <a:r>
              <a:rPr lang="en-US" altLang="zh-CN" dirty="0" smtClean="0"/>
              <a:t>286</a:t>
            </a:r>
            <a:r>
              <a:rPr lang="zh-CN" altLang="en-US" dirty="0" smtClean="0"/>
              <a:t>和</a:t>
            </a:r>
            <a:r>
              <a:rPr lang="en-US" altLang="zh-CN" dirty="0" smtClean="0"/>
              <a:t>386</a:t>
            </a:r>
            <a:r>
              <a:rPr lang="zh-CN" altLang="en-US" dirty="0" smtClean="0"/>
              <a:t>上的硬件引脚</a:t>
            </a:r>
            <a:r>
              <a:rPr lang="en-US" altLang="zh-CN" dirty="0" smtClean="0"/>
              <a:t>BUSY#</a:t>
            </a:r>
            <a:r>
              <a:rPr lang="zh-CN" altLang="en-US" dirty="0" smtClean="0"/>
              <a:t>。</a:t>
            </a:r>
            <a:r>
              <a:rPr lang="en-US" altLang="zh-CN" dirty="0" smtClean="0"/>
              <a:t>80486~Core2</a:t>
            </a:r>
            <a:r>
              <a:rPr lang="zh-CN" altLang="en-US" dirty="0" smtClean="0"/>
              <a:t>没有相应引脚。</a:t>
            </a:r>
            <a:endParaRPr lang="en-US" altLang="zh-CN" dirty="0" smtClean="0"/>
          </a:p>
          <a:p>
            <a:pPr lvl="1"/>
            <a:r>
              <a:rPr lang="zh-CN" altLang="en-US" dirty="0" smtClean="0"/>
              <a:t>如果</a:t>
            </a:r>
            <a:r>
              <a:rPr lang="en-US" altLang="zh-CN" dirty="0" smtClean="0"/>
              <a:t>WAIT</a:t>
            </a:r>
            <a:r>
              <a:rPr lang="zh-CN" altLang="en-US" dirty="0" smtClean="0"/>
              <a:t>指令执行时，</a:t>
            </a:r>
            <a:r>
              <a:rPr lang="en-US" altLang="zh-CN" dirty="0" smtClean="0"/>
              <a:t>BUSY#=1</a:t>
            </a:r>
            <a:r>
              <a:rPr lang="zh-CN" altLang="en-US" dirty="0" smtClean="0"/>
              <a:t>，则继续执行下一条指令；如果</a:t>
            </a:r>
            <a:r>
              <a:rPr lang="en-US" altLang="zh-CN" dirty="0" smtClean="0"/>
              <a:t>BUSY#=0</a:t>
            </a:r>
            <a:r>
              <a:rPr lang="zh-CN" altLang="en-US" dirty="0" smtClean="0"/>
              <a:t>，则微处理器要等待，直到</a:t>
            </a:r>
            <a:r>
              <a:rPr lang="en-US" altLang="zh-CN" dirty="0" smtClean="0"/>
              <a:t>BUSY#=1</a:t>
            </a:r>
            <a:r>
              <a:rPr lang="zh-CN" altLang="en-US" dirty="0" smtClean="0"/>
              <a:t>。</a:t>
            </a:r>
            <a:endParaRPr lang="en-US" dirty="0"/>
          </a:p>
        </p:txBody>
      </p:sp>
    </p:spTree>
    <p:extLst>
      <p:ext uri="{BB962C8B-B14F-4D97-AF65-F5344CB8AC3E}">
        <p14:creationId xmlns:p14="http://schemas.microsoft.com/office/powerpoint/2010/main" val="32991867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 calcmode="lin" valueType="num">
                                      <p:cBhvr additive="base">
                                        <p:cTn id="1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机器控制及其他</a:t>
            </a:r>
            <a:r>
              <a:rPr lang="zh-CN" altLang="en-US" dirty="0" smtClean="0"/>
              <a:t>指令</a:t>
            </a:r>
            <a:endParaRPr lang="en-US" dirty="0"/>
          </a:p>
        </p:txBody>
      </p:sp>
      <p:sp>
        <p:nvSpPr>
          <p:cNvPr id="3" name="内容占位符 2"/>
          <p:cNvSpPr>
            <a:spLocks noGrp="1"/>
          </p:cNvSpPr>
          <p:nvPr>
            <p:ph idx="1"/>
          </p:nvPr>
        </p:nvSpPr>
        <p:spPr>
          <a:xfrm>
            <a:off x="72008" y="1052736"/>
            <a:ext cx="8964488" cy="5616624"/>
          </a:xfrm>
        </p:spPr>
        <p:txBody>
          <a:bodyPr/>
          <a:lstStyle/>
          <a:p>
            <a:r>
              <a:rPr lang="en-US" dirty="0" smtClean="0">
                <a:solidFill>
                  <a:srgbClr val="C00000"/>
                </a:solidFill>
              </a:rPr>
              <a:t>HLT</a:t>
            </a:r>
            <a:r>
              <a:rPr lang="zh-CN" altLang="en-US" dirty="0" smtClean="0">
                <a:solidFill>
                  <a:srgbClr val="C00000"/>
                </a:solidFill>
              </a:rPr>
              <a:t>指令</a:t>
            </a:r>
            <a:endParaRPr lang="en-US" altLang="zh-CN" dirty="0" smtClean="0">
              <a:solidFill>
                <a:srgbClr val="C00000"/>
              </a:solidFill>
            </a:endParaRPr>
          </a:p>
          <a:p>
            <a:pPr lvl="1" eaLnBrk="1"/>
            <a:r>
              <a:rPr lang="en-US" altLang="zh-CN" dirty="0" smtClean="0"/>
              <a:t>CPU</a:t>
            </a:r>
            <a:r>
              <a:rPr lang="zh-CN" altLang="en-US" dirty="0"/>
              <a:t>暂停，直到有复位（</a:t>
            </a:r>
            <a:r>
              <a:rPr lang="en-US" altLang="zh-CN" dirty="0"/>
              <a:t>Reset</a:t>
            </a:r>
            <a:r>
              <a:rPr lang="zh-CN" altLang="en-US" dirty="0"/>
              <a:t>）信号或外部中断请求时退出暂停状态。 </a:t>
            </a:r>
          </a:p>
          <a:p>
            <a:pPr lvl="2" eaLnBrk="1"/>
            <a:r>
              <a:rPr lang="zh-CN" altLang="en-US" dirty="0"/>
              <a:t>在</a:t>
            </a:r>
            <a:r>
              <a:rPr lang="en-US" altLang="zh-CN" dirty="0"/>
              <a:t>RESET</a:t>
            </a:r>
            <a:r>
              <a:rPr lang="zh-CN" altLang="en-US" dirty="0"/>
              <a:t>上加复位信号。</a:t>
            </a:r>
          </a:p>
          <a:p>
            <a:pPr lvl="2" eaLnBrk="1"/>
            <a:r>
              <a:rPr lang="zh-CN" altLang="en-US" dirty="0"/>
              <a:t>在</a:t>
            </a:r>
            <a:r>
              <a:rPr lang="en-US" altLang="zh-CN" dirty="0"/>
              <a:t>NMI</a:t>
            </a:r>
            <a:r>
              <a:rPr lang="zh-CN" altLang="en-US" dirty="0"/>
              <a:t>引脚上出现</a:t>
            </a:r>
            <a:r>
              <a:rPr lang="zh-CN" altLang="en-US" dirty="0" smtClean="0"/>
              <a:t>中断请求。在</a:t>
            </a:r>
            <a:r>
              <a:rPr lang="zh-CN" altLang="en-US" dirty="0"/>
              <a:t>允许中断的情况下，在</a:t>
            </a:r>
            <a:r>
              <a:rPr lang="en-US" altLang="zh-CN" dirty="0"/>
              <a:t>INTR</a:t>
            </a:r>
            <a:r>
              <a:rPr lang="zh-CN" altLang="en-US" dirty="0"/>
              <a:t>上出现中断请求信号</a:t>
            </a:r>
            <a:r>
              <a:rPr lang="zh-CN" altLang="en-US" dirty="0" smtClean="0"/>
              <a:t>。</a:t>
            </a:r>
            <a:endParaRPr lang="en-US" altLang="zh-CN" dirty="0" smtClean="0"/>
          </a:p>
          <a:p>
            <a:pPr lvl="2" eaLnBrk="1"/>
            <a:r>
              <a:rPr lang="zh-CN" altLang="en-US" dirty="0" smtClean="0"/>
              <a:t>出现</a:t>
            </a:r>
            <a:r>
              <a:rPr lang="en-US" altLang="zh-CN" dirty="0" smtClean="0"/>
              <a:t>DMA</a:t>
            </a:r>
            <a:r>
              <a:rPr lang="zh-CN" altLang="en-US" dirty="0" smtClean="0"/>
              <a:t>操作。</a:t>
            </a:r>
            <a:endParaRPr lang="zh-CN" altLang="en-US" dirty="0"/>
          </a:p>
          <a:p>
            <a:pPr lvl="1" eaLnBrk="1"/>
            <a:r>
              <a:rPr lang="zh-CN" altLang="en-US" dirty="0"/>
              <a:t>在程序中，通常用</a:t>
            </a:r>
            <a:r>
              <a:rPr lang="en-US" altLang="zh-CN" dirty="0"/>
              <a:t>HLT</a:t>
            </a:r>
            <a:r>
              <a:rPr lang="zh-CN" altLang="en-US" dirty="0"/>
              <a:t>指令来</a:t>
            </a:r>
            <a:r>
              <a:rPr lang="zh-CN" altLang="en-US" dirty="0">
                <a:solidFill>
                  <a:srgbClr val="0000CC"/>
                </a:solidFill>
              </a:rPr>
              <a:t>等待中断的出现</a:t>
            </a:r>
            <a:r>
              <a:rPr lang="zh-CN" altLang="en-US" dirty="0"/>
              <a:t>。</a:t>
            </a:r>
          </a:p>
          <a:p>
            <a:pPr lvl="1" eaLnBrk="1"/>
            <a:r>
              <a:rPr lang="zh-CN" altLang="en-US" dirty="0" smtClean="0"/>
              <a:t>因为</a:t>
            </a:r>
            <a:r>
              <a:rPr lang="en-US" altLang="zh-CN" dirty="0" smtClean="0"/>
              <a:t>DOS</a:t>
            </a:r>
            <a:r>
              <a:rPr lang="zh-CN" altLang="en-US" dirty="0" smtClean="0"/>
              <a:t>和</a:t>
            </a:r>
            <a:r>
              <a:rPr lang="en-US" altLang="zh-CN" dirty="0" smtClean="0"/>
              <a:t>Windows</a:t>
            </a:r>
            <a:r>
              <a:rPr lang="zh-CN" altLang="en-US" dirty="0" smtClean="0"/>
              <a:t>大量使用中断，</a:t>
            </a:r>
            <a:r>
              <a:rPr lang="en-US" altLang="zh-CN" dirty="0" smtClean="0"/>
              <a:t>HLT</a:t>
            </a:r>
            <a:r>
              <a:rPr lang="zh-CN" altLang="en-US" dirty="0" smtClean="0"/>
              <a:t>并不停机。</a:t>
            </a:r>
            <a:endParaRPr lang="en-US" dirty="0"/>
          </a:p>
          <a:p>
            <a:r>
              <a:rPr lang="en-US" dirty="0" smtClean="0">
                <a:solidFill>
                  <a:srgbClr val="C00000"/>
                </a:solidFill>
              </a:rPr>
              <a:t>NOP</a:t>
            </a:r>
            <a:r>
              <a:rPr lang="zh-CN" altLang="en-US" dirty="0" smtClean="0">
                <a:solidFill>
                  <a:srgbClr val="C00000"/>
                </a:solidFill>
              </a:rPr>
              <a:t>指令</a:t>
            </a:r>
            <a:endParaRPr lang="en-US" altLang="zh-CN" dirty="0" smtClean="0">
              <a:solidFill>
                <a:srgbClr val="C00000"/>
              </a:solidFill>
            </a:endParaRPr>
          </a:p>
          <a:p>
            <a:pPr lvl="1"/>
            <a:r>
              <a:rPr lang="zh-CN" altLang="en-US" dirty="0" smtClean="0"/>
              <a:t>这</a:t>
            </a:r>
            <a:r>
              <a:rPr lang="zh-CN" altLang="en-US" dirty="0"/>
              <a:t>是一条单字节指令，执行时需耗费</a:t>
            </a:r>
            <a:r>
              <a:rPr lang="en-US" altLang="zh-CN" dirty="0"/>
              <a:t>3</a:t>
            </a:r>
            <a:r>
              <a:rPr lang="zh-CN" altLang="en-US" dirty="0"/>
              <a:t>个时钟周期的时间，但不完成任何操作</a:t>
            </a:r>
            <a:r>
              <a:rPr lang="zh-CN" altLang="en-US" dirty="0" smtClean="0"/>
              <a:t>。</a:t>
            </a:r>
            <a:endParaRPr lang="en-US" dirty="0"/>
          </a:p>
        </p:txBody>
      </p:sp>
    </p:spTree>
    <p:extLst>
      <p:ext uri="{BB962C8B-B14F-4D97-AF65-F5344CB8AC3E}">
        <p14:creationId xmlns:p14="http://schemas.microsoft.com/office/powerpoint/2010/main" val="36517935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机器控制及其他</a:t>
            </a:r>
            <a:r>
              <a:rPr lang="zh-CN" altLang="en-US" dirty="0" smtClean="0"/>
              <a:t>指令</a:t>
            </a:r>
            <a:endParaRPr lang="en-US" dirty="0"/>
          </a:p>
        </p:txBody>
      </p:sp>
      <p:sp>
        <p:nvSpPr>
          <p:cNvPr id="3" name="内容占位符 2"/>
          <p:cNvSpPr>
            <a:spLocks noGrp="1"/>
          </p:cNvSpPr>
          <p:nvPr>
            <p:ph idx="1"/>
          </p:nvPr>
        </p:nvSpPr>
        <p:spPr/>
        <p:txBody>
          <a:bodyPr/>
          <a:lstStyle/>
          <a:p>
            <a:r>
              <a:rPr lang="en-US" altLang="zh-CN" sz="2400" dirty="0" smtClean="0">
                <a:solidFill>
                  <a:srgbClr val="C00000"/>
                </a:solidFill>
              </a:rPr>
              <a:t>LOCK</a:t>
            </a:r>
            <a:r>
              <a:rPr lang="zh-CN" altLang="en-US" sz="2400" dirty="0" smtClean="0">
                <a:solidFill>
                  <a:srgbClr val="C00000"/>
                </a:solidFill>
              </a:rPr>
              <a:t>前缀</a:t>
            </a:r>
            <a:endParaRPr lang="en-US" altLang="zh-CN" sz="2400" dirty="0" smtClean="0">
              <a:solidFill>
                <a:srgbClr val="C00000"/>
              </a:solidFill>
            </a:endParaRPr>
          </a:p>
          <a:p>
            <a:pPr lvl="1"/>
            <a:r>
              <a:rPr lang="zh-CN" altLang="en-US" sz="2400" dirty="0"/>
              <a:t>封锁总线指令，禁止</a:t>
            </a:r>
            <a:r>
              <a:rPr lang="zh-CN" altLang="en-US" sz="2400" dirty="0" smtClean="0"/>
              <a:t>其他主控设备使用</a:t>
            </a:r>
            <a:r>
              <a:rPr lang="zh-CN" altLang="en-US" sz="2400" dirty="0"/>
              <a:t>总线。</a:t>
            </a:r>
          </a:p>
          <a:p>
            <a:pPr lvl="1"/>
            <a:r>
              <a:rPr lang="zh-CN" altLang="en-US" sz="2400" dirty="0"/>
              <a:t>是一种前缀，可加在任何指令的前端，用来</a:t>
            </a:r>
            <a:r>
              <a:rPr lang="zh-CN" altLang="en-US" sz="2400" dirty="0" smtClean="0"/>
              <a:t>维持总线封锁引脚</a:t>
            </a:r>
            <a:r>
              <a:rPr lang="en-US" altLang="zh-CN" sz="2400" dirty="0" smtClean="0"/>
              <a:t>LOCK</a:t>
            </a:r>
            <a:r>
              <a:rPr lang="en-US" altLang="zh-CN" sz="2400" dirty="0"/>
              <a:t>#</a:t>
            </a:r>
            <a:r>
              <a:rPr lang="zh-CN" altLang="en-US" sz="2400" dirty="0"/>
              <a:t>有效。</a:t>
            </a:r>
          </a:p>
          <a:p>
            <a:pPr lvl="1"/>
            <a:r>
              <a:rPr lang="zh-CN" altLang="en-US" sz="2400" dirty="0" smtClean="0">
                <a:solidFill>
                  <a:srgbClr val="CC00CC"/>
                </a:solidFill>
              </a:rPr>
              <a:t>例，</a:t>
            </a:r>
            <a:r>
              <a:rPr lang="en-US" altLang="zh-CN" sz="2400" dirty="0" smtClean="0"/>
              <a:t>LOCK: MOV AL, [SI]</a:t>
            </a:r>
          </a:p>
          <a:p>
            <a:pPr lvl="1"/>
            <a:endParaRPr lang="en-US" sz="2400" dirty="0" smtClean="0"/>
          </a:p>
          <a:p>
            <a:r>
              <a:rPr lang="en-US" sz="2400" dirty="0" smtClean="0">
                <a:solidFill>
                  <a:srgbClr val="C00000"/>
                </a:solidFill>
              </a:rPr>
              <a:t>ESC</a:t>
            </a:r>
            <a:r>
              <a:rPr lang="zh-CN" altLang="en-US" sz="2400" dirty="0" smtClean="0">
                <a:solidFill>
                  <a:srgbClr val="C00000"/>
                </a:solidFill>
              </a:rPr>
              <a:t>指令</a:t>
            </a:r>
            <a:endParaRPr lang="en-US" altLang="zh-CN" sz="2400" dirty="0" smtClean="0">
              <a:solidFill>
                <a:srgbClr val="C00000"/>
              </a:solidFill>
            </a:endParaRPr>
          </a:p>
          <a:p>
            <a:pPr lvl="1"/>
            <a:r>
              <a:rPr lang="zh-CN" altLang="en-US" sz="2400" dirty="0" smtClean="0"/>
              <a:t>转义指令，从微处理器向浮点协处理器传递指令。</a:t>
            </a:r>
            <a:endParaRPr lang="en-US" altLang="zh-CN" sz="2400" dirty="0" smtClean="0"/>
          </a:p>
          <a:p>
            <a:pPr lvl="1"/>
            <a:r>
              <a:rPr lang="zh-CN" altLang="en-US" sz="2400" dirty="0" smtClean="0"/>
              <a:t>协处理器从</a:t>
            </a:r>
            <a:r>
              <a:rPr lang="en-US" altLang="zh-CN" sz="2400" dirty="0" smtClean="0"/>
              <a:t>ESC</a:t>
            </a:r>
            <a:r>
              <a:rPr lang="zh-CN" altLang="en-US" sz="2400" dirty="0" smtClean="0"/>
              <a:t>指令获得其操作码，并开始执行协处理器指令。</a:t>
            </a:r>
            <a:endParaRPr lang="en-US" altLang="zh-CN" sz="2400" dirty="0" smtClean="0"/>
          </a:p>
          <a:p>
            <a:pPr lvl="1"/>
            <a:r>
              <a:rPr lang="en-US" sz="2400" dirty="0" smtClean="0"/>
              <a:t>ESC</a:t>
            </a:r>
            <a:r>
              <a:rPr lang="zh-CN" altLang="en-US" sz="2400" dirty="0" smtClean="0"/>
              <a:t>从来</a:t>
            </a:r>
            <a:r>
              <a:rPr lang="zh-CN" altLang="en-US" sz="2400" dirty="0" smtClean="0">
                <a:solidFill>
                  <a:srgbClr val="CC00CC"/>
                </a:solidFill>
              </a:rPr>
              <a:t>不</a:t>
            </a:r>
            <a:r>
              <a:rPr lang="zh-CN" altLang="en-US" sz="2400" dirty="0" smtClean="0"/>
              <a:t>在程序中出现。当</a:t>
            </a:r>
            <a:r>
              <a:rPr lang="zh-CN" altLang="en-US" sz="2400" dirty="0" smtClean="0">
                <a:solidFill>
                  <a:srgbClr val="0000CC"/>
                </a:solidFill>
              </a:rPr>
              <a:t>协处理器指令</a:t>
            </a:r>
            <a:r>
              <a:rPr lang="zh-CN" altLang="en-US" sz="2400" dirty="0" smtClean="0"/>
              <a:t>出现时，汇编程序把它们看做是协处理器的</a:t>
            </a:r>
            <a:r>
              <a:rPr lang="en-US" altLang="zh-CN" sz="2400" dirty="0" smtClean="0"/>
              <a:t>ESC</a:t>
            </a:r>
            <a:r>
              <a:rPr lang="zh-CN" altLang="en-US" sz="2400" dirty="0" smtClean="0"/>
              <a:t>。</a:t>
            </a:r>
            <a:endParaRPr lang="en-US" sz="2400" dirty="0"/>
          </a:p>
        </p:txBody>
      </p:sp>
    </p:spTree>
    <p:extLst>
      <p:ext uri="{BB962C8B-B14F-4D97-AF65-F5344CB8AC3E}">
        <p14:creationId xmlns:p14="http://schemas.microsoft.com/office/powerpoint/2010/main" val="319229986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机器控制及其他</a:t>
            </a:r>
            <a:r>
              <a:rPr lang="zh-CN" altLang="en-US" dirty="0" smtClean="0"/>
              <a:t>指令</a:t>
            </a:r>
            <a:endParaRPr lang="en-US" dirty="0"/>
          </a:p>
        </p:txBody>
      </p:sp>
      <p:sp>
        <p:nvSpPr>
          <p:cNvPr id="3" name="内容占位符 2"/>
          <p:cNvSpPr>
            <a:spLocks noGrp="1"/>
          </p:cNvSpPr>
          <p:nvPr>
            <p:ph idx="1"/>
          </p:nvPr>
        </p:nvSpPr>
        <p:spPr/>
        <p:txBody>
          <a:bodyPr/>
          <a:lstStyle/>
          <a:p>
            <a:r>
              <a:rPr lang="en-US" dirty="0" smtClean="0">
                <a:solidFill>
                  <a:srgbClr val="C00000"/>
                </a:solidFill>
              </a:rPr>
              <a:t>BOUND</a:t>
            </a:r>
            <a:r>
              <a:rPr lang="zh-CN" altLang="en-US" dirty="0" smtClean="0">
                <a:solidFill>
                  <a:srgbClr val="C00000"/>
                </a:solidFill>
              </a:rPr>
              <a:t>指令</a:t>
            </a:r>
            <a:endParaRPr lang="en-US" altLang="zh-CN" dirty="0" smtClean="0">
              <a:solidFill>
                <a:srgbClr val="C00000"/>
              </a:solidFill>
            </a:endParaRPr>
          </a:p>
          <a:p>
            <a:pPr lvl="1"/>
            <a:r>
              <a:rPr lang="zh-CN" altLang="en-US" sz="2400" dirty="0" smtClean="0">
                <a:solidFill>
                  <a:srgbClr val="CC00CC"/>
                </a:solidFill>
              </a:rPr>
              <a:t>格式：</a:t>
            </a:r>
            <a:r>
              <a:rPr lang="en-US" altLang="zh-CN" sz="2400" dirty="0" smtClean="0">
                <a:solidFill>
                  <a:srgbClr val="0000FF"/>
                </a:solidFill>
              </a:rPr>
              <a:t>BOUND</a:t>
            </a:r>
            <a:r>
              <a:rPr lang="en-US" altLang="zh-CN" sz="2400" dirty="0" smtClean="0"/>
              <a:t> </a:t>
            </a:r>
            <a:r>
              <a:rPr lang="en-US" altLang="zh-CN" sz="2400" dirty="0" err="1"/>
              <a:t>reg</a:t>
            </a:r>
            <a:r>
              <a:rPr lang="en-US" altLang="zh-CN" sz="2400" dirty="0"/>
              <a:t>, </a:t>
            </a:r>
            <a:r>
              <a:rPr lang="en-US" altLang="zh-CN" sz="2400" dirty="0" err="1" smtClean="0"/>
              <a:t>src</a:t>
            </a:r>
            <a:endParaRPr lang="en-US" altLang="zh-CN" sz="2400" dirty="0" smtClean="0"/>
          </a:p>
          <a:p>
            <a:pPr lvl="1"/>
            <a:r>
              <a:rPr lang="zh-CN" altLang="en-US" dirty="0" smtClean="0"/>
              <a:t>（</a:t>
            </a:r>
            <a:r>
              <a:rPr lang="en-US" altLang="zh-CN" dirty="0" smtClean="0"/>
              <a:t>80186</a:t>
            </a:r>
            <a:r>
              <a:rPr lang="zh-CN" altLang="en-US" dirty="0" smtClean="0"/>
              <a:t>以上</a:t>
            </a:r>
            <a:r>
              <a:rPr lang="en-US" altLang="zh-CN" dirty="0" smtClean="0"/>
              <a:t>CPU</a:t>
            </a:r>
            <a:r>
              <a:rPr lang="zh-CN" altLang="en-US" dirty="0"/>
              <a:t>）</a:t>
            </a:r>
            <a:r>
              <a:rPr lang="zh-CN" altLang="en-US" dirty="0" smtClean="0"/>
              <a:t>检查</a:t>
            </a:r>
            <a:r>
              <a:rPr lang="zh-CN" altLang="en-US" dirty="0"/>
              <a:t>数组边界，</a:t>
            </a:r>
            <a:r>
              <a:rPr lang="en-US" altLang="zh-CN" dirty="0" err="1"/>
              <a:t>reg</a:t>
            </a:r>
            <a:r>
              <a:rPr lang="zh-CN" altLang="en-US" dirty="0"/>
              <a:t>是</a:t>
            </a:r>
            <a:r>
              <a:rPr lang="en-US" altLang="zh-CN" dirty="0"/>
              <a:t>16</a:t>
            </a:r>
            <a:r>
              <a:rPr lang="zh-CN" altLang="en-US" dirty="0"/>
              <a:t>位或</a:t>
            </a:r>
            <a:r>
              <a:rPr lang="en-US" altLang="zh-CN" dirty="0"/>
              <a:t>32</a:t>
            </a:r>
            <a:r>
              <a:rPr lang="zh-CN" altLang="en-US" dirty="0"/>
              <a:t>为寄存器，</a:t>
            </a:r>
            <a:r>
              <a:rPr lang="en-US" altLang="zh-CN" dirty="0" err="1"/>
              <a:t>src</a:t>
            </a:r>
            <a:r>
              <a:rPr lang="zh-CN" altLang="en-US" dirty="0"/>
              <a:t>为内存中的两个字或双字，是被检查数组的上限和下限。该指令将</a:t>
            </a:r>
            <a:r>
              <a:rPr lang="en-US" altLang="zh-CN" dirty="0" err="1"/>
              <a:t>reg</a:t>
            </a:r>
            <a:r>
              <a:rPr lang="zh-CN" altLang="en-US" dirty="0"/>
              <a:t>中的值与</a:t>
            </a:r>
            <a:r>
              <a:rPr lang="en-US" altLang="zh-CN" dirty="0" err="1"/>
              <a:t>src</a:t>
            </a:r>
            <a:r>
              <a:rPr lang="zh-CN" altLang="en-US" dirty="0"/>
              <a:t>中的值进行比较，若</a:t>
            </a:r>
            <a:r>
              <a:rPr lang="en-US" altLang="zh-CN" dirty="0" err="1"/>
              <a:t>reg</a:t>
            </a:r>
            <a:r>
              <a:rPr lang="zh-CN" altLang="en-US" dirty="0"/>
              <a:t>的值在</a:t>
            </a:r>
            <a:r>
              <a:rPr lang="en-US" altLang="zh-CN" dirty="0" err="1"/>
              <a:t>src</a:t>
            </a:r>
            <a:r>
              <a:rPr lang="zh-CN" altLang="en-US" dirty="0"/>
              <a:t>的上下限之间，则继续执行下一条指令，否则产生</a:t>
            </a:r>
            <a:r>
              <a:rPr lang="en-US" altLang="zh-CN" dirty="0"/>
              <a:t>5</a:t>
            </a:r>
            <a:r>
              <a:rPr lang="zh-CN" altLang="en-US" dirty="0"/>
              <a:t>号中断</a:t>
            </a:r>
            <a:r>
              <a:rPr lang="zh-CN" altLang="en-US" dirty="0" smtClean="0"/>
              <a:t>。</a:t>
            </a:r>
            <a:endParaRPr lang="en-US" altLang="zh-CN" dirty="0" smtClean="0"/>
          </a:p>
          <a:p>
            <a:pPr lvl="1"/>
            <a:r>
              <a:rPr lang="zh-CN" altLang="en-US" dirty="0" smtClean="0">
                <a:solidFill>
                  <a:srgbClr val="CC00CC"/>
                </a:solidFill>
              </a:rPr>
              <a:t>注意</a:t>
            </a:r>
            <a:r>
              <a:rPr lang="zh-CN" altLang="en-US" dirty="0">
                <a:solidFill>
                  <a:srgbClr val="CC00CC"/>
                </a:solidFill>
              </a:rPr>
              <a:t>：</a:t>
            </a:r>
            <a:r>
              <a:rPr lang="zh-CN" altLang="en-US" dirty="0" smtClean="0"/>
              <a:t>该</a:t>
            </a:r>
            <a:r>
              <a:rPr lang="zh-CN" altLang="en-US" dirty="0"/>
              <a:t>中断</a:t>
            </a:r>
            <a:r>
              <a:rPr lang="zh-CN" altLang="en-US" dirty="0" smtClean="0"/>
              <a:t>的返回地址</a:t>
            </a:r>
            <a:r>
              <a:rPr lang="zh-CN" altLang="en-US" dirty="0"/>
              <a:t>是</a:t>
            </a:r>
            <a:r>
              <a:rPr lang="en-US" altLang="zh-CN" dirty="0"/>
              <a:t>BOUND</a:t>
            </a:r>
            <a:r>
              <a:rPr lang="zh-CN" altLang="en-US" dirty="0"/>
              <a:t>指令的地址。</a:t>
            </a:r>
            <a:endParaRPr lang="en-US" altLang="zh-CN" dirty="0"/>
          </a:p>
          <a:p>
            <a:pPr lvl="1"/>
            <a:endParaRPr lang="en-US" altLang="zh-CN" dirty="0" smtClean="0"/>
          </a:p>
          <a:p>
            <a:pPr lvl="1"/>
            <a:r>
              <a:rPr lang="zh-CN" altLang="en-US" dirty="0" smtClean="0">
                <a:solidFill>
                  <a:srgbClr val="CC00CC"/>
                </a:solidFill>
              </a:rPr>
              <a:t>例</a:t>
            </a:r>
            <a:r>
              <a:rPr lang="zh-CN" altLang="en-US" dirty="0" smtClean="0"/>
              <a:t>，</a:t>
            </a:r>
            <a:r>
              <a:rPr lang="en-US" altLang="zh-CN" dirty="0" smtClean="0"/>
              <a:t>BOUND SI, DATA</a:t>
            </a:r>
          </a:p>
          <a:p>
            <a:pPr lvl="2"/>
            <a:r>
              <a:rPr lang="zh-CN" altLang="en-US" dirty="0" smtClean="0"/>
              <a:t>下界在存储单元</a:t>
            </a:r>
            <a:r>
              <a:rPr lang="en-US" altLang="zh-CN" dirty="0" smtClean="0"/>
              <a:t>DATA</a:t>
            </a:r>
            <a:r>
              <a:rPr lang="zh-CN" altLang="en-US" dirty="0" smtClean="0"/>
              <a:t>，上界在存储单元</a:t>
            </a:r>
            <a:r>
              <a:rPr lang="en-US" altLang="zh-CN" dirty="0" smtClean="0"/>
              <a:t>DATA+2</a:t>
            </a:r>
            <a:r>
              <a:rPr lang="zh-CN" altLang="en-US" dirty="0" smtClean="0"/>
              <a:t>。</a:t>
            </a:r>
            <a:endParaRPr lang="en-US" dirty="0" smtClean="0"/>
          </a:p>
          <a:p>
            <a:endParaRPr lang="en-US" dirty="0"/>
          </a:p>
        </p:txBody>
      </p:sp>
    </p:spTree>
    <p:extLst>
      <p:ext uri="{BB962C8B-B14F-4D97-AF65-F5344CB8AC3E}">
        <p14:creationId xmlns:p14="http://schemas.microsoft.com/office/powerpoint/2010/main" val="3348329229"/>
      </p:ext>
    </p:extLst>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机器控制及其他指令</a:t>
            </a:r>
            <a:endParaRPr lang="en-US" dirty="0"/>
          </a:p>
        </p:txBody>
      </p:sp>
      <p:sp>
        <p:nvSpPr>
          <p:cNvPr id="3" name="内容占位符 2"/>
          <p:cNvSpPr>
            <a:spLocks noGrp="1"/>
          </p:cNvSpPr>
          <p:nvPr>
            <p:ph idx="1"/>
          </p:nvPr>
        </p:nvSpPr>
        <p:spPr>
          <a:xfrm>
            <a:off x="179513" y="980728"/>
            <a:ext cx="4128391" cy="4104456"/>
          </a:xfrm>
        </p:spPr>
        <p:txBody>
          <a:bodyPr/>
          <a:lstStyle/>
          <a:p>
            <a:r>
              <a:rPr lang="en-US" dirty="0" smtClean="0">
                <a:solidFill>
                  <a:srgbClr val="C00000"/>
                </a:solidFill>
              </a:rPr>
              <a:t>ENTER</a:t>
            </a:r>
            <a:r>
              <a:rPr lang="zh-CN" altLang="en-US" dirty="0" smtClean="0">
                <a:solidFill>
                  <a:srgbClr val="C00000"/>
                </a:solidFill>
              </a:rPr>
              <a:t>和</a:t>
            </a:r>
            <a:r>
              <a:rPr lang="en-US" altLang="zh-CN" dirty="0" smtClean="0">
                <a:solidFill>
                  <a:srgbClr val="C00000"/>
                </a:solidFill>
              </a:rPr>
              <a:t>LEAVE</a:t>
            </a:r>
            <a:r>
              <a:rPr lang="zh-CN" altLang="en-US" dirty="0" smtClean="0">
                <a:solidFill>
                  <a:srgbClr val="C00000"/>
                </a:solidFill>
              </a:rPr>
              <a:t>指令</a:t>
            </a:r>
            <a:endParaRPr lang="en-US" altLang="zh-CN" dirty="0" smtClean="0">
              <a:solidFill>
                <a:srgbClr val="C00000"/>
              </a:solidFill>
            </a:endParaRPr>
          </a:p>
          <a:p>
            <a:pPr lvl="1"/>
            <a:r>
              <a:rPr lang="en-US" altLang="zh-CN" sz="2400" dirty="0" smtClean="0"/>
              <a:t>80186</a:t>
            </a:r>
            <a:r>
              <a:rPr lang="zh-CN" altLang="en-US" sz="2400" dirty="0" smtClean="0"/>
              <a:t>以上支持。</a:t>
            </a:r>
            <a:endParaRPr lang="en-US" altLang="zh-CN" sz="2400" dirty="0" smtClean="0"/>
          </a:p>
          <a:p>
            <a:pPr lvl="1"/>
            <a:r>
              <a:rPr lang="en-US" altLang="zh-CN" sz="2400" dirty="0" smtClean="0"/>
              <a:t>ENTER </a:t>
            </a:r>
            <a:r>
              <a:rPr lang="zh-CN" altLang="en-US" sz="2400" dirty="0"/>
              <a:t>指令（使用时）通常是过程中的第一条指令，用于为过程建立新的堆栈帧</a:t>
            </a:r>
            <a:r>
              <a:rPr lang="zh-CN" altLang="en-US" sz="2400" dirty="0" smtClean="0"/>
              <a:t>。</a:t>
            </a:r>
            <a:endParaRPr lang="en-US" altLang="zh-CN" sz="2400" dirty="0" smtClean="0"/>
          </a:p>
          <a:p>
            <a:pPr lvl="1"/>
            <a:r>
              <a:rPr lang="zh-CN" altLang="en-US" sz="2400" dirty="0" smtClean="0"/>
              <a:t>在</a:t>
            </a:r>
            <a:r>
              <a:rPr lang="zh-CN" altLang="en-US" sz="2400" dirty="0"/>
              <a:t>过程的末尾（就在 </a:t>
            </a:r>
            <a:r>
              <a:rPr lang="en-US" altLang="zh-CN" sz="2400" dirty="0"/>
              <a:t>RET </a:t>
            </a:r>
            <a:r>
              <a:rPr lang="zh-CN" altLang="en-US" sz="2400" dirty="0"/>
              <a:t>指令的前面），使用 </a:t>
            </a:r>
            <a:r>
              <a:rPr lang="en-US" altLang="zh-CN" sz="2400" dirty="0"/>
              <a:t>LEAVE </a:t>
            </a:r>
            <a:r>
              <a:rPr lang="zh-CN" altLang="en-US" sz="2400" dirty="0"/>
              <a:t>指令释放堆栈</a:t>
            </a:r>
            <a:r>
              <a:rPr lang="zh-CN" altLang="en-US" sz="2400" dirty="0" smtClean="0"/>
              <a:t>帧，恢复</a:t>
            </a:r>
            <a:r>
              <a:rPr lang="en-US" altLang="zh-CN" sz="2400" dirty="0" smtClean="0"/>
              <a:t>SP</a:t>
            </a:r>
            <a:r>
              <a:rPr lang="zh-CN" altLang="en-US" sz="2400" dirty="0" smtClean="0"/>
              <a:t>和</a:t>
            </a:r>
            <a:r>
              <a:rPr lang="en-US" altLang="zh-CN" sz="2400" dirty="0" smtClean="0"/>
              <a:t>BP</a:t>
            </a:r>
            <a:r>
              <a:rPr lang="zh-CN" altLang="en-US" sz="2400" dirty="0" smtClean="0"/>
              <a:t>。</a:t>
            </a:r>
            <a:endParaRPr lang="en-US" altLang="zh-CN" sz="2400" dirty="0" smtClean="0">
              <a:solidFill>
                <a:srgbClr val="CC00CC"/>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7904" y="1052736"/>
            <a:ext cx="4800600"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79512" y="4999729"/>
            <a:ext cx="5737194" cy="1791260"/>
          </a:xfrm>
          <a:prstGeom prst="rect">
            <a:avLst/>
          </a:prstGeom>
        </p:spPr>
        <p:txBody>
          <a:bodyPr wrap="square">
            <a:spAutoFit/>
          </a:bodyPr>
          <a:lstStyle/>
          <a:p>
            <a:pPr marL="342900" indent="-342900" eaLnBrk="0">
              <a:spcBef>
                <a:spcPct val="20000"/>
              </a:spcBef>
              <a:buFont typeface="Arial" panose="020B0604020202020204" pitchFamily="34" charset="0"/>
              <a:buChar char="•"/>
            </a:pPr>
            <a:r>
              <a:rPr lang="zh-CN" altLang="en-US" sz="2400" b="1" kern="0" dirty="0">
                <a:solidFill>
                  <a:srgbClr val="CC00CC"/>
                </a:solidFill>
                <a:latin typeface="Arial"/>
                <a:ea typeface="宋体"/>
              </a:rPr>
              <a:t>例，</a:t>
            </a:r>
            <a:r>
              <a:rPr lang="zh-CN" altLang="en-US" sz="2400" b="1" kern="0" dirty="0">
                <a:solidFill>
                  <a:srgbClr val="000000"/>
                </a:solidFill>
                <a:latin typeface="Arial"/>
                <a:ea typeface="宋体"/>
              </a:rPr>
              <a:t>实模式</a:t>
            </a:r>
            <a:r>
              <a:rPr lang="zh-CN" altLang="en-US" sz="2400" b="1" kern="0" dirty="0" smtClean="0">
                <a:solidFill>
                  <a:srgbClr val="000000"/>
                </a:solidFill>
                <a:latin typeface="Arial"/>
                <a:ea typeface="宋体"/>
              </a:rPr>
              <a:t>下</a:t>
            </a:r>
            <a:r>
              <a:rPr lang="en-US" altLang="zh-CN" sz="2400" b="1" kern="0" dirty="0" smtClean="0">
                <a:solidFill>
                  <a:srgbClr val="000000"/>
                </a:solidFill>
                <a:latin typeface="Arial"/>
                <a:ea typeface="宋体"/>
              </a:rPr>
              <a:t>ENTER </a:t>
            </a:r>
            <a:r>
              <a:rPr lang="en-US" altLang="zh-CN" sz="2400" b="1" kern="0" dirty="0">
                <a:solidFill>
                  <a:srgbClr val="000000"/>
                </a:solidFill>
                <a:latin typeface="Arial"/>
                <a:ea typeface="宋体"/>
              </a:rPr>
              <a:t>8</a:t>
            </a:r>
            <a:r>
              <a:rPr lang="zh-CN" altLang="en-US" sz="2400" b="1" kern="0" dirty="0">
                <a:solidFill>
                  <a:srgbClr val="000000"/>
                </a:solidFill>
                <a:latin typeface="Arial"/>
                <a:ea typeface="宋体"/>
              </a:rPr>
              <a:t>，</a:t>
            </a:r>
            <a:r>
              <a:rPr lang="en-US" altLang="zh-CN" sz="2400" b="1" kern="0" dirty="0" smtClean="0">
                <a:solidFill>
                  <a:srgbClr val="000000"/>
                </a:solidFill>
                <a:latin typeface="Arial"/>
                <a:ea typeface="宋体"/>
              </a:rPr>
              <a:t>0</a:t>
            </a:r>
            <a:r>
              <a:rPr lang="zh-CN" altLang="en-US" sz="2400" b="1" kern="0" dirty="0" smtClean="0">
                <a:solidFill>
                  <a:srgbClr val="000000"/>
                </a:solidFill>
                <a:latin typeface="Arial"/>
                <a:ea typeface="宋体"/>
              </a:rPr>
              <a:t>指令</a:t>
            </a:r>
            <a:endParaRPr lang="en-US" altLang="zh-CN" sz="2400" b="1" kern="0" dirty="0">
              <a:solidFill>
                <a:srgbClr val="000000"/>
              </a:solidFill>
              <a:latin typeface="Arial"/>
              <a:ea typeface="宋体"/>
            </a:endParaRPr>
          </a:p>
          <a:p>
            <a:pPr lvl="2" eaLnBrk="0">
              <a:spcBef>
                <a:spcPct val="20000"/>
              </a:spcBef>
            </a:pPr>
            <a:r>
              <a:rPr lang="zh-CN" altLang="en-US" sz="2400" b="1" kern="0" dirty="0" smtClean="0">
                <a:solidFill>
                  <a:srgbClr val="CC00CC"/>
                </a:solidFill>
                <a:latin typeface="Arial"/>
                <a:ea typeface="宋体"/>
              </a:rPr>
              <a:t>相当于：</a:t>
            </a:r>
            <a:r>
              <a:rPr lang="en-US" altLang="zh-CN" sz="2400" b="1" kern="0" dirty="0" smtClean="0">
                <a:solidFill>
                  <a:srgbClr val="000000"/>
                </a:solidFill>
                <a:latin typeface="Arial"/>
                <a:ea typeface="宋体"/>
              </a:rPr>
              <a:t>PUSH BP</a:t>
            </a:r>
          </a:p>
          <a:p>
            <a:pPr lvl="2" eaLnBrk="0">
              <a:spcBef>
                <a:spcPct val="20000"/>
              </a:spcBef>
            </a:pPr>
            <a:r>
              <a:rPr lang="en-US" altLang="zh-CN" sz="2400" b="1" kern="0" dirty="0">
                <a:solidFill>
                  <a:srgbClr val="000000"/>
                </a:solidFill>
                <a:latin typeface="Arial"/>
                <a:ea typeface="宋体"/>
              </a:rPr>
              <a:t> </a:t>
            </a:r>
            <a:r>
              <a:rPr lang="en-US" altLang="zh-CN" sz="2400" b="1" kern="0" dirty="0" smtClean="0">
                <a:solidFill>
                  <a:srgbClr val="000000"/>
                </a:solidFill>
                <a:latin typeface="Arial"/>
                <a:ea typeface="宋体"/>
              </a:rPr>
              <a:t>              MOV </a:t>
            </a:r>
            <a:r>
              <a:rPr lang="en-US" altLang="zh-CN" sz="2400" b="1" kern="0" dirty="0">
                <a:solidFill>
                  <a:srgbClr val="000000"/>
                </a:solidFill>
                <a:latin typeface="Arial"/>
                <a:ea typeface="宋体"/>
              </a:rPr>
              <a:t>BP, </a:t>
            </a:r>
            <a:r>
              <a:rPr lang="en-US" altLang="zh-CN" sz="2400" b="1" kern="0" dirty="0" smtClean="0">
                <a:solidFill>
                  <a:srgbClr val="000000"/>
                </a:solidFill>
                <a:latin typeface="Arial"/>
                <a:ea typeface="宋体"/>
              </a:rPr>
              <a:t>SP</a:t>
            </a:r>
          </a:p>
          <a:p>
            <a:pPr lvl="2" eaLnBrk="0">
              <a:spcBef>
                <a:spcPct val="20000"/>
              </a:spcBef>
            </a:pPr>
            <a:r>
              <a:rPr lang="en-US" altLang="zh-CN" sz="2400" b="1" kern="0" dirty="0">
                <a:solidFill>
                  <a:srgbClr val="000000"/>
                </a:solidFill>
                <a:latin typeface="Arial"/>
                <a:ea typeface="宋体"/>
              </a:rPr>
              <a:t> </a:t>
            </a:r>
            <a:r>
              <a:rPr lang="en-US" altLang="zh-CN" sz="2400" b="1" kern="0" dirty="0" smtClean="0">
                <a:solidFill>
                  <a:srgbClr val="000000"/>
                </a:solidFill>
                <a:latin typeface="Arial"/>
                <a:ea typeface="宋体"/>
              </a:rPr>
              <a:t>              SUB </a:t>
            </a:r>
            <a:r>
              <a:rPr lang="en-US" altLang="zh-CN" sz="2400" b="1" kern="0" dirty="0">
                <a:solidFill>
                  <a:srgbClr val="000000"/>
                </a:solidFill>
                <a:latin typeface="Arial"/>
                <a:ea typeface="宋体"/>
              </a:rPr>
              <a:t>SP, </a:t>
            </a:r>
            <a:r>
              <a:rPr lang="en-US" altLang="zh-CN" sz="2400" b="1" kern="0" dirty="0" smtClean="0">
                <a:solidFill>
                  <a:srgbClr val="000000"/>
                </a:solidFill>
                <a:latin typeface="Arial"/>
                <a:ea typeface="宋体"/>
              </a:rPr>
              <a:t>8</a:t>
            </a:r>
            <a:endParaRPr lang="en-US" altLang="zh-CN" sz="2400" b="1" kern="0" dirty="0">
              <a:solidFill>
                <a:srgbClr val="000000"/>
              </a:solidFill>
              <a:latin typeface="Arial"/>
              <a:ea typeface="宋体"/>
            </a:endParaRPr>
          </a:p>
        </p:txBody>
      </p:sp>
    </p:spTree>
    <p:extLst>
      <p:ext uri="{BB962C8B-B14F-4D97-AF65-F5344CB8AC3E}">
        <p14:creationId xmlns:p14="http://schemas.microsoft.com/office/powerpoint/2010/main" val="241660480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r>
              <a:rPr lang="zh-CN" altLang="en-US" dirty="0"/>
              <a:t>机器控制及其他指令</a:t>
            </a:r>
            <a:endParaRPr lang="en-US" dirty="0" smtClean="0"/>
          </a:p>
        </p:txBody>
      </p:sp>
      <p:sp>
        <p:nvSpPr>
          <p:cNvPr id="20483" name="内容占位符 2"/>
          <p:cNvSpPr>
            <a:spLocks noGrp="1"/>
          </p:cNvSpPr>
          <p:nvPr>
            <p:ph idx="1"/>
          </p:nvPr>
        </p:nvSpPr>
        <p:spPr>
          <a:xfrm>
            <a:off x="107950" y="1052513"/>
            <a:ext cx="8893175" cy="5616847"/>
          </a:xfrm>
        </p:spPr>
        <p:txBody>
          <a:bodyPr/>
          <a:lstStyle/>
          <a:p>
            <a:pPr marL="0" indent="-400050" eaLnBrk="1" hangingPunct="1"/>
            <a:r>
              <a:rPr lang="en-US" altLang="zh-CN" sz="2400" dirty="0" smtClean="0"/>
              <a:t>ENTER</a:t>
            </a:r>
            <a:r>
              <a:rPr lang="zh-CN" altLang="en-US" sz="2400" dirty="0" smtClean="0"/>
              <a:t>指令格式：</a:t>
            </a:r>
            <a:r>
              <a:rPr lang="en-US" altLang="zh-CN" sz="2400" dirty="0" smtClean="0">
                <a:solidFill>
                  <a:srgbClr val="0000FF"/>
                </a:solidFill>
              </a:rPr>
              <a:t>ENTER</a:t>
            </a:r>
            <a:r>
              <a:rPr lang="en-US" altLang="zh-CN" sz="2400" dirty="0" smtClean="0"/>
              <a:t> data16, data8</a:t>
            </a:r>
          </a:p>
          <a:p>
            <a:pPr marL="800100" lvl="2" indent="-400050" eaLnBrk="1" hangingPunct="1"/>
            <a:r>
              <a:rPr lang="en-US" altLang="zh-CN" dirty="0" smtClean="0"/>
              <a:t>ENTER</a:t>
            </a:r>
            <a:r>
              <a:rPr lang="zh-CN" altLang="en-US" dirty="0" smtClean="0"/>
              <a:t>指令通常是进入过程时要执行的第一条指令，为过程创建堆栈帧。第</a:t>
            </a:r>
            <a:r>
              <a:rPr lang="en-US" altLang="zh-CN" dirty="0" smtClean="0"/>
              <a:t>1</a:t>
            </a:r>
            <a:r>
              <a:rPr lang="zh-CN" altLang="en-US" dirty="0" smtClean="0"/>
              <a:t>个操作数（大小操作数）指定堆栈帧的大小（</a:t>
            </a:r>
            <a:r>
              <a:rPr lang="zh-CN" altLang="en-US" dirty="0" smtClean="0">
                <a:solidFill>
                  <a:srgbClr val="C00000"/>
                </a:solidFill>
              </a:rPr>
              <a:t>即堆栈上给过程分配的动态存储空间字节数</a:t>
            </a:r>
            <a:r>
              <a:rPr lang="zh-CN" altLang="en-US" dirty="0" smtClean="0"/>
              <a:t>）。第</a:t>
            </a:r>
            <a:r>
              <a:rPr lang="en-US" altLang="zh-CN" dirty="0" smtClean="0"/>
              <a:t>2</a:t>
            </a:r>
            <a:r>
              <a:rPr lang="zh-CN" altLang="en-US" dirty="0" smtClean="0"/>
              <a:t>个操作数（嵌套层数操作数）给出过程的</a:t>
            </a:r>
            <a:r>
              <a:rPr lang="zh-CN" altLang="en-US" dirty="0" smtClean="0">
                <a:solidFill>
                  <a:srgbClr val="C00000"/>
                </a:solidFill>
              </a:rPr>
              <a:t>词法嵌套层级</a:t>
            </a:r>
            <a:r>
              <a:rPr lang="zh-CN" altLang="en-US" dirty="0" smtClean="0"/>
              <a:t>（</a:t>
            </a:r>
            <a:r>
              <a:rPr lang="en-US" altLang="zh-CN" dirty="0" smtClean="0"/>
              <a:t>0 ~31</a:t>
            </a:r>
            <a:r>
              <a:rPr lang="zh-CN" altLang="en-US" dirty="0" smtClean="0"/>
              <a:t>）。这两个操作数都是立即数。</a:t>
            </a:r>
            <a:endParaRPr lang="en-US" altLang="zh-CN" dirty="0" smtClean="0"/>
          </a:p>
          <a:p>
            <a:pPr marL="800100" lvl="2" indent="-400050" eaLnBrk="1" hangingPunct="1"/>
            <a:r>
              <a:rPr lang="zh-CN" altLang="en-US" dirty="0" smtClean="0"/>
              <a:t>嵌套层级确定要</a:t>
            </a:r>
            <a:r>
              <a:rPr lang="zh-CN" altLang="en-US" dirty="0" smtClean="0">
                <a:solidFill>
                  <a:srgbClr val="C00000"/>
                </a:solidFill>
              </a:rPr>
              <a:t>从前面的帧复制到新堆栈帧“显示区”的堆栈帧指针数</a:t>
            </a:r>
            <a:r>
              <a:rPr lang="zh-CN" altLang="en-US" dirty="0" smtClean="0"/>
              <a:t>。</a:t>
            </a:r>
            <a:r>
              <a:rPr lang="zh-CN" altLang="en-US" dirty="0"/>
              <a:t>若</a:t>
            </a:r>
            <a:r>
              <a:rPr lang="zh-CN" altLang="en-US" dirty="0" smtClean="0"/>
              <a:t>嵌套层级为 </a:t>
            </a:r>
            <a:r>
              <a:rPr lang="en-US" altLang="zh-CN" dirty="0" smtClean="0"/>
              <a:t>0</a:t>
            </a:r>
            <a:r>
              <a:rPr lang="zh-CN" altLang="en-US" dirty="0" smtClean="0"/>
              <a:t>，则处理器将帧指针</a:t>
            </a:r>
            <a:r>
              <a:rPr lang="en-US" altLang="zh-CN" dirty="0" smtClean="0"/>
              <a:t>BP /EBP</a:t>
            </a:r>
            <a:r>
              <a:rPr lang="zh-CN" altLang="en-US" dirty="0" smtClean="0"/>
              <a:t>压入堆栈，将当前堆栈指针</a:t>
            </a:r>
            <a:r>
              <a:rPr lang="en-US" altLang="zh-CN" dirty="0" smtClean="0"/>
              <a:t>ESP </a:t>
            </a:r>
            <a:r>
              <a:rPr lang="zh-CN" altLang="en-US" dirty="0" smtClean="0"/>
              <a:t>复制到 </a:t>
            </a:r>
            <a:r>
              <a:rPr lang="en-US" altLang="zh-CN" dirty="0" smtClean="0"/>
              <a:t>BP/EBP</a:t>
            </a:r>
            <a:r>
              <a:rPr lang="zh-CN" altLang="en-US" dirty="0" smtClean="0"/>
              <a:t>，并将当前堆栈指针值减去</a:t>
            </a:r>
            <a:r>
              <a:rPr lang="zh-CN" altLang="en-US" dirty="0" smtClean="0">
                <a:solidFill>
                  <a:srgbClr val="0000CC"/>
                </a:solidFill>
              </a:rPr>
              <a:t>大小操作数中的值</a:t>
            </a:r>
            <a:r>
              <a:rPr lang="zh-CN" altLang="en-US" dirty="0" smtClean="0"/>
              <a:t>之后的结果加载到 </a:t>
            </a:r>
            <a:r>
              <a:rPr lang="en-US" altLang="zh-CN" dirty="0" smtClean="0"/>
              <a:t>SP/ESP</a:t>
            </a:r>
            <a:r>
              <a:rPr lang="zh-CN" altLang="en-US" dirty="0" smtClean="0"/>
              <a:t>。如果嵌套层级大于或等于 </a:t>
            </a:r>
            <a:r>
              <a:rPr lang="en-US" altLang="zh-CN" dirty="0" smtClean="0"/>
              <a:t>1</a:t>
            </a:r>
            <a:r>
              <a:rPr lang="zh-CN" altLang="en-US" dirty="0" smtClean="0"/>
              <a:t>，则处理器在调整堆栈指针之前，先将其它帧指针压入堆栈。这些额外的帧指针为被调用过程访问堆栈上的其它嵌套帧提供访问点。</a:t>
            </a:r>
            <a:endParaRPr lang="en-US" altLang="zh-CN" dirty="0" smtClean="0"/>
          </a:p>
          <a:p>
            <a:pPr marL="1257300" lvl="3" indent="-400050" eaLnBrk="1"/>
            <a:r>
              <a:rPr lang="zh-CN" altLang="en-US" sz="2400" smtClean="0">
                <a:solidFill>
                  <a:srgbClr val="008000"/>
                </a:solidFill>
              </a:rPr>
              <a:t>不妨课后</a:t>
            </a:r>
            <a:r>
              <a:rPr lang="zh-CN" altLang="en-US" sz="2400" dirty="0" smtClean="0">
                <a:solidFill>
                  <a:srgbClr val="008000"/>
                </a:solidFill>
              </a:rPr>
              <a:t>调研。</a:t>
            </a:r>
            <a:endParaRPr lang="en-US" altLang="zh-CN" sz="2400" dirty="0" smtClean="0">
              <a:solidFill>
                <a:srgbClr val="008000"/>
              </a:solidFill>
            </a:endParaRPr>
          </a:p>
        </p:txBody>
      </p:sp>
    </p:spTree>
    <p:extLst>
      <p:ext uri="{BB962C8B-B14F-4D97-AF65-F5344CB8AC3E}">
        <p14:creationId xmlns:p14="http://schemas.microsoft.com/office/powerpoint/2010/main" val="2763155254"/>
      </p:ext>
    </p:extLst>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机器控制及其他指令</a:t>
            </a:r>
          </a:p>
        </p:txBody>
      </p:sp>
      <p:sp>
        <p:nvSpPr>
          <p:cNvPr id="3" name="内容占位符 2"/>
          <p:cNvSpPr>
            <a:spLocks noGrp="1"/>
          </p:cNvSpPr>
          <p:nvPr>
            <p:ph idx="1"/>
          </p:nvPr>
        </p:nvSpPr>
        <p:spPr>
          <a:xfrm>
            <a:off x="179512" y="1052737"/>
            <a:ext cx="8712967" cy="576064"/>
          </a:xfrm>
        </p:spPr>
        <p:txBody>
          <a:bodyPr/>
          <a:lstStyle/>
          <a:p>
            <a:r>
              <a:rPr lang="en-US" altLang="zh-CN" dirty="0"/>
              <a:t>LEAVE</a:t>
            </a:r>
            <a:r>
              <a:rPr lang="zh-CN" altLang="en-US" dirty="0"/>
              <a:t>指令格式：</a:t>
            </a:r>
            <a:r>
              <a:rPr lang="en-US" altLang="zh-CN" dirty="0" smtClean="0">
                <a:solidFill>
                  <a:srgbClr val="0000CC"/>
                </a:solidFill>
              </a:rPr>
              <a:t>LEAVE</a:t>
            </a:r>
            <a:endParaRPr lang="zh-CN" altLang="en-US" dirty="0"/>
          </a:p>
        </p:txBody>
      </p:sp>
      <p:sp>
        <p:nvSpPr>
          <p:cNvPr id="4" name="内容占位符 2"/>
          <p:cNvSpPr txBox="1">
            <a:spLocks/>
          </p:cNvSpPr>
          <p:nvPr/>
        </p:nvSpPr>
        <p:spPr bwMode="auto">
          <a:xfrm>
            <a:off x="179512" y="2276873"/>
            <a:ext cx="3888431" cy="302433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1">
              <a:spcBef>
                <a:spcPct val="20000"/>
              </a:spcBef>
              <a:spcAft>
                <a:spcPct val="0"/>
              </a:spcAft>
              <a:buChar char="–"/>
              <a:defRPr sz="2800" b="1">
                <a:solidFill>
                  <a:schemeClr val="tx1"/>
                </a:solidFill>
                <a:latin typeface="+mn-lt"/>
                <a:ea typeface="+mn-ea"/>
              </a:defRPr>
            </a:lvl2pPr>
            <a:lvl3pPr marL="1143000" indent="-228600" algn="l" rtl="0" eaLnBrk="0" fontAlgn="base" hangingPunct="1">
              <a:spcBef>
                <a:spcPct val="20000"/>
              </a:spcBef>
              <a:spcAft>
                <a:spcPct val="0"/>
              </a:spcAft>
              <a:buChar char="•"/>
              <a:defRPr sz="2400" b="1">
                <a:solidFill>
                  <a:schemeClr val="tx1"/>
                </a:solidFill>
                <a:latin typeface="+mn-lt"/>
                <a:ea typeface="+mn-ea"/>
              </a:defRPr>
            </a:lvl3pPr>
            <a:lvl4pPr marL="1600200" indent="-228600" algn="l" rtl="0" eaLnBrk="0" fontAlgn="base" hangingPunct="1">
              <a:spcBef>
                <a:spcPct val="20000"/>
              </a:spcBef>
              <a:spcAft>
                <a:spcPct val="0"/>
              </a:spcAft>
              <a:buChar char="–"/>
              <a:defRPr sz="2000" b="1">
                <a:solidFill>
                  <a:schemeClr val="tx1"/>
                </a:solidFill>
                <a:latin typeface="+mn-lt"/>
                <a:ea typeface="+mn-ea"/>
              </a:defRPr>
            </a:lvl4pPr>
            <a:lvl5pPr marL="2057400" indent="-228600" algn="l" rtl="0" eaLnBrk="0" fontAlgn="base" hangingPunct="1">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a:lstStyle>
          <a:p>
            <a:pPr marL="0" indent="0">
              <a:buFontTx/>
              <a:buNone/>
            </a:pPr>
            <a:r>
              <a:rPr lang="en-US" kern="0" dirty="0" smtClean="0"/>
              <a:t>SORT PROC</a:t>
            </a:r>
          </a:p>
          <a:p>
            <a:pPr marL="0" indent="0">
              <a:buFontTx/>
              <a:buNone/>
            </a:pPr>
            <a:r>
              <a:rPr lang="en-US" kern="0" dirty="0"/>
              <a:t>	</a:t>
            </a:r>
            <a:r>
              <a:rPr lang="en-US" kern="0" dirty="0" smtClean="0">
                <a:solidFill>
                  <a:srgbClr val="C00000"/>
                </a:solidFill>
              </a:rPr>
              <a:t>ENTER 8, 0</a:t>
            </a:r>
          </a:p>
          <a:p>
            <a:pPr marL="0" indent="0">
              <a:buFontTx/>
              <a:buNone/>
            </a:pPr>
            <a:r>
              <a:rPr lang="en-US" kern="0" dirty="0" smtClean="0"/>
              <a:t>	….</a:t>
            </a:r>
          </a:p>
          <a:p>
            <a:pPr marL="0" indent="0">
              <a:buFontTx/>
              <a:buNone/>
            </a:pPr>
            <a:r>
              <a:rPr lang="en-US" kern="0" dirty="0"/>
              <a:t>	</a:t>
            </a:r>
            <a:r>
              <a:rPr lang="en-US" kern="0" dirty="0" smtClean="0">
                <a:solidFill>
                  <a:srgbClr val="C00000"/>
                </a:solidFill>
              </a:rPr>
              <a:t>LEAVE</a:t>
            </a:r>
          </a:p>
          <a:p>
            <a:pPr marL="0" indent="0">
              <a:buFontTx/>
              <a:buNone/>
            </a:pPr>
            <a:r>
              <a:rPr lang="en-US" kern="0" dirty="0"/>
              <a:t>	</a:t>
            </a:r>
            <a:r>
              <a:rPr lang="en-US" kern="0" dirty="0" smtClean="0"/>
              <a:t>RET</a:t>
            </a:r>
          </a:p>
          <a:p>
            <a:pPr marL="0" indent="0">
              <a:buFontTx/>
              <a:buNone/>
            </a:pPr>
            <a:r>
              <a:rPr lang="en-US" kern="0" dirty="0"/>
              <a:t>	</a:t>
            </a:r>
            <a:r>
              <a:rPr lang="en-US" kern="0" dirty="0" smtClean="0"/>
              <a:t>ENDP</a:t>
            </a:r>
            <a:endParaRPr lang="en-US" kern="0" dirty="0"/>
          </a:p>
        </p:txBody>
      </p:sp>
      <p:sp>
        <p:nvSpPr>
          <p:cNvPr id="5" name="矩形 4"/>
          <p:cNvSpPr/>
          <p:nvPr/>
        </p:nvSpPr>
        <p:spPr>
          <a:xfrm>
            <a:off x="4283968" y="2276873"/>
            <a:ext cx="4230216" cy="3970318"/>
          </a:xfrm>
          <a:prstGeom prst="rect">
            <a:avLst/>
          </a:prstGeom>
          <a:ln>
            <a:solidFill>
              <a:schemeClr val="accent1"/>
            </a:solidFill>
          </a:ln>
        </p:spPr>
        <p:txBody>
          <a:bodyPr wrap="square">
            <a:spAutoFit/>
          </a:bodyPr>
          <a:lstStyle/>
          <a:p>
            <a:pPr marL="0" indent="0">
              <a:buFontTx/>
              <a:buNone/>
            </a:pPr>
            <a:r>
              <a:rPr lang="en-US" altLang="zh-CN" sz="2800" b="1" kern="0" dirty="0"/>
              <a:t>SORT PROC</a:t>
            </a:r>
          </a:p>
          <a:p>
            <a:pPr marL="0" indent="0">
              <a:buFontTx/>
              <a:buNone/>
            </a:pPr>
            <a:r>
              <a:rPr lang="en-US" altLang="zh-CN" sz="2800" b="1" kern="0" dirty="0"/>
              <a:t>	</a:t>
            </a:r>
            <a:r>
              <a:rPr lang="en-US" altLang="zh-CN" sz="2800" b="1" kern="0" dirty="0">
                <a:solidFill>
                  <a:srgbClr val="C00000"/>
                </a:solidFill>
              </a:rPr>
              <a:t>PUSH BP</a:t>
            </a:r>
          </a:p>
          <a:p>
            <a:pPr marL="0" indent="0">
              <a:buFontTx/>
              <a:buNone/>
            </a:pPr>
            <a:r>
              <a:rPr lang="en-US" altLang="zh-CN" sz="2800" b="1" kern="0" dirty="0">
                <a:solidFill>
                  <a:srgbClr val="C00000"/>
                </a:solidFill>
              </a:rPr>
              <a:t>      </a:t>
            </a:r>
            <a:r>
              <a:rPr lang="en-US" altLang="zh-CN" sz="2800" b="1" kern="0" dirty="0" smtClean="0">
                <a:solidFill>
                  <a:srgbClr val="C00000"/>
                </a:solidFill>
              </a:rPr>
              <a:t>   MOV </a:t>
            </a:r>
            <a:r>
              <a:rPr lang="en-US" altLang="zh-CN" sz="2800" b="1" kern="0" dirty="0">
                <a:solidFill>
                  <a:srgbClr val="C00000"/>
                </a:solidFill>
              </a:rPr>
              <a:t>BP, SP</a:t>
            </a:r>
          </a:p>
          <a:p>
            <a:pPr marL="0" indent="0">
              <a:buFontTx/>
              <a:buNone/>
            </a:pPr>
            <a:r>
              <a:rPr lang="en-US" altLang="zh-CN" sz="2800" b="1" kern="0" dirty="0">
                <a:solidFill>
                  <a:srgbClr val="C00000"/>
                </a:solidFill>
              </a:rPr>
              <a:t>         </a:t>
            </a:r>
            <a:r>
              <a:rPr lang="en-US" altLang="zh-CN" sz="2800" b="1" kern="0" dirty="0" smtClean="0">
                <a:solidFill>
                  <a:srgbClr val="C00000"/>
                </a:solidFill>
              </a:rPr>
              <a:t>SUB </a:t>
            </a:r>
            <a:r>
              <a:rPr lang="en-US" altLang="zh-CN" sz="2800" b="1" kern="0" dirty="0">
                <a:solidFill>
                  <a:srgbClr val="C00000"/>
                </a:solidFill>
              </a:rPr>
              <a:t>SP, 8</a:t>
            </a:r>
          </a:p>
          <a:p>
            <a:pPr marL="0" indent="0">
              <a:buFontTx/>
              <a:buNone/>
            </a:pPr>
            <a:r>
              <a:rPr lang="en-US" altLang="zh-CN" sz="2800" b="1" kern="0" dirty="0"/>
              <a:t>	….</a:t>
            </a:r>
          </a:p>
          <a:p>
            <a:pPr marL="0" indent="0">
              <a:buFontTx/>
              <a:buNone/>
            </a:pPr>
            <a:r>
              <a:rPr lang="en-US" altLang="zh-CN" sz="2800" b="1" kern="0" dirty="0"/>
              <a:t>	</a:t>
            </a:r>
            <a:r>
              <a:rPr lang="en-US" altLang="zh-CN" sz="2800" b="1" kern="0" dirty="0" smtClean="0">
                <a:solidFill>
                  <a:srgbClr val="C00000"/>
                </a:solidFill>
              </a:rPr>
              <a:t>MOV SP, BP</a:t>
            </a:r>
          </a:p>
          <a:p>
            <a:pPr marL="0" indent="0">
              <a:buFontTx/>
              <a:buNone/>
            </a:pPr>
            <a:r>
              <a:rPr lang="en-US" altLang="zh-CN" sz="2800" b="1" kern="0" dirty="0">
                <a:solidFill>
                  <a:srgbClr val="C00000"/>
                </a:solidFill>
              </a:rPr>
              <a:t> </a:t>
            </a:r>
            <a:r>
              <a:rPr lang="en-US" altLang="zh-CN" sz="2800" b="1" kern="0" dirty="0" smtClean="0">
                <a:solidFill>
                  <a:srgbClr val="C00000"/>
                </a:solidFill>
              </a:rPr>
              <a:t>        POP BP</a:t>
            </a:r>
            <a:endParaRPr lang="en-US" altLang="zh-CN" sz="2800" b="1" kern="0" dirty="0">
              <a:solidFill>
                <a:srgbClr val="C00000"/>
              </a:solidFill>
            </a:endParaRPr>
          </a:p>
          <a:p>
            <a:pPr marL="0" indent="0">
              <a:buFontTx/>
              <a:buNone/>
            </a:pPr>
            <a:r>
              <a:rPr lang="en-US" altLang="zh-CN" sz="2800" b="1" kern="0" dirty="0"/>
              <a:t>	RET</a:t>
            </a:r>
          </a:p>
          <a:p>
            <a:pPr marL="0" indent="0">
              <a:buFontTx/>
              <a:buNone/>
            </a:pPr>
            <a:r>
              <a:rPr lang="en-US" altLang="zh-CN" sz="2800" b="1" kern="0" dirty="0"/>
              <a:t>	ENDP</a:t>
            </a:r>
          </a:p>
        </p:txBody>
      </p:sp>
    </p:spTree>
    <p:extLst>
      <p:ext uri="{BB962C8B-B14F-4D97-AF65-F5344CB8AC3E}">
        <p14:creationId xmlns:p14="http://schemas.microsoft.com/office/powerpoint/2010/main" val="1793521112"/>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en-US" dirty="0"/>
          </a:p>
        </p:txBody>
      </p:sp>
      <p:sp>
        <p:nvSpPr>
          <p:cNvPr id="3" name="内容占位符 2"/>
          <p:cNvSpPr>
            <a:spLocks noGrp="1"/>
          </p:cNvSpPr>
          <p:nvPr>
            <p:ph idx="1"/>
          </p:nvPr>
        </p:nvSpPr>
        <p:spPr/>
        <p:txBody>
          <a:bodyPr/>
          <a:lstStyle/>
          <a:p>
            <a:r>
              <a:rPr lang="zh-CN" altLang="en-US" dirty="0"/>
              <a:t>转移指令</a:t>
            </a:r>
          </a:p>
          <a:p>
            <a:r>
              <a:rPr lang="zh-CN" altLang="en-US" dirty="0"/>
              <a:t>控制汇编语言程序的流程</a:t>
            </a:r>
          </a:p>
          <a:p>
            <a:r>
              <a:rPr lang="zh-CN" altLang="en-US" dirty="0"/>
              <a:t>过程</a:t>
            </a:r>
          </a:p>
          <a:p>
            <a:r>
              <a:rPr lang="zh-CN" altLang="en-US" dirty="0"/>
              <a:t>中断概述</a:t>
            </a:r>
          </a:p>
          <a:p>
            <a:r>
              <a:rPr lang="zh-CN" altLang="en-US" dirty="0"/>
              <a:t>机器控制及其他</a:t>
            </a:r>
            <a:r>
              <a:rPr lang="zh-CN" altLang="en-US" dirty="0" smtClean="0"/>
              <a:t>指令</a:t>
            </a:r>
            <a:endParaRPr lang="en-US" altLang="zh-CN" dirty="0" smtClean="0"/>
          </a:p>
          <a:p>
            <a:endParaRPr lang="en-US" altLang="zh-CN" dirty="0"/>
          </a:p>
          <a:p>
            <a:r>
              <a:rPr lang="zh-CN" altLang="en-US" dirty="0" smtClean="0">
                <a:solidFill>
                  <a:srgbClr val="C00000"/>
                </a:solidFill>
              </a:rPr>
              <a:t>掌握各类指令的格式、用法！</a:t>
            </a:r>
            <a:endParaRPr lang="zh-CN" altLang="en-US" dirty="0">
              <a:solidFill>
                <a:srgbClr val="C00000"/>
              </a:solidFill>
            </a:endParaRPr>
          </a:p>
          <a:p>
            <a:endParaRPr lang="en-US" dirty="0"/>
          </a:p>
        </p:txBody>
      </p:sp>
    </p:spTree>
    <p:extLst>
      <p:ext uri="{BB962C8B-B14F-4D97-AF65-F5344CB8AC3E}">
        <p14:creationId xmlns:p14="http://schemas.microsoft.com/office/powerpoint/2010/main" val="4204913391"/>
      </p:ext>
    </p:extLst>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en-US" dirty="0"/>
          </a:p>
        </p:txBody>
      </p:sp>
      <p:sp>
        <p:nvSpPr>
          <p:cNvPr id="3" name="内容占位符 2"/>
          <p:cNvSpPr>
            <a:spLocks noGrp="1"/>
          </p:cNvSpPr>
          <p:nvPr>
            <p:ph idx="1"/>
          </p:nvPr>
        </p:nvSpPr>
        <p:spPr>
          <a:xfrm>
            <a:off x="179512" y="1052737"/>
            <a:ext cx="8712967" cy="1512167"/>
          </a:xfrm>
        </p:spPr>
        <p:txBody>
          <a:bodyPr/>
          <a:lstStyle/>
          <a:p>
            <a:pPr eaLnBrk="1"/>
            <a:r>
              <a:rPr lang="zh-CN" altLang="en-US" sz="2400" dirty="0" smtClean="0"/>
              <a:t>习题</a:t>
            </a:r>
            <a:r>
              <a:rPr lang="en-US" altLang="zh-CN" sz="2400" dirty="0" smtClean="0"/>
              <a:t>11</a:t>
            </a:r>
            <a:r>
              <a:rPr lang="zh-CN" altLang="en-US" sz="2400" dirty="0" smtClean="0"/>
              <a:t>，习题</a:t>
            </a:r>
            <a:r>
              <a:rPr lang="en-US" altLang="zh-CN" sz="2400" dirty="0" smtClean="0"/>
              <a:t>25</a:t>
            </a:r>
            <a:r>
              <a:rPr lang="zh-CN" altLang="en-US" sz="2400" dirty="0" smtClean="0"/>
              <a:t>，习题</a:t>
            </a:r>
            <a:r>
              <a:rPr lang="en-US" altLang="zh-CN" sz="2400" dirty="0" smtClean="0"/>
              <a:t>27</a:t>
            </a:r>
            <a:r>
              <a:rPr lang="zh-CN" altLang="en-US" sz="2400" dirty="0" smtClean="0"/>
              <a:t>，习题</a:t>
            </a:r>
            <a:r>
              <a:rPr lang="en-US" altLang="zh-CN" sz="2400" dirty="0" smtClean="0"/>
              <a:t>41</a:t>
            </a:r>
            <a:r>
              <a:rPr lang="zh-CN" altLang="en-US" sz="2400" dirty="0" smtClean="0"/>
              <a:t>，习题</a:t>
            </a:r>
            <a:r>
              <a:rPr lang="en-US" altLang="zh-CN" sz="2400" dirty="0" smtClean="0"/>
              <a:t>47</a:t>
            </a:r>
            <a:r>
              <a:rPr lang="zh-CN" altLang="en-US" sz="2400" dirty="0" smtClean="0"/>
              <a:t>。</a:t>
            </a:r>
            <a:endParaRPr lang="en-US" altLang="zh-CN" sz="2400" dirty="0" smtClean="0"/>
          </a:p>
          <a:p>
            <a:pPr eaLnBrk="1"/>
            <a:endParaRPr lang="en-US" altLang="zh-CN" sz="2400" dirty="0"/>
          </a:p>
          <a:p>
            <a:pPr eaLnBrk="1"/>
            <a:r>
              <a:rPr kumimoji="1" lang="zh-CN" altLang="en-US" sz="2400" dirty="0" smtClean="0">
                <a:latin typeface="Times New Roman" pitchFamily="18" charset="0"/>
              </a:rPr>
              <a:t>（补充题</a:t>
            </a:r>
            <a:r>
              <a:rPr kumimoji="1" lang="en-US" altLang="zh-CN" sz="2400" dirty="0" smtClean="0">
                <a:latin typeface="Times New Roman" pitchFamily="18" charset="0"/>
              </a:rPr>
              <a:t>1</a:t>
            </a:r>
            <a:r>
              <a:rPr kumimoji="1" lang="zh-CN" altLang="en-US" sz="2400" dirty="0" smtClean="0">
                <a:latin typeface="Times New Roman" pitchFamily="18" charset="0"/>
              </a:rPr>
              <a:t>）下列</a:t>
            </a:r>
            <a:r>
              <a:rPr kumimoji="1" lang="zh-CN" altLang="en-US" sz="2400" dirty="0">
                <a:latin typeface="Times New Roman" pitchFamily="18" charset="0"/>
              </a:rPr>
              <a:t>程序段执行完以后，程序转移分别到了哪里</a:t>
            </a:r>
            <a:r>
              <a:rPr kumimoji="1" lang="zh-CN" altLang="en-US" sz="2400" dirty="0" smtClean="0">
                <a:latin typeface="Times New Roman" pitchFamily="18" charset="0"/>
              </a:rPr>
              <a:t>？</a:t>
            </a:r>
            <a:endParaRPr kumimoji="1" lang="zh-CN" altLang="en-US" sz="2400" dirty="0">
              <a:latin typeface="Times New Roman" pitchFamily="18" charset="0"/>
            </a:endParaRPr>
          </a:p>
        </p:txBody>
      </p:sp>
      <p:sp>
        <p:nvSpPr>
          <p:cNvPr id="4" name="Rectangle 5"/>
          <p:cNvSpPr>
            <a:spLocks noChangeArrowheads="1"/>
          </p:cNvSpPr>
          <p:nvPr/>
        </p:nvSpPr>
        <p:spPr bwMode="auto">
          <a:xfrm>
            <a:off x="4715024" y="2774032"/>
            <a:ext cx="2881312" cy="2743200"/>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pPr>
              <a:spcBef>
                <a:spcPct val="50000"/>
              </a:spcBef>
            </a:pPr>
            <a:r>
              <a:rPr lang="en-US" altLang="zh-CN" sz="2400" b="1"/>
              <a:t>      </a:t>
            </a:r>
            <a:r>
              <a:rPr lang="zh-CN" altLang="en-US" sz="2400" b="1"/>
              <a:t>程序段</a:t>
            </a:r>
            <a:r>
              <a:rPr lang="en-US" altLang="zh-CN" sz="2400" b="1"/>
              <a:t>2</a:t>
            </a:r>
          </a:p>
          <a:p>
            <a:pPr>
              <a:spcBef>
                <a:spcPct val="25000"/>
              </a:spcBef>
            </a:pPr>
            <a:r>
              <a:rPr lang="en-US" altLang="zh-CN" sz="2400" b="1"/>
              <a:t>MOV AX, 99D8H</a:t>
            </a:r>
          </a:p>
          <a:p>
            <a:pPr>
              <a:spcBef>
                <a:spcPct val="25000"/>
              </a:spcBef>
            </a:pPr>
            <a:r>
              <a:rPr lang="en-US" altLang="zh-CN" sz="2400" b="1"/>
              <a:t>MOV BX, 9847H</a:t>
            </a:r>
          </a:p>
          <a:p>
            <a:pPr>
              <a:spcBef>
                <a:spcPct val="25000"/>
              </a:spcBef>
            </a:pPr>
            <a:r>
              <a:rPr lang="en-US" altLang="zh-CN" sz="2400" b="1"/>
              <a:t>SUB AX, BX</a:t>
            </a:r>
          </a:p>
          <a:p>
            <a:pPr>
              <a:spcBef>
                <a:spcPct val="25000"/>
              </a:spcBef>
            </a:pPr>
            <a:r>
              <a:rPr lang="en-US" altLang="zh-CN" sz="2400" b="1"/>
              <a:t>JNC L3</a:t>
            </a:r>
          </a:p>
          <a:p>
            <a:pPr>
              <a:spcBef>
                <a:spcPct val="25000"/>
              </a:spcBef>
            </a:pPr>
            <a:r>
              <a:rPr lang="en-US" altLang="zh-CN" sz="2400" b="1"/>
              <a:t>JNO L4</a:t>
            </a:r>
          </a:p>
        </p:txBody>
      </p:sp>
      <p:sp>
        <p:nvSpPr>
          <p:cNvPr id="5" name="Rectangle 7"/>
          <p:cNvSpPr>
            <a:spLocks noChangeArrowheads="1"/>
          </p:cNvSpPr>
          <p:nvPr/>
        </p:nvSpPr>
        <p:spPr bwMode="auto">
          <a:xfrm>
            <a:off x="1259037" y="2774032"/>
            <a:ext cx="3024932" cy="2743200"/>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p>
            <a:pPr>
              <a:spcBef>
                <a:spcPct val="50000"/>
              </a:spcBef>
            </a:pPr>
            <a:r>
              <a:rPr lang="en-US" altLang="zh-CN" sz="2400" b="1" dirty="0"/>
              <a:t>       </a:t>
            </a:r>
            <a:r>
              <a:rPr lang="zh-CN" altLang="en-US" sz="2400" b="1" dirty="0"/>
              <a:t>程序段</a:t>
            </a:r>
            <a:r>
              <a:rPr lang="en-US" altLang="zh-CN" sz="2400" b="1" dirty="0"/>
              <a:t>1</a:t>
            </a:r>
          </a:p>
          <a:p>
            <a:pPr>
              <a:spcBef>
                <a:spcPct val="25000"/>
              </a:spcBef>
            </a:pPr>
            <a:r>
              <a:rPr lang="en-US" altLang="zh-CN" sz="2400" b="1" dirty="0"/>
              <a:t>MOV AX, 147BH</a:t>
            </a:r>
          </a:p>
          <a:p>
            <a:pPr>
              <a:spcBef>
                <a:spcPct val="25000"/>
              </a:spcBef>
            </a:pPr>
            <a:r>
              <a:rPr lang="en-US" altLang="zh-CN" sz="2400" b="1" dirty="0"/>
              <a:t>MOV BX, 80DCH</a:t>
            </a:r>
          </a:p>
          <a:p>
            <a:pPr>
              <a:spcBef>
                <a:spcPct val="25000"/>
              </a:spcBef>
            </a:pPr>
            <a:r>
              <a:rPr lang="en-US" altLang="zh-CN" sz="2400" b="1" dirty="0"/>
              <a:t>ADD AX, BX</a:t>
            </a:r>
          </a:p>
          <a:p>
            <a:pPr>
              <a:spcBef>
                <a:spcPct val="25000"/>
              </a:spcBef>
            </a:pPr>
            <a:r>
              <a:rPr lang="en-US" altLang="zh-CN" sz="2400" b="1" dirty="0"/>
              <a:t>JNO L1</a:t>
            </a:r>
          </a:p>
          <a:p>
            <a:pPr>
              <a:spcBef>
                <a:spcPct val="25000"/>
              </a:spcBef>
            </a:pPr>
            <a:r>
              <a:rPr lang="en-US" altLang="zh-CN" sz="2400" b="1" dirty="0"/>
              <a:t>JNC L2</a:t>
            </a:r>
          </a:p>
        </p:txBody>
      </p:sp>
    </p:spTree>
    <p:extLst>
      <p:ext uri="{BB962C8B-B14F-4D97-AF65-F5344CB8AC3E}">
        <p14:creationId xmlns:p14="http://schemas.microsoft.com/office/powerpoint/2010/main" val="681450357"/>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zh-CN" altLang="en-US" dirty="0" smtClean="0"/>
              <a:t>无条件转移</a:t>
            </a:r>
            <a:r>
              <a:rPr lang="zh-CN" altLang="en-US" dirty="0"/>
              <a:t>指令</a:t>
            </a:r>
            <a:r>
              <a:rPr lang="en-US" altLang="zh-CN" dirty="0" smtClean="0"/>
              <a:t>JMP—</a:t>
            </a:r>
            <a:r>
              <a:rPr lang="zh-CN" altLang="en-US" dirty="0">
                <a:solidFill>
                  <a:srgbClr val="C00000"/>
                </a:solidFill>
              </a:rPr>
              <a:t>段内转移</a:t>
            </a:r>
            <a:endParaRPr lang="en-US" altLang="zh-CN" dirty="0" smtClean="0">
              <a:solidFill>
                <a:srgbClr val="C00000"/>
              </a:solidFill>
            </a:endParaRPr>
          </a:p>
        </p:txBody>
      </p:sp>
      <p:graphicFrame>
        <p:nvGraphicFramePr>
          <p:cNvPr id="346389" name="Group 277"/>
          <p:cNvGraphicFramePr>
            <a:graphicFrameLocks noGrp="1"/>
          </p:cNvGraphicFramePr>
          <p:nvPr>
            <p:extLst>
              <p:ext uri="{D42A27DB-BD31-4B8C-83A1-F6EECF244321}">
                <p14:modId xmlns:p14="http://schemas.microsoft.com/office/powerpoint/2010/main" val="3487266448"/>
              </p:ext>
            </p:extLst>
          </p:nvPr>
        </p:nvGraphicFramePr>
        <p:xfrm>
          <a:off x="336975" y="1128122"/>
          <a:ext cx="936104" cy="4033614"/>
        </p:xfrm>
        <a:graphic>
          <a:graphicData uri="http://schemas.openxmlformats.org/drawingml/2006/table">
            <a:tbl>
              <a:tblPr/>
              <a:tblGrid>
                <a:gridCol w="936104"/>
              </a:tblGrid>
              <a:tr h="8082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kern="1200" cap="none" normalizeH="0" baseline="0" dirty="0" smtClean="0">
                          <a:ln>
                            <a:noFill/>
                          </a:ln>
                          <a:solidFill>
                            <a:srgbClr val="008000"/>
                          </a:solidFill>
                          <a:effectLst/>
                          <a:latin typeface="Arial" charset="0"/>
                          <a:ea typeface="宋体" pitchFamily="2" charset="-122"/>
                          <a:cs typeface="+mn-cs"/>
                        </a:rPr>
                        <a:t>寻址方式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5248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kern="1200" cap="none" normalizeH="0" baseline="0" dirty="0" smtClean="0">
                          <a:ln>
                            <a:noFill/>
                          </a:ln>
                          <a:solidFill>
                            <a:srgbClr val="008000"/>
                          </a:solidFill>
                          <a:effectLst/>
                          <a:latin typeface="Arial" charset="0"/>
                          <a:ea typeface="宋体" pitchFamily="2" charset="-122"/>
                          <a:cs typeface="+mn-cs"/>
                        </a:rPr>
                        <a:t>直接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581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kern="1200" cap="none" normalizeH="0" baseline="0" dirty="0" smtClean="0">
                          <a:ln>
                            <a:noFill/>
                          </a:ln>
                          <a:solidFill>
                            <a:srgbClr val="008000"/>
                          </a:solidFill>
                          <a:effectLst/>
                          <a:latin typeface="Arial" charset="0"/>
                          <a:ea typeface="宋体" pitchFamily="2" charset="-122"/>
                          <a:cs typeface="+mn-cs"/>
                        </a:rPr>
                        <a:t>间接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46390" name="Group 278"/>
          <p:cNvGraphicFramePr>
            <a:graphicFrameLocks noGrp="1"/>
          </p:cNvGraphicFramePr>
          <p:nvPr>
            <p:extLst>
              <p:ext uri="{D42A27DB-BD31-4B8C-83A1-F6EECF244321}">
                <p14:modId xmlns:p14="http://schemas.microsoft.com/office/powerpoint/2010/main" val="610308005"/>
              </p:ext>
            </p:extLst>
          </p:nvPr>
        </p:nvGraphicFramePr>
        <p:xfrm>
          <a:off x="1259592" y="1128121"/>
          <a:ext cx="7635177" cy="822802"/>
        </p:xfrm>
        <a:graphic>
          <a:graphicData uri="http://schemas.openxmlformats.org/drawingml/2006/table">
            <a:tbl>
              <a:tblPr/>
              <a:tblGrid>
                <a:gridCol w="2568831"/>
                <a:gridCol w="1811300"/>
                <a:gridCol w="3255046"/>
              </a:tblGrid>
              <a:tr h="365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08000"/>
                          </a:solidFill>
                          <a:effectLst/>
                          <a:latin typeface="Arial" charset="0"/>
                          <a:ea typeface="宋体" pitchFamily="2" charset="-122"/>
                        </a:rPr>
                        <a:t>操作数类型</a:t>
                      </a:r>
                    </a:p>
                  </a:txBody>
                  <a:tcPr marT="45641" marB="456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08000"/>
                          </a:solidFill>
                          <a:effectLst/>
                          <a:latin typeface="Arial" charset="0"/>
                          <a:ea typeface="宋体" pitchFamily="2" charset="-122"/>
                        </a:rPr>
                        <a:t>操作数的使用方式</a:t>
                      </a:r>
                    </a:p>
                  </a:txBody>
                  <a:tcPr marT="45641" marB="456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08000"/>
                          </a:solidFill>
                          <a:effectLst/>
                          <a:latin typeface="Arial" charset="0"/>
                          <a:ea typeface="宋体" pitchFamily="2" charset="-122"/>
                        </a:rPr>
                        <a:t>指令实例</a:t>
                      </a:r>
                    </a:p>
                  </a:txBody>
                  <a:tcPr marT="45641" marB="456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46420" name="Group 308"/>
          <p:cNvGraphicFramePr>
            <a:graphicFrameLocks noGrp="1"/>
          </p:cNvGraphicFramePr>
          <p:nvPr>
            <p:extLst>
              <p:ext uri="{D42A27DB-BD31-4B8C-83A1-F6EECF244321}">
                <p14:modId xmlns:p14="http://schemas.microsoft.com/office/powerpoint/2010/main" val="3645350657"/>
              </p:ext>
            </p:extLst>
          </p:nvPr>
        </p:nvGraphicFramePr>
        <p:xfrm>
          <a:off x="1259633" y="1955999"/>
          <a:ext cx="7633096" cy="1371360"/>
        </p:xfrm>
        <a:graphic>
          <a:graphicData uri="http://schemas.openxmlformats.org/drawingml/2006/table">
            <a:tbl>
              <a:tblPr/>
              <a:tblGrid>
                <a:gridCol w="526635"/>
                <a:gridCol w="2042195"/>
                <a:gridCol w="1811300"/>
                <a:gridCol w="3252966"/>
              </a:tblGrid>
              <a:tr h="365444">
                <a:tc row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CC0000"/>
                          </a:solidFill>
                          <a:effectLst/>
                          <a:latin typeface="Arial" charset="0"/>
                          <a:ea typeface="宋体" pitchFamily="2" charset="-122"/>
                        </a:rPr>
                        <a:t>标号</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1</a:t>
                      </a:r>
                      <a:r>
                        <a:rPr kumimoji="0" lang="zh-CN" altLang="en-US" sz="2400" b="1" i="0" u="none" strike="noStrike" cap="none" normalizeH="0" baseline="0" dirty="0" smtClean="0">
                          <a:ln>
                            <a:noFill/>
                          </a:ln>
                          <a:solidFill>
                            <a:schemeClr val="tx1"/>
                          </a:solidFill>
                          <a:effectLst/>
                          <a:latin typeface="Arial" charset="0"/>
                          <a:ea typeface="宋体" pitchFamily="2" charset="-122"/>
                        </a:rPr>
                        <a:t>字节立即数</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加入</a:t>
                      </a:r>
                      <a:r>
                        <a:rPr kumimoji="0" lang="en-US" altLang="zh-CN" sz="2400" b="1" i="0" u="none" strike="noStrike" cap="none" normalizeH="0" baseline="0" dirty="0" smtClean="0">
                          <a:ln>
                            <a:noFill/>
                          </a:ln>
                          <a:solidFill>
                            <a:schemeClr val="tx1"/>
                          </a:solidFill>
                          <a:effectLst/>
                          <a:latin typeface="Arial" charset="0"/>
                          <a:ea typeface="宋体" pitchFamily="2" charset="-122"/>
                        </a:rPr>
                        <a:t>IP/EIP/RIP</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JMP SHORT START</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56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2</a:t>
                      </a:r>
                      <a:r>
                        <a:rPr kumimoji="0" lang="zh-CN" altLang="en-US" sz="2400" b="1" i="0" u="none" strike="noStrike" cap="none" normalizeH="0" baseline="0" dirty="0" smtClean="0">
                          <a:ln>
                            <a:noFill/>
                          </a:ln>
                          <a:solidFill>
                            <a:schemeClr val="tx1"/>
                          </a:solidFill>
                          <a:effectLst/>
                          <a:latin typeface="Arial" charset="0"/>
                          <a:ea typeface="宋体" pitchFamily="2" charset="-122"/>
                        </a:rPr>
                        <a:t>字节立即数</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400" b="1" i="0" u="none" strike="noStrike" cap="none" normalizeH="0" baseline="0" dirty="0" smtClean="0">
                          <a:ln>
                            <a:noFill/>
                          </a:ln>
                          <a:solidFill>
                            <a:schemeClr val="tx1"/>
                          </a:solidFill>
                          <a:effectLst/>
                          <a:latin typeface="Arial" charset="0"/>
                          <a:ea typeface="宋体" pitchFamily="2" charset="-122"/>
                        </a:rPr>
                        <a:t>JMP START1</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568">
                <a:tc v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dirty="0" smtClean="0">
                        <a:ln>
                          <a:noFill/>
                        </a:ln>
                        <a:solidFill>
                          <a:srgbClr val="CC0000"/>
                        </a:solidFill>
                        <a:effectLst/>
                        <a:latin typeface="Arial" charset="0"/>
                        <a:ea typeface="宋体" pitchFamily="2" charset="-122"/>
                      </a:endParaRP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4</a:t>
                      </a:r>
                      <a:r>
                        <a:rPr kumimoji="0" lang="zh-CN" altLang="en-US" sz="2400" b="1" i="0" u="none" strike="noStrike" cap="none" normalizeH="0" baseline="0" dirty="0" smtClean="0">
                          <a:ln>
                            <a:noFill/>
                          </a:ln>
                          <a:solidFill>
                            <a:schemeClr val="tx1"/>
                          </a:solidFill>
                          <a:effectLst/>
                          <a:latin typeface="Arial" charset="0"/>
                          <a:ea typeface="宋体" pitchFamily="2" charset="-122"/>
                        </a:rPr>
                        <a:t>字节立即数</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400" b="1" i="0" u="none" strike="noStrike" cap="none" normalizeH="0" baseline="0" dirty="0" smtClean="0">
                          <a:ln>
                            <a:noFill/>
                          </a:ln>
                          <a:solidFill>
                            <a:schemeClr val="tx1"/>
                          </a:solidFill>
                          <a:effectLst/>
                          <a:latin typeface="Arial" charset="0"/>
                          <a:ea typeface="宋体" pitchFamily="2" charset="-122"/>
                        </a:rPr>
                        <a:t>JMP START2</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46419" name="Group 307"/>
          <p:cNvGraphicFramePr>
            <a:graphicFrameLocks noGrp="1"/>
          </p:cNvGraphicFramePr>
          <p:nvPr>
            <p:extLst>
              <p:ext uri="{D42A27DB-BD31-4B8C-83A1-F6EECF244321}">
                <p14:modId xmlns:p14="http://schemas.microsoft.com/office/powerpoint/2010/main" val="1261876754"/>
              </p:ext>
            </p:extLst>
          </p:nvPr>
        </p:nvGraphicFramePr>
        <p:xfrm>
          <a:off x="1259631" y="3814148"/>
          <a:ext cx="7632849" cy="1335064"/>
        </p:xfrm>
        <a:graphic>
          <a:graphicData uri="http://schemas.openxmlformats.org/drawingml/2006/table">
            <a:tbl>
              <a:tblPr/>
              <a:tblGrid>
                <a:gridCol w="2575390"/>
                <a:gridCol w="1801504"/>
                <a:gridCol w="3255955"/>
              </a:tblGrid>
              <a:tr h="61711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寄存器操作数</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送入</a:t>
                      </a:r>
                      <a:r>
                        <a:rPr kumimoji="0" lang="en-US" altLang="zh-CN" sz="2400" b="1" i="0" u="none" strike="noStrike" cap="none" normalizeH="0" baseline="0" dirty="0" smtClean="0">
                          <a:ln>
                            <a:noFill/>
                          </a:ln>
                          <a:solidFill>
                            <a:schemeClr val="tx1"/>
                          </a:solidFill>
                          <a:effectLst/>
                          <a:latin typeface="Arial" charset="0"/>
                          <a:ea typeface="宋体" pitchFamily="2" charset="-122"/>
                        </a:rPr>
                        <a:t>IP/EIP/RIP</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400" b="1" i="0" u="none" strike="noStrike" cap="none" normalizeH="0" baseline="0" dirty="0" smtClean="0">
                          <a:ln>
                            <a:noFill/>
                          </a:ln>
                          <a:solidFill>
                            <a:schemeClr val="tx1"/>
                          </a:solidFill>
                          <a:effectLst/>
                          <a:latin typeface="Arial" charset="0"/>
                          <a:ea typeface="宋体" pitchFamily="2" charset="-122"/>
                        </a:rPr>
                        <a:t>JMP BX </a:t>
                      </a:r>
                      <a:r>
                        <a:rPr kumimoji="0" lang="zh-CN" altLang="en-US" sz="2400" b="1" i="0" u="none" strike="noStrike" cap="none" normalizeH="0" baseline="0" dirty="0" smtClean="0">
                          <a:ln>
                            <a:noFill/>
                          </a:ln>
                          <a:solidFill>
                            <a:schemeClr val="tx1"/>
                          </a:solidFill>
                          <a:effectLst/>
                          <a:latin typeface="Arial" charset="0"/>
                          <a:ea typeface="宋体" pitchFamily="2" charset="-122"/>
                        </a:rPr>
                        <a:t>或 </a:t>
                      </a:r>
                      <a:r>
                        <a:rPr kumimoji="0" lang="en-US" altLang="zh-CN" sz="2400" b="1" i="0" u="none" strike="noStrike" cap="none" normalizeH="0" baseline="0" dirty="0" smtClean="0">
                          <a:ln>
                            <a:noFill/>
                          </a:ln>
                          <a:solidFill>
                            <a:schemeClr val="tx1"/>
                          </a:solidFill>
                          <a:effectLst/>
                          <a:latin typeface="Arial" charset="0"/>
                          <a:ea typeface="宋体" pitchFamily="2" charset="-122"/>
                        </a:rPr>
                        <a:t>JMP EBX</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400" b="1" i="0" u="none" strike="noStrike" cap="none" normalizeH="0" baseline="0" dirty="0" smtClean="0">
                          <a:ln>
                            <a:noFill/>
                          </a:ln>
                          <a:solidFill>
                            <a:schemeClr val="tx1"/>
                          </a:solidFill>
                          <a:effectLst/>
                          <a:latin typeface="Arial" charset="0"/>
                          <a:ea typeface="宋体" pitchFamily="2" charset="-122"/>
                        </a:rPr>
                        <a:t>JMP RBX</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400" b="1" i="0" u="none" strike="noStrike" cap="none" normalizeH="0" baseline="0" dirty="0" smtClean="0">
                          <a:ln>
                            <a:noFill/>
                          </a:ln>
                          <a:solidFill>
                            <a:schemeClr val="tx1"/>
                          </a:solidFill>
                          <a:effectLst/>
                          <a:latin typeface="Arial" charset="0"/>
                          <a:ea typeface="宋体" pitchFamily="2" charset="-122"/>
                        </a:rPr>
                        <a:t>JMP JTABLE[BX]</a:t>
                      </a: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50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存储器操作数</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marT="45740" marB="4574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zh-CN" altLang="en-US"/>
                    </a:p>
                  </a:txBody>
                  <a:tcPr/>
                </a:tc>
              </a:tr>
            </a:tbl>
          </a:graphicData>
        </a:graphic>
      </p:graphicFrame>
      <p:graphicFrame>
        <p:nvGraphicFramePr>
          <p:cNvPr id="10" name="Group 308"/>
          <p:cNvGraphicFramePr>
            <a:graphicFrameLocks noGrp="1"/>
          </p:cNvGraphicFramePr>
          <p:nvPr>
            <p:extLst>
              <p:ext uri="{D42A27DB-BD31-4B8C-83A1-F6EECF244321}">
                <p14:modId xmlns:p14="http://schemas.microsoft.com/office/powerpoint/2010/main" val="114175419"/>
              </p:ext>
            </p:extLst>
          </p:nvPr>
        </p:nvGraphicFramePr>
        <p:xfrm>
          <a:off x="1259385" y="3331647"/>
          <a:ext cx="7633096" cy="482192"/>
        </p:xfrm>
        <a:graphic>
          <a:graphicData uri="http://schemas.openxmlformats.org/drawingml/2006/table">
            <a:tbl>
              <a:tblPr/>
              <a:tblGrid>
                <a:gridCol w="526635"/>
                <a:gridCol w="2042195"/>
                <a:gridCol w="1811300"/>
                <a:gridCol w="3252966"/>
              </a:tblGrid>
              <a:tr h="4821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rgbClr val="CC0000"/>
                          </a:solidFill>
                          <a:effectLst/>
                          <a:latin typeface="Arial" charset="0"/>
                          <a:ea typeface="宋体" pitchFamily="2" charset="-122"/>
                        </a:rPr>
                        <a:t>$</a:t>
                      </a:r>
                      <a:endParaRPr kumimoji="0" lang="zh-CN" altLang="en-US" sz="2400" b="1" i="0" u="none" strike="noStrike" cap="none" normalizeH="0" baseline="0" dirty="0" smtClean="0">
                        <a:ln>
                          <a:noFill/>
                        </a:ln>
                        <a:solidFill>
                          <a:srgbClr val="CC0000"/>
                        </a:solidFill>
                        <a:effectLst/>
                        <a:latin typeface="Arial" charset="0"/>
                        <a:ea typeface="宋体" pitchFamily="2" charset="-122"/>
                      </a:endParaRP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立即数</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JMP $+2</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内容占位符 1"/>
          <p:cNvSpPr>
            <a:spLocks noGrp="1"/>
          </p:cNvSpPr>
          <p:nvPr>
            <p:ph idx="1"/>
          </p:nvPr>
        </p:nvSpPr>
        <p:spPr>
          <a:xfrm>
            <a:off x="179512" y="5229200"/>
            <a:ext cx="8712967" cy="1440160"/>
          </a:xfrm>
        </p:spPr>
        <p:txBody>
          <a:bodyPr/>
          <a:lstStyle/>
          <a:p>
            <a:pPr marL="457200" indent="-457200"/>
            <a:r>
              <a:rPr lang="en-US" altLang="zh-CN" sz="2000" dirty="0"/>
              <a:t>START</a:t>
            </a:r>
            <a:r>
              <a:rPr lang="zh-CN" altLang="en-US" sz="2000" dirty="0"/>
              <a:t>和</a:t>
            </a:r>
            <a:r>
              <a:rPr lang="en-US" altLang="zh-CN" sz="2000" dirty="0" smtClean="0"/>
              <a:t>START1</a:t>
            </a:r>
            <a:r>
              <a:rPr lang="zh-CN" altLang="en-US" sz="2000" dirty="0" smtClean="0"/>
              <a:t>、</a:t>
            </a:r>
            <a:r>
              <a:rPr lang="en-US" altLang="zh-CN" sz="2000" dirty="0" smtClean="0"/>
              <a:t>START2</a:t>
            </a:r>
            <a:r>
              <a:rPr lang="zh-CN" altLang="en-US" sz="2000" dirty="0" smtClean="0"/>
              <a:t>是</a:t>
            </a:r>
            <a:r>
              <a:rPr lang="zh-CN" altLang="en-US" sz="2000" dirty="0"/>
              <a:t>转移目的标号（</a:t>
            </a:r>
            <a:r>
              <a:rPr lang="zh-CN" altLang="en-US" sz="2000" dirty="0" smtClean="0"/>
              <a:t>符号地址，</a:t>
            </a:r>
            <a:r>
              <a:rPr lang="en-US" altLang="zh-CN" sz="2000" dirty="0">
                <a:solidFill>
                  <a:srgbClr val="0033CC"/>
                </a:solidFill>
              </a:rPr>
              <a:t> NEAR</a:t>
            </a:r>
            <a:r>
              <a:rPr lang="zh-CN" altLang="en-US" sz="2000" dirty="0" smtClean="0"/>
              <a:t>类型）</a:t>
            </a:r>
            <a:endParaRPr lang="en-US" altLang="zh-CN" sz="2000" dirty="0" smtClean="0"/>
          </a:p>
          <a:p>
            <a:pPr marL="457200" indent="-457200"/>
            <a:r>
              <a:rPr lang="en-US" altLang="zh-CN" sz="2000" dirty="0" smtClean="0"/>
              <a:t>START</a:t>
            </a:r>
            <a:r>
              <a:rPr lang="zh-CN" altLang="en-US" sz="2000" dirty="0"/>
              <a:t>指示的目的地址与当前地址间的转移范围在</a:t>
            </a:r>
            <a:r>
              <a:rPr lang="en-US" altLang="zh-CN" sz="2000" dirty="0">
                <a:solidFill>
                  <a:srgbClr val="0000CC"/>
                </a:solidFill>
              </a:rPr>
              <a:t>-128~+127</a:t>
            </a:r>
            <a:r>
              <a:rPr lang="zh-CN" altLang="en-US" sz="2000" dirty="0"/>
              <a:t>个</a:t>
            </a:r>
            <a:r>
              <a:rPr lang="zh-CN" altLang="en-US" sz="2000" dirty="0" smtClean="0"/>
              <a:t>字节内</a:t>
            </a:r>
            <a:r>
              <a:rPr lang="zh-CN" altLang="en-US" sz="2000" dirty="0"/>
              <a:t>。</a:t>
            </a:r>
          </a:p>
          <a:p>
            <a:pPr marL="457200" indent="-457200"/>
            <a:r>
              <a:rPr lang="en-US" altLang="zh-CN" sz="2000" dirty="0"/>
              <a:t>JTABLE</a:t>
            </a:r>
            <a:r>
              <a:rPr lang="zh-CN" altLang="en-US" sz="2000" dirty="0"/>
              <a:t>是变量，类型为</a:t>
            </a:r>
            <a:r>
              <a:rPr lang="en-US" altLang="zh-CN" sz="2000" dirty="0">
                <a:solidFill>
                  <a:srgbClr val="0033CC"/>
                </a:solidFill>
              </a:rPr>
              <a:t>WORD</a:t>
            </a:r>
            <a:r>
              <a:rPr lang="zh-CN" altLang="en-US" sz="2000" dirty="0"/>
              <a:t>（实模式），</a:t>
            </a:r>
            <a:r>
              <a:rPr lang="en-US" altLang="zh-CN" sz="2000" dirty="0">
                <a:solidFill>
                  <a:srgbClr val="0033CC"/>
                </a:solidFill>
              </a:rPr>
              <a:t>DWORD</a:t>
            </a:r>
            <a:r>
              <a:rPr lang="zh-CN" altLang="en-US" sz="2000" dirty="0"/>
              <a:t>（保护模式</a:t>
            </a:r>
            <a:r>
              <a:rPr lang="zh-CN" altLang="en-US" sz="2000" dirty="0" smtClean="0"/>
              <a:t>）、</a:t>
            </a:r>
            <a:r>
              <a:rPr lang="en-US" altLang="zh-CN" sz="2000" dirty="0" smtClean="0">
                <a:solidFill>
                  <a:srgbClr val="0000CC"/>
                </a:solidFill>
              </a:rPr>
              <a:t>QWORD</a:t>
            </a:r>
            <a:r>
              <a:rPr lang="zh-CN" altLang="en-US" sz="2000" dirty="0" smtClean="0"/>
              <a:t>（保护模式）。</a:t>
            </a:r>
            <a:endParaRPr lang="en-US" sz="2000" dirty="0"/>
          </a:p>
        </p:txBody>
      </p:sp>
    </p:spTree>
    <p:extLst>
      <p:ext uri="{BB962C8B-B14F-4D97-AF65-F5344CB8AC3E}">
        <p14:creationId xmlns:p14="http://schemas.microsoft.com/office/powerpoint/2010/main" val="281657244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346389"/>
                                        </p:tgtEl>
                                        <p:attrNameLst>
                                          <p:attrName>style.visibility</p:attrName>
                                        </p:attrNameLst>
                                      </p:cBhvr>
                                      <p:to>
                                        <p:strVal val="visible"/>
                                      </p:to>
                                    </p:set>
                                    <p:animEffect transition="in" filter="slide(fromLeft)">
                                      <p:cBhvr>
                                        <p:cTn id="7" dur="500"/>
                                        <p:tgtEl>
                                          <p:spTgt spid="3463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346390"/>
                                        </p:tgtEl>
                                        <p:attrNameLst>
                                          <p:attrName>style.visibility</p:attrName>
                                        </p:attrNameLst>
                                      </p:cBhvr>
                                      <p:to>
                                        <p:strVal val="visible"/>
                                      </p:to>
                                    </p:set>
                                    <p:animEffect transition="in" filter="slide(fromLeft)">
                                      <p:cBhvr>
                                        <p:cTn id="12" dur="500"/>
                                        <p:tgtEl>
                                          <p:spTgt spid="3463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346420"/>
                                        </p:tgtEl>
                                        <p:attrNameLst>
                                          <p:attrName>style.visibility</p:attrName>
                                        </p:attrNameLst>
                                      </p:cBhvr>
                                      <p:to>
                                        <p:strVal val="visible"/>
                                      </p:to>
                                    </p:set>
                                    <p:animEffect transition="in" filter="slide(fromLeft)">
                                      <p:cBhvr>
                                        <p:cTn id="17" dur="500"/>
                                        <p:tgtEl>
                                          <p:spTgt spid="346420"/>
                                        </p:tgtEl>
                                      </p:cBhvr>
                                    </p:animEffect>
                                  </p:childTnLst>
                                </p:cTn>
                              </p:par>
                            </p:childTnLst>
                          </p:cTn>
                        </p:par>
                        <p:par>
                          <p:cTn id="18" fill="hold">
                            <p:stCondLst>
                              <p:cond delay="500"/>
                            </p:stCondLst>
                            <p:childTnLst>
                              <p:par>
                                <p:cTn id="19" presetID="2" presetClass="entr" presetSubtype="4" fill="hold" nodeType="after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 calcmode="lin" valueType="num">
                                      <p:cBhvr additive="base">
                                        <p:cTn id="21"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 presetClass="entr" presetSubtype="4" fill="hold" nodeType="after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 calcmode="lin" valueType="num">
                                      <p:cBhvr additive="base">
                                        <p:cTn id="26" dur="1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7" dur="1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slide(fromLeft)">
                                      <p:cBhvr>
                                        <p:cTn id="32" dur="5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nodeType="clickEffect">
                                  <p:stCondLst>
                                    <p:cond delay="0"/>
                                  </p:stCondLst>
                                  <p:childTnLst>
                                    <p:set>
                                      <p:cBhvr>
                                        <p:cTn id="36" dur="1" fill="hold">
                                          <p:stCondLst>
                                            <p:cond delay="0"/>
                                          </p:stCondLst>
                                        </p:cTn>
                                        <p:tgtEl>
                                          <p:spTgt spid="346419"/>
                                        </p:tgtEl>
                                        <p:attrNameLst>
                                          <p:attrName>style.visibility</p:attrName>
                                        </p:attrNameLst>
                                      </p:cBhvr>
                                      <p:to>
                                        <p:strVal val="visible"/>
                                      </p:to>
                                    </p:set>
                                    <p:animEffect transition="in" filter="slide(fromLeft)">
                                      <p:cBhvr>
                                        <p:cTn id="37" dur="500"/>
                                        <p:tgtEl>
                                          <p:spTgt spid="346419"/>
                                        </p:tgtEl>
                                      </p:cBhvr>
                                    </p:animEffect>
                                  </p:childTnLst>
                                </p:cTn>
                              </p:par>
                            </p:childTnLst>
                          </p:cTn>
                        </p:par>
                        <p:par>
                          <p:cTn id="38" fill="hold">
                            <p:stCondLst>
                              <p:cond delay="500"/>
                            </p:stCondLst>
                            <p:childTnLst>
                              <p:par>
                                <p:cTn id="39" presetID="2" presetClass="entr" presetSubtype="4" fill="hold" nodeType="afterEffect">
                                  <p:stCondLst>
                                    <p:cond delay="0"/>
                                  </p:stCondLst>
                                  <p:childTnLst>
                                    <p:set>
                                      <p:cBhvr>
                                        <p:cTn id="40" dur="1" fill="hold">
                                          <p:stCondLst>
                                            <p:cond delay="0"/>
                                          </p:stCondLst>
                                        </p:cTn>
                                        <p:tgtEl>
                                          <p:spTgt spid="2">
                                            <p:txEl>
                                              <p:pRg st="2" end="2"/>
                                            </p:txEl>
                                          </p:spTgt>
                                        </p:tgtEl>
                                        <p:attrNameLst>
                                          <p:attrName>style.visibility</p:attrName>
                                        </p:attrNameLst>
                                      </p:cBhvr>
                                      <p:to>
                                        <p:strVal val="visible"/>
                                      </p:to>
                                    </p:set>
                                    <p:anim calcmode="lin" valueType="num">
                                      <p:cBhvr additive="base">
                                        <p:cTn id="4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zh-CN" altLang="en-US" dirty="0" smtClean="0"/>
              <a:t>无条件转移</a:t>
            </a:r>
            <a:r>
              <a:rPr lang="zh-CN" altLang="en-US" dirty="0"/>
              <a:t>指令</a:t>
            </a:r>
            <a:r>
              <a:rPr lang="en-US" altLang="zh-CN" dirty="0" smtClean="0"/>
              <a:t>JMP—</a:t>
            </a:r>
            <a:r>
              <a:rPr lang="zh-CN" altLang="en-US" dirty="0" smtClean="0">
                <a:solidFill>
                  <a:srgbClr val="C00000"/>
                </a:solidFill>
              </a:rPr>
              <a:t>段间转移</a:t>
            </a:r>
            <a:endParaRPr lang="en-US" altLang="zh-CN" dirty="0" smtClean="0">
              <a:solidFill>
                <a:srgbClr val="C00000"/>
              </a:solidFill>
            </a:endParaRPr>
          </a:p>
        </p:txBody>
      </p:sp>
      <p:graphicFrame>
        <p:nvGraphicFramePr>
          <p:cNvPr id="346389" name="Group 277"/>
          <p:cNvGraphicFramePr>
            <a:graphicFrameLocks noGrp="1"/>
          </p:cNvGraphicFramePr>
          <p:nvPr>
            <p:extLst>
              <p:ext uri="{D42A27DB-BD31-4B8C-83A1-F6EECF244321}">
                <p14:modId xmlns:p14="http://schemas.microsoft.com/office/powerpoint/2010/main" val="925812958"/>
              </p:ext>
            </p:extLst>
          </p:nvPr>
        </p:nvGraphicFramePr>
        <p:xfrm>
          <a:off x="336975" y="1198200"/>
          <a:ext cx="936104" cy="3526944"/>
        </p:xfrm>
        <a:graphic>
          <a:graphicData uri="http://schemas.openxmlformats.org/drawingml/2006/table">
            <a:tbl>
              <a:tblPr/>
              <a:tblGrid>
                <a:gridCol w="936104"/>
              </a:tblGrid>
              <a:tr h="818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kern="1200" cap="none" normalizeH="0" baseline="0" dirty="0" smtClean="0">
                          <a:ln>
                            <a:noFill/>
                          </a:ln>
                          <a:solidFill>
                            <a:srgbClr val="008000"/>
                          </a:solidFill>
                          <a:effectLst/>
                          <a:latin typeface="Arial" charset="0"/>
                          <a:ea typeface="宋体" pitchFamily="2" charset="-122"/>
                          <a:cs typeface="+mn-cs"/>
                        </a:rPr>
                        <a:t>寻址方式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83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kern="1200" cap="none" normalizeH="0" baseline="0" dirty="0" smtClean="0">
                          <a:ln>
                            <a:noFill/>
                          </a:ln>
                          <a:solidFill>
                            <a:srgbClr val="008000"/>
                          </a:solidFill>
                          <a:effectLst/>
                          <a:latin typeface="Arial" charset="0"/>
                          <a:ea typeface="宋体" pitchFamily="2" charset="-122"/>
                          <a:cs typeface="+mn-cs"/>
                        </a:rPr>
                        <a:t>直接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201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kern="1200" cap="none" normalizeH="0" baseline="0" dirty="0" smtClean="0">
                          <a:ln>
                            <a:noFill/>
                          </a:ln>
                          <a:solidFill>
                            <a:srgbClr val="008000"/>
                          </a:solidFill>
                          <a:effectLst/>
                          <a:latin typeface="Arial" charset="0"/>
                          <a:ea typeface="宋体" pitchFamily="2" charset="-122"/>
                          <a:cs typeface="+mn-cs"/>
                        </a:rPr>
                        <a:t>间接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46390" name="Group 278"/>
          <p:cNvGraphicFramePr>
            <a:graphicFrameLocks noGrp="1"/>
          </p:cNvGraphicFramePr>
          <p:nvPr>
            <p:extLst>
              <p:ext uri="{D42A27DB-BD31-4B8C-83A1-F6EECF244321}">
                <p14:modId xmlns:p14="http://schemas.microsoft.com/office/powerpoint/2010/main" val="3004629262"/>
              </p:ext>
            </p:extLst>
          </p:nvPr>
        </p:nvGraphicFramePr>
        <p:xfrm>
          <a:off x="1259592" y="1198198"/>
          <a:ext cx="7635177" cy="822802"/>
        </p:xfrm>
        <a:graphic>
          <a:graphicData uri="http://schemas.openxmlformats.org/drawingml/2006/table">
            <a:tbl>
              <a:tblPr/>
              <a:tblGrid>
                <a:gridCol w="2664336"/>
                <a:gridCol w="1800200"/>
                <a:gridCol w="3170641"/>
              </a:tblGrid>
              <a:tr h="365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08000"/>
                          </a:solidFill>
                          <a:effectLst/>
                          <a:latin typeface="Arial" charset="0"/>
                          <a:ea typeface="宋体" pitchFamily="2" charset="-122"/>
                        </a:rPr>
                        <a:t>操作数类型</a:t>
                      </a:r>
                    </a:p>
                  </a:txBody>
                  <a:tcPr marT="45641" marB="456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08000"/>
                          </a:solidFill>
                          <a:effectLst/>
                          <a:latin typeface="Arial" charset="0"/>
                          <a:ea typeface="宋体" pitchFamily="2" charset="-122"/>
                        </a:rPr>
                        <a:t>操作数的使用方式</a:t>
                      </a:r>
                    </a:p>
                  </a:txBody>
                  <a:tcPr marT="45641" marB="456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08000"/>
                          </a:solidFill>
                          <a:effectLst/>
                          <a:latin typeface="Arial" charset="0"/>
                          <a:ea typeface="宋体" pitchFamily="2" charset="-122"/>
                        </a:rPr>
                        <a:t>指令实例</a:t>
                      </a:r>
                    </a:p>
                  </a:txBody>
                  <a:tcPr marT="45641" marB="456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46420" name="Group 308"/>
          <p:cNvGraphicFramePr>
            <a:graphicFrameLocks noGrp="1"/>
          </p:cNvGraphicFramePr>
          <p:nvPr>
            <p:extLst>
              <p:ext uri="{D42A27DB-BD31-4B8C-83A1-F6EECF244321}">
                <p14:modId xmlns:p14="http://schemas.microsoft.com/office/powerpoint/2010/main" val="534087462"/>
              </p:ext>
            </p:extLst>
          </p:nvPr>
        </p:nvGraphicFramePr>
        <p:xfrm>
          <a:off x="1259633" y="2026076"/>
          <a:ext cx="7633096" cy="1371360"/>
        </p:xfrm>
        <a:graphic>
          <a:graphicData uri="http://schemas.openxmlformats.org/drawingml/2006/table">
            <a:tbl>
              <a:tblPr/>
              <a:tblGrid>
                <a:gridCol w="526635"/>
                <a:gridCol w="2137660"/>
                <a:gridCol w="1800200"/>
                <a:gridCol w="3168601"/>
              </a:tblGrid>
              <a:tr h="365444">
                <a:tc row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CC0000"/>
                          </a:solidFill>
                          <a:effectLst/>
                          <a:latin typeface="Arial" charset="0"/>
                          <a:ea typeface="宋体" pitchFamily="2" charset="-122"/>
                        </a:rPr>
                        <a:t>标号</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4</a:t>
                      </a:r>
                      <a:r>
                        <a:rPr kumimoji="0" lang="zh-CN" altLang="en-US" sz="2400" b="1" i="0" u="none" strike="noStrike" cap="none" normalizeH="0" baseline="0" dirty="0" smtClean="0">
                          <a:ln>
                            <a:noFill/>
                          </a:ln>
                          <a:solidFill>
                            <a:schemeClr val="tx1"/>
                          </a:solidFill>
                          <a:effectLst/>
                          <a:latin typeface="Arial" charset="0"/>
                          <a:ea typeface="宋体" pitchFamily="2" charset="-122"/>
                        </a:rPr>
                        <a:t>字节立即数</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送入</a:t>
                      </a:r>
                      <a:r>
                        <a:rPr kumimoji="0" lang="en-US" altLang="zh-CN" sz="2400" b="1" i="0" u="none" strike="noStrike" cap="none" normalizeH="0" baseline="0" dirty="0" smtClean="0">
                          <a:ln>
                            <a:noFill/>
                          </a:ln>
                          <a:solidFill>
                            <a:schemeClr val="tx1"/>
                          </a:solidFill>
                          <a:effectLst/>
                          <a:latin typeface="Arial" charset="0"/>
                          <a:ea typeface="宋体" pitchFamily="2" charset="-122"/>
                        </a:rPr>
                        <a:t>CS</a:t>
                      </a:r>
                      <a:r>
                        <a:rPr kumimoji="0" lang="zh-CN" altLang="en-US" sz="2400" b="1" i="0" u="none" strike="noStrike" cap="none" normalizeH="0" baseline="0" dirty="0" smtClean="0">
                          <a:ln>
                            <a:noFill/>
                          </a:ln>
                          <a:solidFill>
                            <a:schemeClr val="tx1"/>
                          </a:solidFill>
                          <a:effectLst/>
                          <a:latin typeface="Arial" charset="0"/>
                          <a:ea typeface="宋体" pitchFamily="2" charset="-122"/>
                        </a:rPr>
                        <a:t>和</a:t>
                      </a:r>
                      <a:r>
                        <a:rPr kumimoji="0" lang="en-US" altLang="zh-CN" sz="2400" b="1" i="0" u="none" strike="noStrike" cap="none" normalizeH="0" baseline="0" dirty="0" smtClean="0">
                          <a:ln>
                            <a:noFill/>
                          </a:ln>
                          <a:solidFill>
                            <a:schemeClr val="tx1"/>
                          </a:solidFill>
                          <a:effectLst/>
                          <a:latin typeface="Arial" charset="0"/>
                          <a:ea typeface="宋体" pitchFamily="2" charset="-122"/>
                        </a:rPr>
                        <a:t>IP/EIP/RIP</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400" b="1" i="0" u="none" strike="noStrike" cap="none" normalizeH="0" baseline="0" dirty="0" smtClean="0">
                          <a:ln>
                            <a:noFill/>
                          </a:ln>
                          <a:solidFill>
                            <a:schemeClr val="tx1"/>
                          </a:solidFill>
                          <a:effectLst/>
                          <a:latin typeface="Arial" charset="0"/>
                          <a:ea typeface="宋体" pitchFamily="2" charset="-122"/>
                        </a:rPr>
                        <a:t>JMP START3</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56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6</a:t>
                      </a:r>
                      <a:r>
                        <a:rPr kumimoji="0" lang="zh-CN" altLang="en-US" sz="2400" b="1" i="0" u="none" strike="noStrike" cap="none" normalizeH="0" baseline="0" dirty="0" smtClean="0">
                          <a:ln>
                            <a:noFill/>
                          </a:ln>
                          <a:solidFill>
                            <a:schemeClr val="tx1"/>
                          </a:solidFill>
                          <a:effectLst/>
                          <a:latin typeface="Arial" charset="0"/>
                          <a:ea typeface="宋体" pitchFamily="2" charset="-122"/>
                        </a:rPr>
                        <a:t>字节立即数</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568">
                <a:tc v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dirty="0" smtClean="0">
                        <a:ln>
                          <a:noFill/>
                        </a:ln>
                        <a:solidFill>
                          <a:srgbClr val="CC0000"/>
                        </a:solidFill>
                        <a:effectLst/>
                        <a:latin typeface="Arial" charset="0"/>
                        <a:ea typeface="宋体" pitchFamily="2" charset="-122"/>
                      </a:endParaRP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10</a:t>
                      </a:r>
                      <a:r>
                        <a:rPr kumimoji="0" lang="zh-CN" altLang="en-US" sz="2400" b="1" i="0" u="none" strike="noStrike" cap="none" normalizeH="0" baseline="0" dirty="0" smtClean="0">
                          <a:ln>
                            <a:noFill/>
                          </a:ln>
                          <a:solidFill>
                            <a:schemeClr val="tx1"/>
                          </a:solidFill>
                          <a:effectLst/>
                          <a:latin typeface="Arial" charset="0"/>
                          <a:ea typeface="宋体" pitchFamily="2" charset="-122"/>
                        </a:rPr>
                        <a:t>字节立即数</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46419" name="Group 307"/>
          <p:cNvGraphicFramePr>
            <a:graphicFrameLocks noGrp="1"/>
          </p:cNvGraphicFramePr>
          <p:nvPr>
            <p:extLst>
              <p:ext uri="{D42A27DB-BD31-4B8C-83A1-F6EECF244321}">
                <p14:modId xmlns:p14="http://schemas.microsoft.com/office/powerpoint/2010/main" val="3205567081"/>
              </p:ext>
            </p:extLst>
          </p:nvPr>
        </p:nvGraphicFramePr>
        <p:xfrm>
          <a:off x="1259631" y="3395402"/>
          <a:ext cx="7632849" cy="1327357"/>
        </p:xfrm>
        <a:graphic>
          <a:graphicData uri="http://schemas.openxmlformats.org/drawingml/2006/table">
            <a:tbl>
              <a:tblPr/>
              <a:tblGrid>
                <a:gridCol w="2664297"/>
                <a:gridCol w="1800200"/>
                <a:gridCol w="3168352"/>
              </a:tblGrid>
              <a:tr h="13273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存储器操作数</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送入</a:t>
                      </a:r>
                      <a:r>
                        <a:rPr kumimoji="0" lang="en-US" altLang="zh-CN" sz="2400" b="1" i="0" u="none" strike="noStrike" cap="none" normalizeH="0" baseline="0" dirty="0" smtClean="0">
                          <a:ln>
                            <a:noFill/>
                          </a:ln>
                          <a:solidFill>
                            <a:schemeClr val="tx1"/>
                          </a:solidFill>
                          <a:effectLst/>
                          <a:latin typeface="Arial" charset="0"/>
                          <a:ea typeface="宋体" pitchFamily="2" charset="-122"/>
                        </a:rPr>
                        <a:t>CS</a:t>
                      </a:r>
                      <a:r>
                        <a:rPr kumimoji="0" lang="zh-CN" altLang="en-US" sz="2400" b="1" i="0" u="none" strike="noStrike" cap="none" normalizeH="0" baseline="0" dirty="0" smtClean="0">
                          <a:ln>
                            <a:noFill/>
                          </a:ln>
                          <a:solidFill>
                            <a:schemeClr val="tx1"/>
                          </a:solidFill>
                          <a:effectLst/>
                          <a:latin typeface="Arial" charset="0"/>
                          <a:ea typeface="宋体" pitchFamily="2" charset="-122"/>
                        </a:rPr>
                        <a:t>和</a:t>
                      </a:r>
                      <a:r>
                        <a:rPr kumimoji="0" lang="en-US" altLang="zh-CN" sz="2400" b="1" i="0" u="none" strike="noStrike" cap="none" normalizeH="0" baseline="0" dirty="0" smtClean="0">
                          <a:ln>
                            <a:noFill/>
                          </a:ln>
                          <a:solidFill>
                            <a:schemeClr val="tx1"/>
                          </a:solidFill>
                          <a:effectLst/>
                          <a:latin typeface="Arial" charset="0"/>
                          <a:ea typeface="宋体" pitchFamily="2" charset="-122"/>
                        </a:rPr>
                        <a:t>IP/EIP/RIP</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400" b="1" i="0" u="none" strike="noStrike" cap="none" normalizeH="0" baseline="0" dirty="0" smtClean="0">
                          <a:ln>
                            <a:noFill/>
                          </a:ln>
                          <a:solidFill>
                            <a:schemeClr val="tx1"/>
                          </a:solidFill>
                          <a:effectLst/>
                          <a:latin typeface="Arial" charset="0"/>
                          <a:ea typeface="宋体" pitchFamily="2" charset="-122"/>
                        </a:rPr>
                        <a:t>JMP JTABLE1[BX]</a:t>
                      </a: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内容占位符 1"/>
          <p:cNvSpPr>
            <a:spLocks noGrp="1"/>
          </p:cNvSpPr>
          <p:nvPr>
            <p:ph idx="1"/>
          </p:nvPr>
        </p:nvSpPr>
        <p:spPr>
          <a:xfrm>
            <a:off x="179512" y="4941168"/>
            <a:ext cx="8712967" cy="1440160"/>
          </a:xfrm>
        </p:spPr>
        <p:txBody>
          <a:bodyPr/>
          <a:lstStyle/>
          <a:p>
            <a:pPr marL="457200" indent="-457200"/>
            <a:r>
              <a:rPr lang="en-US" altLang="zh-CN" sz="2400" dirty="0" smtClean="0"/>
              <a:t>START3</a:t>
            </a:r>
            <a:r>
              <a:rPr lang="zh-CN" altLang="en-US" sz="2400" dirty="0" smtClean="0"/>
              <a:t>是</a:t>
            </a:r>
            <a:r>
              <a:rPr lang="zh-CN" altLang="en-US" sz="2400" dirty="0"/>
              <a:t>标号，类型是</a:t>
            </a:r>
            <a:r>
              <a:rPr lang="en-US" altLang="zh-CN" sz="2400" dirty="0">
                <a:solidFill>
                  <a:srgbClr val="0033CC"/>
                </a:solidFill>
              </a:rPr>
              <a:t>FAR</a:t>
            </a:r>
            <a:r>
              <a:rPr lang="zh-CN" altLang="en-US" sz="2400" dirty="0"/>
              <a:t>。</a:t>
            </a:r>
          </a:p>
          <a:p>
            <a:pPr marL="457200" indent="-457200"/>
            <a:r>
              <a:rPr lang="en-US" altLang="zh-CN" sz="2400" dirty="0"/>
              <a:t>JTABLE1</a:t>
            </a:r>
            <a:r>
              <a:rPr lang="zh-CN" altLang="en-US" sz="2400" dirty="0"/>
              <a:t>是变量</a:t>
            </a:r>
            <a:r>
              <a:rPr lang="zh-CN" altLang="en-US" sz="2400" dirty="0" smtClean="0"/>
              <a:t>，类型为</a:t>
            </a:r>
            <a:r>
              <a:rPr lang="en-US" altLang="zh-CN" sz="2400" dirty="0" smtClean="0">
                <a:solidFill>
                  <a:srgbClr val="0000CC"/>
                </a:solidFill>
              </a:rPr>
              <a:t>D</a:t>
            </a:r>
            <a:r>
              <a:rPr lang="en-US" altLang="zh-CN" sz="2400" dirty="0" smtClean="0">
                <a:solidFill>
                  <a:srgbClr val="0033CC"/>
                </a:solidFill>
              </a:rPr>
              <a:t>WORD</a:t>
            </a:r>
            <a:r>
              <a:rPr lang="zh-CN" altLang="en-US" sz="2400" dirty="0"/>
              <a:t>（实模式</a:t>
            </a:r>
            <a:r>
              <a:rPr lang="zh-CN" altLang="en-US" sz="2400" dirty="0" smtClean="0"/>
              <a:t>），</a:t>
            </a:r>
            <a:r>
              <a:rPr lang="en-US" altLang="zh-CN" sz="2400" dirty="0" smtClean="0">
                <a:solidFill>
                  <a:srgbClr val="0000CC"/>
                </a:solidFill>
              </a:rPr>
              <a:t>FWO</a:t>
            </a:r>
            <a:r>
              <a:rPr lang="en-US" altLang="zh-CN" sz="2400" dirty="0" smtClean="0">
                <a:solidFill>
                  <a:srgbClr val="0033CC"/>
                </a:solidFill>
              </a:rPr>
              <a:t>RD</a:t>
            </a:r>
            <a:r>
              <a:rPr lang="zh-CN" altLang="en-US" sz="2400" dirty="0"/>
              <a:t>（保护模式）</a:t>
            </a:r>
            <a:r>
              <a:rPr lang="zh-CN" altLang="en-US" sz="2400" dirty="0" smtClean="0"/>
              <a:t>、</a:t>
            </a:r>
            <a:r>
              <a:rPr lang="en-US" altLang="zh-CN" sz="2400" dirty="0" smtClean="0">
                <a:solidFill>
                  <a:srgbClr val="0000CC"/>
                </a:solidFill>
              </a:rPr>
              <a:t>TWORD</a:t>
            </a:r>
            <a:r>
              <a:rPr lang="zh-CN" altLang="en-US" sz="2400" dirty="0" smtClean="0"/>
              <a:t>（</a:t>
            </a:r>
            <a:r>
              <a:rPr lang="en-US" altLang="zh-CN" sz="2400" dirty="0" smtClean="0"/>
              <a:t>64</a:t>
            </a:r>
            <a:r>
              <a:rPr lang="zh-CN" altLang="en-US" sz="2400" dirty="0" smtClean="0"/>
              <a:t>模式</a:t>
            </a:r>
            <a:r>
              <a:rPr lang="zh-CN" altLang="en-US" sz="2400" dirty="0"/>
              <a:t>） </a:t>
            </a:r>
            <a:r>
              <a:rPr lang="zh-CN" altLang="en-US" sz="2400" dirty="0" smtClean="0"/>
              <a:t>。</a:t>
            </a:r>
            <a:endParaRPr lang="zh-CN" altLang="en-US" sz="2400" dirty="0"/>
          </a:p>
        </p:txBody>
      </p:sp>
    </p:spTree>
    <p:extLst>
      <p:ext uri="{BB962C8B-B14F-4D97-AF65-F5344CB8AC3E}">
        <p14:creationId xmlns:p14="http://schemas.microsoft.com/office/powerpoint/2010/main" val="416814185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346389"/>
                                        </p:tgtEl>
                                        <p:attrNameLst>
                                          <p:attrName>style.visibility</p:attrName>
                                        </p:attrNameLst>
                                      </p:cBhvr>
                                      <p:to>
                                        <p:strVal val="visible"/>
                                      </p:to>
                                    </p:set>
                                    <p:animEffect transition="in" filter="slide(fromLeft)">
                                      <p:cBhvr>
                                        <p:cTn id="7" dur="500"/>
                                        <p:tgtEl>
                                          <p:spTgt spid="3463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346390"/>
                                        </p:tgtEl>
                                        <p:attrNameLst>
                                          <p:attrName>style.visibility</p:attrName>
                                        </p:attrNameLst>
                                      </p:cBhvr>
                                      <p:to>
                                        <p:strVal val="visible"/>
                                      </p:to>
                                    </p:set>
                                    <p:animEffect transition="in" filter="slide(fromLeft)">
                                      <p:cBhvr>
                                        <p:cTn id="12" dur="500"/>
                                        <p:tgtEl>
                                          <p:spTgt spid="3463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346420"/>
                                        </p:tgtEl>
                                        <p:attrNameLst>
                                          <p:attrName>style.visibility</p:attrName>
                                        </p:attrNameLst>
                                      </p:cBhvr>
                                      <p:to>
                                        <p:strVal val="visible"/>
                                      </p:to>
                                    </p:set>
                                    <p:animEffect transition="in" filter="slide(fromLeft)">
                                      <p:cBhvr>
                                        <p:cTn id="17" dur="500"/>
                                        <p:tgtEl>
                                          <p:spTgt spid="346420"/>
                                        </p:tgtEl>
                                      </p:cBhvr>
                                    </p:animEffect>
                                  </p:childTnLst>
                                </p:cTn>
                              </p:par>
                            </p:childTnLst>
                          </p:cTn>
                        </p:par>
                        <p:par>
                          <p:cTn id="18" fill="hold">
                            <p:stCondLst>
                              <p:cond delay="500"/>
                            </p:stCondLst>
                            <p:childTnLst>
                              <p:par>
                                <p:cTn id="19" presetID="2" presetClass="entr" presetSubtype="4" fill="hold" nodeType="after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 calcmode="lin" valueType="num">
                                      <p:cBhvr additive="base">
                                        <p:cTn id="21"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 presetClass="entr" presetSubtype="4" fill="hold" nodeType="after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 calcmode="lin" valueType="num">
                                      <p:cBhvr additive="base">
                                        <p:cTn id="26"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nodeType="clickEffect">
                                  <p:stCondLst>
                                    <p:cond delay="0"/>
                                  </p:stCondLst>
                                  <p:childTnLst>
                                    <p:set>
                                      <p:cBhvr>
                                        <p:cTn id="31" dur="1" fill="hold">
                                          <p:stCondLst>
                                            <p:cond delay="0"/>
                                          </p:stCondLst>
                                        </p:cTn>
                                        <p:tgtEl>
                                          <p:spTgt spid="346419"/>
                                        </p:tgtEl>
                                        <p:attrNameLst>
                                          <p:attrName>style.visibility</p:attrName>
                                        </p:attrNameLst>
                                      </p:cBhvr>
                                      <p:to>
                                        <p:strVal val="visible"/>
                                      </p:to>
                                    </p:set>
                                    <p:animEffect transition="in" filter="slide(fromLeft)">
                                      <p:cBhvr>
                                        <p:cTn id="32" dur="500"/>
                                        <p:tgtEl>
                                          <p:spTgt spid="346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无条件转移指令</a:t>
            </a:r>
            <a:r>
              <a:rPr lang="en-US" altLang="zh-CN" dirty="0"/>
              <a:t>JMP</a:t>
            </a:r>
            <a:endParaRPr lang="en-US" dirty="0"/>
          </a:p>
        </p:txBody>
      </p:sp>
      <p:sp>
        <p:nvSpPr>
          <p:cNvPr id="3" name="内容占位符 2"/>
          <p:cNvSpPr>
            <a:spLocks noGrp="1"/>
          </p:cNvSpPr>
          <p:nvPr>
            <p:ph idx="1"/>
          </p:nvPr>
        </p:nvSpPr>
        <p:spPr/>
        <p:txBody>
          <a:bodyPr/>
          <a:lstStyle/>
          <a:p>
            <a:pPr marL="514350" indent="-514350" eaLnBrk="1">
              <a:spcAft>
                <a:spcPts val="600"/>
              </a:spcAft>
              <a:buFont typeface="+mj-lt"/>
              <a:buAutoNum type="arabicPeriod"/>
            </a:pPr>
            <a:r>
              <a:rPr lang="zh-CN" altLang="en-US" dirty="0"/>
              <a:t>对于位移量为</a:t>
            </a:r>
            <a:r>
              <a:rPr lang="en-US" altLang="zh-CN" dirty="0"/>
              <a:t>8</a:t>
            </a:r>
            <a:r>
              <a:rPr lang="zh-CN" altLang="en-US" dirty="0"/>
              <a:t>位的短转移，在标号前可以加说明符</a:t>
            </a:r>
            <a:r>
              <a:rPr lang="en-US" altLang="zh-CN" dirty="0"/>
              <a:t>SHORT</a:t>
            </a:r>
            <a:r>
              <a:rPr lang="zh-CN" altLang="en-US" dirty="0"/>
              <a:t>，也可以</a:t>
            </a:r>
            <a:r>
              <a:rPr lang="zh-CN" altLang="en-US" dirty="0">
                <a:solidFill>
                  <a:srgbClr val="0000CC"/>
                </a:solidFill>
              </a:rPr>
              <a:t>省略不写</a:t>
            </a:r>
            <a:r>
              <a:rPr lang="zh-CN" altLang="en-US" dirty="0" smtClean="0"/>
              <a:t>。</a:t>
            </a:r>
            <a:endParaRPr lang="en-US" altLang="zh-CN" dirty="0" smtClean="0"/>
          </a:p>
          <a:p>
            <a:pPr marL="514350" indent="-514350" eaLnBrk="1">
              <a:spcAft>
                <a:spcPts val="600"/>
              </a:spcAft>
              <a:buFont typeface="+mj-lt"/>
              <a:buAutoNum type="arabicPeriod"/>
            </a:pPr>
            <a:r>
              <a:rPr lang="zh-CN" altLang="en-US" dirty="0" smtClean="0"/>
              <a:t>对于</a:t>
            </a:r>
            <a:r>
              <a:rPr lang="zh-CN" altLang="en-US" dirty="0"/>
              <a:t>位移量位</a:t>
            </a:r>
            <a:r>
              <a:rPr lang="en-US" altLang="zh-CN" dirty="0"/>
              <a:t>16</a:t>
            </a:r>
            <a:r>
              <a:rPr lang="zh-CN" altLang="en-US" dirty="0"/>
              <a:t>位的近转移，在标号前可以加说明符</a:t>
            </a:r>
            <a:r>
              <a:rPr lang="en-US" altLang="zh-CN" dirty="0"/>
              <a:t>NEAR PTR</a:t>
            </a:r>
            <a:r>
              <a:rPr lang="zh-CN" altLang="en-US" dirty="0"/>
              <a:t>，也可以</a:t>
            </a:r>
            <a:r>
              <a:rPr lang="zh-CN" altLang="en-US" dirty="0">
                <a:solidFill>
                  <a:srgbClr val="0000CC"/>
                </a:solidFill>
              </a:rPr>
              <a:t>省略不写</a:t>
            </a:r>
            <a:r>
              <a:rPr lang="zh-CN" altLang="en-US" dirty="0" smtClean="0"/>
              <a:t>。</a:t>
            </a:r>
            <a:endParaRPr lang="en-US" altLang="zh-CN" dirty="0" smtClean="0"/>
          </a:p>
          <a:p>
            <a:pPr marL="514350" indent="-514350" eaLnBrk="1">
              <a:spcAft>
                <a:spcPts val="600"/>
              </a:spcAft>
              <a:buFont typeface="+mj-lt"/>
              <a:buAutoNum type="arabicPeriod"/>
            </a:pPr>
            <a:r>
              <a:rPr lang="zh-CN" altLang="en-US" dirty="0" smtClean="0"/>
              <a:t>默认</a:t>
            </a:r>
            <a:r>
              <a:rPr lang="zh-CN" altLang="en-US" dirty="0"/>
              <a:t>情况下</a:t>
            </a:r>
            <a:r>
              <a:rPr lang="zh-CN" altLang="en-US" dirty="0" smtClean="0"/>
              <a:t>，代码</a:t>
            </a:r>
            <a:r>
              <a:rPr lang="zh-CN" altLang="en-US" dirty="0"/>
              <a:t>标号（标号</a:t>
            </a:r>
            <a:r>
              <a:rPr lang="zh-CN" altLang="en-US" dirty="0" smtClean="0"/>
              <a:t>后跟</a:t>
            </a:r>
            <a:r>
              <a:rPr lang="zh-CN" altLang="en-US" dirty="0" smtClean="0">
                <a:solidFill>
                  <a:srgbClr val="C00000"/>
                </a:solidFill>
              </a:rPr>
              <a:t>单个冒号</a:t>
            </a:r>
            <a:r>
              <a:rPr lang="zh-CN" altLang="en-US" dirty="0" smtClean="0"/>
              <a:t>）有</a:t>
            </a:r>
            <a:r>
              <a:rPr lang="zh-CN" altLang="en-US" dirty="0"/>
              <a:t>一个局部域</a:t>
            </a:r>
            <a:r>
              <a:rPr lang="zh-CN" altLang="en-US" dirty="0" smtClean="0"/>
              <a:t>，对</a:t>
            </a:r>
            <a:r>
              <a:rPr lang="zh-CN" altLang="en-US" dirty="0"/>
              <a:t>其所在过程内的语句可见，这阻止了跳转或循环语句转移到当前过程之外的标号</a:t>
            </a:r>
            <a:r>
              <a:rPr lang="zh-CN" altLang="en-US" dirty="0" smtClean="0"/>
              <a:t>。</a:t>
            </a:r>
            <a:endParaRPr lang="en-US" altLang="zh-CN" dirty="0" smtClean="0"/>
          </a:p>
          <a:p>
            <a:pPr marL="514350" indent="-514350">
              <a:spcAft>
                <a:spcPts val="600"/>
              </a:spcAft>
              <a:buFont typeface="+mj-lt"/>
              <a:buAutoNum type="arabicPeriod"/>
            </a:pPr>
            <a:r>
              <a:rPr lang="zh-CN" altLang="en-US" dirty="0" smtClean="0"/>
              <a:t>少数</a:t>
            </a:r>
            <a:r>
              <a:rPr lang="zh-CN" altLang="en-US" dirty="0"/>
              <a:t>情况下，如果必须将控制转移到当前过程之外的标号处，标号必须被声明为全局的。声明全局标号，要在标号后跟</a:t>
            </a:r>
            <a:r>
              <a:rPr lang="zh-CN" altLang="en-US" dirty="0">
                <a:solidFill>
                  <a:srgbClr val="C00000"/>
                </a:solidFill>
              </a:rPr>
              <a:t>两个冒号</a:t>
            </a:r>
            <a:r>
              <a:rPr lang="zh-CN" altLang="en-US" dirty="0" smtClean="0"/>
              <a:t>。</a:t>
            </a:r>
            <a:endParaRPr lang="en-US" dirty="0"/>
          </a:p>
        </p:txBody>
      </p:sp>
    </p:spTree>
    <p:extLst>
      <p:ext uri="{BB962C8B-B14F-4D97-AF65-F5344CB8AC3E}">
        <p14:creationId xmlns:p14="http://schemas.microsoft.com/office/powerpoint/2010/main" val="31750629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8000"/>
                </a:solidFill>
              </a:rPr>
              <a:t>Example1</a:t>
            </a:r>
            <a:endParaRPr lang="en-US" dirty="0">
              <a:solidFill>
                <a:srgbClr val="008000"/>
              </a:solidFill>
            </a:endParaRPr>
          </a:p>
        </p:txBody>
      </p:sp>
      <p:sp>
        <p:nvSpPr>
          <p:cNvPr id="3" name="内容占位符 2"/>
          <p:cNvSpPr>
            <a:spLocks noGrp="1"/>
          </p:cNvSpPr>
          <p:nvPr>
            <p:ph idx="1"/>
          </p:nvPr>
        </p:nvSpPr>
        <p:spPr/>
        <p:txBody>
          <a:bodyPr/>
          <a:lstStyle/>
          <a:p>
            <a:r>
              <a:rPr lang="zh-CN" altLang="en-US" dirty="0" smtClean="0">
                <a:solidFill>
                  <a:srgbClr val="CC00CC"/>
                </a:solidFill>
              </a:rPr>
              <a:t>例，</a:t>
            </a:r>
            <a:r>
              <a:rPr lang="en-US" altLang="zh-CN" dirty="0" smtClean="0"/>
              <a:t>JMP</a:t>
            </a:r>
            <a:r>
              <a:rPr lang="zh-CN" altLang="en-US" dirty="0" smtClean="0"/>
              <a:t>指令的使用，段内跳转。</a:t>
            </a:r>
            <a:endParaRPr lang="en-US" altLang="zh-CN" dirty="0" smtClean="0"/>
          </a:p>
          <a:p>
            <a:endParaRPr lang="en-US" dirty="0"/>
          </a:p>
          <a:p>
            <a:pPr marL="914400" lvl="2" indent="0">
              <a:buNone/>
            </a:pPr>
            <a:r>
              <a:rPr lang="en-US" sz="2800" dirty="0" smtClean="0"/>
              <a:t>              XOR  BX, BX</a:t>
            </a:r>
          </a:p>
          <a:p>
            <a:pPr marL="914400" lvl="2" indent="0">
              <a:buNone/>
            </a:pPr>
            <a:r>
              <a:rPr lang="en-US" sz="2800" dirty="0" smtClean="0"/>
              <a:t>START: MOV AX, 1</a:t>
            </a:r>
          </a:p>
          <a:p>
            <a:pPr marL="914400" lvl="2" indent="0">
              <a:buNone/>
            </a:pPr>
            <a:r>
              <a:rPr lang="en-US" sz="2800" dirty="0"/>
              <a:t> </a:t>
            </a:r>
            <a:r>
              <a:rPr lang="en-US" sz="2800" dirty="0" smtClean="0"/>
              <a:t>             ADD AX, BX</a:t>
            </a:r>
          </a:p>
          <a:p>
            <a:pPr marL="914400" lvl="2" indent="0">
              <a:buNone/>
            </a:pPr>
            <a:r>
              <a:rPr lang="en-US" sz="2800" dirty="0">
                <a:solidFill>
                  <a:srgbClr val="0000CC"/>
                </a:solidFill>
              </a:rPr>
              <a:t> </a:t>
            </a:r>
            <a:r>
              <a:rPr lang="en-US" sz="2800" dirty="0" smtClean="0">
                <a:solidFill>
                  <a:srgbClr val="0000CC"/>
                </a:solidFill>
              </a:rPr>
              <a:t>             JMP SHORT NEXT</a:t>
            </a:r>
          </a:p>
          <a:p>
            <a:pPr marL="914400" lvl="2" indent="0">
              <a:buNone/>
            </a:pPr>
            <a:r>
              <a:rPr lang="en-US" sz="2800" dirty="0"/>
              <a:t> </a:t>
            </a:r>
            <a:r>
              <a:rPr lang="en-US" sz="2800" dirty="0" smtClean="0"/>
              <a:t>             </a:t>
            </a:r>
            <a:r>
              <a:rPr lang="en-US" altLang="zh-CN" sz="2800" dirty="0" smtClean="0"/>
              <a:t>……</a:t>
            </a:r>
          </a:p>
          <a:p>
            <a:pPr marL="914400" lvl="2" indent="0">
              <a:buNone/>
            </a:pPr>
            <a:r>
              <a:rPr lang="en-US" sz="2800" dirty="0" smtClean="0"/>
              <a:t>   NEXT: MOV BX, AX</a:t>
            </a:r>
          </a:p>
          <a:p>
            <a:pPr marL="914400" lvl="2" indent="0">
              <a:buNone/>
            </a:pPr>
            <a:r>
              <a:rPr lang="en-US" sz="2800" dirty="0">
                <a:solidFill>
                  <a:srgbClr val="0000CC"/>
                </a:solidFill>
              </a:rPr>
              <a:t> </a:t>
            </a:r>
            <a:r>
              <a:rPr lang="en-US" sz="2800" dirty="0" smtClean="0">
                <a:solidFill>
                  <a:srgbClr val="0000CC"/>
                </a:solidFill>
              </a:rPr>
              <a:t>              JMP START</a:t>
            </a:r>
          </a:p>
          <a:p>
            <a:pPr marL="914400" lvl="2" indent="0">
              <a:buNone/>
            </a:pPr>
            <a:endParaRPr lang="en-US" sz="2800" dirty="0" smtClean="0"/>
          </a:p>
        </p:txBody>
      </p:sp>
    </p:spTree>
    <p:extLst>
      <p:ext uri="{BB962C8B-B14F-4D97-AF65-F5344CB8AC3E}">
        <p14:creationId xmlns:p14="http://schemas.microsoft.com/office/powerpoint/2010/main" val="1693743661"/>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9784</TotalTime>
  <Words>3932</Words>
  <Application>Microsoft Office PowerPoint</Application>
  <PresentationFormat>全屏显示(4:3)</PresentationFormat>
  <Paragraphs>684</Paragraphs>
  <Slides>59</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59</vt:i4>
      </vt:variant>
    </vt:vector>
  </HeadingPairs>
  <TitlesOfParts>
    <vt:vector size="66" baseType="lpstr">
      <vt:lpstr>宋体</vt:lpstr>
      <vt:lpstr>微软雅黑</vt:lpstr>
      <vt:lpstr>Arial</vt:lpstr>
      <vt:lpstr>Symbol</vt:lpstr>
      <vt:lpstr>Times New Roman</vt:lpstr>
      <vt:lpstr>Wingdings</vt:lpstr>
      <vt:lpstr>默认设计模板</vt:lpstr>
      <vt:lpstr>第6章     程序控制指令</vt:lpstr>
      <vt:lpstr>本章内容</vt:lpstr>
      <vt:lpstr>转移指令</vt:lpstr>
      <vt:lpstr>转移类型与寻址方式</vt:lpstr>
      <vt:lpstr>无条件转移指令JMP</vt:lpstr>
      <vt:lpstr>无条件转移指令JMP—段内转移</vt:lpstr>
      <vt:lpstr>无条件转移指令JMP—段间转移</vt:lpstr>
      <vt:lpstr>无条件转移指令JMP</vt:lpstr>
      <vt:lpstr>Example1</vt:lpstr>
      <vt:lpstr>Example2</vt:lpstr>
      <vt:lpstr>Example3</vt:lpstr>
      <vt:lpstr>条件转移指令</vt:lpstr>
      <vt:lpstr>条件转移指令</vt:lpstr>
      <vt:lpstr>条件转移指令</vt:lpstr>
      <vt:lpstr>条件设置指令</vt:lpstr>
      <vt:lpstr>条件设置指令</vt:lpstr>
      <vt:lpstr>Example 1</vt:lpstr>
      <vt:lpstr>Example 2</vt:lpstr>
      <vt:lpstr>循环控制指令</vt:lpstr>
      <vt:lpstr>循环控制指令</vt:lpstr>
      <vt:lpstr>循环控制指令</vt:lpstr>
      <vt:lpstr>Example</vt:lpstr>
      <vt:lpstr>本章内容</vt:lpstr>
      <vt:lpstr>控制汇编语言程序的流程</vt:lpstr>
      <vt:lpstr>.IF语句</vt:lpstr>
      <vt:lpstr>.IF语句</vt:lpstr>
      <vt:lpstr>.IF语句</vt:lpstr>
      <vt:lpstr>本章内容</vt:lpstr>
      <vt:lpstr>过程</vt:lpstr>
      <vt:lpstr>过程的定义</vt:lpstr>
      <vt:lpstr>CALL指令</vt:lpstr>
      <vt:lpstr>CALL指令</vt:lpstr>
      <vt:lpstr>Example1</vt:lpstr>
      <vt:lpstr>RET指令</vt:lpstr>
      <vt:lpstr>Example2</vt:lpstr>
      <vt:lpstr>本章内容</vt:lpstr>
      <vt:lpstr>中断概述</vt:lpstr>
      <vt:lpstr>中断及中断返回指令</vt:lpstr>
      <vt:lpstr>中断向量</vt:lpstr>
      <vt:lpstr>中断向量</vt:lpstr>
      <vt:lpstr>中断向量</vt:lpstr>
      <vt:lpstr>中断及中断返回指令</vt:lpstr>
      <vt:lpstr>INT指令</vt:lpstr>
      <vt:lpstr>INT n 指令</vt:lpstr>
      <vt:lpstr>INT3、INTO指令</vt:lpstr>
      <vt:lpstr>IRET指令</vt:lpstr>
      <vt:lpstr>中断服务程序</vt:lpstr>
      <vt:lpstr>中断控制</vt:lpstr>
      <vt:lpstr>PC机的中断</vt:lpstr>
      <vt:lpstr>本章内容</vt:lpstr>
      <vt:lpstr>机器控制及其他指令</vt:lpstr>
      <vt:lpstr>机器控制及其他指令</vt:lpstr>
      <vt:lpstr>机器控制及其他指令</vt:lpstr>
      <vt:lpstr>机器控制及其他指令</vt:lpstr>
      <vt:lpstr>机器控制及其他指令</vt:lpstr>
      <vt:lpstr>机器控制及其他指令</vt:lpstr>
      <vt:lpstr>机器控制及其他指令</vt:lpstr>
      <vt:lpstr>本章小结</vt:lpstr>
      <vt:lpstr>作业</vt:lpstr>
    </vt:vector>
  </TitlesOfParts>
  <Company>USTC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三 章    指令系统</dc:title>
  <dc:creator>Luo</dc:creator>
  <cp:lastModifiedBy>Wenjian Luo</cp:lastModifiedBy>
  <cp:revision>1968</cp:revision>
  <dcterms:created xsi:type="dcterms:W3CDTF">2002-09-19T14:32:54Z</dcterms:created>
  <dcterms:modified xsi:type="dcterms:W3CDTF">2019-10-23T09:30:32Z</dcterms:modified>
</cp:coreProperties>
</file>