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504" r:id="rId2"/>
    <p:sldId id="505" r:id="rId3"/>
    <p:sldId id="626" r:id="rId4"/>
    <p:sldId id="647" r:id="rId5"/>
    <p:sldId id="648" r:id="rId6"/>
    <p:sldId id="642" r:id="rId7"/>
    <p:sldId id="649" r:id="rId8"/>
    <p:sldId id="650" r:id="rId9"/>
    <p:sldId id="628" r:id="rId10"/>
    <p:sldId id="654" r:id="rId11"/>
    <p:sldId id="635" r:id="rId12"/>
    <p:sldId id="651" r:id="rId13"/>
    <p:sldId id="653" r:id="rId14"/>
    <p:sldId id="652" r:id="rId15"/>
    <p:sldId id="636" r:id="rId16"/>
    <p:sldId id="627" r:id="rId17"/>
    <p:sldId id="638" r:id="rId18"/>
    <p:sldId id="639" r:id="rId19"/>
    <p:sldId id="655" r:id="rId20"/>
    <p:sldId id="624" r:id="rId21"/>
    <p:sldId id="625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8000"/>
    <a:srgbClr val="CC00CC"/>
    <a:srgbClr val="006600"/>
    <a:srgbClr val="33CC33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9" autoAdjust="0"/>
    <p:restoredTop sz="84676" autoAdjust="0"/>
  </p:normalViewPr>
  <p:slideViewPr>
    <p:cSldViewPr>
      <p:cViewPr varScale="1">
        <p:scale>
          <a:sx n="57" d="100"/>
          <a:sy n="57" d="100"/>
        </p:scale>
        <p:origin x="-14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</a:t>
            </a:r>
            <a:r>
              <a:rPr lang="zh-CN" altLang="en-US" dirty="0" smtClean="0"/>
              <a:t>伪指令使下一个变量或指令开始于偶数字节地址。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94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86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章     在</a:t>
            </a:r>
            <a:r>
              <a:rPr lang="en-US" altLang="zh-CN" sz="4000" dirty="0" smtClean="0"/>
              <a:t>C/C++</a:t>
            </a:r>
            <a:r>
              <a:rPr lang="zh-CN" altLang="en-US" sz="4000" dirty="0" smtClean="0"/>
              <a:t>中使用汇编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382789" cy="440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878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125730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32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105752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546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12919"/>
            <a:ext cx="5166121" cy="5194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775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548341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45620"/>
            <a:ext cx="3795489" cy="4037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546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直接访问</a:t>
            </a:r>
            <a:r>
              <a:rPr lang="en-US" altLang="zh-CN" dirty="0"/>
              <a:t>I/O</a:t>
            </a:r>
            <a:r>
              <a:rPr lang="zh-CN" altLang="en-US" dirty="0" smtClean="0"/>
              <a:t>端口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如果要读写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端口，可以使用控制台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inp</a:t>
            </a:r>
            <a:r>
              <a:rPr lang="en-US" altLang="zh-CN" dirty="0" smtClean="0"/>
              <a:t>(port)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outp</a:t>
            </a:r>
            <a:r>
              <a:rPr lang="en-US" altLang="zh-CN" dirty="0" smtClean="0"/>
              <a:t>(port, </a:t>
            </a:r>
            <a:r>
              <a:rPr lang="en-US" altLang="zh-CN" dirty="0" err="1" smtClean="0"/>
              <a:t>byte_data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如果使用</a:t>
            </a:r>
            <a:r>
              <a:rPr lang="en-US" altLang="zh-CN" dirty="0" smtClean="0"/>
              <a:t>Window XP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Vista</a:t>
            </a:r>
            <a:r>
              <a:rPr lang="zh-CN" altLang="en-US" dirty="0" smtClean="0"/>
              <a:t>这样的</a:t>
            </a:r>
            <a:r>
              <a:rPr lang="en-US" altLang="zh-CN" dirty="0" smtClean="0"/>
              <a:t>Window</a:t>
            </a:r>
            <a:r>
              <a:rPr lang="en-US" altLang="zh-CN" dirty="0"/>
              <a:t>s</a:t>
            </a:r>
            <a:r>
              <a:rPr lang="zh-CN" altLang="en-US" dirty="0" smtClean="0"/>
              <a:t>环境，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端口是不能直接访问的。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这些系统下访问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端口的唯一办法是开发内核驱动。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62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应用程序中使用汇编语言与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/>
            <a:r>
              <a:rPr lang="en-US" altLang="zh-CN" dirty="0" smtClean="0"/>
              <a:t>32</a:t>
            </a:r>
            <a:r>
              <a:rPr lang="zh-CN" altLang="en-US" dirty="0"/>
              <a:t>位应用程序中使用汇编语言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Visual C/C</a:t>
            </a:r>
            <a:r>
              <a:rPr lang="en-US" altLang="zh-CN" dirty="0"/>
              <a:t>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eaLnBrk="1"/>
            <a:endParaRPr lang="en-US" altLang="zh-CN" dirty="0"/>
          </a:p>
          <a:p>
            <a:pPr eaLnBrk="1"/>
            <a:r>
              <a:rPr lang="zh-CN" altLang="en-US" dirty="0" smtClean="0">
                <a:solidFill>
                  <a:srgbClr val="C00000"/>
                </a:solidFill>
              </a:rPr>
              <a:t>汇编和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混合目标码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00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汇编和</a:t>
            </a:r>
            <a:r>
              <a:rPr lang="en-US" altLang="zh-CN" dirty="0"/>
              <a:t>C++</a:t>
            </a:r>
            <a:r>
              <a:rPr lang="zh-CN" altLang="en-US" dirty="0"/>
              <a:t>混合</a:t>
            </a:r>
            <a:r>
              <a:rPr lang="zh-CN" altLang="en-US" dirty="0" smtClean="0"/>
              <a:t>目标码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用</a:t>
            </a:r>
            <a:r>
              <a:rPr lang="en-US" altLang="zh-CN" dirty="0" smtClean="0">
                <a:solidFill>
                  <a:srgbClr val="C00000"/>
                </a:solidFill>
              </a:rPr>
              <a:t>Visual C++</a:t>
            </a:r>
            <a:r>
              <a:rPr lang="zh-CN" altLang="en-US" dirty="0" smtClean="0">
                <a:solidFill>
                  <a:srgbClr val="C00000"/>
                </a:solidFill>
              </a:rPr>
              <a:t>链接汇编语言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006600"/>
                </a:solidFill>
              </a:rPr>
              <a:t>在</a:t>
            </a:r>
            <a:r>
              <a:rPr lang="en-US" altLang="zh-CN" dirty="0" smtClean="0">
                <a:solidFill>
                  <a:srgbClr val="006600"/>
                </a:solidFill>
              </a:rPr>
              <a:t>C/C++</a:t>
            </a:r>
            <a:r>
              <a:rPr lang="zh-CN" altLang="en-US" dirty="0" smtClean="0">
                <a:solidFill>
                  <a:srgbClr val="006600"/>
                </a:solidFill>
              </a:rPr>
              <a:t>中添加新的汇编语言指令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354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Visual C++</a:t>
            </a:r>
            <a:r>
              <a:rPr lang="zh-CN" altLang="en-US" dirty="0"/>
              <a:t>链接</a:t>
            </a:r>
            <a:r>
              <a:rPr lang="zh-CN" altLang="en-US" dirty="0" smtClean="0"/>
              <a:t>汇编语言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zh-CN" altLang="en-US" dirty="0" smtClean="0"/>
              <a:t>汇编模块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4838290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3" y="1844824"/>
            <a:ext cx="3761376" cy="3887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0053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Visual C++</a:t>
            </a:r>
            <a:r>
              <a:rPr lang="zh-CN" altLang="en-US" dirty="0"/>
              <a:t>链接汇编语言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模块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3523"/>
            <a:ext cx="7028555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1619672" y="5038810"/>
            <a:ext cx="3744416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806316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16</a:t>
            </a:r>
            <a:r>
              <a:rPr lang="zh-CN" altLang="en-US" dirty="0" smtClean="0">
                <a:solidFill>
                  <a:srgbClr val="008000"/>
                </a:solidFill>
              </a:rPr>
              <a:t>位</a:t>
            </a:r>
            <a:r>
              <a:rPr lang="en-US" altLang="zh-CN" dirty="0" smtClean="0">
                <a:solidFill>
                  <a:srgbClr val="008000"/>
                </a:solidFill>
              </a:rPr>
              <a:t>DOS</a:t>
            </a:r>
            <a:r>
              <a:rPr lang="zh-CN" altLang="en-US" dirty="0" smtClean="0">
                <a:solidFill>
                  <a:srgbClr val="008000"/>
                </a:solidFill>
              </a:rPr>
              <a:t>应用程序中使用汇编语言与</a:t>
            </a:r>
            <a:r>
              <a:rPr lang="en-US" altLang="zh-CN" dirty="0" smtClean="0">
                <a:solidFill>
                  <a:srgbClr val="008000"/>
                </a:solidFill>
              </a:rPr>
              <a:t>C/C++</a:t>
            </a:r>
            <a:r>
              <a:rPr lang="zh-CN" altLang="en-US" dirty="0" smtClean="0">
                <a:solidFill>
                  <a:srgbClr val="008000"/>
                </a:solidFill>
              </a:rPr>
              <a:t>语言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endParaRPr lang="en-US" altLang="zh-CN" dirty="0"/>
          </a:p>
          <a:p>
            <a:pPr eaLnBrk="1"/>
            <a:r>
              <a:rPr lang="en-US" altLang="zh-CN" dirty="0" smtClean="0"/>
              <a:t>32</a:t>
            </a:r>
            <a:r>
              <a:rPr lang="zh-CN" altLang="en-US" dirty="0"/>
              <a:t>位应用程序中使用汇编语言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Visual C/C</a:t>
            </a:r>
            <a:r>
              <a:rPr lang="en-US" altLang="zh-CN" dirty="0"/>
              <a:t>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eaLnBrk="1"/>
            <a:endParaRPr lang="en-US" altLang="zh-CN" dirty="0"/>
          </a:p>
          <a:p>
            <a:pPr eaLnBrk="1"/>
            <a:r>
              <a:rPr lang="zh-CN" altLang="en-US" dirty="0" smtClean="0"/>
              <a:t>汇编和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混合目标码</a:t>
            </a:r>
            <a:endParaRPr lang="en-US" altLang="zh-CN" dirty="0" smtClean="0"/>
          </a:p>
          <a:p>
            <a:pPr eaLnBrk="1"/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</a:t>
            </a:r>
            <a:r>
              <a:rPr lang="zh-CN" altLang="en-US" dirty="0"/>
              <a:t>嵌</a:t>
            </a:r>
            <a:r>
              <a:rPr lang="zh-CN" altLang="en-US" dirty="0" smtClean="0"/>
              <a:t>汇编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了解基本格式和要求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混合编程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了解编程格式和链接过程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2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（补充题</a:t>
            </a:r>
            <a:r>
              <a:rPr lang="en-US" altLang="zh-CN" dirty="0" smtClean="0"/>
              <a:t>7.1</a:t>
            </a:r>
            <a:r>
              <a:rPr lang="zh-CN" altLang="en-US" dirty="0" smtClean="0"/>
              <a:t>）编写一个短的可由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使用的汇编语言模块，该程序将一个数字变为其绝对值。程序名为</a:t>
            </a:r>
            <a:r>
              <a:rPr lang="en-US" altLang="zh-CN" dirty="0" smtClean="0"/>
              <a:t>Abs</a:t>
            </a:r>
            <a:r>
              <a:rPr lang="zh-CN" altLang="en-US" dirty="0" smtClean="0"/>
              <a:t>，假定数字是一个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位有符号整数。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9495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应用程序中使用汇编语言与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>
                <a:solidFill>
                  <a:srgbClr val="C00000"/>
                </a:solidFill>
              </a:rPr>
              <a:t>位应用程序中使用汇编语言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Visual C/C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zh-CN" altLang="en-US" dirty="0" smtClean="0">
                <a:solidFill>
                  <a:srgbClr val="C00000"/>
                </a:solidFill>
              </a:rPr>
              <a:t>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endParaRPr lang="en-US" altLang="zh-CN" dirty="0"/>
          </a:p>
          <a:p>
            <a:pPr eaLnBrk="1"/>
            <a:r>
              <a:rPr lang="zh-CN" altLang="en-US" dirty="0" smtClean="0"/>
              <a:t>汇编和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混合目标码</a:t>
            </a:r>
            <a:endParaRPr lang="en-US" altLang="zh-CN" dirty="0" smtClean="0"/>
          </a:p>
          <a:p>
            <a:pPr ea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00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内嵌汇编</a:t>
            </a:r>
            <a:r>
              <a:rPr lang="zh-CN" altLang="en-US" dirty="0" smtClean="0"/>
              <a:t>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84176"/>
          </a:xfrm>
        </p:spPr>
        <p:txBody>
          <a:bodyPr/>
          <a:lstStyle/>
          <a:p>
            <a:r>
              <a:rPr lang="zh-CN" altLang="en-US" dirty="0" smtClean="0"/>
              <a:t>两种方式：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所有</a:t>
            </a:r>
            <a:r>
              <a:rPr lang="zh-CN" altLang="en-US" dirty="0"/>
              <a:t>汇编代码都放在</a:t>
            </a:r>
            <a:r>
              <a:rPr lang="en-US" altLang="zh-CN" dirty="0" smtClean="0">
                <a:solidFill>
                  <a:srgbClr val="C00000"/>
                </a:solidFill>
              </a:rPr>
              <a:t>_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en-US" altLang="zh-CN" dirty="0" err="1" smtClean="0">
                <a:solidFill>
                  <a:srgbClr val="C00000"/>
                </a:solidFill>
              </a:rPr>
              <a:t>asm</a:t>
            </a:r>
            <a:r>
              <a:rPr lang="zh-CN" altLang="en-US" dirty="0"/>
              <a:t>块中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每</a:t>
            </a:r>
            <a:r>
              <a:rPr lang="zh-CN" altLang="en-US" dirty="0"/>
              <a:t>条指令前加</a:t>
            </a:r>
            <a:r>
              <a:rPr lang="en-US" altLang="zh-CN" dirty="0" smtClean="0">
                <a:solidFill>
                  <a:srgbClr val="C00000"/>
                </a:solidFill>
              </a:rPr>
              <a:t>_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en-US" altLang="zh-CN" dirty="0" err="1" smtClean="0">
                <a:solidFill>
                  <a:srgbClr val="C00000"/>
                </a:solidFill>
              </a:rPr>
              <a:t>asm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4048" y="2924944"/>
            <a:ext cx="3528392" cy="223224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_</a:t>
            </a:r>
            <a:r>
              <a:rPr lang="en-US" altLang="zh-CN" dirty="0"/>
              <a:t>_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statement-1</a:t>
            </a:r>
          </a:p>
          <a:p>
            <a:pPr marL="0" indent="0">
              <a:buNone/>
            </a:pPr>
            <a:r>
              <a:rPr lang="en-US" altLang="zh-CN" dirty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 </a:t>
            </a:r>
            <a:r>
              <a:rPr lang="en-US" altLang="zh-CN" dirty="0" smtClean="0"/>
              <a:t>statement-2</a:t>
            </a:r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en-US" altLang="zh-CN" dirty="0" smtClean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 </a:t>
            </a:r>
            <a:r>
              <a:rPr lang="en-US" altLang="zh-CN" dirty="0" smtClean="0"/>
              <a:t>statement-n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55576" y="2924944"/>
            <a:ext cx="3528392" cy="3096344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statement-1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statement-2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smtClean="0"/>
              <a:t>……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statement-n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6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内嵌汇编的格式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472608"/>
          </a:xfrm>
        </p:spPr>
        <p:txBody>
          <a:bodyPr/>
          <a:lstStyle/>
          <a:p>
            <a:r>
              <a:rPr lang="zh-CN" altLang="en-US" dirty="0" smtClean="0"/>
              <a:t>注释的风格：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注释可以放在汇编语言块中任何语句的后面。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使用汇编语言格式的注释或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格式的注释都是可以的。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Visual C++</a:t>
            </a:r>
            <a:r>
              <a:rPr lang="zh-CN" altLang="en-US" dirty="0" smtClean="0"/>
              <a:t>建议尽量避免使用汇编风格的注释，因为</a:t>
            </a:r>
            <a:r>
              <a:rPr lang="zh-CN" altLang="en-US" dirty="0"/>
              <a:t>汇编风格的</a:t>
            </a:r>
            <a:r>
              <a:rPr lang="zh-CN" altLang="en-US" dirty="0" smtClean="0"/>
              <a:t>注释有可能与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宏相冲突。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8000"/>
                </a:solidFill>
              </a:rPr>
              <a:t>;</a:t>
            </a:r>
            <a:r>
              <a:rPr lang="zh-CN" altLang="en-US" dirty="0" smtClean="0">
                <a:solidFill>
                  <a:srgbClr val="008000"/>
                </a:solidFill>
              </a:rPr>
              <a:t>初始化</a:t>
            </a:r>
            <a:r>
              <a:rPr lang="en-US" altLang="zh-CN" dirty="0" err="1" smtClean="0">
                <a:solidFill>
                  <a:srgbClr val="008000"/>
                </a:solidFill>
              </a:rPr>
              <a:t>esi</a:t>
            </a:r>
            <a:r>
              <a:rPr lang="zh-CN" altLang="en-US" dirty="0" smtClean="0">
                <a:solidFill>
                  <a:srgbClr val="008000"/>
                </a:solidFill>
              </a:rPr>
              <a:t>寄存器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esi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初始化</a:t>
            </a:r>
            <a:r>
              <a:rPr lang="en-US" altLang="zh-CN" dirty="0" err="1">
                <a:solidFill>
                  <a:srgbClr val="008000"/>
                </a:solidFill>
              </a:rPr>
              <a:t>esi</a:t>
            </a:r>
            <a:r>
              <a:rPr lang="zh-CN" altLang="en-US" dirty="0">
                <a:solidFill>
                  <a:srgbClr val="008000"/>
                </a:solidFill>
              </a:rPr>
              <a:t>寄存器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esi</a:t>
            </a:r>
            <a:r>
              <a:rPr lang="en-US" dirty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8000"/>
                </a:solidFill>
              </a:rPr>
              <a:t>/</a:t>
            </a:r>
            <a:r>
              <a:rPr lang="zh-CN" altLang="en-US" dirty="0" smtClean="0">
                <a:solidFill>
                  <a:srgbClr val="008000"/>
                </a:solidFill>
              </a:rPr>
              <a:t>*初始化</a:t>
            </a:r>
            <a:r>
              <a:rPr lang="en-US" altLang="zh-CN" dirty="0" err="1">
                <a:solidFill>
                  <a:srgbClr val="008000"/>
                </a:solidFill>
              </a:rPr>
              <a:t>esi</a:t>
            </a:r>
            <a:r>
              <a:rPr lang="zh-CN" altLang="en-US" dirty="0" smtClean="0">
                <a:solidFill>
                  <a:srgbClr val="008000"/>
                </a:solidFill>
              </a:rPr>
              <a:t>寄存器*</a:t>
            </a:r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9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C++</a:t>
            </a:r>
            <a:r>
              <a:rPr lang="zh-CN" altLang="en-US" dirty="0" smtClean="0"/>
              <a:t>内嵌汇编的基本规则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内</a:t>
            </a:r>
            <a:r>
              <a:rPr lang="zh-CN" altLang="en-US" dirty="0" smtClean="0">
                <a:solidFill>
                  <a:srgbClr val="C00000"/>
                </a:solidFill>
              </a:rPr>
              <a:t>嵌汇编代码可以做：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指令集中的指令。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使用寄存器操作数。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通过名字引用函数参数。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可以引用在汇编语句块外面声明的代码标号和变量。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使用汇编风格或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风格的数值表示法。例，</a:t>
            </a:r>
            <a:r>
              <a:rPr lang="en-US" altLang="zh-CN" dirty="0" smtClean="0"/>
              <a:t>0A26H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0xA26</a:t>
            </a:r>
            <a:r>
              <a:rPr lang="zh-CN" altLang="en-US" dirty="0" smtClean="0"/>
              <a:t>等价。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在语句中使用</a:t>
            </a:r>
            <a:r>
              <a:rPr lang="en-US" altLang="zh-CN" dirty="0" smtClean="0"/>
              <a:t>PTR</a:t>
            </a:r>
            <a:r>
              <a:rPr lang="zh-CN" altLang="en-US" dirty="0" smtClean="0"/>
              <a:t>操作符。例，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 BYTE PTR[</a:t>
            </a:r>
            <a:r>
              <a:rPr lang="en-US" altLang="zh-CN" dirty="0" err="1" smtClean="0"/>
              <a:t>esi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EVEN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伪指令。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4194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内嵌汇编的基本规则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编写内嵌汇编代码时不能使用的特性：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使用数据定义伪指令，如</a:t>
            </a:r>
            <a:r>
              <a:rPr lang="en-US" altLang="zh-CN" dirty="0" smtClean="0"/>
              <a:t>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使用汇编语言表达式的运算符（</a:t>
            </a:r>
            <a:r>
              <a:rPr lang="en-US" altLang="zh-CN" dirty="0" smtClean="0"/>
              <a:t>PTR</a:t>
            </a:r>
            <a:r>
              <a:rPr lang="zh-CN" altLang="en-US" dirty="0" smtClean="0"/>
              <a:t>、</a:t>
            </a:r>
            <a:r>
              <a:rPr lang="en-US" altLang="zh-CN" dirty="0"/>
              <a:t> LENGTH</a:t>
            </a:r>
            <a:r>
              <a:rPr lang="zh-CN" altLang="en-US" dirty="0"/>
              <a:t>、</a:t>
            </a:r>
            <a:r>
              <a:rPr lang="en-US" altLang="zh-CN" dirty="0"/>
              <a:t>SIZE</a:t>
            </a:r>
            <a:r>
              <a:rPr lang="zh-CN" altLang="en-US" dirty="0"/>
              <a:t>和</a:t>
            </a:r>
            <a:r>
              <a:rPr lang="en-US" altLang="zh-CN" dirty="0"/>
              <a:t>TYPE</a:t>
            </a:r>
            <a:r>
              <a:rPr lang="zh-CN" altLang="en-US" dirty="0" smtClean="0">
                <a:solidFill>
                  <a:srgbClr val="0000CC"/>
                </a:solidFill>
              </a:rPr>
              <a:t>除外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使用宏指令，包括</a:t>
            </a:r>
            <a:r>
              <a:rPr lang="en-US" altLang="zh-CN" dirty="0" smtClean="0"/>
              <a:t>MACRO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ENDM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引用段名（但可以用段寄存器作为操作数）。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4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内嵌汇编的基本规则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寄存器的值：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在汇编语句块的开始处，不能对寄存器的值做任何假设，因为汇编语句块前面执行的语句可能已经对寄存器进行了修改。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Microsoft Visual C++</a:t>
            </a:r>
            <a:r>
              <a:rPr lang="zh-CN" altLang="en-US" dirty="0" smtClean="0"/>
              <a:t>的关键字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fastcall</a:t>
            </a:r>
            <a:r>
              <a:rPr lang="zh-CN" altLang="en-US" dirty="0" smtClean="0"/>
              <a:t>导致编译器使用寄存器来传递参数。为了避免寄存器冲突，不要一起使用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fastcall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长度、类型和大小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在内嵌汇编中可使用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操作符。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33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位应用程序中使用汇编语言与</a:t>
            </a:r>
            <a:r>
              <a:rPr lang="en-US" altLang="zh-CN" sz="2800" dirty="0"/>
              <a:t>Visual C/C++</a:t>
            </a:r>
            <a:r>
              <a:rPr lang="zh-CN" altLang="en-US" sz="2800" dirty="0" smtClean="0"/>
              <a:t>语言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使用控制台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访问键盘和显示器</a:t>
            </a:r>
            <a:endParaRPr lang="en-US" altLang="zh-CN" dirty="0" smtClean="0"/>
          </a:p>
          <a:p>
            <a:r>
              <a:rPr lang="zh-CN" altLang="en-US" dirty="0" smtClean="0"/>
              <a:t>直接访问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8000"/>
                </a:solidFill>
              </a:rPr>
              <a:t>开发</a:t>
            </a:r>
            <a:r>
              <a:rPr lang="en-US" altLang="zh-CN" dirty="0" smtClean="0">
                <a:solidFill>
                  <a:srgbClr val="008000"/>
                </a:solidFill>
              </a:rPr>
              <a:t>Windows</a:t>
            </a:r>
            <a:r>
              <a:rPr lang="zh-CN" altLang="en-US" dirty="0" smtClean="0">
                <a:solidFill>
                  <a:srgbClr val="008000"/>
                </a:solidFill>
              </a:rPr>
              <a:t>的</a:t>
            </a:r>
            <a:r>
              <a:rPr lang="en-US" altLang="zh-CN" dirty="0" smtClean="0">
                <a:solidFill>
                  <a:srgbClr val="008000"/>
                </a:solidFill>
              </a:rPr>
              <a:t>Visual C++</a:t>
            </a:r>
            <a:r>
              <a:rPr lang="zh-CN" altLang="en-US" dirty="0" smtClean="0">
                <a:solidFill>
                  <a:srgbClr val="008000"/>
                </a:solidFill>
              </a:rPr>
              <a:t>应用程序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0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9305</TotalTime>
  <Words>821</Words>
  <Application>Microsoft Office PowerPoint</Application>
  <PresentationFormat>全屏显示(4:3)</PresentationFormat>
  <Paragraphs>108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第7章     在C/C++中使用汇编</vt:lpstr>
      <vt:lpstr>本章内容</vt:lpstr>
      <vt:lpstr>本章内容</vt:lpstr>
      <vt:lpstr>Visual C++内嵌汇编的格式</vt:lpstr>
      <vt:lpstr>Visual C++内嵌汇编的格式</vt:lpstr>
      <vt:lpstr>Visual C++内嵌汇编的基本规则</vt:lpstr>
      <vt:lpstr>Visual C++内嵌汇编的基本规则</vt:lpstr>
      <vt:lpstr>Visual C++内嵌汇编的基本规则</vt:lpstr>
      <vt:lpstr>32位应用程序中使用汇编语言与Visual C/C++语言</vt:lpstr>
      <vt:lpstr>使用控制台I/O访问键盘和显示器</vt:lpstr>
      <vt:lpstr>使用控制台I/O访问键盘和显示器</vt:lpstr>
      <vt:lpstr>使用控制台I/O访问键盘和显示器</vt:lpstr>
      <vt:lpstr>使用控制台I/O访问键盘和显示器</vt:lpstr>
      <vt:lpstr>使用控制台I/O访问键盘和显示器</vt:lpstr>
      <vt:lpstr>直接访问I/O端口</vt:lpstr>
      <vt:lpstr>本章内容</vt:lpstr>
      <vt:lpstr>汇编和C++混合目标码</vt:lpstr>
      <vt:lpstr>用Visual C++链接汇编语言</vt:lpstr>
      <vt:lpstr>用Visual C++链接汇编语言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1874</cp:revision>
  <dcterms:created xsi:type="dcterms:W3CDTF">2002-09-19T14:32:54Z</dcterms:created>
  <dcterms:modified xsi:type="dcterms:W3CDTF">2015-11-14T06:42:10Z</dcterms:modified>
</cp:coreProperties>
</file>