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14"/>
  </p:notesMasterIdLst>
  <p:sldIdLst>
    <p:sldId id="256" r:id="rId5"/>
    <p:sldId id="289" r:id="rId6"/>
    <p:sldId id="314" r:id="rId7"/>
    <p:sldId id="315" r:id="rId8"/>
    <p:sldId id="316" r:id="rId9"/>
    <p:sldId id="317" r:id="rId10"/>
    <p:sldId id="318" r:id="rId11"/>
    <p:sldId id="319" r:id="rId12"/>
    <p:sldId id="32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5804" autoAdjust="0"/>
  </p:normalViewPr>
  <p:slideViewPr>
    <p:cSldViewPr snapToGrid="0">
      <p:cViewPr varScale="1">
        <p:scale>
          <a:sx n="110" d="100"/>
          <a:sy n="110" d="100"/>
        </p:scale>
        <p:origin x="168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83CB1-534D-4ED8-9171-3F806E7BABA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D3EDC-78E1-4501-B1CB-D50DA693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2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1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3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2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60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27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88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83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116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688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9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81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04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90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600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1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236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431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34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912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011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16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856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60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449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686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297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87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780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870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382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154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6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66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6391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542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05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451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9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2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4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内页副本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029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248400"/>
            <a:ext cx="19050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8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62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6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8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EE4A451-756F-4391-A094-3C3141C2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6023" y="2226677"/>
            <a:ext cx="2714594" cy="1615407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chemeClr val="tx1"/>
                </a:solidFill>
              </a:rPr>
              <a:t>第四章作业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70616" y="4157551"/>
            <a:ext cx="16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苑福利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3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9921" y="290000"/>
            <a:ext cx="534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chemeClr val="bg1"/>
                </a:solidFill>
              </a:rPr>
              <a:t>习题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54" y="1259992"/>
            <a:ext cx="7344092" cy="15999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54" y="2877798"/>
            <a:ext cx="4862517" cy="3058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539" y="3183616"/>
            <a:ext cx="4627444" cy="344341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82" y="5698692"/>
            <a:ext cx="4889727" cy="107221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99954" y="3427995"/>
            <a:ext cx="49957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：寄存器堆写使能信号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：数据存储器读使能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ALUMux</a:t>
            </a:r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第二个操作数来自</a:t>
            </a:r>
            <a:r>
              <a:rPr lang="en-US" altLang="zh-CN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还是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存储器写使能信号</a:t>
            </a:r>
            <a:endParaRPr lang="en-US" altLang="zh-CN" sz="1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哪种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sz="1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RegMux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：写入寄存器数据来自</a:t>
            </a:r>
            <a:r>
              <a:rPr lang="en-US" altLang="zh-CN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还是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D_M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Branch     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：是否是分支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9921" y="290000"/>
            <a:ext cx="534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chemeClr val="bg1"/>
                </a:solidFill>
              </a:rPr>
              <a:t>习题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56" y="2149413"/>
            <a:ext cx="4627444" cy="3443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4602" y="2911240"/>
            <a:ext cx="4578587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kern="1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400" kern="1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1400" kern="1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除了</a:t>
            </a:r>
            <a:r>
              <a:rPr lang="en-US" altLang="zh-CN" sz="1400" kern="1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D_M</a:t>
            </a:r>
            <a:r>
              <a:rPr lang="zh-CN" altLang="en-US" sz="1400" kern="1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和跳转加法器之外所有部件；</a:t>
            </a:r>
            <a:endParaRPr lang="en-US" altLang="zh-CN" sz="1400" kern="100" dirty="0" smtClean="0">
              <a:solidFill>
                <a:srgbClr val="1A1A1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1400" kern="1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en-US" sz="1400" kern="1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除了跳转加法器和寄存器堆第二个端口之外所有部件</a:t>
            </a:r>
            <a:r>
              <a:rPr lang="zh-CN" altLang="en-US" sz="1600" kern="1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1600" kern="100" dirty="0">
              <a:solidFill>
                <a:srgbClr val="1A1A1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02" y="1328626"/>
            <a:ext cx="7681570" cy="76633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94602" y="2495930"/>
            <a:ext cx="883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4.1.2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602" y="4107855"/>
            <a:ext cx="883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4.1.3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48120"/>
              </p:ext>
            </p:extLst>
          </p:nvPr>
        </p:nvGraphicFramePr>
        <p:xfrm>
          <a:off x="872978" y="4792926"/>
          <a:ext cx="4587296" cy="1193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6850">
                  <a:extLst>
                    <a:ext uri="{9D8B030D-6E8A-4147-A177-3AD203B41FA5}">
                      <a16:colId xmlns:a16="http://schemas.microsoft.com/office/drawing/2014/main" val="235178798"/>
                    </a:ext>
                  </a:extLst>
                </a:gridCol>
                <a:gridCol w="2177143">
                  <a:extLst>
                    <a:ext uri="{9D8B030D-6E8A-4147-A177-3AD203B41FA5}">
                      <a16:colId xmlns:a16="http://schemas.microsoft.com/office/drawing/2014/main" val="2372594199"/>
                    </a:ext>
                  </a:extLst>
                </a:gridCol>
                <a:gridCol w="1933303">
                  <a:extLst>
                    <a:ext uri="{9D8B030D-6E8A-4147-A177-3AD203B41FA5}">
                      <a16:colId xmlns:a16="http://schemas.microsoft.com/office/drawing/2014/main" val="3495471753"/>
                    </a:ext>
                  </a:extLst>
                </a:gridCol>
              </a:tblGrid>
              <a:tr h="304101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产生输出，不被用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不产生任何输出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89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Branch 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memory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36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Branch Add</a:t>
                      </a:r>
                      <a:r>
                        <a:rPr lang="zh-CN" altLang="en-US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endParaRPr lang="en-US" altLang="zh-CN" sz="1400" kern="100" dirty="0" smtClean="0">
                        <a:solidFill>
                          <a:srgbClr val="1A1A1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寄存器堆第二个读端口</a:t>
                      </a: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772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20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9921" y="290000"/>
            <a:ext cx="534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chemeClr val="bg1"/>
                </a:solidFill>
              </a:rPr>
              <a:t>习题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02" y="1197032"/>
            <a:ext cx="6400000" cy="9523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02" y="2092303"/>
            <a:ext cx="4369581" cy="21082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48636" y="2884803"/>
            <a:ext cx="3581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指令存储器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寄存器堆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多路选择器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多路选择器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寄存器堆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02" y="4380604"/>
            <a:ext cx="5548682" cy="211506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303925" y="4491534"/>
            <a:ext cx="3581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寄存器堆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多路选择器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数据存储器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多路选择器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寄存器堆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6493441" y="5385879"/>
            <a:ext cx="1745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答案中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少了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D_M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9921" y="290000"/>
            <a:ext cx="534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chemeClr val="bg1"/>
                </a:solidFill>
              </a:rPr>
              <a:t>习题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02" y="1197032"/>
            <a:ext cx="6400000" cy="9523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22052" y="5212232"/>
            <a:ext cx="3581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指令存储器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寄存器堆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多路选择器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-&gt;Branch-&gt;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多路选择器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2" y="2514915"/>
            <a:ext cx="5100476" cy="23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9921" y="255166"/>
            <a:ext cx="534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chemeClr val="bg1"/>
                </a:solidFill>
              </a:rPr>
              <a:t>习题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4.9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26" y="1217564"/>
            <a:ext cx="6901456" cy="1847569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82919"/>
              </p:ext>
            </p:extLst>
          </p:nvPr>
        </p:nvGraphicFramePr>
        <p:xfrm>
          <a:off x="1682876" y="3181840"/>
          <a:ext cx="6120006" cy="1046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6175">
                  <a:extLst>
                    <a:ext uri="{9D8B030D-6E8A-4147-A177-3AD203B41FA5}">
                      <a16:colId xmlns:a16="http://schemas.microsoft.com/office/drawing/2014/main" val="235178798"/>
                    </a:ext>
                  </a:extLst>
                </a:gridCol>
                <a:gridCol w="3341530">
                  <a:extLst>
                    <a:ext uri="{9D8B030D-6E8A-4147-A177-3AD203B41FA5}">
                      <a16:colId xmlns:a16="http://schemas.microsoft.com/office/drawing/2014/main" val="2372594199"/>
                    </a:ext>
                  </a:extLst>
                </a:gridCol>
                <a:gridCol w="2142301">
                  <a:extLst>
                    <a:ext uri="{9D8B030D-6E8A-4147-A177-3AD203B41FA5}">
                      <a16:colId xmlns:a16="http://schemas.microsoft.com/office/drawing/2014/main" val="3495471753"/>
                    </a:ext>
                  </a:extLst>
                </a:gridCol>
              </a:tblGrid>
              <a:tr h="304101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二进制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16</a:t>
                      </a:r>
                      <a:r>
                        <a:rPr lang="zh-CN" altLang="en-US" sz="1400" dirty="0" smtClean="0"/>
                        <a:t>进制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89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100011 00110 00001 0000000000101000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8CC10028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36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000101 00001 00010 11111111111111111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1422FFFF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77251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86301" y="315543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4.9.1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3321" y="4345027"/>
            <a:ext cx="4992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在解释的时候要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IMM&lt;&lt;2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-4   1111 1111 1111 1100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右移两位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1111 1111 1111 1111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6300" y="504519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4.9.2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23675"/>
              </p:ext>
            </p:extLst>
          </p:nvPr>
        </p:nvGraphicFramePr>
        <p:xfrm>
          <a:off x="1595790" y="5115142"/>
          <a:ext cx="6120007" cy="1046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4199">
                  <a:extLst>
                    <a:ext uri="{9D8B030D-6E8A-4147-A177-3AD203B41FA5}">
                      <a16:colId xmlns:a16="http://schemas.microsoft.com/office/drawing/2014/main" val="235178798"/>
                    </a:ext>
                  </a:extLst>
                </a:gridCol>
                <a:gridCol w="1574400">
                  <a:extLst>
                    <a:ext uri="{9D8B030D-6E8A-4147-A177-3AD203B41FA5}">
                      <a16:colId xmlns:a16="http://schemas.microsoft.com/office/drawing/2014/main" val="2372594199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3495471753"/>
                    </a:ext>
                  </a:extLst>
                </a:gridCol>
                <a:gridCol w="1605018">
                  <a:extLst>
                    <a:ext uri="{9D8B030D-6E8A-4147-A177-3AD203B41FA5}">
                      <a16:colId xmlns:a16="http://schemas.microsoft.com/office/drawing/2014/main" val="1725773837"/>
                    </a:ext>
                  </a:extLst>
                </a:gridCol>
                <a:gridCol w="1260105">
                  <a:extLst>
                    <a:ext uri="{9D8B030D-6E8A-4147-A177-3AD203B41FA5}">
                      <a16:colId xmlns:a16="http://schemas.microsoft.com/office/drawing/2014/main" val="1695230815"/>
                    </a:ext>
                  </a:extLst>
                </a:gridCol>
              </a:tblGrid>
              <a:tr h="304101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读寄存器</a:t>
                      </a:r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是否真读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读</a:t>
                      </a:r>
                      <a:r>
                        <a:rPr lang="zh-CN" altLang="en-US" sz="1400" dirty="0" smtClean="0"/>
                        <a:t>寄存器</a:t>
                      </a:r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是否真读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89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6(00110</a:t>
                      </a:r>
                      <a:r>
                        <a:rPr lang="en-US" altLang="zh-CN" sz="1000" kern="100" baseline="-250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1(00001</a:t>
                      </a:r>
                      <a:r>
                        <a:rPr lang="en-US" altLang="zh-CN" sz="1000" kern="100" baseline="-250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读但未用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36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1(00001</a:t>
                      </a:r>
                      <a:r>
                        <a:rPr lang="en-US" altLang="zh-CN" sz="1000" kern="100" baseline="-250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400" kern="100" dirty="0" smtClean="0">
                        <a:solidFill>
                          <a:srgbClr val="1A1A1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2(00010</a:t>
                      </a:r>
                      <a:r>
                        <a:rPr lang="en-US" altLang="zh-CN" sz="1000" kern="100" baseline="-250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772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6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9921" y="255166"/>
            <a:ext cx="534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chemeClr val="bg1"/>
                </a:solidFill>
              </a:rPr>
              <a:t>习题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4.9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93906"/>
              </p:ext>
            </p:extLst>
          </p:nvPr>
        </p:nvGraphicFramePr>
        <p:xfrm>
          <a:off x="1682875" y="2378071"/>
          <a:ext cx="6120006" cy="1193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6175">
                  <a:extLst>
                    <a:ext uri="{9D8B030D-6E8A-4147-A177-3AD203B41FA5}">
                      <a16:colId xmlns:a16="http://schemas.microsoft.com/office/drawing/2014/main" val="235178798"/>
                    </a:ext>
                  </a:extLst>
                </a:gridCol>
                <a:gridCol w="3341530">
                  <a:extLst>
                    <a:ext uri="{9D8B030D-6E8A-4147-A177-3AD203B41FA5}">
                      <a16:colId xmlns:a16="http://schemas.microsoft.com/office/drawing/2014/main" val="2372594199"/>
                    </a:ext>
                  </a:extLst>
                </a:gridCol>
                <a:gridCol w="2142301">
                  <a:extLst>
                    <a:ext uri="{9D8B030D-6E8A-4147-A177-3AD203B41FA5}">
                      <a16:colId xmlns:a16="http://schemas.microsoft.com/office/drawing/2014/main" val="3495471753"/>
                    </a:ext>
                  </a:extLst>
                </a:gridCol>
              </a:tblGrid>
              <a:tr h="304101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写寄存器端口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是否真写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89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36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$2</a:t>
                      </a:r>
                      <a:r>
                        <a:rPr lang="zh-CN" altLang="en-US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$31</a:t>
                      </a:r>
                      <a:r>
                        <a:rPr lang="zh-CN" altLang="en-US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kern="100" dirty="0" err="1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RegDst</a:t>
                      </a:r>
                      <a:r>
                        <a:rPr lang="zh-CN" altLang="en-US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未知，不知道写寄存器地址来自</a:t>
                      </a:r>
                      <a:r>
                        <a:rPr lang="en-US" altLang="zh-CN" sz="1400" kern="100" dirty="0" err="1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zh-CN" altLang="en-US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还是</a:t>
                      </a:r>
                      <a:r>
                        <a:rPr lang="en-US" altLang="zh-CN" sz="1400" kern="100" dirty="0" err="1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zh-CN" altLang="en-US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段）</a:t>
                      </a:r>
                      <a:endParaRPr lang="en-US" altLang="zh-CN" sz="1400" kern="100" dirty="0" smtClean="0">
                        <a:solidFill>
                          <a:srgbClr val="1A1A1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否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772517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21" y="1788319"/>
            <a:ext cx="7542857" cy="34285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307025" y="1279814"/>
            <a:ext cx="2871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$1,40($6)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Label: </a:t>
            </a:r>
            <a:r>
              <a:rPr lang="en-US" altLang="zh-CN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$1,$2,Label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21" y="3646924"/>
            <a:ext cx="7228434" cy="1239408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84910"/>
              </p:ext>
            </p:extLst>
          </p:nvPr>
        </p:nvGraphicFramePr>
        <p:xfrm>
          <a:off x="1682875" y="4992481"/>
          <a:ext cx="6120006" cy="1046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6175">
                  <a:extLst>
                    <a:ext uri="{9D8B030D-6E8A-4147-A177-3AD203B41FA5}">
                      <a16:colId xmlns:a16="http://schemas.microsoft.com/office/drawing/2014/main" val="235178798"/>
                    </a:ext>
                  </a:extLst>
                </a:gridCol>
                <a:gridCol w="3341530">
                  <a:extLst>
                    <a:ext uri="{9D8B030D-6E8A-4147-A177-3AD203B41FA5}">
                      <a16:colId xmlns:a16="http://schemas.microsoft.com/office/drawing/2014/main" val="2372594199"/>
                    </a:ext>
                  </a:extLst>
                </a:gridCol>
                <a:gridCol w="2142301">
                  <a:extLst>
                    <a:ext uri="{9D8B030D-6E8A-4147-A177-3AD203B41FA5}">
                      <a16:colId xmlns:a16="http://schemas.microsoft.com/office/drawing/2014/main" val="3495471753"/>
                    </a:ext>
                  </a:extLst>
                </a:gridCol>
              </a:tblGrid>
              <a:tr h="304101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控制信号</a:t>
                      </a:r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控制信号</a:t>
                      </a:r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89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RegDst</a:t>
                      </a: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0 (</a:t>
                      </a:r>
                      <a:r>
                        <a:rPr lang="zh-CN" altLang="en-US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写寄存器地址来自</a:t>
                      </a:r>
                      <a:r>
                        <a:rPr lang="en-US" altLang="zh-CN" sz="1400" kern="100" dirty="0" err="1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zh-CN" altLang="en-US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段</a:t>
                      </a: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MemRead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36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RegWrite</a:t>
                      </a:r>
                      <a:r>
                        <a:rPr lang="en-US" altLang="zh-CN" sz="1400" kern="100" dirty="0" smtClean="0">
                          <a:solidFill>
                            <a:srgbClr val="1A1A1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MemRead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772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3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9921" y="255166"/>
            <a:ext cx="534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chemeClr val="bg1"/>
                </a:solidFill>
              </a:rPr>
              <a:t>习题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4.9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21" y="1239784"/>
            <a:ext cx="8038095" cy="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6" y="2378071"/>
            <a:ext cx="5961393" cy="38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9921" y="255166"/>
            <a:ext cx="534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chemeClr val="bg1"/>
                </a:solidFill>
              </a:rPr>
              <a:t>附加题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9213" y="1316618"/>
            <a:ext cx="6421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三种类型指令的多周期设计方案中每个周期所用到的功能部件。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51" y="2098994"/>
            <a:ext cx="6014034" cy="33697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06880" y="5604770"/>
            <a:ext cx="45545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熟悉每种类型指令的执行流程，言之合理即可。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实验室标题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实验室标题模板" id="{3E8AB86A-1231-4538-9270-75C3CCCF32AC}" vid="{A0414534-F548-4C58-A2C5-A60FE12CDDAC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实验室标题模板</Template>
  <TotalTime>8158</TotalTime>
  <Words>390</Words>
  <Application>Microsoft Office PowerPoint</Application>
  <PresentationFormat>全屏显示(4:3)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楷体_GB2312</vt:lpstr>
      <vt:lpstr>宋体</vt:lpstr>
      <vt:lpstr>Arial</vt:lpstr>
      <vt:lpstr>Calibri</vt:lpstr>
      <vt:lpstr>Palatino Linotype</vt:lpstr>
      <vt:lpstr>Times New Roman</vt:lpstr>
      <vt:lpstr>Wingdings</vt:lpstr>
      <vt:lpstr>实验室标题模板</vt:lpstr>
      <vt:lpstr>自定义设计方案</vt:lpstr>
      <vt:lpstr>1_自定义设计方案</vt:lpstr>
      <vt:lpstr>2_自定义设计方案</vt:lpstr>
      <vt:lpstr>第四章作业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puredieeasy</dc:creator>
  <cp:lastModifiedBy>流星</cp:lastModifiedBy>
  <cp:revision>206</cp:revision>
  <dcterms:created xsi:type="dcterms:W3CDTF">2016-12-30T05:08:05Z</dcterms:created>
  <dcterms:modified xsi:type="dcterms:W3CDTF">2019-05-10T15:35:46Z</dcterms:modified>
</cp:coreProperties>
</file>