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</p:sldMasterIdLst>
  <p:notesMasterIdLst>
    <p:notesMasterId r:id="rId18"/>
  </p:notesMasterIdLst>
  <p:sldIdLst>
    <p:sldId id="256" r:id="rId5"/>
    <p:sldId id="321" r:id="rId6"/>
    <p:sldId id="308" r:id="rId7"/>
    <p:sldId id="317" r:id="rId8"/>
    <p:sldId id="318" r:id="rId9"/>
    <p:sldId id="319" r:id="rId10"/>
    <p:sldId id="289" r:id="rId11"/>
    <p:sldId id="322" r:id="rId12"/>
    <p:sldId id="323" r:id="rId13"/>
    <p:sldId id="324" r:id="rId14"/>
    <p:sldId id="320" r:id="rId15"/>
    <p:sldId id="326" r:id="rId16"/>
    <p:sldId id="325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8668" autoAdjust="0"/>
  </p:normalViewPr>
  <p:slideViewPr>
    <p:cSldViewPr snapToGrid="0">
      <p:cViewPr varScale="1">
        <p:scale>
          <a:sx n="102" d="100"/>
          <a:sy n="102" d="100"/>
        </p:scale>
        <p:origin x="11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83CB1-534D-4ED8-9171-3F806E7BABA6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D3EDC-78E1-4501-B1CB-D50DA693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2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D3EDC-78E1-4501-B1CB-D50DA693CC5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06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D3EDC-78E1-4501-B1CB-D50DA693CC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351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D3EDC-78E1-4501-B1CB-D50DA693CC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11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D3EDC-78E1-4501-B1CB-D50DA693CC5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71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31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03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220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91FEB-1DFA-4382-ACEE-5543776A9679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B4033-C889-4207-8BE4-38F02FA17E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608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2110D-9AA7-4BCA-B862-1A6F905EDB0E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61B06-1185-45E4-90DB-EA85616FE6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527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784A0-0A32-4E9B-BAC3-AFDB923DE1C5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49A73-1733-475E-A2F0-0631963646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5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21996-7D6B-45CF-A02B-62181A65D13A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33AFE-758C-437A-9944-FCC063016D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886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6FFD-3E6B-49EF-9ABD-DC1B624FD6D0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983AF-E23A-43F2-BC03-D1AD7822B6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832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9129A-14EB-44A5-8917-1563EB1F544B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4D16D-02C3-46D8-9645-AE93510003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31165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3D9D-2689-43D9-A2C9-8E47AE33DCF3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9D94F-F4AA-49F7-9AF4-002D51FB6E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16883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BB9A-906E-4587-805A-0A849541E6DA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B23CB-AE03-4375-A9A0-7EA133618F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95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481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742CD-12D6-4E55-A308-2D488F304ECA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8E450-4E9B-4AFD-9928-6D5B3D209B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004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BC39-5770-4DF3-9041-163C85EC0CE8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1DB91-1C79-4D2B-A75D-4F41514D7F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909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2ED66-197C-4FF1-8D51-686D40BBDC50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A14D1-DFFD-404F-8537-2F4D4EB1C7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6007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91FEB-1DFA-4382-ACEE-5543776A9679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B4033-C889-4207-8BE4-38F02FA17E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1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2110D-9AA7-4BCA-B862-1A6F905EDB0E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61B06-1185-45E4-90DB-EA85616FE6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2367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784A0-0A32-4E9B-BAC3-AFDB923DE1C5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49A73-1733-475E-A2F0-0631963646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4312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21996-7D6B-45CF-A02B-62181A65D13A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33AFE-758C-437A-9944-FCC063016D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934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6FFD-3E6B-49EF-9ABD-DC1B624FD6D0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983AF-E23A-43F2-BC03-D1AD7822B6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79127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9129A-14EB-44A5-8917-1563EB1F544B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4D16D-02C3-46D8-9645-AE93510003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0119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3D9D-2689-43D9-A2C9-8E47AE33DCF3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9D94F-F4AA-49F7-9AF4-002D51FB6E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16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856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BB9A-906E-4587-805A-0A849541E6DA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B23CB-AE03-4375-A9A0-7EA133618F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6007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742CD-12D6-4E55-A308-2D488F304ECA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8E450-4E9B-4AFD-9928-6D5B3D209B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4492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BC39-5770-4DF3-9041-163C85EC0CE8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1DB91-1C79-4D2B-A75D-4F41514D7F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96864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2ED66-197C-4FF1-8D51-686D40BBDC50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A14D1-DFFD-404F-8537-2F4D4EB1C7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2971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91FEB-1DFA-4382-ACEE-5543776A9679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B4033-C889-4207-8BE4-38F02FA17E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6877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2110D-9AA7-4BCA-B862-1A6F905EDB0E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61B06-1185-45E4-90DB-EA85616FE6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87802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784A0-0A32-4E9B-BAC3-AFDB923DE1C5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49A73-1733-475E-A2F0-0631963646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8707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21996-7D6B-45CF-A02B-62181A65D13A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33AFE-758C-437A-9944-FCC063016D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3822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6FFD-3E6B-49EF-9ABD-DC1B624FD6D0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983AF-E23A-43F2-BC03-D1AD7822B6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81547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9129A-14EB-44A5-8917-1563EB1F544B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4D16D-02C3-46D8-9645-AE93510003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061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2662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3D9D-2689-43D9-A2C9-8E47AE33DCF3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9D94F-F4AA-49F7-9AF4-002D51FB6E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76391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BB9A-906E-4587-805A-0A849541E6DA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B23CB-AE03-4375-A9A0-7EA133618F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542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742CD-12D6-4E55-A308-2D488F304ECA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8E450-4E9B-4AFD-9928-6D5B3D209B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405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BC39-5770-4DF3-9041-163C85EC0CE8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1DB91-1C79-4D2B-A75D-4F41514D7F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84510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2ED66-197C-4FF1-8D51-686D40BBDC50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A14D1-DFFD-404F-8537-2F4D4EB1C7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490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58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83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22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04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9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内页副本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5029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fld id="{4418979C-C649-45F1-B7D7-8EB9A3E93D0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248400"/>
            <a:ext cx="190500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88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C62594D1-D273-4FFF-9A96-B7695D3498A9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2BAE3EC2-0E7E-4809-9D88-EDF70DEA5AA7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5" name="Picture 7" descr="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62000" y="2362200"/>
            <a:ext cx="460216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4400" b="0">
              <a:solidFill>
                <a:schemeClr val="bg1"/>
              </a:solidFill>
              <a:latin typeface="Palatino Linotype" panose="0204050205050503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262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C62594D1-D273-4FFF-9A96-B7695D3498A9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2BAE3EC2-0E7E-4809-9D88-EDF70DEA5AA7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5" name="Picture 7" descr="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62000" y="2362200"/>
            <a:ext cx="460216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4400" b="0">
              <a:solidFill>
                <a:schemeClr val="bg1"/>
              </a:solidFill>
              <a:latin typeface="Palatino Linotype" panose="0204050205050503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6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C62594D1-D273-4FFF-9A96-B7695D3498A9}" type="datetimeFigureOut">
              <a:rPr lang="zh-CN" altLang="en-US"/>
              <a:pPr>
                <a:defRPr/>
              </a:pPr>
              <a:t>2019/5/10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2BAE3EC2-0E7E-4809-9D88-EDF70DEA5AA7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5" name="Picture 7" descr="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62000" y="2362200"/>
            <a:ext cx="460216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4400" b="0">
              <a:solidFill>
                <a:schemeClr val="bg1"/>
              </a:solidFill>
              <a:latin typeface="Palatino Linotype" panose="0204050205050503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80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shallnet/article/details/45544271" TargetMode="External"/><Relationship Id="rId2" Type="http://schemas.openxmlformats.org/officeDocument/2006/relationships/hyperlink" Target="https://www.ibm.com/developerworks/cn/linux/l-assembly/index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csdn.net/XiAoma123_1/article/details/8062053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EE4A451-756F-4391-A094-3C3141C2D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>
                <a:solidFill>
                  <a:schemeClr val="tx1"/>
                </a:solidFill>
              </a:rPr>
              <a:t>第一次答疑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sz="2400" dirty="0" smtClean="0">
                <a:solidFill>
                  <a:schemeClr val="tx1"/>
                </a:solidFill>
              </a:rPr>
              <a:t>2019-05-11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41718" y="5160723"/>
            <a:ext cx="232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娄文启</a:t>
            </a:r>
            <a:r>
              <a:rPr lang="en-US" altLang="zh-CN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3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0511" y="273377"/>
            <a:ext cx="4260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调试</a:t>
            </a:r>
            <a:r>
              <a:rPr lang="en-US" altLang="zh-CN" sz="3200" dirty="0" smtClean="0">
                <a:solidFill>
                  <a:schemeClr val="bg1"/>
                </a:solidFill>
              </a:rPr>
              <a:t>- x86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1" y="1546987"/>
            <a:ext cx="3825634" cy="50983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427" y="2380756"/>
            <a:ext cx="1943444" cy="42646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0511" y="1157789"/>
            <a:ext cx="236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Main.c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708962" y="2011424"/>
            <a:ext cx="236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bubble.s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3242821" y="2196090"/>
            <a:ext cx="1338606" cy="83934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3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文本框 10"/>
          <p:cNvSpPr txBox="1"/>
          <p:nvPr/>
        </p:nvSpPr>
        <p:spPr>
          <a:xfrm>
            <a:off x="3685880" y="1157789"/>
            <a:ext cx="534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链接在一起之后生成可执行文件</a:t>
            </a:r>
            <a:r>
              <a:rPr lang="en-US" altLang="zh-CN" dirty="0" err="1" smtClean="0"/>
              <a:t>mian</a:t>
            </a:r>
            <a:r>
              <a:rPr lang="en-US" altLang="zh-CN" dirty="0" smtClean="0"/>
              <a:t>,</a:t>
            </a:r>
            <a:r>
              <a:rPr lang="zh-CN" altLang="en-US" dirty="0" smtClean="0"/>
              <a:t>进行调试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54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4463"/>
            <a:ext cx="4826524" cy="45100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1150070"/>
            <a:ext cx="633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Break</a:t>
            </a:r>
            <a:r>
              <a:rPr lang="zh-CN" altLang="en-US" dirty="0" smtClean="0"/>
              <a:t>：设置断点                               </a:t>
            </a:r>
            <a:r>
              <a:rPr lang="en-US" altLang="zh-CN" dirty="0" smtClean="0"/>
              <a:t>run</a:t>
            </a:r>
            <a:r>
              <a:rPr lang="zh-CN" altLang="en-US" dirty="0" smtClean="0"/>
              <a:t>：  执行到</a:t>
            </a:r>
            <a:r>
              <a:rPr lang="zh-CN" altLang="en-US" dirty="0"/>
              <a:t>断点</a:t>
            </a:r>
            <a:r>
              <a:rPr lang="zh-CN" altLang="en-US" dirty="0" smtClean="0"/>
              <a:t>处</a:t>
            </a:r>
            <a:endParaRPr lang="en-US" altLang="zh-CN" dirty="0" smtClean="0"/>
          </a:p>
          <a:p>
            <a:r>
              <a:rPr lang="en-US" altLang="zh-CN" dirty="0" smtClean="0"/>
              <a:t>Info register </a:t>
            </a:r>
            <a:r>
              <a:rPr lang="zh-CN" altLang="en-US" dirty="0" smtClean="0"/>
              <a:t>：查看寄存器状态       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：单步执行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043" y="2045878"/>
            <a:ext cx="3379019" cy="402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6243" y="1376313"/>
            <a:ext cx="7381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linux</a:t>
            </a:r>
            <a:r>
              <a:rPr lang="zh-CN" altLang="en-US" sz="2000" dirty="0" smtClean="0"/>
              <a:t>下的</a:t>
            </a:r>
            <a:r>
              <a:rPr lang="en-US" altLang="zh-CN" sz="2000" dirty="0" smtClean="0"/>
              <a:t>time</a:t>
            </a:r>
            <a:r>
              <a:rPr lang="zh-CN" altLang="en-US" sz="2000" dirty="0" smtClean="0"/>
              <a:t>命令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double </a:t>
            </a:r>
            <a:r>
              <a:rPr lang="en-US" altLang="zh-CN" sz="2000" dirty="0" err="1" smtClean="0"/>
              <a:t>difftime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函数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301657" y="254523"/>
            <a:ext cx="21021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时间测试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57" y="2889256"/>
            <a:ext cx="6200775" cy="1638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06370" y="2413262"/>
            <a:ext cx="362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30000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1s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6243" y="4822040"/>
            <a:ext cx="362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0000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4s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57" y="5191372"/>
            <a:ext cx="6229350" cy="15144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509" y="1308362"/>
            <a:ext cx="3762375" cy="1104900"/>
          </a:xfrm>
          <a:prstGeom prst="rect">
            <a:avLst/>
          </a:prstGeom>
        </p:spPr>
      </p:pic>
      <p:cxnSp>
        <p:nvCxnSpPr>
          <p:cNvPr id="21" name="直接箭头连接符 20"/>
          <p:cNvCxnSpPr/>
          <p:nvPr/>
        </p:nvCxnSpPr>
        <p:spPr bwMode="auto">
          <a:xfrm flipV="1">
            <a:off x="2733773" y="1499896"/>
            <a:ext cx="2705493" cy="95427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rgbClr val="FF0000">
                <a:alpha val="50000"/>
              </a:srgb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3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0249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谢谢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5809268"/>
            <a:ext cx="7310487" cy="1752600"/>
          </a:xfrm>
        </p:spPr>
        <p:txBody>
          <a:bodyPr/>
          <a:lstStyle/>
          <a:p>
            <a:pPr algn="l"/>
            <a:r>
              <a:rPr lang="en-US" altLang="zh-CN" sz="1600" dirty="0">
                <a:hlinkClick r:id="rId2"/>
              </a:rPr>
              <a:t>https://</a:t>
            </a:r>
            <a:r>
              <a:rPr lang="en-US" altLang="zh-CN" sz="1600" dirty="0" smtClean="0">
                <a:hlinkClick r:id="rId2"/>
              </a:rPr>
              <a:t>www.ibm.com/developerworks/cn/linux/l-assembly/index.html</a:t>
            </a:r>
            <a:endParaRPr lang="en-US" altLang="zh-CN" sz="1600" dirty="0" smtClean="0"/>
          </a:p>
          <a:p>
            <a:pPr algn="l"/>
            <a:r>
              <a:rPr lang="en-US" altLang="zh-CN" sz="1600" dirty="0">
                <a:hlinkClick r:id="rId3"/>
              </a:rPr>
              <a:t>https://</a:t>
            </a:r>
            <a:r>
              <a:rPr lang="en-US" altLang="zh-CN" sz="1600" dirty="0" smtClean="0">
                <a:hlinkClick r:id="rId3"/>
              </a:rPr>
              <a:t>blog.csdn.net/shallnet/article/details/45544271</a:t>
            </a:r>
            <a:endParaRPr lang="en-US" altLang="zh-CN" sz="1600" dirty="0" smtClean="0"/>
          </a:p>
          <a:p>
            <a:pPr algn="l"/>
            <a:r>
              <a:rPr lang="en-US" altLang="zh-CN" sz="1600" dirty="0">
                <a:hlinkClick r:id="rId4"/>
              </a:rPr>
              <a:t>https://</a:t>
            </a:r>
            <a:r>
              <a:rPr lang="en-US" altLang="zh-CN" sz="1600" dirty="0" smtClean="0">
                <a:hlinkClick r:id="rId4"/>
              </a:rPr>
              <a:t>blog.csdn.net/XiAoma123_1/article/details/80620530</a:t>
            </a:r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4809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1263191"/>
            <a:ext cx="914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冒泡汇编程序设计</a:t>
            </a:r>
            <a:endParaRPr lang="en-US" altLang="zh-CN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884602" y="2980442"/>
            <a:ext cx="43363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MIPS : Mars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X86   : GCC GDB</a:t>
            </a:r>
            <a:endParaRPr lang="en-US" altLang="zh-CN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73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1975" y="1131216"/>
            <a:ext cx="375186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数据段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数据段以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.data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为开始标志；</a:t>
            </a:r>
          </a:p>
          <a:p>
            <a:pPr lvl="1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声明变量后，即在主存中分配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空间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代码段</a:t>
            </a:r>
          </a:p>
          <a:p>
            <a:pPr lvl="1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代码段以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.text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为开始标志；</a:t>
            </a:r>
          </a:p>
          <a:p>
            <a:pPr lvl="1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包括各项指令、伪指令；</a:t>
            </a:r>
          </a:p>
          <a:p>
            <a:pPr lvl="1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程序入口为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724" y="1365303"/>
            <a:ext cx="3542857" cy="1580952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 bwMode="auto">
          <a:xfrm>
            <a:off x="3959258" y="1439341"/>
            <a:ext cx="1075466" cy="1602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3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右箭头 13"/>
          <p:cNvSpPr/>
          <p:nvPr/>
        </p:nvSpPr>
        <p:spPr bwMode="auto">
          <a:xfrm>
            <a:off x="3959258" y="2374527"/>
            <a:ext cx="1075466" cy="160256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43" y="3433851"/>
            <a:ext cx="3771900" cy="9715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975" y="4604510"/>
            <a:ext cx="6410227" cy="2165617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24207" y="329938"/>
            <a:ext cx="4392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程序结构</a:t>
            </a:r>
            <a:r>
              <a:rPr lang="en-US" altLang="zh-CN" sz="3200" dirty="0" smtClean="0">
                <a:solidFill>
                  <a:schemeClr val="bg1"/>
                </a:solidFill>
              </a:rPr>
              <a:t>-MIPS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5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848654"/>
              </p:ext>
            </p:extLst>
          </p:nvPr>
        </p:nvGraphicFramePr>
        <p:xfrm>
          <a:off x="102513" y="1146593"/>
          <a:ext cx="5808092" cy="5461596"/>
        </p:xfrm>
        <a:graphic>
          <a:graphicData uri="http://schemas.openxmlformats.org/drawingml/2006/table">
            <a:tbl>
              <a:tblPr/>
              <a:tblGrid>
                <a:gridCol w="699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0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寄存器</a:t>
                      </a:r>
                      <a:r>
                        <a:rPr lang="zh-CN" altLang="en-US" sz="1200" b="1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编号</a:t>
                      </a:r>
                    </a:p>
                  </a:txBody>
                  <a:tcPr marL="33457" marR="33457" marT="19118" marB="1911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寄存器</a:t>
                      </a:r>
                      <a:r>
                        <a:rPr lang="zh-CN" altLang="en-US" sz="1200" b="1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</a:t>
                      </a:r>
                    </a:p>
                  </a:txBody>
                  <a:tcPr marL="33457" marR="33457" marT="19118" marB="1911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寄存器</a:t>
                      </a:r>
                      <a:r>
                        <a:rPr lang="zh-CN" altLang="en-US" sz="1200" b="1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用途</a:t>
                      </a:r>
                    </a:p>
                  </a:txBody>
                  <a:tcPr marL="33457" marR="33457" marT="19118" marB="1911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7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3457" marR="33457" marT="19118" marB="1911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zero</a:t>
                      </a:r>
                      <a:endParaRPr lang="en-US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3457" marR="33457" marT="19118" marB="1911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永远</a:t>
                      </a:r>
                      <a:r>
                        <a:rPr lang="zh-CN" alt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返回零</a:t>
                      </a:r>
                    </a:p>
                  </a:txBody>
                  <a:tcPr marL="33457" marR="33457" marT="19118" marB="1911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9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2-3</a:t>
                      </a:r>
                      <a:endParaRPr lang="zh-CN" altLang="en-US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3457" marR="33457" marT="19118" marB="1911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$v0 - $v1</a:t>
                      </a:r>
                      <a:endParaRPr lang="en-US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3457" marR="33457" marT="19118" marB="1911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函数的返回值</a:t>
                      </a:r>
                      <a:endParaRPr lang="zh-CN" altLang="en-US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3457" marR="33457" marT="19118" marB="1911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4-7</a:t>
                      </a:r>
                      <a:endParaRPr lang="zh-CN" altLang="en-US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3457" marR="33457" marT="19118" marB="1911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$a0 - $a3</a:t>
                      </a:r>
                      <a:endParaRPr lang="en-US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3457" marR="33457" marT="19118" marB="1911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存储</a:t>
                      </a:r>
                      <a:r>
                        <a:rPr lang="zh-CN" alt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子程序的前</a:t>
                      </a:r>
                      <a:r>
                        <a:rPr lang="en-US" altLang="zh-CN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zh-CN" alt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个参数，在子程序调用过程中释放</a:t>
                      </a:r>
                    </a:p>
                  </a:txBody>
                  <a:tcPr marL="33457" marR="33457" marT="19118" marB="1911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8-15</a:t>
                      </a:r>
                      <a:endParaRPr lang="zh-CN" altLang="en-US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3457" marR="33457" marT="19118" marB="1911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$t0 - $t7</a:t>
                      </a:r>
                      <a:endParaRPr lang="en-US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3457" marR="33457" marT="19118" marB="1911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临时</a:t>
                      </a:r>
                      <a:r>
                        <a:rPr lang="zh-CN" alt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变量</a:t>
                      </a:r>
                      <a:r>
                        <a:rPr lang="zh-CN" altLang="en-US" sz="12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，调用</a:t>
                      </a:r>
                      <a:r>
                        <a:rPr lang="zh-CN" alt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时不保存</a:t>
                      </a:r>
                    </a:p>
                  </a:txBody>
                  <a:tcPr marL="33457" marR="33457" marT="19118" marB="1911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16-23</a:t>
                      </a:r>
                      <a:endParaRPr lang="zh-CN" altLang="en-US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3457" marR="33457" marT="19118" marB="1911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$s0 - $s7</a:t>
                      </a:r>
                      <a:endParaRPr lang="en-US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3457" marR="33457" marT="19118" marB="1911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静态变量</a:t>
                      </a:r>
                      <a:r>
                        <a:rPr lang="en-US" altLang="zh-CN" sz="12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,</a:t>
                      </a:r>
                      <a:r>
                        <a:rPr lang="zh-CN" altLang="en-US" sz="12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调用</a:t>
                      </a:r>
                      <a:r>
                        <a:rPr lang="zh-CN" alt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时保存</a:t>
                      </a:r>
                    </a:p>
                  </a:txBody>
                  <a:tcPr marL="33457" marR="33457" marT="19118" marB="1911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4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24-25</a:t>
                      </a:r>
                      <a:endParaRPr lang="zh-CN" altLang="en-US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3457" marR="33457" marT="19118" marB="1911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$t8 - $t9</a:t>
                      </a:r>
                      <a:endParaRPr lang="en-US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3457" marR="33457" marT="19118" marB="1911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88888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.</a:t>
                      </a:r>
                      <a:endParaRPr lang="en-US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算是</a:t>
                      </a:r>
                      <a:r>
                        <a:rPr lang="zh-CN" alt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前面</a:t>
                      </a:r>
                      <a:r>
                        <a:rPr lang="en-US" altLang="zh-CN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$0~$7</a:t>
                      </a:r>
                      <a:r>
                        <a:rPr lang="zh-CN" alt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的一个继续，属性同</a:t>
                      </a:r>
                      <a:r>
                        <a:rPr lang="en-US" altLang="zh-CN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</a:t>
                      </a:r>
                      <a:r>
                        <a:rPr 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t0~$t7</a:t>
                      </a:r>
                    </a:p>
                  </a:txBody>
                  <a:tcPr marL="33457" marR="33457" marT="19118" marB="1911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26-27</a:t>
                      </a:r>
                      <a:endParaRPr lang="zh-CN" altLang="en-US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3457" marR="33457" marT="19118" marB="1911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$k0 - $k1</a:t>
                      </a:r>
                      <a:endParaRPr lang="en-US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3457" marR="33457" marT="19118" marB="1911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中断</a:t>
                      </a:r>
                      <a:r>
                        <a:rPr lang="zh-CN" alt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函数返回值，不可做其他用途</a:t>
                      </a:r>
                    </a:p>
                  </a:txBody>
                  <a:tcPr marL="33457" marR="33457" marT="19118" marB="1911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4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</a:t>
                      </a:r>
                      <a:endParaRPr lang="zh-CN" altLang="en-US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3457" marR="33457" marT="19118" marB="1911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$gp</a:t>
                      </a:r>
                      <a:endParaRPr lang="en-US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3457" marR="33457" marT="19118" marB="1911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88888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.</a:t>
                      </a:r>
                      <a:endParaRPr lang="en-US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全局指针</a:t>
                      </a:r>
                      <a:endParaRPr lang="zh-CN" altLang="en-US" sz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3457" marR="33457" marT="19118" marB="1911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29</a:t>
                      </a:r>
                      <a:endParaRPr lang="zh-CN" altLang="en-US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3457" marR="33457" marT="19118" marB="1911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$sp</a:t>
                      </a:r>
                      <a:endParaRPr lang="en-US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3457" marR="33457" marT="19118" marB="1911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栈指针</a:t>
                      </a:r>
                      <a:endParaRPr lang="zh-CN" altLang="en-US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3457" marR="33457" marT="19118" marB="1911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3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</a:t>
                      </a:r>
                      <a:endParaRPr lang="zh-CN" altLang="en-US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3457" marR="33457" marT="19118" marB="1911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$s8/$fp</a:t>
                      </a:r>
                      <a:endParaRPr lang="en-US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3457" marR="33457" marT="19118" marB="1911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帧</a:t>
                      </a:r>
                      <a:r>
                        <a:rPr lang="zh-CN" alt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指针</a:t>
                      </a:r>
                    </a:p>
                  </a:txBody>
                  <a:tcPr marL="33457" marR="33457" marT="19118" marB="1911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0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</a:t>
                      </a:r>
                      <a:endParaRPr lang="zh-CN" altLang="en-US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3457" marR="33457" marT="19118" marB="1911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</a:t>
                      </a:r>
                      <a:r>
                        <a:rPr lang="en-US" sz="1200" i="1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ra</a:t>
                      </a:r>
                      <a:endParaRPr lang="en-US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3457" marR="33457" marT="19118" marB="1911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返回地址</a:t>
                      </a:r>
                      <a:endParaRPr lang="zh-CN" altLang="en-US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3457" marR="33457" marT="19118" marB="1911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48792" y="377072"/>
            <a:ext cx="2432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寄存器规范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74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8792" y="377072"/>
            <a:ext cx="2432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系统调用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6948"/>
            <a:ext cx="6918228" cy="34185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56083"/>
            <a:ext cx="7013515" cy="293135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968" y="1036948"/>
            <a:ext cx="5920032" cy="38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8792" y="377072"/>
            <a:ext cx="2432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系统调用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9601"/>
            <a:ext cx="9080254" cy="145391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1348033"/>
            <a:ext cx="4308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输出整数和字符串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3564305"/>
            <a:ext cx="4308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打印</a:t>
            </a:r>
            <a:r>
              <a:rPr lang="zh-CN" altLang="en-US" sz="2000" dirty="0"/>
              <a:t>时间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11398"/>
            <a:ext cx="9114286" cy="4476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99345"/>
            <a:ext cx="6495068" cy="181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7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7901" y="301658"/>
            <a:ext cx="2224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伪指令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469" y="1397718"/>
            <a:ext cx="76458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什么是伪指令？</a:t>
            </a:r>
            <a:endParaRPr lang="en-US" altLang="zh-CN" b="1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MIPS</a:t>
            </a:r>
            <a:r>
              <a:rPr lang="zh-CN" altLang="en-US" sz="16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标准定义</a:t>
            </a:r>
            <a:r>
              <a:rPr lang="en-US" altLang="zh-CN" sz="1600" dirty="0" err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16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指令集的同时也定义了伪指令，伪指令可以使汇编语言可读性更好，更容易维护。每条伪指令都有对应的</a:t>
            </a:r>
            <a:r>
              <a:rPr lang="en-US" altLang="zh-CN" sz="1600" dirty="0" err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mips</a:t>
            </a:r>
            <a:r>
              <a:rPr lang="zh-CN" altLang="en-US" sz="16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指令。汇编器负责将伪指令翻译成正式的</a:t>
            </a:r>
            <a:r>
              <a:rPr lang="en-US" altLang="zh-CN" sz="1600" dirty="0" err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mips</a:t>
            </a:r>
            <a:r>
              <a:rPr lang="zh-CN" altLang="en-US" sz="1600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  <a:r>
              <a:rPr lang="zh-CN" altLang="en-US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伪指令的例子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071328"/>
              </p:ext>
            </p:extLst>
          </p:nvPr>
        </p:nvGraphicFramePr>
        <p:xfrm>
          <a:off x="612486" y="3022440"/>
          <a:ext cx="69280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4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伪指令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对应的</a:t>
                      </a:r>
                      <a:r>
                        <a:rPr lang="en-US" altLang="zh-CN" dirty="0" smtClean="0"/>
                        <a:t>MIPS</a:t>
                      </a:r>
                      <a:r>
                        <a:rPr lang="zh-CN" altLang="en-US" dirty="0" smtClean="0"/>
                        <a:t>指令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   $s1, $s2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  $s1,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$s2,  $zero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  $s1,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$s2 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or   $s1,   $s2,  $zero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  $s1 ,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$s1,$zero,40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27901" y="4736677"/>
            <a:ext cx="70692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一条</a:t>
            </a:r>
            <a:r>
              <a:rPr lang="zh-CN" altLang="en-US" b="1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伪指令可以转换成不同的</a:t>
            </a:r>
            <a:r>
              <a:rPr lang="en-US" altLang="zh-CN" b="1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MIPS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en-US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,-</a:t>
            </a:r>
            <a: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4000000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数字太大，需要拆开，则会被转换</a:t>
            </a:r>
            <a: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</a:t>
            </a: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两条指令</a:t>
            </a:r>
            <a:endParaRPr lang="zh-CN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lui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$at,0xffc2</a:t>
            </a:r>
            <a:endParaRPr lang="zh-CN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ori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en-US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,$at,0xf700</a:t>
            </a:r>
            <a:endParaRPr lang="zh-CN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237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0511" y="273377"/>
            <a:ext cx="4260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程序结构</a:t>
            </a:r>
            <a:r>
              <a:rPr lang="en-US" altLang="zh-CN" sz="3200" dirty="0" smtClean="0">
                <a:solidFill>
                  <a:schemeClr val="bg1"/>
                </a:solidFill>
              </a:rPr>
              <a:t>- x86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283" y="1188465"/>
            <a:ext cx="5267325" cy="3067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15" y="1342436"/>
            <a:ext cx="26384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0511" y="273377"/>
            <a:ext cx="4260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代码风格</a:t>
            </a:r>
            <a:r>
              <a:rPr lang="en-US" altLang="zh-CN" sz="3200" dirty="0" smtClean="0">
                <a:solidFill>
                  <a:schemeClr val="bg1"/>
                </a:solidFill>
              </a:rPr>
              <a:t>- x86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1" y="2394311"/>
            <a:ext cx="8753475" cy="3219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2140" y="1480008"/>
            <a:ext cx="8015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DOS/Windows </a:t>
            </a:r>
            <a:r>
              <a:rPr lang="zh-CN" altLang="en-US" dirty="0"/>
              <a:t>下的汇编语言，这些汇编代码都是 </a:t>
            </a:r>
            <a:r>
              <a:rPr lang="en-US" altLang="zh-CN" dirty="0"/>
              <a:t>Intel </a:t>
            </a:r>
            <a:r>
              <a:rPr lang="zh-CN" altLang="en-US" dirty="0"/>
              <a:t>风格的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smtClean="0"/>
              <a:t>Unix </a:t>
            </a:r>
            <a:r>
              <a:rPr lang="zh-CN" altLang="en-US" dirty="0"/>
              <a:t>和 </a:t>
            </a:r>
            <a:r>
              <a:rPr lang="en-US" altLang="zh-CN" dirty="0"/>
              <a:t>Linux </a:t>
            </a:r>
            <a:r>
              <a:rPr lang="zh-CN" altLang="en-US" dirty="0"/>
              <a:t>系统中，更多采用的还是 </a:t>
            </a:r>
            <a:r>
              <a:rPr lang="en-US" altLang="zh-CN" dirty="0"/>
              <a:t>AT&amp;T </a:t>
            </a:r>
            <a:r>
              <a:rPr lang="zh-CN" altLang="en-US" dirty="0"/>
              <a:t>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88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实验室标题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实验室标题模板" id="{3E8AB86A-1231-4538-9270-75C3CCCF32AC}" vid="{A0414534-F548-4C58-A2C5-A60FE12CDDAC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实验室标题模板</Template>
  <TotalTime>7023</TotalTime>
  <Words>346</Words>
  <Application>Microsoft Office PowerPoint</Application>
  <PresentationFormat>全屏显示(4:3)</PresentationFormat>
  <Paragraphs>97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华文细黑</vt:lpstr>
      <vt:lpstr>楷体_GB2312</vt:lpstr>
      <vt:lpstr>宋体</vt:lpstr>
      <vt:lpstr>Arial</vt:lpstr>
      <vt:lpstr>Calibri</vt:lpstr>
      <vt:lpstr>Palatino Linotype</vt:lpstr>
      <vt:lpstr>实验室标题模板</vt:lpstr>
      <vt:lpstr>自定义设计方案</vt:lpstr>
      <vt:lpstr>1_自定义设计方案</vt:lpstr>
      <vt:lpstr>2_自定义设计方案</vt:lpstr>
      <vt:lpstr>第一次答疑 2019-05-11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puredieeasy</dc:creator>
  <cp:lastModifiedBy>admin</cp:lastModifiedBy>
  <cp:revision>143</cp:revision>
  <dcterms:created xsi:type="dcterms:W3CDTF">2016-12-30T05:08:05Z</dcterms:created>
  <dcterms:modified xsi:type="dcterms:W3CDTF">2019-05-10T09:02:10Z</dcterms:modified>
</cp:coreProperties>
</file>