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85" r:id="rId6"/>
    <p:sldId id="286" r:id="rId7"/>
    <p:sldId id="281" r:id="rId8"/>
    <p:sldId id="287" r:id="rId9"/>
    <p:sldId id="266" r:id="rId10"/>
    <p:sldId id="267"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308197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51431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145125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238668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335108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45618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381928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16242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146463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81452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2C77671-E2E3-4B00-81C3-F6FF29630CAE}"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171271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77671-E2E3-4B00-81C3-F6FF29630CAE}" type="datetimeFigureOut">
              <a:rPr lang="zh-CN" altLang="en-US" smtClean="0"/>
              <a:t>2019/5/23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FFBA0-48FB-4A50-9FA0-687419254A43}" type="slidenum">
              <a:rPr lang="zh-CN" altLang="en-US" smtClean="0"/>
              <a:t>‹#›</a:t>
            </a:fld>
            <a:endParaRPr lang="zh-CN" altLang="en-US"/>
          </a:p>
        </p:txBody>
      </p:sp>
    </p:spTree>
    <p:extLst>
      <p:ext uri="{BB962C8B-B14F-4D97-AF65-F5344CB8AC3E}">
        <p14:creationId xmlns:p14="http://schemas.microsoft.com/office/powerpoint/2010/main" val="56006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操作系统习题课</a:t>
            </a:r>
            <a:endParaRPr lang="zh-CN" altLang="en-US" dirty="0"/>
          </a:p>
        </p:txBody>
      </p:sp>
      <p:sp>
        <p:nvSpPr>
          <p:cNvPr id="3" name="副标题 2"/>
          <p:cNvSpPr>
            <a:spLocks noGrp="1"/>
          </p:cNvSpPr>
          <p:nvPr>
            <p:ph type="subTitle" idx="1"/>
          </p:nvPr>
        </p:nvSpPr>
        <p:spPr/>
        <p:txBody>
          <a:bodyPr/>
          <a:lstStyle/>
          <a:p>
            <a:pPr algn="r"/>
            <a:endParaRPr lang="en-US" altLang="zh-CN" dirty="0" smtClean="0"/>
          </a:p>
          <a:p>
            <a:pPr algn="r"/>
            <a:r>
              <a:rPr lang="zh-CN" altLang="en-US" dirty="0" smtClean="0"/>
              <a:t>作业四</a:t>
            </a:r>
            <a:r>
              <a:rPr lang="en-US" altLang="zh-CN" dirty="0" smtClean="0"/>
              <a:t>&amp;</a:t>
            </a:r>
            <a:r>
              <a:rPr lang="zh-CN" altLang="en-US" dirty="0" smtClean="0"/>
              <a:t>作业七</a:t>
            </a:r>
            <a:endParaRPr lang="zh-CN" altLang="en-US" dirty="0"/>
          </a:p>
        </p:txBody>
      </p:sp>
    </p:spTree>
    <p:extLst>
      <p:ext uri="{BB962C8B-B14F-4D97-AF65-F5344CB8AC3E}">
        <p14:creationId xmlns:p14="http://schemas.microsoft.com/office/powerpoint/2010/main" val="244209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7.2</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sz="1800" dirty="0"/>
              <a:t>2</a:t>
            </a:r>
            <a:r>
              <a:rPr lang="zh-CN" altLang="en-US" sz="1800" b="1" dirty="0"/>
              <a:t>、</a:t>
            </a:r>
            <a:r>
              <a:rPr lang="en-US" altLang="zh-CN" sz="1800" b="1" dirty="0"/>
              <a:t>Explain the following terms</a:t>
            </a:r>
            <a:r>
              <a:rPr lang="en-US" altLang="zh-CN" sz="1800" b="1" dirty="0" smtClean="0"/>
              <a:t>:</a:t>
            </a:r>
          </a:p>
          <a:p>
            <a:pPr marL="457200" lvl="1" indent="0">
              <a:lnSpc>
                <a:spcPct val="150000"/>
              </a:lnSpc>
              <a:buNone/>
            </a:pPr>
            <a:r>
              <a:rPr lang="zh-CN" altLang="en-US" sz="1800" b="1" dirty="0" smtClean="0"/>
              <a:t>解：</a:t>
            </a:r>
            <a:r>
              <a:rPr lang="en-US" altLang="zh-CN" sz="1900" b="1" dirty="0" smtClean="0"/>
              <a:t>d. Demand paging </a:t>
            </a:r>
          </a:p>
          <a:p>
            <a:pPr marL="900000" lvl="1" indent="0">
              <a:lnSpc>
                <a:spcPct val="150000"/>
              </a:lnSpc>
              <a:buNone/>
            </a:pPr>
            <a:r>
              <a:rPr lang="en-US" altLang="zh-CN" sz="1800" dirty="0" smtClean="0"/>
              <a:t>    Demand </a:t>
            </a:r>
            <a:r>
              <a:rPr lang="en-US" altLang="zh-CN" sz="1800" dirty="0"/>
              <a:t>paging is a type of </a:t>
            </a:r>
            <a:r>
              <a:rPr lang="en-US" altLang="zh-CN" sz="1800" dirty="0" smtClean="0"/>
              <a:t>swapping</a:t>
            </a:r>
            <a:r>
              <a:rPr lang="en-US" altLang="zh-CN" sz="1800" dirty="0"/>
              <a:t> in which </a:t>
            </a:r>
            <a:r>
              <a:rPr lang="en-US" altLang="zh-CN" sz="1800" dirty="0" smtClean="0"/>
              <a:t>pages</a:t>
            </a:r>
            <a:r>
              <a:rPr lang="en-US" altLang="zh-CN" sz="1800" dirty="0"/>
              <a:t> of </a:t>
            </a:r>
            <a:r>
              <a:rPr lang="en-US" altLang="zh-CN" sz="1800" dirty="0" smtClean="0"/>
              <a:t>data</a:t>
            </a:r>
            <a:r>
              <a:rPr lang="en-US" altLang="zh-CN" sz="1800" dirty="0"/>
              <a:t> </a:t>
            </a:r>
            <a:r>
              <a:rPr lang="en-US" altLang="zh-CN" sz="1800" dirty="0" smtClean="0"/>
              <a:t>are not copied from disk to memory until </a:t>
            </a:r>
            <a:r>
              <a:rPr lang="en-US" altLang="zh-CN" sz="1800" dirty="0"/>
              <a:t>they are needed.</a:t>
            </a:r>
          </a:p>
          <a:p>
            <a:pPr marL="900000" lvl="1" indent="0">
              <a:lnSpc>
                <a:spcPct val="150000"/>
              </a:lnSpc>
              <a:buNone/>
            </a:pPr>
            <a:r>
              <a:rPr lang="en-US" altLang="zh-CN" sz="1900" b="1" dirty="0" smtClean="0"/>
              <a:t>e</a:t>
            </a:r>
            <a:r>
              <a:rPr lang="en-US" altLang="zh-CN" sz="1900" b="1" dirty="0"/>
              <a:t>. </a:t>
            </a:r>
            <a:r>
              <a:rPr lang="en-US" altLang="zh-CN" sz="1900" b="1" dirty="0" smtClean="0"/>
              <a:t>Thrashing</a:t>
            </a:r>
          </a:p>
          <a:p>
            <a:pPr marL="900000" lvl="1" indent="0">
              <a:lnSpc>
                <a:spcPct val="150000"/>
              </a:lnSpc>
              <a:buNone/>
            </a:pPr>
            <a:r>
              <a:rPr lang="en-US" altLang="zh-CN" sz="1800" dirty="0" smtClean="0"/>
              <a:t>    Frequent </a:t>
            </a:r>
            <a:r>
              <a:rPr lang="en-US" altLang="zh-CN" sz="1800" dirty="0"/>
              <a:t>page fault because replace a page that will be needed again right away, </a:t>
            </a:r>
            <a:r>
              <a:rPr lang="en-US" altLang="zh-CN" sz="1800" dirty="0" smtClean="0"/>
              <a:t>which </a:t>
            </a:r>
            <a:r>
              <a:rPr lang="en-US" altLang="zh-CN" sz="1800" dirty="0"/>
              <a:t>is called thrashing. It causes more time spending on paging than executing </a:t>
            </a:r>
            <a:br>
              <a:rPr lang="en-US" altLang="zh-CN" sz="1800" dirty="0"/>
            </a:br>
            <a:r>
              <a:rPr lang="en-US" altLang="zh-CN" sz="1800" dirty="0"/>
              <a:t> </a:t>
            </a:r>
            <a:br>
              <a:rPr lang="en-US" altLang="zh-CN" sz="1800" dirty="0"/>
            </a:br>
            <a:r>
              <a:rPr lang="en-US" altLang="zh-CN" sz="1800" dirty="0"/>
              <a:t/>
            </a:r>
            <a:br>
              <a:rPr lang="en-US" altLang="zh-CN" sz="1800" dirty="0"/>
            </a:br>
            <a:endParaRPr lang="zh-CN" altLang="en-US" sz="1800" dirty="0"/>
          </a:p>
        </p:txBody>
      </p:sp>
    </p:spTree>
    <p:extLst>
      <p:ext uri="{BB962C8B-B14F-4D97-AF65-F5344CB8AC3E}">
        <p14:creationId xmlns:p14="http://schemas.microsoft.com/office/powerpoint/2010/main" val="69980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7.3</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sz="1800" b="1" dirty="0" smtClean="0"/>
              <a:t>3</a:t>
            </a:r>
            <a:r>
              <a:rPr lang="zh-CN" altLang="en-US" sz="1800" b="1" dirty="0"/>
              <a:t>、</a:t>
            </a:r>
            <a:r>
              <a:rPr lang="en-US" altLang="zh-CN" sz="1800" b="1" dirty="0"/>
              <a:t>Explain what </a:t>
            </a:r>
            <a:r>
              <a:rPr lang="en-US" altLang="zh-CN" sz="1800" b="1" dirty="0" err="1"/>
              <a:t>Belady’s</a:t>
            </a:r>
            <a:r>
              <a:rPr lang="en-US" altLang="zh-CN" sz="1800" b="1" dirty="0"/>
              <a:t> anomaly is, and when it will happen?</a:t>
            </a:r>
          </a:p>
          <a:p>
            <a:pPr marL="457200" lvl="1" indent="0">
              <a:lnSpc>
                <a:spcPct val="150000"/>
              </a:lnSpc>
              <a:buNone/>
            </a:pPr>
            <a:r>
              <a:rPr lang="zh-CN" altLang="en-US" sz="1800" b="1" dirty="0"/>
              <a:t>解：</a:t>
            </a:r>
            <a:r>
              <a:rPr lang="en-US" altLang="zh-CN" sz="1800" b="1" dirty="0"/>
              <a:t> </a:t>
            </a:r>
            <a:r>
              <a:rPr lang="en-US" altLang="zh-CN" sz="1800" b="1" dirty="0" err="1"/>
              <a:t>Belady’s</a:t>
            </a:r>
            <a:r>
              <a:rPr lang="en-US" altLang="zh-CN" sz="1800" b="1" dirty="0"/>
              <a:t> anomaly</a:t>
            </a:r>
          </a:p>
          <a:p>
            <a:pPr marL="900000" lvl="1" indent="0">
              <a:lnSpc>
                <a:spcPct val="150000"/>
              </a:lnSpc>
              <a:buNone/>
            </a:pPr>
            <a:r>
              <a:rPr lang="en-US" altLang="zh-CN" sz="1800" dirty="0" smtClean="0"/>
              <a:t>    </a:t>
            </a:r>
            <a:r>
              <a:rPr lang="en-US" altLang="zh-CN" sz="1800" dirty="0" err="1" smtClean="0"/>
              <a:t>Belady’s</a:t>
            </a:r>
            <a:r>
              <a:rPr lang="en-US" altLang="zh-CN" sz="1800" dirty="0" smtClean="0"/>
              <a:t> </a:t>
            </a:r>
            <a:r>
              <a:rPr lang="en-US" altLang="zh-CN" sz="1800" dirty="0"/>
              <a:t>anomaly is </a:t>
            </a:r>
            <a:r>
              <a:rPr lang="en-US" altLang="zh-CN" sz="1800" dirty="0" smtClean="0"/>
              <a:t>the </a:t>
            </a:r>
            <a:r>
              <a:rPr lang="en-US" altLang="zh-CN" sz="1800" dirty="0"/>
              <a:t>phenomenon in which increasing the number of page frames results in an increase in the number of page faults for certain memory access patterns. </a:t>
            </a:r>
            <a:endParaRPr lang="en-US" altLang="zh-CN" sz="1800" dirty="0" smtClean="0"/>
          </a:p>
          <a:p>
            <a:pPr marL="900000" lvl="1" indent="0">
              <a:lnSpc>
                <a:spcPct val="150000"/>
              </a:lnSpc>
              <a:buNone/>
            </a:pPr>
            <a:r>
              <a:rPr lang="en-US" altLang="zh-CN" sz="1800" dirty="0" smtClean="0"/>
              <a:t>    This </a:t>
            </a:r>
            <a:r>
              <a:rPr lang="en-US" altLang="zh-CN" sz="1800" dirty="0"/>
              <a:t>phenomenon is commonly experienced when using the </a:t>
            </a:r>
            <a:r>
              <a:rPr lang="en-US" altLang="zh-CN" sz="1800" dirty="0" smtClean="0"/>
              <a:t>FIFO </a:t>
            </a:r>
            <a:r>
              <a:rPr lang="en-US" altLang="zh-CN" sz="1800" dirty="0"/>
              <a:t>page replacement </a:t>
            </a:r>
            <a:r>
              <a:rPr lang="en-US" altLang="zh-CN" sz="1800" dirty="0" smtClean="0"/>
              <a:t>algorithm</a:t>
            </a:r>
            <a:r>
              <a:rPr lang="en-US" altLang="zh-CN" sz="1800" dirty="0"/>
              <a:t>.</a:t>
            </a:r>
          </a:p>
        </p:txBody>
      </p:sp>
    </p:spTree>
    <p:extLst>
      <p:ext uri="{BB962C8B-B14F-4D97-AF65-F5344CB8AC3E}">
        <p14:creationId xmlns:p14="http://schemas.microsoft.com/office/powerpoint/2010/main" val="1906766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7.4</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4</a:t>
            </a:r>
            <a:r>
              <a:rPr lang="zh-CN" altLang="en-US" sz="1800" b="1" dirty="0" smtClean="0"/>
              <a:t>、</a:t>
            </a:r>
            <a:r>
              <a:rPr lang="en-US" altLang="zh-CN" sz="1800" b="1" dirty="0"/>
              <a:t>Assuming a 1-KB page size, what are the page numbers and offsets for the following address references (provided as decimal numbers): </a:t>
            </a:r>
            <a:endParaRPr lang="en-US" altLang="zh-CN" sz="1800" b="1" dirty="0" smtClean="0"/>
          </a:p>
          <a:p>
            <a:pPr marL="457200" lvl="1" indent="0">
              <a:lnSpc>
                <a:spcPct val="150000"/>
              </a:lnSpc>
              <a:buNone/>
            </a:pPr>
            <a:r>
              <a:rPr lang="zh-CN" altLang="en-US" sz="1800" b="1" dirty="0" smtClean="0"/>
              <a:t>解：</a:t>
            </a:r>
            <a:r>
              <a:rPr lang="en-US" altLang="zh-CN" sz="1800" b="1" dirty="0" smtClean="0"/>
              <a:t>a</a:t>
            </a:r>
            <a:r>
              <a:rPr lang="en-US" altLang="zh-CN" sz="1800" b="1" dirty="0"/>
              <a:t>. </a:t>
            </a:r>
            <a:r>
              <a:rPr lang="en-US" altLang="zh-CN" sz="1800" b="1" dirty="0" smtClean="0"/>
              <a:t>3085</a:t>
            </a:r>
            <a:r>
              <a:rPr lang="en-US" altLang="zh-CN" sz="1800" dirty="0"/>
              <a:t> </a:t>
            </a:r>
            <a:r>
              <a:rPr lang="en-US" altLang="zh-CN" sz="1800" dirty="0" smtClean="0"/>
              <a:t>	        page </a:t>
            </a:r>
            <a:r>
              <a:rPr lang="en-US" altLang="zh-CN" sz="1800" dirty="0"/>
              <a:t>= 3; offset = </a:t>
            </a:r>
            <a:r>
              <a:rPr lang="en-US" altLang="zh-CN" sz="1800" dirty="0" smtClean="0"/>
              <a:t>13</a:t>
            </a:r>
            <a:r>
              <a:rPr lang="en-US" altLang="zh-CN" sz="1800" dirty="0"/>
              <a:t/>
            </a:r>
            <a:br>
              <a:rPr lang="en-US" altLang="zh-CN" sz="1800" dirty="0"/>
            </a:br>
            <a:r>
              <a:rPr lang="en-US" altLang="zh-CN" sz="1800" dirty="0" smtClean="0"/>
              <a:t>	</a:t>
            </a:r>
            <a:r>
              <a:rPr lang="en-US" altLang="zh-CN" sz="1800" b="1" dirty="0" smtClean="0"/>
              <a:t>b. 42095</a:t>
            </a:r>
            <a:r>
              <a:rPr lang="en-US" altLang="zh-CN" sz="1800" dirty="0" smtClean="0"/>
              <a:t>        page </a:t>
            </a:r>
            <a:r>
              <a:rPr lang="en-US" altLang="zh-CN" sz="1800" dirty="0"/>
              <a:t>= 41; offset = 111</a:t>
            </a:r>
            <a:br>
              <a:rPr lang="en-US" altLang="zh-CN" sz="1800" dirty="0"/>
            </a:br>
            <a:r>
              <a:rPr lang="en-US" altLang="zh-CN" sz="1800" dirty="0" smtClean="0"/>
              <a:t>	</a:t>
            </a:r>
            <a:r>
              <a:rPr lang="en-US" altLang="zh-CN" sz="1800" b="1" dirty="0" smtClean="0"/>
              <a:t>c</a:t>
            </a:r>
            <a:r>
              <a:rPr lang="en-US" altLang="zh-CN" sz="1800" b="1" dirty="0"/>
              <a:t>. </a:t>
            </a:r>
            <a:r>
              <a:rPr lang="en-US" altLang="zh-CN" sz="1800" b="1" dirty="0" smtClean="0"/>
              <a:t>215201      </a:t>
            </a:r>
            <a:r>
              <a:rPr lang="en-US" altLang="zh-CN" sz="1800" dirty="0" smtClean="0"/>
              <a:t>page </a:t>
            </a:r>
            <a:r>
              <a:rPr lang="en-US" altLang="zh-CN" sz="1800" dirty="0"/>
              <a:t>= 210; offset = 161</a:t>
            </a:r>
            <a:br>
              <a:rPr lang="en-US" altLang="zh-CN" sz="1800" dirty="0"/>
            </a:br>
            <a:r>
              <a:rPr lang="en-US" altLang="zh-CN" sz="1800" dirty="0" smtClean="0"/>
              <a:t>	</a:t>
            </a:r>
            <a:r>
              <a:rPr lang="en-US" altLang="zh-CN" sz="1800" b="1" dirty="0" smtClean="0"/>
              <a:t>d</a:t>
            </a:r>
            <a:r>
              <a:rPr lang="en-US" altLang="zh-CN" sz="1800" b="1" dirty="0"/>
              <a:t>. 650000 </a:t>
            </a:r>
            <a:r>
              <a:rPr lang="en-US" altLang="zh-CN" sz="1800" b="1" dirty="0" smtClean="0"/>
              <a:t>     </a:t>
            </a:r>
            <a:r>
              <a:rPr lang="en-US" altLang="zh-CN" sz="1800" dirty="0" smtClean="0"/>
              <a:t>page </a:t>
            </a:r>
            <a:r>
              <a:rPr lang="en-US" altLang="zh-CN" sz="1800" dirty="0"/>
              <a:t>= 634; offset = 784</a:t>
            </a:r>
            <a:br>
              <a:rPr lang="en-US" altLang="zh-CN" sz="1800" dirty="0"/>
            </a:br>
            <a:r>
              <a:rPr lang="en-US" altLang="zh-CN" sz="1800" dirty="0" smtClean="0"/>
              <a:t>	</a:t>
            </a:r>
            <a:r>
              <a:rPr lang="en-US" altLang="zh-CN" sz="1800" b="1" dirty="0" smtClean="0"/>
              <a:t>e</a:t>
            </a:r>
            <a:r>
              <a:rPr lang="en-US" altLang="zh-CN" sz="1800" b="1" dirty="0"/>
              <a:t>. 2000001 </a:t>
            </a:r>
            <a:r>
              <a:rPr lang="en-US" altLang="zh-CN" sz="1800" b="1" dirty="0" smtClean="0"/>
              <a:t>   </a:t>
            </a:r>
            <a:r>
              <a:rPr lang="en-US" altLang="zh-CN" sz="1800" dirty="0" smtClean="0"/>
              <a:t>page </a:t>
            </a:r>
            <a:r>
              <a:rPr lang="en-US" altLang="zh-CN" sz="1800" dirty="0"/>
              <a:t>= 1953; offset = 129</a:t>
            </a:r>
          </a:p>
        </p:txBody>
      </p:sp>
    </p:spTree>
    <p:extLst>
      <p:ext uri="{BB962C8B-B14F-4D97-AF65-F5344CB8AC3E}">
        <p14:creationId xmlns:p14="http://schemas.microsoft.com/office/powerpoint/2010/main" val="188736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7.5</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a:t>5</a:t>
            </a:r>
            <a:r>
              <a:rPr lang="zh-CN" altLang="en-US" sz="1800" b="1" dirty="0"/>
              <a:t>、</a:t>
            </a:r>
            <a:r>
              <a:rPr lang="en-US" altLang="zh-CN" sz="1800" b="1" dirty="0"/>
              <a:t>Consider a logical address space of 256 pages with a 4-KB page size, mapped onto a physical memory of 64 frames. </a:t>
            </a:r>
            <a:endParaRPr lang="en-US" altLang="zh-CN" sz="1800" b="1" dirty="0" smtClean="0"/>
          </a:p>
          <a:p>
            <a:pPr marL="457200" indent="0">
              <a:lnSpc>
                <a:spcPct val="150000"/>
              </a:lnSpc>
              <a:buNone/>
            </a:pPr>
            <a:r>
              <a:rPr lang="zh-CN" altLang="en-US" sz="1800" b="1" dirty="0" smtClean="0"/>
              <a:t>解</a:t>
            </a:r>
            <a:r>
              <a:rPr lang="zh-CN" altLang="en-US" sz="1800" dirty="0" smtClean="0"/>
              <a:t>：</a:t>
            </a:r>
            <a:r>
              <a:rPr lang="en-US" altLang="zh-CN" sz="1800" b="1" dirty="0"/>
              <a:t>a. How many bits are required in the logical address? </a:t>
            </a:r>
          </a:p>
          <a:p>
            <a:pPr marL="900000" lvl="1" indent="0">
              <a:lnSpc>
                <a:spcPct val="150000"/>
              </a:lnSpc>
              <a:buNone/>
            </a:pPr>
            <a:r>
              <a:rPr lang="en-US" altLang="zh-CN" sz="1800" dirty="0" smtClean="0"/>
              <a:t>    12 </a:t>
            </a:r>
            <a:r>
              <a:rPr lang="en-US" altLang="zh-CN" sz="1800" dirty="0"/>
              <a:t>+ 8 = 20 bits.</a:t>
            </a:r>
          </a:p>
          <a:p>
            <a:pPr marL="900000" lvl="1" indent="0">
              <a:lnSpc>
                <a:spcPct val="150000"/>
              </a:lnSpc>
              <a:buNone/>
            </a:pPr>
            <a:r>
              <a:rPr lang="en-US" altLang="zh-CN" sz="1800" b="1" dirty="0"/>
              <a:t>b. How many bits are required in the physical address?</a:t>
            </a:r>
            <a:r>
              <a:rPr lang="en-US" altLang="zh-CN" dirty="0"/>
              <a:t/>
            </a:r>
            <a:br>
              <a:rPr lang="en-US" altLang="zh-CN" dirty="0"/>
            </a:br>
            <a:r>
              <a:rPr lang="en-US" altLang="zh-CN" sz="1800" dirty="0"/>
              <a:t> </a:t>
            </a:r>
            <a:r>
              <a:rPr lang="en-US" altLang="zh-CN" sz="1800" dirty="0" smtClean="0"/>
              <a:t>   12 </a:t>
            </a:r>
            <a:r>
              <a:rPr lang="en-US" altLang="zh-CN" sz="1800" dirty="0"/>
              <a:t>+ 6 = 18 bits. </a:t>
            </a:r>
            <a:br>
              <a:rPr lang="en-US" altLang="zh-CN" sz="1800" dirty="0"/>
            </a:br>
            <a:endParaRPr lang="zh-CN" altLang="en-US" sz="1800" dirty="0"/>
          </a:p>
        </p:txBody>
      </p:sp>
    </p:spTree>
    <p:extLst>
      <p:ext uri="{BB962C8B-B14F-4D97-AF65-F5344CB8AC3E}">
        <p14:creationId xmlns:p14="http://schemas.microsoft.com/office/powerpoint/2010/main" val="3273451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7.6</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6</a:t>
            </a:r>
            <a:r>
              <a:rPr lang="zh-CN" altLang="en-US" sz="1800" b="1" dirty="0" smtClean="0"/>
              <a:t>、</a:t>
            </a:r>
            <a:r>
              <a:rPr lang="en-US" altLang="zh-CN" sz="1800" b="1" dirty="0"/>
              <a:t>Consider a paging system with the page table stored in memory</a:t>
            </a:r>
            <a:r>
              <a:rPr lang="en-US" altLang="zh-CN" sz="1800" b="1" dirty="0" smtClean="0"/>
              <a:t>.</a:t>
            </a:r>
            <a:endParaRPr lang="en-US" altLang="zh-CN" sz="1800" b="1" dirty="0"/>
          </a:p>
          <a:p>
            <a:pPr marL="457200" indent="0">
              <a:lnSpc>
                <a:spcPct val="150000"/>
              </a:lnSpc>
              <a:buNone/>
            </a:pPr>
            <a:r>
              <a:rPr lang="zh-CN" altLang="en-US" sz="1800" b="1" dirty="0" smtClean="0"/>
              <a:t>解</a:t>
            </a:r>
            <a:r>
              <a:rPr lang="zh-CN" altLang="en-US" sz="1800" dirty="0" smtClean="0"/>
              <a:t>：</a:t>
            </a:r>
            <a:r>
              <a:rPr lang="en-US" altLang="zh-CN" sz="1800" b="1" dirty="0" smtClean="0"/>
              <a:t>a</a:t>
            </a:r>
            <a:r>
              <a:rPr lang="en-US" altLang="zh-CN" sz="1800" b="1" dirty="0"/>
              <a:t>. If a memory reference takes 50 nanoseconds, how long does a paged memory reference </a:t>
            </a:r>
            <a:r>
              <a:rPr lang="en-US" altLang="zh-CN" sz="1800" b="1" dirty="0" smtClean="0"/>
              <a:t>take? </a:t>
            </a:r>
          </a:p>
          <a:p>
            <a:pPr marL="900000" lvl="1" indent="0">
              <a:lnSpc>
                <a:spcPct val="150000"/>
              </a:lnSpc>
              <a:buNone/>
            </a:pPr>
            <a:r>
              <a:rPr lang="en-US" altLang="zh-CN" sz="1800" dirty="0" smtClean="0"/>
              <a:t>    100 ns : 50 ns </a:t>
            </a:r>
            <a:r>
              <a:rPr lang="en-US" altLang="zh-CN" sz="1800" dirty="0"/>
              <a:t>to access the page table and </a:t>
            </a:r>
            <a:r>
              <a:rPr lang="en-US" altLang="zh-CN" sz="1800" dirty="0" smtClean="0"/>
              <a:t>50 ns </a:t>
            </a:r>
            <a:r>
              <a:rPr lang="en-US" altLang="zh-CN" sz="1800" dirty="0"/>
              <a:t>to access the word in </a:t>
            </a:r>
            <a:r>
              <a:rPr lang="en-US" altLang="zh-CN" sz="1800" dirty="0" smtClean="0"/>
              <a:t>memory.</a:t>
            </a:r>
            <a:endParaRPr lang="en-US" altLang="zh-CN" sz="1800" dirty="0"/>
          </a:p>
          <a:p>
            <a:pPr marL="457200" lvl="1" indent="0">
              <a:lnSpc>
                <a:spcPct val="150000"/>
              </a:lnSpc>
              <a:buNone/>
            </a:pPr>
            <a:r>
              <a:rPr lang="en-US" altLang="zh-CN" sz="1800" b="1" dirty="0" smtClean="0"/>
              <a:t>       b</a:t>
            </a:r>
            <a:r>
              <a:rPr lang="en-US" altLang="zh-CN" sz="1800" b="1" dirty="0"/>
              <a:t>. If we add TLBs, and 75 percent of all page-table references are found in the TLBs, what is the effective memory reference time? (Assume that finding a page-table entry in the TLBs takes 2 nanoseconds, if the entry is present</a:t>
            </a:r>
            <a:r>
              <a:rPr lang="en-US" altLang="zh-CN" sz="1800" b="1" dirty="0" smtClean="0"/>
              <a:t>.). </a:t>
            </a:r>
            <a:r>
              <a:rPr lang="en-US" altLang="zh-CN" sz="1800" b="1" dirty="0"/>
              <a:t/>
            </a:r>
            <a:br>
              <a:rPr lang="en-US" altLang="zh-CN" sz="1800" b="1" dirty="0"/>
            </a:br>
            <a:r>
              <a:rPr lang="en-US" altLang="zh-CN" sz="1800" dirty="0" smtClean="0"/>
              <a:t>          Effective </a:t>
            </a:r>
            <a:r>
              <a:rPr lang="en-US" altLang="zh-CN" sz="1800" dirty="0"/>
              <a:t>access time = 0.75 × (</a:t>
            </a:r>
            <a:r>
              <a:rPr lang="en-US" altLang="zh-CN" sz="1800" dirty="0" smtClean="0"/>
              <a:t>2 + 50) </a:t>
            </a:r>
            <a:r>
              <a:rPr lang="en-US" altLang="zh-CN" sz="1800" dirty="0"/>
              <a:t>+ 0.25 × </a:t>
            </a:r>
            <a:r>
              <a:rPr lang="en-US" altLang="zh-CN" sz="1800" dirty="0" smtClean="0"/>
              <a:t>(2 + 50 + 50) </a:t>
            </a:r>
            <a:r>
              <a:rPr lang="en-US" altLang="zh-CN" sz="1800" dirty="0"/>
              <a:t>= </a:t>
            </a:r>
            <a:r>
              <a:rPr lang="en-US" altLang="zh-CN" sz="1800" dirty="0" smtClean="0"/>
              <a:t>64.5 ns. </a:t>
            </a:r>
            <a:r>
              <a:rPr lang="en-US" altLang="zh-CN" sz="1800" dirty="0"/>
              <a:t/>
            </a:r>
            <a:br>
              <a:rPr lang="en-US" altLang="zh-CN" sz="1800" dirty="0"/>
            </a:br>
            <a:endParaRPr lang="zh-CN" altLang="en-US" sz="1800" dirty="0"/>
          </a:p>
        </p:txBody>
      </p:sp>
    </p:spTree>
    <p:extLst>
      <p:ext uri="{BB962C8B-B14F-4D97-AF65-F5344CB8AC3E}">
        <p14:creationId xmlns:p14="http://schemas.microsoft.com/office/powerpoint/2010/main" val="1610667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7.7</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7</a:t>
            </a:r>
            <a:r>
              <a:rPr lang="zh-CN" altLang="en-US" sz="1800" b="1" dirty="0" smtClean="0"/>
              <a:t>、</a:t>
            </a:r>
            <a:r>
              <a:rPr lang="en-US" altLang="zh-CN" sz="1800" b="1" dirty="0"/>
              <a:t>Assume a program has just referenced an address in virtual memory. Describe a scenario how each of the following can occur: (If a scenario cannot occur, explain why</a:t>
            </a:r>
            <a:r>
              <a:rPr lang="en-US" altLang="zh-CN" sz="1800" b="1" dirty="0" smtClean="0"/>
              <a:t>.). </a:t>
            </a:r>
          </a:p>
          <a:p>
            <a:pPr marL="457200" indent="0">
              <a:lnSpc>
                <a:spcPct val="150000"/>
              </a:lnSpc>
              <a:buNone/>
            </a:pPr>
            <a:r>
              <a:rPr lang="zh-CN" altLang="en-US" sz="1800" b="1" dirty="0" smtClean="0"/>
              <a:t>解</a:t>
            </a:r>
            <a:r>
              <a:rPr lang="zh-CN" altLang="en-US" sz="1800" dirty="0" smtClean="0"/>
              <a:t>：</a:t>
            </a:r>
            <a:r>
              <a:rPr lang="en-US" altLang="zh-CN" sz="1800" b="1" dirty="0" smtClean="0"/>
              <a:t>• </a:t>
            </a:r>
            <a:r>
              <a:rPr lang="en-US" altLang="zh-CN" sz="1800" b="1" dirty="0"/>
              <a:t>TLB miss with no page fault</a:t>
            </a:r>
          </a:p>
          <a:p>
            <a:pPr marL="457200" lvl="1" indent="0">
              <a:lnSpc>
                <a:spcPct val="150000"/>
              </a:lnSpc>
              <a:spcBef>
                <a:spcPts val="1000"/>
              </a:spcBef>
              <a:buNone/>
            </a:pPr>
            <a:r>
              <a:rPr lang="en-US" altLang="zh-CN" sz="1800" dirty="0"/>
              <a:t>    </a:t>
            </a:r>
            <a:r>
              <a:rPr lang="en-US" altLang="zh-CN" sz="1800" dirty="0" smtClean="0"/>
              <a:t>       Page </a:t>
            </a:r>
            <a:r>
              <a:rPr lang="en-US" altLang="zh-CN" sz="1800" dirty="0"/>
              <a:t>has been brought into memory, but has been removed from the TLB.</a:t>
            </a:r>
            <a:br>
              <a:rPr lang="en-US" altLang="zh-CN" sz="1800" dirty="0"/>
            </a:br>
            <a:r>
              <a:rPr lang="en-US" altLang="zh-CN" sz="1800" dirty="0" smtClean="0"/>
              <a:t>       </a:t>
            </a:r>
            <a:r>
              <a:rPr lang="en-US" altLang="zh-CN" sz="1800" b="1" dirty="0" smtClean="0"/>
              <a:t>• </a:t>
            </a:r>
            <a:r>
              <a:rPr lang="en-US" altLang="zh-CN" sz="1800" b="1" dirty="0"/>
              <a:t>TLB miss and </a:t>
            </a:r>
            <a:r>
              <a:rPr lang="en-US" altLang="zh-CN" sz="1800" b="1" dirty="0" smtClean="0"/>
              <a:t>page </a:t>
            </a:r>
            <a:r>
              <a:rPr lang="en-US" altLang="zh-CN" sz="1800" b="1" dirty="0"/>
              <a:t>fault</a:t>
            </a:r>
            <a:r>
              <a:rPr lang="en-US" altLang="zh-CN" sz="1800" b="1" dirty="0" smtClean="0"/>
              <a:t> </a:t>
            </a:r>
            <a:endParaRPr lang="en-US" altLang="zh-CN" sz="1800" b="1" dirty="0"/>
          </a:p>
          <a:p>
            <a:pPr marL="457200" lvl="1" indent="0">
              <a:lnSpc>
                <a:spcPct val="150000"/>
              </a:lnSpc>
              <a:spcBef>
                <a:spcPts val="1000"/>
              </a:spcBef>
              <a:buNone/>
            </a:pPr>
            <a:r>
              <a:rPr lang="en-US" altLang="zh-CN" sz="1800" dirty="0" smtClean="0"/>
              <a:t>           Page </a:t>
            </a:r>
            <a:r>
              <a:rPr lang="en-US" altLang="zh-CN" sz="1800" dirty="0"/>
              <a:t>fault has </a:t>
            </a:r>
            <a:r>
              <a:rPr lang="en-US" altLang="zh-CN" sz="1800" dirty="0" smtClean="0"/>
              <a:t>occurred.</a:t>
            </a:r>
            <a:br>
              <a:rPr lang="en-US" altLang="zh-CN" sz="1800" dirty="0" smtClean="0"/>
            </a:br>
            <a:r>
              <a:rPr lang="en-US" altLang="zh-CN" sz="1800" dirty="0" smtClean="0"/>
              <a:t>       </a:t>
            </a:r>
            <a:endParaRPr lang="zh-CN" altLang="en-US" dirty="0"/>
          </a:p>
        </p:txBody>
      </p:sp>
    </p:spTree>
    <p:extLst>
      <p:ext uri="{BB962C8B-B14F-4D97-AF65-F5344CB8AC3E}">
        <p14:creationId xmlns:p14="http://schemas.microsoft.com/office/powerpoint/2010/main" val="1649892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7.7</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7</a:t>
            </a:r>
            <a:r>
              <a:rPr lang="zh-CN" altLang="en-US" sz="1800" b="1" dirty="0" smtClean="0"/>
              <a:t>、</a:t>
            </a:r>
            <a:r>
              <a:rPr lang="en-US" altLang="zh-CN" sz="1800" b="1" dirty="0"/>
              <a:t>Assume a program has just referenced an address in virtual memory. Describe a scenario how each of the following can occur: (If a scenario cannot occur, explain why</a:t>
            </a:r>
            <a:r>
              <a:rPr lang="en-US" altLang="zh-CN" sz="1800" b="1" dirty="0" smtClean="0"/>
              <a:t>.). </a:t>
            </a:r>
          </a:p>
          <a:p>
            <a:pPr marL="457200" indent="0">
              <a:lnSpc>
                <a:spcPct val="150000"/>
              </a:lnSpc>
              <a:buNone/>
            </a:pPr>
            <a:r>
              <a:rPr lang="zh-CN" altLang="en-US" sz="1800" b="1" dirty="0" smtClean="0"/>
              <a:t>解</a:t>
            </a:r>
            <a:r>
              <a:rPr lang="zh-CN" altLang="en-US" sz="1800" dirty="0" smtClean="0"/>
              <a:t>：</a:t>
            </a:r>
            <a:r>
              <a:rPr lang="en-US" altLang="zh-CN" sz="1800" b="1" dirty="0" smtClean="0"/>
              <a:t>• </a:t>
            </a:r>
            <a:r>
              <a:rPr lang="en-US" altLang="zh-CN" sz="1800" b="1" dirty="0"/>
              <a:t>TLB hit and no page fault </a:t>
            </a:r>
            <a:endParaRPr lang="en-US" altLang="zh-CN" sz="1800" b="1" dirty="0" smtClean="0"/>
          </a:p>
          <a:p>
            <a:pPr marL="457200" lvl="1" indent="0">
              <a:lnSpc>
                <a:spcPct val="150000"/>
              </a:lnSpc>
              <a:spcBef>
                <a:spcPts val="1000"/>
              </a:spcBef>
              <a:buNone/>
            </a:pPr>
            <a:r>
              <a:rPr lang="en-US" altLang="zh-CN" sz="1800" dirty="0"/>
              <a:t> </a:t>
            </a:r>
            <a:r>
              <a:rPr lang="en-US" altLang="zh-CN" sz="1800" dirty="0" smtClean="0"/>
              <a:t>          Page </a:t>
            </a:r>
            <a:r>
              <a:rPr lang="en-US" altLang="zh-CN" sz="1800" dirty="0"/>
              <a:t>is in memory and in the TLB. </a:t>
            </a:r>
            <a:r>
              <a:rPr lang="en-US" altLang="zh-CN" sz="1800" dirty="0" smtClean="0"/>
              <a:t>Most likely </a:t>
            </a:r>
            <a:r>
              <a:rPr lang="en-US" altLang="zh-CN" sz="1800" dirty="0"/>
              <a:t>a recent </a:t>
            </a:r>
            <a:r>
              <a:rPr lang="en-US" altLang="zh-CN" sz="1800" dirty="0" smtClean="0"/>
              <a:t>reference.</a:t>
            </a:r>
            <a:r>
              <a:rPr lang="en-US" altLang="zh-CN" sz="1800" dirty="0"/>
              <a:t/>
            </a:r>
            <a:br>
              <a:rPr lang="en-US" altLang="zh-CN" sz="1800" dirty="0"/>
            </a:br>
            <a:r>
              <a:rPr lang="en-US" altLang="zh-CN" sz="1800" dirty="0" smtClean="0"/>
              <a:t>       </a:t>
            </a:r>
            <a:r>
              <a:rPr lang="en-US" altLang="zh-CN" sz="1800" b="1" dirty="0" smtClean="0"/>
              <a:t>• </a:t>
            </a:r>
            <a:r>
              <a:rPr lang="en-US" altLang="zh-CN" sz="1800" b="1" dirty="0"/>
              <a:t>TLB hit and page fault </a:t>
            </a:r>
            <a:endParaRPr lang="en-US" altLang="zh-CN" sz="1800" b="1" dirty="0" smtClean="0"/>
          </a:p>
          <a:p>
            <a:pPr marL="900000" lvl="1" indent="0">
              <a:lnSpc>
                <a:spcPct val="150000"/>
              </a:lnSpc>
              <a:buNone/>
            </a:pPr>
            <a:r>
              <a:rPr lang="en-US" altLang="zh-CN" sz="1800" dirty="0"/>
              <a:t> </a:t>
            </a:r>
            <a:r>
              <a:rPr lang="en-US" altLang="zh-CN" sz="1800" dirty="0" smtClean="0"/>
              <a:t>   Cannot </a:t>
            </a:r>
            <a:r>
              <a:rPr lang="en-US" altLang="zh-CN" sz="1800" dirty="0"/>
              <a:t>occur. The TLB is a cache of the page table. If an entry is not in the page table, it will not be in the TLB.</a:t>
            </a:r>
            <a:endParaRPr lang="zh-CN" altLang="en-US" sz="1800" dirty="0"/>
          </a:p>
        </p:txBody>
      </p:sp>
    </p:spTree>
    <p:extLst>
      <p:ext uri="{BB962C8B-B14F-4D97-AF65-F5344CB8AC3E}">
        <p14:creationId xmlns:p14="http://schemas.microsoft.com/office/powerpoint/2010/main" val="165176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7.8</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8</a:t>
            </a:r>
            <a:r>
              <a:rPr lang="zh-CN" altLang="en-US" sz="1800" b="1" dirty="0" smtClean="0"/>
              <a:t>、</a:t>
            </a:r>
            <a:r>
              <a:rPr lang="en-US" altLang="zh-CN" sz="1800" b="1" dirty="0"/>
              <a:t>What is the copy-on-write feature, and under what circumstances is it beneficial</a:t>
            </a:r>
            <a:r>
              <a:rPr lang="en-US" altLang="zh-CN" sz="1800" b="1" dirty="0" smtClean="0"/>
              <a:t>?</a:t>
            </a:r>
          </a:p>
          <a:p>
            <a:pPr marL="457200" indent="0">
              <a:lnSpc>
                <a:spcPct val="150000"/>
              </a:lnSpc>
              <a:buNone/>
            </a:pPr>
            <a:r>
              <a:rPr lang="zh-CN" altLang="en-US" sz="1800" b="1" dirty="0" smtClean="0"/>
              <a:t>解：</a:t>
            </a:r>
            <a:r>
              <a:rPr lang="en-US" altLang="zh-CN" sz="1800" b="1" dirty="0" smtClean="0"/>
              <a:t>Copy-on-write </a:t>
            </a:r>
          </a:p>
          <a:p>
            <a:pPr marL="900000" lvl="1" indent="0">
              <a:lnSpc>
                <a:spcPct val="150000"/>
              </a:lnSpc>
              <a:buNone/>
            </a:pPr>
            <a:r>
              <a:rPr lang="en-US" altLang="zh-CN" sz="1800" dirty="0"/>
              <a:t> </a:t>
            </a:r>
            <a:r>
              <a:rPr lang="en-US" altLang="zh-CN" sz="1800" dirty="0" smtClean="0"/>
              <a:t>   Copy-on-write </a:t>
            </a:r>
            <a:r>
              <a:rPr lang="en-US" altLang="zh-CN" sz="1800" dirty="0"/>
              <a:t>technique allows the parent and the child processes to share pages after the fork() system call is invoked. A new, separated page will be copied and modified only when one of the processes wants to write on a shared page. </a:t>
            </a:r>
            <a:br>
              <a:rPr lang="en-US" altLang="zh-CN" sz="1800" dirty="0"/>
            </a:br>
            <a:r>
              <a:rPr lang="en-US" altLang="zh-CN" sz="1800" dirty="0" smtClean="0"/>
              <a:t>    When </a:t>
            </a:r>
            <a:r>
              <a:rPr lang="en-US" altLang="zh-CN" sz="1800" dirty="0"/>
              <a:t>two processes are accessing the same set of program values (for instance, the code segment of the source binary), then it is useful to map the corresponding pages into the virtual address spaces of the two programs in a write-protected manner. When a write does indeed take place, then a copy must be made to allow the two programs to individually access the different copies without interfering with each other. </a:t>
            </a:r>
            <a:endParaRPr lang="zh-CN" altLang="en-US" sz="1800" dirty="0"/>
          </a:p>
        </p:txBody>
      </p:sp>
    </p:spTree>
    <p:extLst>
      <p:ext uri="{BB962C8B-B14F-4D97-AF65-F5344CB8AC3E}">
        <p14:creationId xmlns:p14="http://schemas.microsoft.com/office/powerpoint/2010/main" val="110409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9</a:t>
                </a:r>
                <a:r>
                  <a:rPr lang="zh-CN" altLang="en-US" sz="1800" b="1" dirty="0" smtClean="0"/>
                  <a:t>、</a:t>
                </a:r>
                <a:r>
                  <a:rPr lang="en-US" altLang="zh-CN" sz="1800" b="1" dirty="0" smtClean="0"/>
                  <a:t>Assume </a:t>
                </a:r>
                <a:r>
                  <a:rPr lang="en-US" altLang="zh-CN" sz="1800" b="1" dirty="0"/>
                  <a:t>we have a demand-paged memory. The page table is held in registers. It takes </a:t>
                </a:r>
                <a:r>
                  <a:rPr lang="en-US" altLang="zh-CN" sz="1800" b="1" dirty="0" smtClean="0"/>
                  <a:t>8 milliseconds </a:t>
                </a:r>
                <a:r>
                  <a:rPr lang="en-US" altLang="zh-CN" sz="1800" b="1" dirty="0"/>
                  <a:t>to service a page fault if an empty page is available or the replaced page is not modified, and 20 milliseconds if the replaced page is modified. Memory access time is 100 nanoseconds. Assume that the page to be replaced is modified 70 percent of the time. What is the maximum acceptable page-fault rate for an effective access time of no more than 200 nanoseconds</a:t>
                </a:r>
                <a:r>
                  <a:rPr lang="en-US" altLang="zh-CN" sz="1800" b="1" dirty="0" smtClean="0"/>
                  <a:t>? </a:t>
                </a:r>
              </a:p>
              <a:p>
                <a:pPr marL="457200" indent="0">
                  <a:lnSpc>
                    <a:spcPct val="200000"/>
                  </a:lnSpc>
                  <a:buNone/>
                </a:pPr>
                <a:r>
                  <a:rPr lang="zh-CN" altLang="en-US" sz="1800" b="1" dirty="0" smtClean="0"/>
                  <a:t>解</a:t>
                </a:r>
                <a:r>
                  <a:rPr lang="zh-CN" altLang="en-US" sz="1800" dirty="0" smtClean="0"/>
                  <a:t>：</a:t>
                </a:r>
                <a:r>
                  <a:rPr lang="en-US" altLang="zh-CN" sz="1800" dirty="0"/>
                  <a:t> Effective access time = </a:t>
                </a:r>
                <a:r>
                  <a:rPr lang="en-US" altLang="zh-CN" sz="1800" dirty="0" smtClean="0"/>
                  <a:t>(1-p)× 100 ns </a:t>
                </a:r>
                <a:r>
                  <a:rPr lang="en-US" altLang="zh-CN" sz="1800" dirty="0"/>
                  <a:t>+ </a:t>
                </a:r>
                <a:r>
                  <a:rPr lang="en-US" altLang="zh-CN" sz="1800" dirty="0" smtClean="0"/>
                  <a:t>p </a:t>
                </a:r>
                <a:r>
                  <a:rPr lang="en-US" altLang="zh-CN" sz="1800" dirty="0"/>
                  <a:t>× </a:t>
                </a:r>
                <a:r>
                  <a:rPr lang="en-US" altLang="zh-CN" sz="1800" dirty="0" smtClean="0"/>
                  <a:t>( 0.3 × 8 </a:t>
                </a:r>
                <a:r>
                  <a:rPr lang="en-US" altLang="zh-CN" sz="1800" dirty="0" err="1" smtClean="0"/>
                  <a:t>ms</a:t>
                </a:r>
                <a:r>
                  <a:rPr lang="en-US" altLang="zh-CN" sz="1800" dirty="0" smtClean="0"/>
                  <a:t> + 0.7</a:t>
                </a:r>
                <a:r>
                  <a:rPr lang="en-US" altLang="zh-CN" sz="1800" dirty="0"/>
                  <a:t> ×</a:t>
                </a:r>
                <a:r>
                  <a:rPr lang="en-US" altLang="zh-CN" sz="1800" dirty="0" smtClean="0"/>
                  <a:t> 20 </a:t>
                </a:r>
                <a:r>
                  <a:rPr lang="en-US" altLang="zh-CN" sz="1800" dirty="0" err="1" smtClean="0"/>
                  <a:t>ms</a:t>
                </a:r>
                <a:r>
                  <a:rPr lang="en-US" altLang="zh-CN" sz="1800" dirty="0" smtClean="0"/>
                  <a:t> )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dirty="0" smtClean="0"/>
                  <a:t> 200 </a:t>
                </a:r>
                <a:r>
                  <a:rPr lang="en-US" altLang="zh-CN" sz="1800" dirty="0"/>
                  <a:t>ns. </a:t>
                </a:r>
                <a:r>
                  <a:rPr lang="en-US" altLang="zh-CN" sz="1800" dirty="0" smtClean="0"/>
                  <a:t/>
                </a:r>
                <a:br>
                  <a:rPr lang="en-US" altLang="zh-CN" sz="1800" dirty="0" smtClean="0"/>
                </a:br>
                <a:r>
                  <a:rPr lang="en-US" altLang="zh-CN" sz="1800" dirty="0"/>
                  <a:t> </a:t>
                </a:r>
                <a:r>
                  <a:rPr lang="en-US" altLang="zh-CN" sz="1800" dirty="0" smtClean="0"/>
                  <a:t>                                 </a:t>
                </a:r>
                <a:r>
                  <a:rPr lang="en-US" altLang="zh-CN" sz="1800" dirty="0" smtClean="0">
                    <a:sym typeface="Wingdings" panose="05000000000000000000" pitchFamily="2" charset="2"/>
                  </a:rPr>
                  <a:t></a:t>
                </a:r>
                <a14:m>
                  <m:oMath xmlns:m="http://schemas.openxmlformats.org/officeDocument/2006/math">
                    <m:r>
                      <a:rPr lang="en-US" altLang="zh-CN" sz="1800" i="1">
                        <a:latin typeface="Cambria Math" panose="02040503050406030204" pitchFamily="18" charset="0"/>
                        <a:ea typeface="Cambria Math" panose="02040503050406030204" pitchFamily="18" charset="0"/>
                      </a:rPr>
                      <m:t> </m:t>
                    </m:r>
                  </m:oMath>
                </a14:m>
                <a:r>
                  <a:rPr lang="en-US" altLang="zh-CN" sz="1800" dirty="0" err="1" smtClean="0"/>
                  <a:t>p</a:t>
                </a:r>
                <a:r>
                  <a:rPr lang="en-US" altLang="zh-CN" sz="1800" dirty="0" smtClean="0"/>
                  <a:t> </a:t>
                </a:r>
                <a14:m>
                  <m:oMath xmlns:m="http://schemas.openxmlformats.org/officeDocument/2006/math">
                    <m:r>
                      <a:rPr lang="en-US" altLang="zh-CN" sz="1800" i="1">
                        <a:latin typeface="Cambria Math" panose="02040503050406030204" pitchFamily="18" charset="0"/>
                        <a:ea typeface="Cambria Math" panose="02040503050406030204" pitchFamily="18" charset="0"/>
                      </a:rPr>
                      <m:t>≤ </m:t>
                    </m:r>
                  </m:oMath>
                </a14:m>
                <a:r>
                  <a:rPr lang="en-US" altLang="zh-CN" sz="1800" dirty="0" smtClean="0"/>
                  <a:t>0.000006 </a:t>
                </a:r>
                <a:br>
                  <a:rPr lang="en-US" altLang="zh-CN" sz="1800" dirty="0" smtClean="0"/>
                </a:b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7752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7.10</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10</a:t>
            </a:r>
            <a:r>
              <a:rPr lang="zh-CN" altLang="en-US" sz="1800" b="1" dirty="0" smtClean="0"/>
              <a:t>、</a:t>
            </a:r>
            <a:r>
              <a:rPr lang="en-US" altLang="zh-CN" sz="1800" b="1" dirty="0"/>
              <a:t>Consider the following page reference string: 7, 2, 3, 1, 2, 5, 3, 4, 6, 7, 7, 1, 0, 5, 4, 6, 2, 3, 0, 1. Assuming demand paging with three frames, how many page faults would occur for the following replacement algorithms</a:t>
            </a:r>
            <a:r>
              <a:rPr lang="en-US" altLang="zh-CN" sz="1800" b="1" dirty="0" smtClean="0"/>
              <a:t>?</a:t>
            </a:r>
          </a:p>
          <a:p>
            <a:pPr marL="457200" indent="0">
              <a:lnSpc>
                <a:spcPct val="150000"/>
              </a:lnSpc>
              <a:buNone/>
            </a:pPr>
            <a:r>
              <a:rPr lang="zh-CN" altLang="en-US" sz="1800" b="1" dirty="0" smtClean="0"/>
              <a:t>解：</a:t>
            </a:r>
            <a:r>
              <a:rPr lang="en-US" altLang="zh-CN" sz="1800" b="1" dirty="0" smtClean="0"/>
              <a:t>• </a:t>
            </a:r>
            <a:r>
              <a:rPr lang="en-US" altLang="zh-CN" sz="1800" b="1" dirty="0"/>
              <a:t>LRU </a:t>
            </a:r>
            <a:r>
              <a:rPr lang="en-US" altLang="zh-CN" sz="1800" b="1" dirty="0" smtClean="0"/>
              <a:t>replacement</a:t>
            </a:r>
            <a:endParaRPr lang="en-US" altLang="zh-CN" sz="1800" b="1" dirty="0"/>
          </a:p>
          <a:p>
            <a:pPr marL="457200" lvl="1" indent="0">
              <a:lnSpc>
                <a:spcPct val="150000"/>
              </a:lnSpc>
              <a:spcBef>
                <a:spcPts val="1000"/>
              </a:spcBef>
              <a:buNone/>
            </a:pPr>
            <a:r>
              <a:rPr lang="en-US" altLang="zh-CN" sz="1800" dirty="0"/>
              <a:t>    </a:t>
            </a:r>
            <a:r>
              <a:rPr lang="en-US" altLang="zh-CN" sz="1800" dirty="0" smtClean="0"/>
              <a:t>       18.</a:t>
            </a:r>
            <a:r>
              <a:rPr lang="en-US" altLang="zh-CN" sz="1800" dirty="0"/>
              <a:t/>
            </a:r>
            <a:br>
              <a:rPr lang="en-US" altLang="zh-CN" sz="1800" dirty="0"/>
            </a:br>
            <a:r>
              <a:rPr lang="en-US" altLang="zh-CN" sz="1800" dirty="0" smtClean="0"/>
              <a:t>       </a:t>
            </a:r>
            <a:r>
              <a:rPr lang="en-US" altLang="zh-CN" sz="1800" b="1" dirty="0" smtClean="0"/>
              <a:t>• </a:t>
            </a:r>
            <a:r>
              <a:rPr lang="en-US" altLang="zh-CN" sz="1800" b="1" dirty="0"/>
              <a:t>FIFO </a:t>
            </a:r>
            <a:r>
              <a:rPr lang="en-US" altLang="zh-CN" sz="1800" b="1" dirty="0" smtClean="0"/>
              <a:t>replacement</a:t>
            </a:r>
            <a:endParaRPr lang="en-US" altLang="zh-CN" sz="1800" b="1" dirty="0"/>
          </a:p>
          <a:p>
            <a:pPr marL="457200" lvl="1" indent="0">
              <a:lnSpc>
                <a:spcPct val="150000"/>
              </a:lnSpc>
              <a:spcBef>
                <a:spcPts val="1000"/>
              </a:spcBef>
              <a:buNone/>
            </a:pPr>
            <a:r>
              <a:rPr lang="en-US" altLang="zh-CN" sz="1800" dirty="0" smtClean="0"/>
              <a:t>           17.</a:t>
            </a:r>
            <a:br>
              <a:rPr lang="en-US" altLang="zh-CN" sz="1800" dirty="0" smtClean="0"/>
            </a:br>
            <a:r>
              <a:rPr lang="en-US" altLang="zh-CN" sz="1800" dirty="0" smtClean="0"/>
              <a:t> </a:t>
            </a:r>
            <a:r>
              <a:rPr lang="en-US" altLang="zh-CN" sz="1800" dirty="0"/>
              <a:t> </a:t>
            </a:r>
            <a:r>
              <a:rPr lang="en-US" altLang="zh-CN" sz="1800" dirty="0" smtClean="0"/>
              <a:t>     </a:t>
            </a:r>
            <a:r>
              <a:rPr lang="en-US" altLang="zh-CN" sz="1800" b="1" dirty="0" smtClean="0"/>
              <a:t>• Optimal replacement</a:t>
            </a:r>
            <a:endParaRPr lang="en-US" altLang="zh-CN" sz="1800" b="1" dirty="0"/>
          </a:p>
          <a:p>
            <a:pPr marL="457200" lvl="1" indent="0">
              <a:lnSpc>
                <a:spcPct val="150000"/>
              </a:lnSpc>
              <a:spcBef>
                <a:spcPts val="1000"/>
              </a:spcBef>
              <a:buNone/>
            </a:pPr>
            <a:r>
              <a:rPr lang="en-US" altLang="zh-CN" sz="1800" dirty="0" smtClean="0"/>
              <a:t>           13.</a:t>
            </a:r>
            <a:endParaRPr lang="zh-CN" altLang="en-US" dirty="0"/>
          </a:p>
        </p:txBody>
      </p:sp>
    </p:spTree>
    <p:extLst>
      <p:ext uri="{BB962C8B-B14F-4D97-AF65-F5344CB8AC3E}">
        <p14:creationId xmlns:p14="http://schemas.microsoft.com/office/powerpoint/2010/main" val="143222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4.1</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sz="1800" b="1" dirty="0" smtClean="0"/>
              <a:t>1</a:t>
            </a:r>
            <a:r>
              <a:rPr lang="zh-CN" altLang="en-US" sz="1800" b="1" dirty="0" smtClean="0"/>
              <a:t>、</a:t>
            </a:r>
            <a:r>
              <a:rPr lang="en-US" altLang="zh-CN" sz="1800" b="1" dirty="0"/>
              <a:t>Why is multi-threading needed and what are its benefits</a:t>
            </a:r>
            <a:r>
              <a:rPr lang="en-US" altLang="zh-CN" sz="1800" b="1" dirty="0" smtClean="0"/>
              <a:t>?</a:t>
            </a:r>
            <a:endParaRPr lang="en-US" altLang="zh-CN" sz="1800" b="1" dirty="0" smtClean="0"/>
          </a:p>
          <a:p>
            <a:pPr marL="457200" lvl="1" indent="0">
              <a:lnSpc>
                <a:spcPct val="150000"/>
              </a:lnSpc>
              <a:buNone/>
            </a:pPr>
            <a:r>
              <a:rPr lang="zh-CN" altLang="en-US" sz="1800" b="1" dirty="0" smtClean="0"/>
              <a:t>解</a:t>
            </a:r>
            <a:r>
              <a:rPr lang="zh-CN" altLang="en-US" sz="1800" dirty="0" smtClean="0"/>
              <a:t>： </a:t>
            </a:r>
            <a:r>
              <a:rPr lang="en-US" altLang="zh-CN" sz="1800" b="1" dirty="0"/>
              <a:t>Why is multi-threading </a:t>
            </a:r>
            <a:r>
              <a:rPr lang="en-US" altLang="zh-CN" sz="1800" b="1" dirty="0" smtClean="0"/>
              <a:t>needed</a:t>
            </a:r>
            <a:endParaRPr lang="en-US" altLang="zh-CN" sz="1800" dirty="0" smtClean="0"/>
          </a:p>
          <a:p>
            <a:pPr marL="457200" lvl="1" indent="0">
              <a:lnSpc>
                <a:spcPct val="150000"/>
              </a:lnSpc>
              <a:buNone/>
            </a:pPr>
            <a:r>
              <a:rPr lang="en-US" altLang="zh-CN" sz="1800" dirty="0"/>
              <a:t> </a:t>
            </a:r>
            <a:r>
              <a:rPr lang="en-US" altLang="zh-CN" sz="1800" dirty="0" smtClean="0"/>
              <a:t>             Multi-threading </a:t>
            </a:r>
            <a:r>
              <a:rPr lang="en-US" altLang="zh-CN" sz="1800" dirty="0"/>
              <a:t>design allows an application to </a:t>
            </a:r>
            <a:r>
              <a:rPr lang="en-US" altLang="zh-CN" sz="1800" dirty="0"/>
              <a:t>do parallel </a:t>
            </a:r>
            <a:r>
              <a:rPr lang="en-US" altLang="zh-CN" sz="1800" dirty="0"/>
              <a:t>tasks </a:t>
            </a:r>
            <a:r>
              <a:rPr lang="en-US" altLang="zh-CN" sz="1800" dirty="0" smtClean="0"/>
              <a:t>simultaneously. </a:t>
            </a:r>
            <a:endParaRPr lang="en-US" altLang="zh-CN" sz="1800" dirty="0"/>
          </a:p>
          <a:p>
            <a:pPr marL="457200" lvl="1" indent="0">
              <a:lnSpc>
                <a:spcPct val="150000"/>
              </a:lnSpc>
              <a:buNone/>
            </a:pPr>
            <a:r>
              <a:rPr lang="en-US" altLang="zh-CN" sz="1800" dirty="0" smtClean="0"/>
              <a:t>	</a:t>
            </a:r>
            <a:r>
              <a:rPr lang="en-US" altLang="zh-CN" sz="1800" b="1" dirty="0" smtClean="0"/>
              <a:t>Benefits </a:t>
            </a:r>
            <a:r>
              <a:rPr lang="en-US" altLang="zh-CN" sz="1800" b="1" dirty="0"/>
              <a:t>of Multi-thread </a:t>
            </a:r>
            <a:endParaRPr lang="en-US" altLang="zh-CN" sz="1800" dirty="0" smtClean="0"/>
          </a:p>
          <a:p>
            <a:pPr marL="900000" lvl="1" indent="0">
              <a:lnSpc>
                <a:spcPct val="150000"/>
              </a:lnSpc>
              <a:buNone/>
            </a:pPr>
            <a:r>
              <a:rPr lang="en-US" altLang="zh-CN" sz="1800" dirty="0" smtClean="0"/>
              <a:t>    Responsiveness </a:t>
            </a:r>
            <a:r>
              <a:rPr lang="en-US" altLang="zh-CN" sz="1800" dirty="0"/>
              <a:t>and multi-tasking </a:t>
            </a:r>
            <a:br>
              <a:rPr lang="en-US" altLang="zh-CN" sz="1800" dirty="0"/>
            </a:br>
            <a:r>
              <a:rPr lang="en-US" altLang="zh-CN" sz="1800" dirty="0" smtClean="0"/>
              <a:t>    Ease </a:t>
            </a:r>
            <a:r>
              <a:rPr lang="en-US" altLang="zh-CN" sz="1800" dirty="0"/>
              <a:t>in data sharing </a:t>
            </a:r>
            <a:br>
              <a:rPr lang="en-US" altLang="zh-CN" sz="1800" dirty="0"/>
            </a:br>
            <a:r>
              <a:rPr lang="en-US" altLang="zh-CN" sz="1800" dirty="0" smtClean="0"/>
              <a:t>    Economy </a:t>
            </a:r>
            <a:r>
              <a:rPr lang="en-US" altLang="zh-CN" sz="1800" dirty="0"/>
              <a:t/>
            </a:r>
            <a:br>
              <a:rPr lang="en-US" altLang="zh-CN" sz="1800" dirty="0"/>
            </a:br>
            <a:r>
              <a:rPr lang="en-US" altLang="zh-CN" sz="1800" dirty="0" smtClean="0"/>
              <a:t>    Scalability </a:t>
            </a:r>
            <a:endParaRPr lang="zh-CN" altLang="en-US" sz="1800" dirty="0"/>
          </a:p>
        </p:txBody>
      </p:sp>
    </p:spTree>
    <p:extLst>
      <p:ext uri="{BB962C8B-B14F-4D97-AF65-F5344CB8AC3E}">
        <p14:creationId xmlns:p14="http://schemas.microsoft.com/office/powerpoint/2010/main" val="2121970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7.11</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11</a:t>
            </a:r>
            <a:r>
              <a:rPr lang="zh-CN" altLang="en-US" sz="1800" b="1" dirty="0" smtClean="0"/>
              <a:t>、</a:t>
            </a:r>
            <a:r>
              <a:rPr lang="en-US" altLang="zh-CN" sz="1800" dirty="0"/>
              <a:t>Suppose that a disk drive has 5,000 cylinders, numbered 0 to 4999. The drive is currently serving a request at cylinder 2150, and the previous request was at cylinder 1805. The queue of pending requests, in FIFO order, is: 2069, 1212, 2296, 2800, 544, 1618, 356, 1523, 4965, 3681 Starting from the current head position, what is the total distance (in cylinders) that the disk </a:t>
            </a:r>
            <a:r>
              <a:rPr lang="en-US" altLang="zh-CN" sz="1800" dirty="0" err="1"/>
              <a:t>armmoves</a:t>
            </a:r>
            <a:r>
              <a:rPr lang="en-US" altLang="zh-CN" sz="1800" dirty="0"/>
              <a:t> to satisfy all the pending requests for each of the following disk-scheduling algorithms? </a:t>
            </a:r>
            <a:endParaRPr lang="en-US" altLang="zh-CN" sz="1800" b="1" dirty="0" smtClean="0"/>
          </a:p>
          <a:p>
            <a:pPr marL="457200" indent="0">
              <a:lnSpc>
                <a:spcPct val="100000"/>
              </a:lnSpc>
              <a:buNone/>
            </a:pPr>
            <a:r>
              <a:rPr lang="zh-CN" altLang="en-US" sz="1800" b="1" dirty="0" smtClean="0"/>
              <a:t>解</a:t>
            </a:r>
            <a:r>
              <a:rPr lang="zh-CN" altLang="en-US" sz="1800" dirty="0" smtClean="0"/>
              <a:t>：</a:t>
            </a:r>
            <a:r>
              <a:rPr lang="en-US" altLang="zh-CN" sz="1800" b="1" dirty="0" smtClean="0"/>
              <a:t>a. FCFS</a:t>
            </a:r>
          </a:p>
          <a:p>
            <a:pPr marL="900000" lvl="1" indent="0">
              <a:lnSpc>
                <a:spcPct val="150000"/>
              </a:lnSpc>
              <a:buNone/>
            </a:pPr>
            <a:r>
              <a:rPr lang="en-US" altLang="zh-CN" sz="1800" b="1" dirty="0" smtClean="0"/>
              <a:t>    </a:t>
            </a:r>
            <a:r>
              <a:rPr lang="en-US" altLang="zh-CN" sz="1800" dirty="0" smtClean="0"/>
              <a:t>The </a:t>
            </a:r>
            <a:r>
              <a:rPr lang="en-US" altLang="zh-CN" sz="1800" dirty="0"/>
              <a:t>FCFS schedule is 2150, 2069, 1212, 2296, 2800, 544, 1618, 356, 1523, 4965, 3681. The total seek distance is 13,011. </a:t>
            </a:r>
          </a:p>
          <a:p>
            <a:pPr marL="457200" indent="0">
              <a:lnSpc>
                <a:spcPct val="100000"/>
              </a:lnSpc>
              <a:buNone/>
            </a:pPr>
            <a:r>
              <a:rPr lang="en-US" altLang="zh-CN" sz="1800" b="1" dirty="0"/>
              <a:t>	</a:t>
            </a:r>
            <a:r>
              <a:rPr lang="en-US" altLang="zh-CN" sz="1800" b="1" dirty="0" smtClean="0"/>
              <a:t>b. SSTF</a:t>
            </a:r>
          </a:p>
          <a:p>
            <a:pPr marL="900000" lvl="1" indent="0">
              <a:lnSpc>
                <a:spcPct val="150000"/>
              </a:lnSpc>
              <a:buNone/>
            </a:pPr>
            <a:r>
              <a:rPr lang="en-US" altLang="zh-CN" sz="1800" dirty="0" smtClean="0"/>
              <a:t>    The </a:t>
            </a:r>
            <a:r>
              <a:rPr lang="en-US" altLang="zh-CN" sz="1800" dirty="0"/>
              <a:t>SSTF schedule is 2150, 2069, 2296, 2800, 3681, 4965, 1618, 1523</a:t>
            </a:r>
            <a:r>
              <a:rPr lang="en-US" altLang="zh-CN" sz="1800" dirty="0" smtClean="0"/>
              <a:t>, 1212</a:t>
            </a:r>
            <a:r>
              <a:rPr lang="en-US" altLang="zh-CN" sz="1800" dirty="0"/>
              <a:t>, 544, 356. The total seek distance is 7586</a:t>
            </a:r>
            <a:r>
              <a:rPr lang="en-US" altLang="zh-CN" sz="1800" dirty="0" smtClean="0"/>
              <a:t>.</a:t>
            </a:r>
            <a:endParaRPr lang="en-US" altLang="zh-CN" sz="1800" b="1" dirty="0"/>
          </a:p>
        </p:txBody>
      </p:sp>
    </p:spTree>
    <p:extLst>
      <p:ext uri="{BB962C8B-B14F-4D97-AF65-F5344CB8AC3E}">
        <p14:creationId xmlns:p14="http://schemas.microsoft.com/office/powerpoint/2010/main" val="572790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7.11</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11</a:t>
            </a:r>
            <a:r>
              <a:rPr lang="zh-CN" altLang="en-US" sz="1800" b="1" dirty="0" smtClean="0"/>
              <a:t>、</a:t>
            </a:r>
            <a:r>
              <a:rPr lang="en-US" altLang="zh-CN" sz="1800" dirty="0"/>
              <a:t>Suppose that a disk drive has 5,000 cylinders, numbered 0 to 4999. The drive is currently serving a request at cylinder 2150, and the previous request was at cylinder 1805. The queue of pending requests, in FIFO order, is: 2069, 1212, 2296, 2800, 544, 1618, 356, 1523, 4965, 3681 Starting from the current head position, what is the total distance (in cylinders) that the disk </a:t>
            </a:r>
            <a:r>
              <a:rPr lang="en-US" altLang="zh-CN" sz="1800" dirty="0" err="1"/>
              <a:t>armmoves</a:t>
            </a:r>
            <a:r>
              <a:rPr lang="en-US" altLang="zh-CN" sz="1800" dirty="0"/>
              <a:t> to satisfy all the pending requests for each of the following disk-scheduling algorithms? </a:t>
            </a:r>
            <a:endParaRPr lang="en-US" altLang="zh-CN" sz="1800" b="1" dirty="0" smtClean="0"/>
          </a:p>
          <a:p>
            <a:pPr marL="457200" indent="0">
              <a:lnSpc>
                <a:spcPct val="100000"/>
              </a:lnSpc>
              <a:buNone/>
            </a:pPr>
            <a:r>
              <a:rPr lang="zh-CN" altLang="en-US" sz="1800" b="1" dirty="0" smtClean="0"/>
              <a:t>解</a:t>
            </a:r>
            <a:r>
              <a:rPr lang="zh-CN" altLang="en-US" sz="1800" dirty="0" smtClean="0"/>
              <a:t>：</a:t>
            </a:r>
            <a:r>
              <a:rPr lang="en-US" altLang="zh-CN" sz="1800" b="1" dirty="0" smtClean="0"/>
              <a:t>c. SCAN</a:t>
            </a:r>
          </a:p>
          <a:p>
            <a:pPr marL="900000" lvl="1" indent="0">
              <a:lnSpc>
                <a:spcPct val="150000"/>
              </a:lnSpc>
              <a:buNone/>
            </a:pPr>
            <a:r>
              <a:rPr lang="en-US" altLang="zh-CN" sz="1800" dirty="0" smtClean="0"/>
              <a:t>    </a:t>
            </a:r>
            <a:r>
              <a:rPr lang="en-US" altLang="zh-CN" sz="1800" dirty="0"/>
              <a:t>The SCAN schedule is 2150, 2296, 2800, 3681, 4965, 2069, 1618, 1523, 1212, 544, 356. The total seek distance is 7492.</a:t>
            </a:r>
          </a:p>
          <a:p>
            <a:pPr marL="457200" indent="0">
              <a:lnSpc>
                <a:spcPct val="100000"/>
              </a:lnSpc>
              <a:buNone/>
            </a:pPr>
            <a:r>
              <a:rPr lang="en-US" altLang="zh-CN" sz="1800" dirty="0"/>
              <a:t>	</a:t>
            </a:r>
            <a:r>
              <a:rPr lang="en-US" altLang="zh-CN" sz="1800" b="1" dirty="0" smtClean="0"/>
              <a:t>d. LOOK</a:t>
            </a:r>
          </a:p>
          <a:p>
            <a:pPr marL="900000" lvl="1" indent="0">
              <a:lnSpc>
                <a:spcPct val="150000"/>
              </a:lnSpc>
              <a:buNone/>
            </a:pPr>
            <a:r>
              <a:rPr lang="en-US" altLang="zh-CN" sz="1800" dirty="0" smtClean="0"/>
              <a:t>    The </a:t>
            </a:r>
            <a:r>
              <a:rPr lang="en-US" altLang="zh-CN" sz="1800" dirty="0"/>
              <a:t>LOOK schedule is 2150, 2296, 2800, 3681, 4965, 2069, 1618, 1523, 1212, 544, 356. The total seek distance is 7424</a:t>
            </a:r>
            <a:r>
              <a:rPr lang="en-US" altLang="zh-CN" sz="1800" dirty="0" smtClean="0"/>
              <a:t>.</a:t>
            </a:r>
            <a:endParaRPr lang="en-US" altLang="zh-CN" sz="1800" dirty="0"/>
          </a:p>
        </p:txBody>
      </p:sp>
    </p:spTree>
    <p:extLst>
      <p:ext uri="{BB962C8B-B14F-4D97-AF65-F5344CB8AC3E}">
        <p14:creationId xmlns:p14="http://schemas.microsoft.com/office/powerpoint/2010/main" val="800889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7.11</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11</a:t>
            </a:r>
            <a:r>
              <a:rPr lang="zh-CN" altLang="en-US" sz="1800" b="1" dirty="0" smtClean="0"/>
              <a:t>、</a:t>
            </a:r>
            <a:r>
              <a:rPr lang="en-US" altLang="zh-CN" sz="1800" dirty="0"/>
              <a:t>Suppose that a disk drive has 5,000 cylinders, numbered 0 to 4999. The drive is currently serving a request at cylinder 2150, and the previous request was at cylinder 1805. The queue of pending requests, in FIFO order, is: 2069, 1212, 2296, 2800, 544, 1618, 356, 1523, 4965, 3681 Starting from the current head position, what is the total distance (in cylinders) that the disk </a:t>
            </a:r>
            <a:r>
              <a:rPr lang="en-US" altLang="zh-CN" sz="1800" dirty="0" err="1"/>
              <a:t>armmoves</a:t>
            </a:r>
            <a:r>
              <a:rPr lang="en-US" altLang="zh-CN" sz="1800" dirty="0"/>
              <a:t> to satisfy all the pending requests for each of the following disk-scheduling algorithms? </a:t>
            </a:r>
            <a:endParaRPr lang="en-US" altLang="zh-CN" sz="1800" b="1" dirty="0" smtClean="0"/>
          </a:p>
          <a:p>
            <a:pPr marL="457200" indent="0">
              <a:lnSpc>
                <a:spcPct val="100000"/>
              </a:lnSpc>
              <a:buNone/>
            </a:pPr>
            <a:r>
              <a:rPr lang="zh-CN" altLang="en-US" sz="1800" b="1" dirty="0" smtClean="0"/>
              <a:t>解</a:t>
            </a:r>
            <a:r>
              <a:rPr lang="zh-CN" altLang="en-US" sz="1800" dirty="0" smtClean="0"/>
              <a:t>：</a:t>
            </a:r>
            <a:r>
              <a:rPr lang="en-US" altLang="zh-CN" sz="1800" b="1" dirty="0" smtClean="0"/>
              <a:t>e. C-SCAN</a:t>
            </a:r>
          </a:p>
          <a:p>
            <a:pPr marL="900000" lvl="1" indent="0">
              <a:lnSpc>
                <a:spcPct val="150000"/>
              </a:lnSpc>
              <a:buNone/>
            </a:pPr>
            <a:r>
              <a:rPr lang="en-US" altLang="zh-CN" sz="1800" dirty="0" smtClean="0"/>
              <a:t>    The </a:t>
            </a:r>
            <a:r>
              <a:rPr lang="en-US" altLang="zh-CN" sz="1800" dirty="0"/>
              <a:t>C-SCAN schedule is 2150, 2296, 2800, 3681, 4965, 356, 544, 1212, 1523, 1618, 2069. The total seek distance is 9917.</a:t>
            </a:r>
            <a:br>
              <a:rPr lang="en-US" altLang="zh-CN" sz="1800" dirty="0"/>
            </a:br>
            <a:r>
              <a:rPr lang="en-US" altLang="zh-CN" sz="1800" dirty="0"/>
              <a:t>	</a:t>
            </a:r>
            <a:r>
              <a:rPr lang="en-US" altLang="zh-CN" sz="1800" b="1" dirty="0"/>
              <a:t>f. C-LOOK</a:t>
            </a:r>
          </a:p>
          <a:p>
            <a:pPr marL="900000" lvl="1" indent="0">
              <a:lnSpc>
                <a:spcPct val="150000"/>
              </a:lnSpc>
              <a:buNone/>
            </a:pPr>
            <a:r>
              <a:rPr lang="en-US" altLang="zh-CN" sz="1800" dirty="0" smtClean="0"/>
              <a:t>    The </a:t>
            </a:r>
            <a:r>
              <a:rPr lang="en-US" altLang="zh-CN" sz="1800" dirty="0"/>
              <a:t>C-LOOK schedule is 2150, 2296, 2800, 3681, 4965, 356, 544, 1212, 1523, 1618, 2069. The total seek distance is 9137. </a:t>
            </a:r>
          </a:p>
        </p:txBody>
      </p:sp>
    </p:spTree>
    <p:extLst>
      <p:ext uri="{BB962C8B-B14F-4D97-AF65-F5344CB8AC3E}">
        <p14:creationId xmlns:p14="http://schemas.microsoft.com/office/powerpoint/2010/main" val="1578525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7.12</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12</a:t>
            </a:r>
            <a:r>
              <a:rPr lang="zh-CN" altLang="en-US" sz="1800" b="1" dirty="0" smtClean="0"/>
              <a:t>、</a:t>
            </a:r>
            <a:r>
              <a:rPr lang="en-US" altLang="zh-CN" sz="1800" b="1" dirty="0"/>
              <a:t>. Requests are not usually uniformly distributed. For example, we can expect a cylinder containing the file-system metadata to be accessed more frequently than a cylinder containing only files. Suppose you know that 50 percent of the requests are for a small, fixed number of </a:t>
            </a:r>
            <a:r>
              <a:rPr lang="en-US" altLang="zh-CN" sz="1800" b="1" dirty="0" smtClean="0"/>
              <a:t>cylinders.</a:t>
            </a:r>
            <a:endParaRPr lang="en-US" altLang="zh-CN" sz="1800" b="1" dirty="0"/>
          </a:p>
          <a:p>
            <a:pPr marL="457200" indent="0">
              <a:lnSpc>
                <a:spcPct val="150000"/>
              </a:lnSpc>
              <a:buNone/>
            </a:pPr>
            <a:r>
              <a:rPr lang="zh-CN" altLang="en-US" sz="1800" b="1" dirty="0" smtClean="0"/>
              <a:t>解：</a:t>
            </a:r>
            <a:r>
              <a:rPr lang="en-US" altLang="zh-CN" sz="1800" b="1" dirty="0" smtClean="0"/>
              <a:t>a</a:t>
            </a:r>
            <a:r>
              <a:rPr lang="en-US" altLang="zh-CN" sz="1800" b="1" dirty="0"/>
              <a:t>. Would any of the scheduling algorithms discussed in our course be particularly good for this case? Explain your answer</a:t>
            </a:r>
            <a:r>
              <a:rPr lang="en-US" altLang="zh-CN" sz="1800" b="1" dirty="0" smtClean="0"/>
              <a:t>.</a:t>
            </a:r>
          </a:p>
          <a:p>
            <a:pPr marL="900000" lvl="1" indent="0">
              <a:lnSpc>
                <a:spcPct val="150000"/>
              </a:lnSpc>
              <a:buNone/>
            </a:pPr>
            <a:r>
              <a:rPr lang="en-US" altLang="zh-CN" sz="1800" dirty="0" smtClean="0"/>
              <a:t>    SSTF </a:t>
            </a:r>
            <a:r>
              <a:rPr lang="en-US" altLang="zh-CN" sz="1800" dirty="0"/>
              <a:t>would take greatest advantage of the situation. FCFS </a:t>
            </a:r>
            <a:r>
              <a:rPr lang="en-US" altLang="zh-CN" sz="1800" dirty="0" smtClean="0"/>
              <a:t>could cause </a:t>
            </a:r>
            <a:r>
              <a:rPr lang="en-US" altLang="zh-CN" sz="1800" dirty="0"/>
              <a:t>unnecessary head movement if references to the “</a:t>
            </a:r>
            <a:r>
              <a:rPr lang="en-US" altLang="zh-CN" sz="1800" dirty="0" smtClean="0"/>
              <a:t>high-demand</a:t>
            </a:r>
            <a:r>
              <a:rPr lang="en-US" altLang="zh-CN" sz="1800" dirty="0"/>
              <a:t>” cylinders were interspersed with references to </a:t>
            </a:r>
            <a:r>
              <a:rPr lang="en-US" altLang="zh-CN" sz="1800" dirty="0" smtClean="0"/>
              <a:t>cylinders far </a:t>
            </a:r>
            <a:r>
              <a:rPr lang="en-US" altLang="zh-CN" sz="1800" dirty="0"/>
              <a:t>away. </a:t>
            </a:r>
          </a:p>
          <a:p>
            <a:pPr marL="457200" lvl="1" indent="0">
              <a:lnSpc>
                <a:spcPct val="150000"/>
              </a:lnSpc>
              <a:buNone/>
            </a:pPr>
            <a:r>
              <a:rPr lang="en-US" altLang="zh-CN" sz="1800" b="1" dirty="0" smtClean="0"/>
              <a:t>    </a:t>
            </a:r>
            <a:endParaRPr lang="zh-CN" altLang="en-US" sz="1800" dirty="0"/>
          </a:p>
        </p:txBody>
      </p:sp>
    </p:spTree>
    <p:extLst>
      <p:ext uri="{BB962C8B-B14F-4D97-AF65-F5344CB8AC3E}">
        <p14:creationId xmlns:p14="http://schemas.microsoft.com/office/powerpoint/2010/main" val="2337981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7.12</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12</a:t>
            </a:r>
            <a:r>
              <a:rPr lang="zh-CN" altLang="en-US" sz="1800" b="1" dirty="0" smtClean="0"/>
              <a:t>、</a:t>
            </a:r>
            <a:r>
              <a:rPr lang="en-US" altLang="zh-CN" sz="1800" b="1" dirty="0"/>
              <a:t>. Requests are not usually uniformly distributed. For example, we can expect a cylinder containing the file-system metadata to be accessed more frequently than a cylinder containing only files. Suppose you know that 50 percent of the requests are for a small, fixed number of </a:t>
            </a:r>
            <a:r>
              <a:rPr lang="en-US" altLang="zh-CN" sz="1800" b="1" dirty="0" smtClean="0"/>
              <a:t>cylinders.</a:t>
            </a:r>
            <a:endParaRPr lang="en-US" altLang="zh-CN" sz="1800" b="1" dirty="0"/>
          </a:p>
          <a:p>
            <a:pPr marL="457200" indent="0">
              <a:lnSpc>
                <a:spcPct val="150000"/>
              </a:lnSpc>
              <a:buNone/>
            </a:pPr>
            <a:r>
              <a:rPr lang="zh-CN" altLang="en-US" sz="1800" b="1" dirty="0" smtClean="0"/>
              <a:t>解：</a:t>
            </a:r>
            <a:r>
              <a:rPr lang="en-US" altLang="zh-CN" sz="1800" b="1" dirty="0" smtClean="0"/>
              <a:t>b</a:t>
            </a:r>
            <a:r>
              <a:rPr lang="en-US" altLang="zh-CN" sz="1800" b="1" dirty="0"/>
              <a:t>. Propose a disk-scheduling algorithm that gives even better performance by taking advantage of this “hot spot” on the disk</a:t>
            </a:r>
            <a:r>
              <a:rPr lang="en-US" altLang="zh-CN" sz="1800" b="1" dirty="0" smtClean="0"/>
              <a:t>. </a:t>
            </a:r>
            <a:r>
              <a:rPr lang="en-US" altLang="zh-CN" sz="1800" b="1" dirty="0"/>
              <a:t/>
            </a:r>
            <a:br>
              <a:rPr lang="en-US" altLang="zh-CN" sz="1800" b="1" dirty="0"/>
            </a:br>
            <a:r>
              <a:rPr lang="en-US" altLang="zh-CN" sz="1800" dirty="0"/>
              <a:t>          We can design a modified SSTF as : First detect the “hot spot” area, then add the policy that if </a:t>
            </a:r>
            <a:r>
              <a:rPr lang="en-US" altLang="zh-CN" sz="1800" dirty="0" smtClean="0"/>
              <a:t>the disk </a:t>
            </a:r>
            <a:r>
              <a:rPr lang="en-US" altLang="zh-CN" sz="1800" dirty="0"/>
              <a:t>becomes idle for more than, say, 50 </a:t>
            </a:r>
            <a:r>
              <a:rPr lang="en-US" altLang="zh-CN" sz="1800" dirty="0" err="1"/>
              <a:t>ms</a:t>
            </a:r>
            <a:r>
              <a:rPr lang="en-US" altLang="zh-CN" sz="1800" dirty="0"/>
              <a:t>, the operating </a:t>
            </a:r>
            <a:r>
              <a:rPr lang="en-US" altLang="zh-CN" sz="1800" dirty="0" smtClean="0"/>
              <a:t>system generates </a:t>
            </a:r>
            <a:r>
              <a:rPr lang="en-US" altLang="zh-CN" sz="1800" dirty="0"/>
              <a:t>an anticipatory seek to the hot region, since the next </a:t>
            </a:r>
            <a:r>
              <a:rPr lang="en-US" altLang="zh-CN" sz="1800" dirty="0" smtClean="0"/>
              <a:t>request is </a:t>
            </a:r>
            <a:r>
              <a:rPr lang="en-US" altLang="zh-CN" sz="1800" dirty="0"/>
              <a:t>more likely to be there. </a:t>
            </a:r>
            <a:br>
              <a:rPr lang="en-US" altLang="zh-CN" sz="1800" dirty="0"/>
            </a:br>
            <a:endParaRPr lang="zh-CN" altLang="en-US" sz="1800" dirty="0"/>
          </a:p>
        </p:txBody>
      </p:sp>
    </p:spTree>
    <p:extLst>
      <p:ext uri="{BB962C8B-B14F-4D97-AF65-F5344CB8AC3E}">
        <p14:creationId xmlns:p14="http://schemas.microsoft.com/office/powerpoint/2010/main" val="2111242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4.2</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smtClean="0"/>
              <a:t>2</a:t>
            </a:r>
            <a:r>
              <a:rPr lang="zh-CN" altLang="en-US" sz="1800" b="1" dirty="0" smtClean="0"/>
              <a:t>、</a:t>
            </a:r>
            <a:r>
              <a:rPr lang="en-US" altLang="zh-CN" sz="1800" b="1" dirty="0"/>
              <a:t>Which of the following components of program state are shared across threads in a multithreaded process? </a:t>
            </a:r>
            <a:endParaRPr lang="en-US" altLang="zh-CN" sz="1800" b="1" dirty="0" smtClean="0"/>
          </a:p>
          <a:p>
            <a:pPr marL="457200" lvl="1" indent="0">
              <a:lnSpc>
                <a:spcPct val="150000"/>
              </a:lnSpc>
              <a:buNone/>
            </a:pPr>
            <a:r>
              <a:rPr lang="en-US" altLang="zh-CN" sz="1800" b="1" dirty="0" smtClean="0"/>
              <a:t>a. Register </a:t>
            </a:r>
            <a:r>
              <a:rPr lang="en-US" altLang="zh-CN" sz="1800" b="1" dirty="0"/>
              <a:t>values </a:t>
            </a:r>
            <a:endParaRPr lang="en-US" altLang="zh-CN" sz="1800" b="1" dirty="0" smtClean="0"/>
          </a:p>
          <a:p>
            <a:pPr marL="457200" lvl="1" indent="0">
              <a:lnSpc>
                <a:spcPct val="150000"/>
              </a:lnSpc>
              <a:buNone/>
            </a:pPr>
            <a:r>
              <a:rPr lang="en-US" altLang="zh-CN" sz="1800" b="1" dirty="0" smtClean="0"/>
              <a:t>b</a:t>
            </a:r>
            <a:r>
              <a:rPr lang="en-US" altLang="zh-CN" sz="1800" b="1" dirty="0"/>
              <a:t>. Heap memory </a:t>
            </a:r>
            <a:endParaRPr lang="en-US" altLang="zh-CN" sz="1800" b="1" dirty="0" smtClean="0"/>
          </a:p>
          <a:p>
            <a:pPr marL="457200" lvl="1" indent="0">
              <a:lnSpc>
                <a:spcPct val="150000"/>
              </a:lnSpc>
              <a:buNone/>
            </a:pPr>
            <a:r>
              <a:rPr lang="en-US" altLang="zh-CN" sz="1800" b="1" dirty="0" smtClean="0"/>
              <a:t>c</a:t>
            </a:r>
            <a:r>
              <a:rPr lang="en-US" altLang="zh-CN" sz="1800" b="1" dirty="0"/>
              <a:t>. Global variables </a:t>
            </a:r>
            <a:endParaRPr lang="en-US" altLang="zh-CN" sz="1800" b="1" dirty="0" smtClean="0"/>
          </a:p>
          <a:p>
            <a:pPr marL="457200" lvl="1" indent="0">
              <a:lnSpc>
                <a:spcPct val="150000"/>
              </a:lnSpc>
              <a:buNone/>
            </a:pPr>
            <a:r>
              <a:rPr lang="en-US" altLang="zh-CN" sz="1800" b="1" dirty="0" smtClean="0"/>
              <a:t>d</a:t>
            </a:r>
            <a:r>
              <a:rPr lang="en-US" altLang="zh-CN" sz="1800" b="1" dirty="0"/>
              <a:t>. Stack </a:t>
            </a:r>
            <a:r>
              <a:rPr lang="en-US" altLang="zh-CN" sz="1800" b="1" dirty="0" smtClean="0"/>
              <a:t>memory</a:t>
            </a:r>
            <a:endParaRPr lang="en-US" altLang="zh-CN" sz="1800" b="1" dirty="0" smtClean="0"/>
          </a:p>
          <a:p>
            <a:pPr marL="457200" lvl="1" indent="0">
              <a:lnSpc>
                <a:spcPct val="150000"/>
              </a:lnSpc>
              <a:buNone/>
            </a:pPr>
            <a:r>
              <a:rPr lang="zh-CN" altLang="en-US" sz="1800" b="1" dirty="0" smtClean="0"/>
              <a:t>解</a:t>
            </a:r>
            <a:r>
              <a:rPr lang="zh-CN" altLang="en-US" sz="1800" dirty="0" smtClean="0"/>
              <a:t>：</a:t>
            </a:r>
            <a:r>
              <a:rPr lang="en-US" altLang="zh-CN" sz="1800" dirty="0" err="1" smtClean="0"/>
              <a:t>bc</a:t>
            </a:r>
            <a:endParaRPr lang="en-US" altLang="zh-CN" sz="1800" dirty="0" smtClean="0"/>
          </a:p>
          <a:p>
            <a:pPr marL="900000" lvl="1" indent="0">
              <a:lnSpc>
                <a:spcPct val="150000"/>
              </a:lnSpc>
              <a:buNone/>
            </a:pPr>
            <a:r>
              <a:rPr lang="en-US" altLang="zh-CN" sz="1800" dirty="0" smtClean="0"/>
              <a:t>The </a:t>
            </a:r>
            <a:r>
              <a:rPr lang="en-US" altLang="zh-CN" sz="1800" dirty="0"/>
              <a:t>threads of a multithreaded process share heap memory and </a:t>
            </a:r>
            <a:r>
              <a:rPr lang="en-US" altLang="zh-CN" sz="1800" dirty="0"/>
              <a:t>global variables</a:t>
            </a:r>
            <a:r>
              <a:rPr lang="en-US" altLang="zh-CN" sz="1800" dirty="0"/>
              <a:t>. </a:t>
            </a:r>
            <a:endParaRPr lang="en-US" altLang="zh-CN" sz="1800" dirty="0" smtClean="0"/>
          </a:p>
          <a:p>
            <a:pPr marL="900000" lvl="1" indent="0">
              <a:lnSpc>
                <a:spcPct val="150000"/>
              </a:lnSpc>
              <a:buNone/>
            </a:pPr>
            <a:r>
              <a:rPr lang="en-US" altLang="zh-CN" sz="1800" dirty="0" smtClean="0"/>
              <a:t>Each </a:t>
            </a:r>
            <a:r>
              <a:rPr lang="en-US" altLang="zh-CN" sz="1800" dirty="0"/>
              <a:t>thread has its separate set of register values and </a:t>
            </a:r>
            <a:r>
              <a:rPr lang="en-US" altLang="zh-CN" sz="1800" dirty="0"/>
              <a:t>a separate </a:t>
            </a:r>
            <a:r>
              <a:rPr lang="en-US" altLang="zh-CN" sz="1800" dirty="0"/>
              <a:t>stack. </a:t>
            </a:r>
            <a:br>
              <a:rPr lang="en-US" altLang="zh-CN" sz="1800" dirty="0"/>
            </a:br>
            <a:endParaRPr lang="zh-CN" altLang="en-US" sz="1800" dirty="0"/>
          </a:p>
        </p:txBody>
      </p:sp>
    </p:spTree>
    <p:extLst>
      <p:ext uri="{BB962C8B-B14F-4D97-AF65-F5344CB8AC3E}">
        <p14:creationId xmlns:p14="http://schemas.microsoft.com/office/powerpoint/2010/main" val="122636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4.3</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sz="1800" b="1" dirty="0" smtClean="0"/>
              <a:t>3</a:t>
            </a:r>
            <a:r>
              <a:rPr lang="zh-CN" altLang="en-US" sz="1800" b="1" dirty="0" smtClean="0"/>
              <a:t>、</a:t>
            </a:r>
            <a:r>
              <a:rPr lang="en-US" altLang="zh-CN" sz="1800" dirty="0"/>
              <a:t>What are the two models of </a:t>
            </a:r>
            <a:r>
              <a:rPr lang="en-US" altLang="zh-CN" sz="1800" dirty="0" err="1"/>
              <a:t>interprocess</a:t>
            </a:r>
            <a:r>
              <a:rPr lang="en-US" altLang="zh-CN" sz="1800" dirty="0"/>
              <a:t> communication? What are the strengths and weaknesses of the two approaches</a:t>
            </a:r>
            <a:r>
              <a:rPr lang="en-US" altLang="zh-CN" sz="1800" b="1" dirty="0" smtClean="0"/>
              <a:t>?</a:t>
            </a:r>
            <a:endParaRPr lang="en-US" altLang="zh-CN" sz="1800" b="1" dirty="0"/>
          </a:p>
          <a:p>
            <a:pPr marL="457200" lvl="1" indent="0">
              <a:lnSpc>
                <a:spcPct val="150000"/>
              </a:lnSpc>
              <a:buNone/>
            </a:pPr>
            <a:r>
              <a:rPr lang="zh-CN" altLang="en-US" sz="1800" b="1" dirty="0"/>
              <a:t>解</a:t>
            </a:r>
            <a:r>
              <a:rPr lang="zh-CN" altLang="en-US" sz="1800" dirty="0" smtClean="0"/>
              <a:t>：</a:t>
            </a:r>
            <a:r>
              <a:rPr lang="en-US" altLang="zh-CN" sz="1800" b="1" dirty="0" smtClean="0"/>
              <a:t>Shared </a:t>
            </a:r>
            <a:r>
              <a:rPr lang="en-US" altLang="zh-CN" sz="1800" b="1" dirty="0"/>
              <a:t>memory</a:t>
            </a:r>
            <a:r>
              <a:rPr lang="en-US" altLang="zh-CN" sz="1800" b="1" dirty="0"/>
              <a:t/>
            </a:r>
            <a:br>
              <a:rPr lang="en-US" altLang="zh-CN" sz="1800" b="1" dirty="0"/>
            </a:br>
            <a:r>
              <a:rPr lang="en-US" altLang="zh-CN" sz="1800" b="1" dirty="0" smtClean="0"/>
              <a:t>           </a:t>
            </a:r>
            <a:r>
              <a:rPr lang="en-US" altLang="zh-CN" sz="1900" dirty="0" smtClean="0"/>
              <a:t>Establish </a:t>
            </a:r>
            <a:r>
              <a:rPr lang="en-US" altLang="zh-CN" sz="1900" dirty="0"/>
              <a:t>a shared memory region, read/write to shared region</a:t>
            </a:r>
            <a:br>
              <a:rPr lang="en-US" altLang="zh-CN" sz="1900" dirty="0"/>
            </a:br>
            <a:r>
              <a:rPr lang="en-US" altLang="zh-CN" sz="1900" dirty="0" smtClean="0"/>
              <a:t>          Accesses </a:t>
            </a:r>
            <a:r>
              <a:rPr lang="en-US" altLang="zh-CN" sz="1900" dirty="0"/>
              <a:t>are treated as routine memory accesses</a:t>
            </a:r>
            <a:br>
              <a:rPr lang="en-US" altLang="zh-CN" sz="1900" dirty="0"/>
            </a:br>
            <a:r>
              <a:rPr lang="en-US" altLang="zh-CN" sz="1900" dirty="0" smtClean="0"/>
              <a:t>          Faster</a:t>
            </a:r>
            <a:r>
              <a:rPr lang="en-US" altLang="zh-CN" sz="1900" dirty="0"/>
              <a:t/>
            </a:r>
            <a:br>
              <a:rPr lang="en-US" altLang="zh-CN" sz="1900" dirty="0"/>
            </a:br>
            <a:r>
              <a:rPr lang="en-US" altLang="zh-CN" sz="1900" dirty="0" smtClean="0"/>
              <a:t>       </a:t>
            </a:r>
            <a:r>
              <a:rPr lang="en-US" altLang="zh-CN" sz="1900" b="1" dirty="0" smtClean="0"/>
              <a:t>Message </a:t>
            </a:r>
            <a:r>
              <a:rPr lang="en-US" altLang="zh-CN" sz="1900" b="1" dirty="0"/>
              <a:t>passing</a:t>
            </a:r>
            <a:br>
              <a:rPr lang="en-US" altLang="zh-CN" sz="1900" b="1" dirty="0"/>
            </a:br>
            <a:r>
              <a:rPr lang="en-US" altLang="zh-CN" sz="1900" b="1" dirty="0" smtClean="0"/>
              <a:t>          </a:t>
            </a:r>
            <a:r>
              <a:rPr lang="en-US" altLang="zh-CN" sz="1900" dirty="0" smtClean="0"/>
              <a:t>Exchange </a:t>
            </a:r>
            <a:r>
              <a:rPr lang="en-US" altLang="zh-CN" sz="1900" dirty="0"/>
              <a:t>message</a:t>
            </a:r>
            <a:br>
              <a:rPr lang="en-US" altLang="zh-CN" sz="1900" dirty="0"/>
            </a:br>
            <a:r>
              <a:rPr lang="en-US" altLang="zh-CN" sz="1900" dirty="0" smtClean="0"/>
              <a:t>          Require </a:t>
            </a:r>
            <a:r>
              <a:rPr lang="en-US" altLang="zh-CN" sz="1900" dirty="0"/>
              <a:t>kernel intervention</a:t>
            </a:r>
            <a:br>
              <a:rPr lang="en-US" altLang="zh-CN" sz="1900" dirty="0"/>
            </a:br>
            <a:r>
              <a:rPr lang="en-US" altLang="zh-CN" sz="1900" dirty="0" smtClean="0"/>
              <a:t>          Easier </a:t>
            </a:r>
            <a:r>
              <a:rPr lang="en-US" altLang="zh-CN" sz="1900" dirty="0"/>
              <a:t>to implement in distributed system </a:t>
            </a:r>
            <a:br>
              <a:rPr lang="en-US" altLang="zh-CN" sz="1900" dirty="0"/>
            </a:br>
            <a:endParaRPr lang="zh-CN" altLang="en-US" sz="1900" dirty="0"/>
          </a:p>
        </p:txBody>
      </p:sp>
    </p:spTree>
    <p:extLst>
      <p:ext uri="{BB962C8B-B14F-4D97-AF65-F5344CB8AC3E}">
        <p14:creationId xmlns:p14="http://schemas.microsoft.com/office/powerpoint/2010/main" val="702663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4.4</a:t>
            </a:r>
            <a:endParaRPr lang="zh-CN" altLang="en-US" dirty="0"/>
          </a:p>
        </p:txBody>
      </p:sp>
      <p:sp>
        <p:nvSpPr>
          <p:cNvPr id="3" name="内容占位符 2"/>
          <p:cNvSpPr>
            <a:spLocks noGrp="1"/>
          </p:cNvSpPr>
          <p:nvPr>
            <p:ph idx="1"/>
          </p:nvPr>
        </p:nvSpPr>
        <p:spPr/>
        <p:txBody>
          <a:bodyPr>
            <a:noAutofit/>
          </a:bodyPr>
          <a:lstStyle/>
          <a:p>
            <a:pPr marL="0" indent="0">
              <a:lnSpc>
                <a:spcPct val="100000"/>
              </a:lnSpc>
              <a:buNone/>
            </a:pPr>
            <a:r>
              <a:rPr lang="en-US" altLang="zh-CN" sz="1800" b="1" dirty="0" smtClean="0"/>
              <a:t>4</a:t>
            </a:r>
            <a:r>
              <a:rPr lang="zh-CN" altLang="en-US" sz="1800" b="1" dirty="0" smtClean="0"/>
              <a:t>、</a:t>
            </a:r>
            <a:r>
              <a:rPr lang="en-US" altLang="zh-CN" sz="1800" b="1" dirty="0"/>
              <a:t>Consider the following code segment: </a:t>
            </a:r>
            <a:endParaRPr lang="en-US" altLang="zh-CN" sz="1800" b="1" dirty="0" smtClean="0"/>
          </a:p>
          <a:p>
            <a:pPr marL="457200" lvl="1" indent="0">
              <a:lnSpc>
                <a:spcPct val="100000"/>
              </a:lnSpc>
              <a:buNone/>
            </a:pPr>
            <a:r>
              <a:rPr lang="en-US" altLang="zh-CN" sz="1800" b="1" dirty="0" err="1" smtClean="0"/>
              <a:t>pid</a:t>
            </a:r>
            <a:r>
              <a:rPr lang="en-US" altLang="zh-CN" sz="1800" b="1" dirty="0" smtClean="0"/>
              <a:t> </a:t>
            </a:r>
            <a:r>
              <a:rPr lang="en-US" altLang="zh-CN" sz="1800" b="1" dirty="0"/>
              <a:t>t </a:t>
            </a:r>
            <a:r>
              <a:rPr lang="en-US" altLang="zh-CN" sz="1800" b="1" dirty="0" err="1"/>
              <a:t>pid</a:t>
            </a:r>
            <a:r>
              <a:rPr lang="en-US" altLang="zh-CN" sz="1800" b="1" dirty="0"/>
              <a:t>; </a:t>
            </a:r>
            <a:endParaRPr lang="en-US" altLang="zh-CN" sz="1800" b="1" dirty="0" smtClean="0"/>
          </a:p>
          <a:p>
            <a:pPr marL="457200" lvl="1" indent="0">
              <a:lnSpc>
                <a:spcPct val="100000"/>
              </a:lnSpc>
              <a:buNone/>
            </a:pPr>
            <a:r>
              <a:rPr lang="en-US" altLang="zh-CN" sz="1800" b="1" dirty="0" err="1" smtClean="0"/>
              <a:t>pid</a:t>
            </a:r>
            <a:r>
              <a:rPr lang="en-US" altLang="zh-CN" sz="1800" b="1" dirty="0" smtClean="0"/>
              <a:t> </a:t>
            </a:r>
            <a:r>
              <a:rPr lang="en-US" altLang="zh-CN" sz="1800" b="1" dirty="0"/>
              <a:t>= fork(); </a:t>
            </a:r>
            <a:endParaRPr lang="en-US" altLang="zh-CN" sz="1800" b="1" dirty="0" smtClean="0"/>
          </a:p>
          <a:p>
            <a:pPr marL="457200" lvl="1" indent="0">
              <a:lnSpc>
                <a:spcPct val="100000"/>
              </a:lnSpc>
              <a:buNone/>
            </a:pPr>
            <a:r>
              <a:rPr lang="en-US" altLang="zh-CN" sz="1800" b="1" dirty="0" smtClean="0"/>
              <a:t>if </a:t>
            </a:r>
            <a:r>
              <a:rPr lang="en-US" altLang="zh-CN" sz="1800" b="1" dirty="0"/>
              <a:t>(</a:t>
            </a:r>
            <a:r>
              <a:rPr lang="en-US" altLang="zh-CN" sz="1800" b="1" dirty="0" err="1"/>
              <a:t>pid</a:t>
            </a:r>
            <a:r>
              <a:rPr lang="en-US" altLang="zh-CN" sz="1800" b="1" dirty="0"/>
              <a:t> == 0) { /* child process */ </a:t>
            </a:r>
            <a:endParaRPr lang="en-US" altLang="zh-CN" sz="1800" b="1" dirty="0" smtClean="0"/>
          </a:p>
          <a:p>
            <a:pPr marL="914400" lvl="2" indent="0">
              <a:lnSpc>
                <a:spcPct val="100000"/>
              </a:lnSpc>
              <a:buNone/>
            </a:pPr>
            <a:r>
              <a:rPr lang="en-US" altLang="zh-CN" sz="1800" b="1" dirty="0" smtClean="0"/>
              <a:t>fork</a:t>
            </a:r>
            <a:r>
              <a:rPr lang="en-US" altLang="zh-CN" sz="1800" b="1" dirty="0"/>
              <a:t>(); </a:t>
            </a:r>
            <a:endParaRPr lang="en-US" altLang="zh-CN" sz="1800" b="1" dirty="0" smtClean="0"/>
          </a:p>
          <a:p>
            <a:pPr marL="914400" lvl="2" indent="0">
              <a:lnSpc>
                <a:spcPct val="100000"/>
              </a:lnSpc>
              <a:buNone/>
            </a:pPr>
            <a:r>
              <a:rPr lang="en-US" altLang="zh-CN" sz="1800" b="1" dirty="0" smtClean="0"/>
              <a:t>thread </a:t>
            </a:r>
            <a:r>
              <a:rPr lang="en-US" altLang="zh-CN" sz="1800" b="1" dirty="0"/>
              <a:t>create( . . .); </a:t>
            </a:r>
            <a:endParaRPr lang="en-US" altLang="zh-CN" sz="1800" b="1" dirty="0" smtClean="0"/>
          </a:p>
          <a:p>
            <a:pPr marL="457200" lvl="1" indent="0">
              <a:lnSpc>
                <a:spcPct val="100000"/>
              </a:lnSpc>
              <a:buNone/>
            </a:pPr>
            <a:r>
              <a:rPr lang="en-US" altLang="zh-CN" sz="1800" b="1" dirty="0" smtClean="0"/>
              <a:t>} </a:t>
            </a:r>
          </a:p>
          <a:p>
            <a:pPr marL="457200" lvl="1" indent="0">
              <a:lnSpc>
                <a:spcPct val="100000"/>
              </a:lnSpc>
              <a:buNone/>
            </a:pPr>
            <a:r>
              <a:rPr lang="en-US" altLang="zh-CN" sz="1800" b="1" dirty="0" smtClean="0"/>
              <a:t>fork</a:t>
            </a:r>
            <a:r>
              <a:rPr lang="en-US" altLang="zh-CN" sz="1800" b="1" dirty="0"/>
              <a:t>(); </a:t>
            </a:r>
            <a:endParaRPr lang="en-US" altLang="zh-CN" sz="1800" b="1" dirty="0" smtClean="0"/>
          </a:p>
          <a:p>
            <a:pPr marL="457200" indent="0">
              <a:lnSpc>
                <a:spcPct val="150000"/>
              </a:lnSpc>
              <a:buNone/>
            </a:pPr>
            <a:r>
              <a:rPr lang="zh-CN" altLang="en-US" sz="1800" b="1" dirty="0" smtClean="0"/>
              <a:t>解</a:t>
            </a:r>
            <a:r>
              <a:rPr lang="zh-CN" altLang="en-US" sz="1800" dirty="0" smtClean="0"/>
              <a:t>：</a:t>
            </a:r>
            <a:r>
              <a:rPr lang="en-US" altLang="zh-CN" sz="1800" b="1" dirty="0" smtClean="0"/>
              <a:t>a. </a:t>
            </a:r>
            <a:r>
              <a:rPr lang="en-US" altLang="zh-CN" sz="1800" b="1" dirty="0" smtClean="0"/>
              <a:t>How many unique processes are created?</a:t>
            </a:r>
            <a:r>
              <a:rPr lang="en-US" altLang="zh-CN" sz="1800" b="1" dirty="0" smtClean="0"/>
              <a:t> </a:t>
            </a:r>
          </a:p>
          <a:p>
            <a:pPr marL="900000" lvl="1" indent="0">
              <a:lnSpc>
                <a:spcPct val="150000"/>
              </a:lnSpc>
              <a:buNone/>
            </a:pPr>
            <a:r>
              <a:rPr lang="en-US" altLang="zh-CN" sz="1800" dirty="0" smtClean="0"/>
              <a:t>    6.</a:t>
            </a:r>
            <a:endParaRPr lang="en-US" altLang="zh-CN" sz="1800" dirty="0"/>
          </a:p>
          <a:p>
            <a:pPr marL="457200" lvl="1" indent="0">
              <a:lnSpc>
                <a:spcPct val="150000"/>
              </a:lnSpc>
              <a:buNone/>
            </a:pPr>
            <a:r>
              <a:rPr lang="en-US" altLang="zh-CN" sz="1800" b="1" dirty="0" smtClean="0"/>
              <a:t>       b</a:t>
            </a:r>
            <a:r>
              <a:rPr lang="en-US" altLang="zh-CN" sz="1800" b="1" dirty="0"/>
              <a:t>. </a:t>
            </a:r>
            <a:r>
              <a:rPr lang="en-US" altLang="zh-CN" sz="1800" b="1" dirty="0"/>
              <a:t>How many unique threads are created</a:t>
            </a:r>
            <a:r>
              <a:rPr lang="en-US" altLang="zh-CN" sz="1800" b="1" dirty="0" smtClean="0"/>
              <a:t>?</a:t>
            </a:r>
            <a:r>
              <a:rPr lang="en-US" altLang="zh-CN" sz="1800" b="1" dirty="0"/>
              <a:t/>
            </a:r>
            <a:br>
              <a:rPr lang="en-US" altLang="zh-CN" sz="1800" b="1" dirty="0"/>
            </a:br>
            <a:r>
              <a:rPr lang="en-US" altLang="zh-CN" sz="1800" dirty="0" smtClean="0"/>
              <a:t>          </a:t>
            </a:r>
            <a:r>
              <a:rPr lang="en-US" altLang="zh-CN" sz="1800" dirty="0" smtClean="0"/>
              <a:t>  </a:t>
            </a:r>
            <a:r>
              <a:rPr lang="en-US" altLang="zh-CN" sz="1800" dirty="0" smtClean="0"/>
              <a:t>2.</a:t>
            </a:r>
            <a:r>
              <a:rPr lang="en-US" altLang="zh-CN" sz="1800" dirty="0"/>
              <a:t/>
            </a:r>
            <a:br>
              <a:rPr lang="en-US" altLang="zh-CN" sz="1800" dirty="0"/>
            </a:br>
            <a:endParaRPr lang="zh-CN" altLang="en-US" sz="1800" dirty="0"/>
          </a:p>
        </p:txBody>
      </p:sp>
    </p:spTree>
    <p:extLst>
      <p:ext uri="{BB962C8B-B14F-4D97-AF65-F5344CB8AC3E}">
        <p14:creationId xmlns:p14="http://schemas.microsoft.com/office/powerpoint/2010/main" val="235388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4.5</a:t>
            </a:r>
            <a:endParaRPr lang="zh-CN" altLang="en-US" dirty="0"/>
          </a:p>
        </p:txBody>
      </p:sp>
      <p:sp>
        <p:nvSpPr>
          <p:cNvPr id="3" name="内容占位符 2"/>
          <p:cNvSpPr>
            <a:spLocks noGrp="1"/>
          </p:cNvSpPr>
          <p:nvPr>
            <p:ph idx="1"/>
          </p:nvPr>
        </p:nvSpPr>
        <p:spPr>
          <a:xfrm>
            <a:off x="838200" y="1825625"/>
            <a:ext cx="5074920" cy="4351338"/>
          </a:xfrm>
        </p:spPr>
        <p:txBody>
          <a:bodyPr>
            <a:noAutofit/>
          </a:bodyPr>
          <a:lstStyle/>
          <a:p>
            <a:pPr marL="0" indent="0">
              <a:lnSpc>
                <a:spcPct val="150000"/>
              </a:lnSpc>
              <a:buNone/>
            </a:pPr>
            <a:r>
              <a:rPr lang="en-US" altLang="zh-CN" sz="1800" b="1" dirty="0" smtClean="0"/>
              <a:t>5</a:t>
            </a:r>
            <a:r>
              <a:rPr lang="zh-CN" altLang="en-US" sz="1800" b="1" dirty="0" smtClean="0"/>
              <a:t>、</a:t>
            </a:r>
            <a:r>
              <a:rPr lang="en-US" altLang="zh-CN" sz="1800" b="1" dirty="0" smtClean="0"/>
              <a:t>The </a:t>
            </a:r>
            <a:r>
              <a:rPr lang="en-US" altLang="zh-CN" sz="1800" b="1" dirty="0"/>
              <a:t>program shown in Figure 1 uses the </a:t>
            </a:r>
            <a:r>
              <a:rPr lang="en-US" altLang="zh-CN" sz="1800" b="1" dirty="0" err="1"/>
              <a:t>Pthreads</a:t>
            </a:r>
            <a:r>
              <a:rPr lang="en-US" altLang="zh-CN" sz="1800" b="1" dirty="0"/>
              <a:t> API. What would be the output from the program at LINE C and LINE P</a:t>
            </a:r>
            <a:r>
              <a:rPr lang="en-US" altLang="zh-CN" sz="1800" b="1" dirty="0" smtClean="0"/>
              <a:t>?</a:t>
            </a:r>
          </a:p>
          <a:p>
            <a:pPr marL="457200" indent="0">
              <a:lnSpc>
                <a:spcPct val="150000"/>
              </a:lnSpc>
              <a:buNone/>
            </a:pPr>
            <a:r>
              <a:rPr lang="zh-CN" altLang="en-US" sz="1800" b="1" dirty="0" smtClean="0"/>
              <a:t>解</a:t>
            </a:r>
            <a:r>
              <a:rPr lang="zh-CN" altLang="en-US" sz="1800" dirty="0" smtClean="0"/>
              <a:t>：</a:t>
            </a:r>
            <a:r>
              <a:rPr lang="en-US" altLang="zh-CN" sz="1800" b="1" dirty="0"/>
              <a:t> LINE </a:t>
            </a:r>
            <a:r>
              <a:rPr lang="en-US" altLang="zh-CN" sz="1800" b="1" dirty="0" smtClean="0"/>
              <a:t>C</a:t>
            </a:r>
            <a:r>
              <a:rPr lang="en-US" altLang="zh-CN" sz="1800" b="1" dirty="0" smtClean="0"/>
              <a:t> </a:t>
            </a:r>
          </a:p>
          <a:p>
            <a:pPr marL="900000" lvl="1" indent="0">
              <a:lnSpc>
                <a:spcPct val="150000"/>
              </a:lnSpc>
              <a:buNone/>
            </a:pPr>
            <a:r>
              <a:rPr lang="en-US" altLang="zh-CN" sz="1800" dirty="0" smtClean="0"/>
              <a:t>    CHILD: value = 5</a:t>
            </a:r>
            <a:endParaRPr lang="en-US" altLang="zh-CN" sz="1800" dirty="0"/>
          </a:p>
          <a:p>
            <a:pPr marL="457200" lvl="1" indent="0">
              <a:lnSpc>
                <a:spcPct val="150000"/>
              </a:lnSpc>
              <a:buNone/>
            </a:pPr>
            <a:r>
              <a:rPr lang="en-US" altLang="zh-CN" sz="1800" b="1" dirty="0" smtClean="0"/>
              <a:t> </a:t>
            </a:r>
            <a:r>
              <a:rPr lang="en-US" altLang="zh-CN" sz="1800" b="1" dirty="0" smtClean="0"/>
              <a:t>       </a:t>
            </a:r>
            <a:r>
              <a:rPr lang="en-US" altLang="zh-CN" sz="1800" b="1" dirty="0" smtClean="0"/>
              <a:t>LINE P</a:t>
            </a:r>
            <a:r>
              <a:rPr lang="en-US" altLang="zh-CN" sz="1800" b="1" dirty="0"/>
              <a:t/>
            </a:r>
            <a:br>
              <a:rPr lang="en-US" altLang="zh-CN" sz="1800" b="1" dirty="0"/>
            </a:br>
            <a:r>
              <a:rPr lang="en-US" altLang="zh-CN" sz="1800" dirty="0" smtClean="0"/>
              <a:t>          </a:t>
            </a:r>
            <a:r>
              <a:rPr lang="en-US" altLang="zh-CN" sz="1800" dirty="0" smtClean="0"/>
              <a:t> </a:t>
            </a:r>
            <a:r>
              <a:rPr lang="en-US" altLang="zh-CN" sz="1800" dirty="0" smtClean="0"/>
              <a:t>PARENT: value = 0</a:t>
            </a:r>
            <a:r>
              <a:rPr lang="en-US" altLang="zh-CN" sz="1800" dirty="0"/>
              <a:t/>
            </a:r>
            <a:br>
              <a:rPr lang="en-US" altLang="zh-CN" sz="1800" dirty="0"/>
            </a:br>
            <a:endParaRPr lang="zh-CN" altLang="en-US" sz="1800" dirty="0"/>
          </a:p>
        </p:txBody>
      </p:sp>
      <p:pic>
        <p:nvPicPr>
          <p:cNvPr id="4" name="图片 3"/>
          <p:cNvPicPr>
            <a:picLocks noChangeAspect="1"/>
          </p:cNvPicPr>
          <p:nvPr/>
        </p:nvPicPr>
        <p:blipFill>
          <a:blip r:embed="rId2"/>
          <a:stretch>
            <a:fillRect/>
          </a:stretch>
        </p:blipFill>
        <p:spPr>
          <a:xfrm>
            <a:off x="6226628" y="720976"/>
            <a:ext cx="4847952" cy="6004490"/>
          </a:xfrm>
          <a:prstGeom prst="rect">
            <a:avLst/>
          </a:prstGeom>
        </p:spPr>
      </p:pic>
    </p:spTree>
    <p:extLst>
      <p:ext uri="{BB962C8B-B14F-4D97-AF65-F5344CB8AC3E}">
        <p14:creationId xmlns:p14="http://schemas.microsoft.com/office/powerpoint/2010/main" val="2774234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4.6</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sz="1800" b="1" dirty="0" smtClean="0"/>
              <a:t>6</a:t>
            </a:r>
            <a:r>
              <a:rPr lang="zh-CN" altLang="en-US" sz="1800" b="1" dirty="0" smtClean="0"/>
              <a:t>、</a:t>
            </a:r>
            <a:r>
              <a:rPr lang="en-US" altLang="zh-CN" sz="1800" b="1" dirty="0"/>
              <a:t>What are the differences between ordinary pipe and named pipe</a:t>
            </a:r>
            <a:r>
              <a:rPr lang="en-US" altLang="zh-CN" sz="1800" b="1" dirty="0" smtClean="0"/>
              <a:t>?</a:t>
            </a:r>
            <a:endParaRPr lang="en-US" altLang="zh-CN" sz="1800" b="1" dirty="0" smtClean="0"/>
          </a:p>
          <a:p>
            <a:pPr marL="457200" lvl="1" indent="0">
              <a:lnSpc>
                <a:spcPct val="150000"/>
              </a:lnSpc>
              <a:buNone/>
            </a:pPr>
            <a:r>
              <a:rPr lang="zh-CN" altLang="en-US" sz="1800" b="1" dirty="0" smtClean="0"/>
              <a:t>解</a:t>
            </a:r>
            <a:r>
              <a:rPr lang="zh-CN" altLang="en-US" sz="1800" dirty="0" smtClean="0"/>
              <a:t>：</a:t>
            </a:r>
            <a:r>
              <a:rPr lang="en-US" altLang="zh-CN" sz="1800" b="1" dirty="0"/>
              <a:t> </a:t>
            </a:r>
            <a:r>
              <a:rPr lang="en-US" altLang="zh-CN" sz="1800" b="1" dirty="0" smtClean="0"/>
              <a:t>Ordinary pipe</a:t>
            </a:r>
            <a:endParaRPr lang="en-US" altLang="zh-CN" sz="1800" dirty="0" smtClean="0"/>
          </a:p>
          <a:p>
            <a:pPr marL="900000" lvl="1" indent="0">
              <a:lnSpc>
                <a:spcPct val="150000"/>
              </a:lnSpc>
              <a:buNone/>
            </a:pPr>
            <a:r>
              <a:rPr lang="en-US" altLang="zh-CN" sz="1800" dirty="0"/>
              <a:t> </a:t>
            </a:r>
            <a:r>
              <a:rPr lang="en-US" altLang="zh-CN" sz="1800" dirty="0" smtClean="0"/>
              <a:t>   Ordinary </a:t>
            </a:r>
            <a:r>
              <a:rPr lang="en-US" altLang="zh-CN" sz="1800" dirty="0"/>
              <a:t>pipes are used only for related </a:t>
            </a:r>
            <a:r>
              <a:rPr lang="en-US" altLang="zh-CN" sz="1800" dirty="0"/>
              <a:t>processes (</a:t>
            </a:r>
            <a:r>
              <a:rPr lang="en-US" altLang="zh-CN" sz="1800" dirty="0"/>
              <a:t>parent-child relationship</a:t>
            </a:r>
            <a:r>
              <a:rPr lang="en-US" altLang="zh-CN" sz="1800" dirty="0" smtClean="0"/>
              <a:t>)</a:t>
            </a:r>
            <a:r>
              <a:rPr lang="en-US" altLang="zh-CN" sz="1800" dirty="0"/>
              <a:t/>
            </a:r>
            <a:br>
              <a:rPr lang="en-US" altLang="zh-CN" sz="1800" dirty="0"/>
            </a:br>
            <a:r>
              <a:rPr lang="en-US" altLang="zh-CN" sz="1800" dirty="0" smtClean="0"/>
              <a:t>    Ordinary </a:t>
            </a:r>
            <a:r>
              <a:rPr lang="en-US" altLang="zh-CN" sz="1800" dirty="0"/>
              <a:t>pipes are unidirectional (</a:t>
            </a:r>
            <a:r>
              <a:rPr lang="en-US" altLang="zh-CN" sz="1800" dirty="0" smtClean="0"/>
              <a:t>one-way communication</a:t>
            </a:r>
            <a:r>
              <a:rPr lang="en-US" altLang="zh-CN" sz="1800" dirty="0"/>
              <a:t>)</a:t>
            </a:r>
            <a:br>
              <a:rPr lang="en-US" altLang="zh-CN" sz="1800" dirty="0"/>
            </a:br>
            <a:r>
              <a:rPr lang="en-US" altLang="zh-CN" sz="1800" dirty="0" smtClean="0"/>
              <a:t>    Ceases </a:t>
            </a:r>
            <a:r>
              <a:rPr lang="en-US" altLang="zh-CN" sz="1800" dirty="0"/>
              <a:t>to exist after communication has finished </a:t>
            </a:r>
          </a:p>
          <a:p>
            <a:pPr marL="900000" lvl="1" indent="0">
              <a:lnSpc>
                <a:spcPct val="150000"/>
              </a:lnSpc>
              <a:buNone/>
            </a:pPr>
            <a:r>
              <a:rPr lang="en-US" altLang="zh-CN" sz="1800" b="1" dirty="0" smtClean="0"/>
              <a:t>Named pipe</a:t>
            </a:r>
            <a:endParaRPr lang="en-US" altLang="zh-CN" sz="1800" dirty="0" smtClean="0"/>
          </a:p>
          <a:p>
            <a:pPr marL="900000" lvl="1" indent="0">
              <a:lnSpc>
                <a:spcPct val="150000"/>
              </a:lnSpc>
              <a:buNone/>
            </a:pPr>
            <a:r>
              <a:rPr lang="en-US" altLang="zh-CN" sz="1800" dirty="0" smtClean="0"/>
              <a:t>    No </a:t>
            </a:r>
            <a:r>
              <a:rPr lang="en-US" altLang="zh-CN" sz="1800" dirty="0"/>
              <a:t>parent-child relationship is necessary </a:t>
            </a:r>
            <a:endParaRPr lang="en-US" altLang="zh-CN" sz="1800" dirty="0" smtClean="0"/>
          </a:p>
          <a:p>
            <a:pPr marL="900000" lvl="1" indent="0">
              <a:lnSpc>
                <a:spcPct val="150000"/>
              </a:lnSpc>
              <a:buNone/>
            </a:pPr>
            <a:r>
              <a:rPr lang="en-US" altLang="zh-CN" sz="1800" dirty="0"/>
              <a:t> </a:t>
            </a:r>
            <a:r>
              <a:rPr lang="en-US" altLang="zh-CN" sz="1800" dirty="0" smtClean="0"/>
              <a:t>   Several </a:t>
            </a:r>
            <a:r>
              <a:rPr lang="en-US" altLang="zh-CN" sz="1800" dirty="0"/>
              <a:t>processes can use the named pipe for </a:t>
            </a:r>
            <a:r>
              <a:rPr lang="en-US" altLang="zh-CN" sz="1800" dirty="0"/>
              <a:t>communication (</a:t>
            </a:r>
            <a:r>
              <a:rPr lang="en-US" altLang="zh-CN" sz="1800" dirty="0"/>
              <a:t>may have several writers)</a:t>
            </a:r>
            <a:br>
              <a:rPr lang="en-US" altLang="zh-CN" sz="1800" dirty="0"/>
            </a:br>
            <a:r>
              <a:rPr lang="en-US" altLang="zh-CN" sz="1800" dirty="0" smtClean="0"/>
              <a:t>    Continue </a:t>
            </a:r>
            <a:r>
              <a:rPr lang="en-US" altLang="zh-CN" sz="1800" dirty="0"/>
              <a:t>to exist until it is explicitly deleted</a:t>
            </a:r>
            <a:br>
              <a:rPr lang="en-US" altLang="zh-CN" sz="1800" dirty="0"/>
            </a:br>
            <a:r>
              <a:rPr lang="en-US" altLang="zh-CN" sz="1800" dirty="0" smtClean="0"/>
              <a:t>    Communication </a:t>
            </a:r>
            <a:r>
              <a:rPr lang="en-US" altLang="zh-CN" sz="1800" dirty="0"/>
              <a:t>is bidirectional (still half-duplex) </a:t>
            </a:r>
            <a:endParaRPr lang="zh-CN" altLang="en-US" sz="1800" dirty="0"/>
          </a:p>
        </p:txBody>
      </p:sp>
    </p:spTree>
    <p:extLst>
      <p:ext uri="{BB962C8B-B14F-4D97-AF65-F5344CB8AC3E}">
        <p14:creationId xmlns:p14="http://schemas.microsoft.com/office/powerpoint/2010/main" val="2172655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7.1</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sz="1800" b="1" dirty="0" smtClean="0"/>
              <a:t>1</a:t>
            </a:r>
            <a:r>
              <a:rPr lang="zh-CN" altLang="en-US" sz="1800" b="1" dirty="0" smtClean="0"/>
              <a:t>、</a:t>
            </a:r>
            <a:r>
              <a:rPr lang="en-US" altLang="zh-CN" sz="1800" b="1" dirty="0"/>
              <a:t>What is the difference between data segment and BSS</a:t>
            </a:r>
            <a:r>
              <a:rPr lang="en-US" altLang="zh-CN" sz="1800" b="1" dirty="0" smtClean="0"/>
              <a:t>?</a:t>
            </a:r>
          </a:p>
          <a:p>
            <a:pPr marL="457200" lvl="1" indent="0">
              <a:lnSpc>
                <a:spcPct val="150000"/>
              </a:lnSpc>
              <a:buNone/>
            </a:pPr>
            <a:r>
              <a:rPr lang="zh-CN" altLang="en-US" sz="1800" b="1" dirty="0" smtClean="0"/>
              <a:t>解</a:t>
            </a:r>
            <a:r>
              <a:rPr lang="zh-CN" altLang="en-US" sz="1800" dirty="0" smtClean="0"/>
              <a:t>：</a:t>
            </a:r>
            <a:r>
              <a:rPr lang="en-US" altLang="zh-CN" sz="1800" b="1" dirty="0" smtClean="0"/>
              <a:t>Data segment</a:t>
            </a:r>
            <a:endParaRPr lang="en-US" altLang="zh-CN" sz="1800" dirty="0" smtClean="0"/>
          </a:p>
          <a:p>
            <a:pPr marL="900000" lvl="1" indent="0">
              <a:lnSpc>
                <a:spcPct val="150000"/>
              </a:lnSpc>
              <a:buNone/>
            </a:pPr>
            <a:r>
              <a:rPr lang="en-US" altLang="zh-CN" sz="1800" dirty="0"/>
              <a:t>	</a:t>
            </a:r>
            <a:r>
              <a:rPr lang="en-US" altLang="zh-CN" sz="1800" dirty="0" smtClean="0"/>
              <a:t>    </a:t>
            </a:r>
            <a:r>
              <a:rPr lang="en-US" altLang="zh-CN" sz="1800" dirty="0"/>
              <a:t>Containing initialized global and static variables.</a:t>
            </a:r>
          </a:p>
          <a:p>
            <a:pPr marL="900000" lvl="1" indent="0">
              <a:lnSpc>
                <a:spcPct val="150000"/>
              </a:lnSpc>
              <a:buNone/>
            </a:pPr>
            <a:r>
              <a:rPr lang="en-US" altLang="zh-CN" sz="1800" dirty="0"/>
              <a:t>	    Allocate the required space during compile time, and preserve them in the program file.</a:t>
            </a:r>
          </a:p>
          <a:p>
            <a:pPr marL="457200" lvl="1" indent="0">
              <a:lnSpc>
                <a:spcPct val="150000"/>
              </a:lnSpc>
              <a:buNone/>
            </a:pPr>
            <a:r>
              <a:rPr lang="en-US" altLang="zh-CN" sz="1800" dirty="0" smtClean="0"/>
              <a:t>	</a:t>
            </a:r>
            <a:r>
              <a:rPr lang="en-US" altLang="zh-CN" sz="1800" b="1" dirty="0" smtClean="0"/>
              <a:t>BSS</a:t>
            </a:r>
            <a:endParaRPr lang="en-US" altLang="zh-CN" sz="1800" dirty="0" smtClean="0"/>
          </a:p>
          <a:p>
            <a:pPr marL="900000" lvl="1" indent="0">
              <a:lnSpc>
                <a:spcPct val="150000"/>
              </a:lnSpc>
              <a:buNone/>
            </a:pPr>
            <a:r>
              <a:rPr lang="en-US" altLang="zh-CN" sz="1800" dirty="0"/>
              <a:t>	 </a:t>
            </a:r>
            <a:r>
              <a:rPr lang="en-US" altLang="zh-CN" sz="1800" dirty="0" smtClean="0"/>
              <a:t>   </a:t>
            </a:r>
            <a:r>
              <a:rPr lang="en-US" altLang="zh-CN" sz="1800" dirty="0"/>
              <a:t>Containing uninitialized global and static variables.</a:t>
            </a:r>
          </a:p>
          <a:p>
            <a:pPr marL="900000" lvl="1" indent="0">
              <a:lnSpc>
                <a:spcPct val="150000"/>
              </a:lnSpc>
              <a:buNone/>
            </a:pPr>
            <a:r>
              <a:rPr lang="en-US" altLang="zh-CN" sz="1800" dirty="0"/>
              <a:t>	</a:t>
            </a:r>
            <a:r>
              <a:rPr lang="en-US" altLang="zh-CN" sz="1800" dirty="0"/>
              <a:t>    </a:t>
            </a:r>
            <a:r>
              <a:rPr lang="en-US" altLang="zh-CN" sz="1800" dirty="0"/>
              <a:t>Only preserve a bunch of symbols in the program file and Allocate the required space  to the process </a:t>
            </a:r>
            <a:r>
              <a:rPr lang="en-US" altLang="zh-CN" sz="1800" dirty="0"/>
              <a:t>once it </a:t>
            </a:r>
            <a:r>
              <a:rPr lang="en-US" altLang="zh-CN" sz="1800" dirty="0"/>
              <a:t>starts </a:t>
            </a:r>
            <a:r>
              <a:rPr lang="en-US" altLang="zh-CN" sz="1800" dirty="0"/>
              <a:t>executing.</a:t>
            </a:r>
            <a:endParaRPr lang="zh-CN" altLang="en-US" sz="1800" dirty="0"/>
          </a:p>
        </p:txBody>
      </p:sp>
    </p:spTree>
    <p:extLst>
      <p:ext uri="{BB962C8B-B14F-4D97-AF65-F5344CB8AC3E}">
        <p14:creationId xmlns:p14="http://schemas.microsoft.com/office/powerpoint/2010/main" val="14957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7.2</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1800" b="1" dirty="0"/>
              <a:t>2</a:t>
            </a:r>
            <a:r>
              <a:rPr lang="zh-CN" altLang="en-US" sz="1800" b="1" dirty="0"/>
              <a:t>、</a:t>
            </a:r>
            <a:r>
              <a:rPr lang="en-US" altLang="zh-CN" sz="1800" b="1" dirty="0"/>
              <a:t>Explain the following terms</a:t>
            </a:r>
            <a:r>
              <a:rPr lang="en-US" altLang="zh-CN" sz="1800" b="1" dirty="0" smtClean="0"/>
              <a:t>:</a:t>
            </a:r>
          </a:p>
          <a:p>
            <a:pPr marL="457200" lvl="1" indent="0">
              <a:lnSpc>
                <a:spcPct val="150000"/>
              </a:lnSpc>
              <a:buNone/>
            </a:pPr>
            <a:r>
              <a:rPr lang="zh-CN" altLang="en-US" sz="1800" b="1" dirty="0" smtClean="0"/>
              <a:t>解：</a:t>
            </a:r>
            <a:r>
              <a:rPr lang="en-US" altLang="zh-CN" sz="1800" b="1" dirty="0" smtClean="0"/>
              <a:t>a</a:t>
            </a:r>
            <a:r>
              <a:rPr lang="en-US" altLang="zh-CN" sz="1800" b="1" dirty="0"/>
              <a:t>. Segmentation </a:t>
            </a:r>
            <a:r>
              <a:rPr lang="en-US" altLang="zh-CN" sz="1800" b="1" dirty="0" smtClean="0"/>
              <a:t>fault</a:t>
            </a:r>
          </a:p>
          <a:p>
            <a:pPr marL="900000" lvl="1" indent="0">
              <a:lnSpc>
                <a:spcPct val="150000"/>
              </a:lnSpc>
              <a:buNone/>
            </a:pPr>
            <a:r>
              <a:rPr lang="en-US" altLang="zh-CN" sz="1800" dirty="0" smtClean="0"/>
              <a:t>    When </a:t>
            </a:r>
            <a:r>
              <a:rPr lang="en-US" altLang="zh-CN" sz="1800" dirty="0"/>
              <a:t>you are accessing a piece of memory that is not allowed to be accessed, then the </a:t>
            </a:r>
            <a:r>
              <a:rPr lang="en-US" altLang="zh-CN" sz="1800" dirty="0" smtClean="0"/>
              <a:t>OS returns </a:t>
            </a:r>
            <a:r>
              <a:rPr lang="en-US" altLang="zh-CN" sz="1800" dirty="0"/>
              <a:t>you an error called segmentation fault. </a:t>
            </a:r>
            <a:br>
              <a:rPr lang="en-US" altLang="zh-CN" sz="1800" dirty="0"/>
            </a:br>
            <a:r>
              <a:rPr lang="en-US" altLang="zh-CN" sz="1800" b="1" dirty="0" smtClean="0"/>
              <a:t>b. TLB</a:t>
            </a:r>
            <a:endParaRPr lang="en-US" altLang="zh-CN" sz="1800" dirty="0"/>
          </a:p>
          <a:p>
            <a:pPr marL="900000" lvl="1" indent="0">
              <a:lnSpc>
                <a:spcPct val="150000"/>
              </a:lnSpc>
              <a:buNone/>
            </a:pPr>
            <a:r>
              <a:rPr lang="en-US" altLang="zh-CN" sz="1800" dirty="0" smtClean="0"/>
              <a:t>    Translation </a:t>
            </a:r>
            <a:r>
              <a:rPr lang="en-US" altLang="zh-CN" sz="1800" dirty="0"/>
              <a:t>lookaside buffer, a memory cache that stores recent translations </a:t>
            </a:r>
            <a:r>
              <a:rPr lang="en-US" altLang="zh-CN" sz="1800" dirty="0" smtClean="0"/>
              <a:t>of</a:t>
            </a:r>
            <a:r>
              <a:rPr lang="en-US" altLang="zh-CN" sz="1800" dirty="0"/>
              <a:t> </a:t>
            </a:r>
            <a:r>
              <a:rPr lang="en-US" altLang="zh-CN" sz="1800" dirty="0" smtClean="0"/>
              <a:t>virtual memory to physical addresses</a:t>
            </a:r>
            <a:r>
              <a:rPr lang="en-US" altLang="zh-CN" sz="1800" dirty="0"/>
              <a:t> for </a:t>
            </a:r>
            <a:r>
              <a:rPr lang="en-US" altLang="zh-CN" sz="1800" dirty="0" smtClean="0"/>
              <a:t>faster retrieval.</a:t>
            </a:r>
            <a:endParaRPr lang="en-US" altLang="zh-CN" sz="1800" dirty="0"/>
          </a:p>
          <a:p>
            <a:pPr marL="900000" lvl="1" indent="0">
              <a:lnSpc>
                <a:spcPct val="150000"/>
              </a:lnSpc>
              <a:buNone/>
            </a:pPr>
            <a:r>
              <a:rPr lang="en-US" altLang="zh-CN" sz="1800" b="1" dirty="0"/>
              <a:t>c. Page fault </a:t>
            </a:r>
            <a:endParaRPr lang="en-US" altLang="zh-CN" sz="1800" b="1" dirty="0" smtClean="0"/>
          </a:p>
          <a:p>
            <a:pPr marL="900000" lvl="1" indent="0">
              <a:lnSpc>
                <a:spcPct val="150000"/>
              </a:lnSpc>
              <a:buNone/>
            </a:pPr>
            <a:r>
              <a:rPr lang="en-US" altLang="zh-CN" sz="1800" dirty="0" smtClean="0"/>
              <a:t>    When </a:t>
            </a:r>
            <a:r>
              <a:rPr lang="en-US" altLang="zh-CN" sz="1800" dirty="0"/>
              <a:t>a program attempts to access an invalid virtual page, </a:t>
            </a:r>
            <a:r>
              <a:rPr lang="en-US" altLang="zh-CN" sz="1800" dirty="0" smtClean="0"/>
              <a:t>then the </a:t>
            </a:r>
            <a:r>
              <a:rPr lang="en-US" altLang="zh-CN" sz="1800" dirty="0"/>
              <a:t>CPU </a:t>
            </a:r>
            <a:r>
              <a:rPr lang="en-US" altLang="zh-CN" sz="1800" dirty="0" smtClean="0"/>
              <a:t>generates </a:t>
            </a:r>
            <a:r>
              <a:rPr lang="en-US" altLang="zh-CN" sz="1800" dirty="0"/>
              <a:t>an interrupt called page </a:t>
            </a:r>
            <a:r>
              <a:rPr lang="en-US" altLang="zh-CN" sz="1800" dirty="0" smtClean="0"/>
              <a:t>fault.</a:t>
            </a:r>
            <a:endParaRPr lang="en-US" altLang="zh-CN" sz="1800" dirty="0"/>
          </a:p>
        </p:txBody>
      </p:sp>
    </p:spTree>
    <p:extLst>
      <p:ext uri="{BB962C8B-B14F-4D97-AF65-F5344CB8AC3E}">
        <p14:creationId xmlns:p14="http://schemas.microsoft.com/office/powerpoint/2010/main" val="1649209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4069</TotalTime>
  <Words>1618</Words>
  <Application>Microsoft Office PowerPoint</Application>
  <PresentationFormat>宽屏</PresentationFormat>
  <Paragraphs>132</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Arial</vt:lpstr>
      <vt:lpstr>Cambria Math</vt:lpstr>
      <vt:lpstr>Wingdings</vt:lpstr>
      <vt:lpstr>Office 主题​​</vt:lpstr>
      <vt:lpstr>操作系统习题课</vt:lpstr>
      <vt:lpstr>作业4.1</vt:lpstr>
      <vt:lpstr>作业4.2</vt:lpstr>
      <vt:lpstr>作业4.3</vt:lpstr>
      <vt:lpstr>作业4.4</vt:lpstr>
      <vt:lpstr>作业4.5</vt:lpstr>
      <vt:lpstr>作业4.6</vt:lpstr>
      <vt:lpstr>作业7.1</vt:lpstr>
      <vt:lpstr>作业7.2</vt:lpstr>
      <vt:lpstr>作业7.2</vt:lpstr>
      <vt:lpstr>作业7.3</vt:lpstr>
      <vt:lpstr>作业7.4</vt:lpstr>
      <vt:lpstr>作业7.5</vt:lpstr>
      <vt:lpstr>作业7.6</vt:lpstr>
      <vt:lpstr>作业7.7</vt:lpstr>
      <vt:lpstr>作业7.7</vt:lpstr>
      <vt:lpstr>作业7.8</vt:lpstr>
      <vt:lpstr>作业7.9</vt:lpstr>
      <vt:lpstr>作业7.10</vt:lpstr>
      <vt:lpstr>作业7.11</vt:lpstr>
      <vt:lpstr>作业7.11</vt:lpstr>
      <vt:lpstr>作业7.11</vt:lpstr>
      <vt:lpstr>作业7.12</vt:lpstr>
      <vt:lpstr>作业7.12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Betty</dc:creator>
  <cp:lastModifiedBy>Wang Betty</cp:lastModifiedBy>
  <cp:revision>225</cp:revision>
  <dcterms:created xsi:type="dcterms:W3CDTF">2018-11-20T01:35:30Z</dcterms:created>
  <dcterms:modified xsi:type="dcterms:W3CDTF">2019-05-23T08:00:39Z</dcterms:modified>
</cp:coreProperties>
</file>