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504" r:id="rId2"/>
    <p:sldId id="624" r:id="rId3"/>
    <p:sldId id="629" r:id="rId4"/>
    <p:sldId id="623" r:id="rId5"/>
    <p:sldId id="626" r:id="rId6"/>
    <p:sldId id="628" r:id="rId7"/>
    <p:sldId id="630" r:id="rId8"/>
    <p:sldId id="631" r:id="rId9"/>
    <p:sldId id="632" r:id="rId10"/>
    <p:sldId id="625" r:id="rId11"/>
    <p:sldId id="633" r:id="rId1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CC"/>
    <a:srgbClr val="006600"/>
    <a:srgbClr val="008000"/>
    <a:srgbClr val="33CC33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56" d="100"/>
          <a:sy n="56" d="100"/>
        </p:scale>
        <p:origin x="-143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8</a:t>
            </a:r>
            <a:r>
              <a:rPr lang="zh-CN" altLang="en-US" sz="4000" dirty="0" smtClean="0"/>
              <a:t>章     微处理器程序设计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EXTRN</a:t>
            </a:r>
            <a:r>
              <a:rPr lang="zh-CN" altLang="en-US" dirty="0" smtClean="0"/>
              <a:t>的使用方式。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了解宏内标号的定义方式。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5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42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模块化程序设计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6600"/>
                </a:solidFill>
              </a:rPr>
              <a:t>使用键盘和视频显示器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6600"/>
                </a:solidFill>
              </a:rPr>
              <a:t>数据转换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6600"/>
                </a:solidFill>
              </a:rPr>
              <a:t>磁盘文件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6600"/>
                </a:solidFill>
              </a:rPr>
              <a:t>程序举例</a:t>
            </a:r>
            <a:endParaRPr lang="en-US" altLang="zh-CN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0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r>
              <a:rPr lang="zh-CN" altLang="en-US" dirty="0" smtClean="0"/>
              <a:t>程序设计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PULBIC</a:t>
            </a:r>
            <a:r>
              <a:rPr lang="zh-CN" altLang="en-US" dirty="0"/>
              <a:t>和</a:t>
            </a:r>
            <a:r>
              <a:rPr lang="en-US" altLang="zh-CN" dirty="0" smtClean="0"/>
              <a:t>EXTRN</a:t>
            </a:r>
          </a:p>
          <a:p>
            <a:pPr lvl="1"/>
            <a:r>
              <a:rPr lang="en-US" altLang="zh-CN" dirty="0" smtClean="0"/>
              <a:t>8.1.2</a:t>
            </a:r>
            <a:r>
              <a:rPr lang="zh-CN" altLang="en-US" dirty="0" smtClean="0"/>
              <a:t>小节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en-US" dirty="0" smtClean="0"/>
              <a:t>8.1.4</a:t>
            </a:r>
            <a:r>
              <a:rPr lang="zh-CN" altLang="en-US" dirty="0" smtClean="0"/>
              <a:t>小节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4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PULBIC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EXTRN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将指令标号、变量名称、段名声明为对其他程序模块可用。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EXTRN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将模块中使用的一些标号声明为外部的。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EXTRN</a:t>
            </a:r>
            <a:r>
              <a:rPr lang="zh-CN" altLang="en-US" dirty="0" smtClean="0"/>
              <a:t>，各模块程序就不能链接在一起从而创建一个程序。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或许</a:t>
            </a:r>
            <a:r>
              <a:rPr lang="zh-CN" altLang="en-US" dirty="0" smtClean="0"/>
              <a:t>它们会产生链接，但模块之间是不通信的。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5"/>
          </a:xfrm>
        </p:spPr>
        <p:txBody>
          <a:bodyPr/>
          <a:lstStyle/>
          <a:p>
            <a:r>
              <a:rPr lang="en-US" dirty="0"/>
              <a:t>PULBIC</a:t>
            </a:r>
            <a:r>
              <a:rPr lang="zh-CN" altLang="en-US" dirty="0"/>
              <a:t>声明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248472" cy="493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47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en-US" altLang="zh-CN" dirty="0"/>
              <a:t>EXTRN</a:t>
            </a:r>
            <a:r>
              <a:rPr lang="zh-CN" altLang="en-US" dirty="0"/>
              <a:t>声明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509" y="1628800"/>
            <a:ext cx="4464496" cy="477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86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208823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宏的定义：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MACRO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ENDM</a:t>
            </a:r>
            <a:r>
              <a:rPr lang="zh-CN" altLang="en-US" dirty="0" smtClean="0"/>
              <a:t>伪指令。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宏的调用：</a:t>
            </a:r>
            <a:r>
              <a:rPr lang="zh-CN" altLang="en-US" dirty="0" smtClean="0"/>
              <a:t>宏名和参数。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宏的定义和调用。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83568" y="3284984"/>
            <a:ext cx="3600400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MOVE MACRO A, B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	PUSH AX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	MOV AX, B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	MOV A, AX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	POP AX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ENDM</a:t>
            </a: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008" y="4149080"/>
            <a:ext cx="3600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MOVE </a:t>
            </a: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VAR1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，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VAR2</a:t>
            </a: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2011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2160240"/>
          </a:xfrm>
        </p:spPr>
        <p:txBody>
          <a:bodyPr/>
          <a:lstStyle/>
          <a:p>
            <a:r>
              <a:rPr lang="zh-CN" altLang="en-US" sz="2400" dirty="0" smtClean="0"/>
              <a:t>宏可以包含</a:t>
            </a:r>
            <a:r>
              <a:rPr lang="zh-CN" altLang="en-US" sz="2400" dirty="0" smtClean="0">
                <a:solidFill>
                  <a:srgbClr val="C00000"/>
                </a:solidFill>
              </a:rPr>
              <a:t>作为</a:t>
            </a:r>
            <a:r>
              <a:rPr lang="zh-CN" altLang="en-US" sz="2400" dirty="0">
                <a:solidFill>
                  <a:srgbClr val="C00000"/>
                </a:solidFill>
              </a:rPr>
              <a:t>局部变量的标号</a:t>
            </a:r>
            <a:r>
              <a:rPr lang="zh-CN" altLang="en-US" sz="2400" dirty="0" smtClean="0"/>
              <a:t>，用</a:t>
            </a:r>
            <a:r>
              <a:rPr lang="en-US" altLang="zh-CN" sz="2400" dirty="0" smtClean="0">
                <a:solidFill>
                  <a:srgbClr val="C00000"/>
                </a:solidFill>
              </a:rPr>
              <a:t>LOCAL</a:t>
            </a:r>
            <a:r>
              <a:rPr lang="zh-CN" altLang="en-US" sz="2400" dirty="0" smtClean="0"/>
              <a:t>伪指令声明。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一定要</a:t>
            </a:r>
            <a:r>
              <a:rPr lang="zh-CN" altLang="en-US" sz="2400" dirty="0"/>
              <a:t>用</a:t>
            </a:r>
            <a:r>
              <a:rPr lang="en-US" altLang="zh-CN" sz="2400" dirty="0"/>
              <a:t>LOCAL</a:t>
            </a:r>
            <a:r>
              <a:rPr lang="zh-CN" altLang="en-US" sz="2400" dirty="0"/>
              <a:t>伪指令说明为局部标号，以免</a:t>
            </a:r>
            <a:r>
              <a:rPr lang="zh-CN" altLang="en-US" sz="2400" dirty="0">
                <a:solidFill>
                  <a:srgbClr val="0000CC"/>
                </a:solidFill>
              </a:rPr>
              <a:t>多次调用宏</a:t>
            </a:r>
            <a:r>
              <a:rPr lang="zh-CN" altLang="en-US" sz="2400" dirty="0"/>
              <a:t>时，发生标号重复定义错误。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zh-CN" altLang="en-US" sz="2400" dirty="0" smtClean="0"/>
              <a:t>填充内存的宏。</a:t>
            </a: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08920"/>
            <a:ext cx="4780283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278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将宏定义放入模块中，用</a:t>
            </a:r>
            <a:r>
              <a:rPr lang="en-US" altLang="zh-CN" dirty="0" smtClean="0">
                <a:solidFill>
                  <a:srgbClr val="C00000"/>
                </a:solidFill>
              </a:rPr>
              <a:t>INCLUDE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如果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MACRO1.MAC</a:t>
            </a:r>
            <a:r>
              <a:rPr lang="zh-CN" altLang="en-US" dirty="0" smtClean="0"/>
              <a:t>包含一组宏，将其放入程序文件时：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dirty="0" smtClean="0"/>
              <a:t>INCLUDE C:\ASSM\MACRO.MAC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宏序列常用</a:t>
            </a:r>
            <a:r>
              <a:rPr lang="en-US" altLang="zh-CN" dirty="0">
                <a:solidFill>
                  <a:srgbClr val="0000CC"/>
                </a:solidFill>
              </a:rPr>
              <a:t>INC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0000CC"/>
                </a:solidFill>
              </a:rPr>
              <a:t>MAC</a:t>
            </a:r>
            <a:r>
              <a:rPr lang="zh-CN" altLang="en-US" dirty="0"/>
              <a:t>作为扩展名。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08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8855</TotalTime>
  <Words>261</Words>
  <Application>Microsoft Office PowerPoint</Application>
  <PresentationFormat>全屏显示(4:3)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第8章     微处理器程序设计</vt:lpstr>
      <vt:lpstr>本章内容</vt:lpstr>
      <vt:lpstr>模块化程序设计</vt:lpstr>
      <vt:lpstr>PULBIC和EXTRN</vt:lpstr>
      <vt:lpstr>Example</vt:lpstr>
      <vt:lpstr>Example</vt:lpstr>
      <vt:lpstr>宏</vt:lpstr>
      <vt:lpstr>宏</vt:lpstr>
      <vt:lpstr>宏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1852</cp:revision>
  <dcterms:created xsi:type="dcterms:W3CDTF">2002-09-19T14:32:54Z</dcterms:created>
  <dcterms:modified xsi:type="dcterms:W3CDTF">2013-10-28T05:37:22Z</dcterms:modified>
</cp:coreProperties>
</file>