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8" r:id="rId3"/>
    <p:sldId id="289" r:id="rId4"/>
    <p:sldId id="278" r:id="rId5"/>
    <p:sldId id="257" r:id="rId6"/>
    <p:sldId id="259" r:id="rId7"/>
    <p:sldId id="260" r:id="rId8"/>
    <p:sldId id="262" r:id="rId9"/>
    <p:sldId id="261" r:id="rId10"/>
    <p:sldId id="263" r:id="rId11"/>
    <p:sldId id="264" r:id="rId12"/>
    <p:sldId id="265" r:id="rId13"/>
    <p:sldId id="266" r:id="rId14"/>
    <p:sldId id="267" r:id="rId15"/>
    <p:sldId id="268" r:id="rId16"/>
    <p:sldId id="277" r:id="rId17"/>
    <p:sldId id="269" r:id="rId18"/>
    <p:sldId id="270" r:id="rId19"/>
    <p:sldId id="271" r:id="rId20"/>
    <p:sldId id="272" r:id="rId21"/>
    <p:sldId id="273" r:id="rId22"/>
    <p:sldId id="274" r:id="rId23"/>
    <p:sldId id="275" r:id="rId24"/>
    <p:sldId id="276" r:id="rId25"/>
    <p:sldId id="279" r:id="rId26"/>
    <p:sldId id="280" r:id="rId27"/>
    <p:sldId id="281" r:id="rId28"/>
    <p:sldId id="282" r:id="rId29"/>
    <p:sldId id="284" r:id="rId30"/>
    <p:sldId id="285" r:id="rId31"/>
    <p:sldId id="283" r:id="rId32"/>
    <p:sldId id="286" r:id="rId33"/>
    <p:sldId id="287" r:id="rId34"/>
    <p:sldId id="28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55581-462A-436E-9441-24EAC46DFB31}" type="datetimeFigureOut">
              <a:rPr lang="zh-CN" altLang="en-US" smtClean="0"/>
              <a:t>2019/11/28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CED7E-FAB4-456C-92C1-61742B01FD64}" type="slidenum">
              <a:rPr lang="zh-CN" altLang="en-US" smtClean="0"/>
              <a:t>‹#›</a:t>
            </a:fld>
            <a:endParaRPr lang="zh-CN" altLang="en-US"/>
          </a:p>
        </p:txBody>
      </p:sp>
    </p:spTree>
    <p:extLst>
      <p:ext uri="{BB962C8B-B14F-4D97-AF65-F5344CB8AC3E}">
        <p14:creationId xmlns:p14="http://schemas.microsoft.com/office/powerpoint/2010/main" val="255655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4</a:t>
            </a:fld>
            <a:endParaRPr lang="zh-CN" altLang="en-US"/>
          </a:p>
        </p:txBody>
      </p:sp>
    </p:spTree>
    <p:extLst>
      <p:ext uri="{BB962C8B-B14F-4D97-AF65-F5344CB8AC3E}">
        <p14:creationId xmlns:p14="http://schemas.microsoft.com/office/powerpoint/2010/main" val="677931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13</a:t>
            </a:fld>
            <a:endParaRPr lang="zh-CN" altLang="en-US"/>
          </a:p>
        </p:txBody>
      </p:sp>
    </p:spTree>
    <p:extLst>
      <p:ext uri="{BB962C8B-B14F-4D97-AF65-F5344CB8AC3E}">
        <p14:creationId xmlns:p14="http://schemas.microsoft.com/office/powerpoint/2010/main" val="427182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14</a:t>
            </a:fld>
            <a:endParaRPr lang="zh-CN" altLang="en-US"/>
          </a:p>
        </p:txBody>
      </p:sp>
    </p:spTree>
    <p:extLst>
      <p:ext uri="{BB962C8B-B14F-4D97-AF65-F5344CB8AC3E}">
        <p14:creationId xmlns:p14="http://schemas.microsoft.com/office/powerpoint/2010/main" val="103753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15</a:t>
            </a:fld>
            <a:endParaRPr lang="zh-CN" altLang="en-US"/>
          </a:p>
        </p:txBody>
      </p:sp>
    </p:spTree>
    <p:extLst>
      <p:ext uri="{BB962C8B-B14F-4D97-AF65-F5344CB8AC3E}">
        <p14:creationId xmlns:p14="http://schemas.microsoft.com/office/powerpoint/2010/main" val="1858634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16</a:t>
            </a:fld>
            <a:endParaRPr lang="zh-CN" altLang="en-US"/>
          </a:p>
        </p:txBody>
      </p:sp>
    </p:spTree>
    <p:extLst>
      <p:ext uri="{BB962C8B-B14F-4D97-AF65-F5344CB8AC3E}">
        <p14:creationId xmlns:p14="http://schemas.microsoft.com/office/powerpoint/2010/main" val="189933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17</a:t>
            </a:fld>
            <a:endParaRPr lang="zh-CN" altLang="en-US"/>
          </a:p>
        </p:txBody>
      </p:sp>
    </p:spTree>
    <p:extLst>
      <p:ext uri="{BB962C8B-B14F-4D97-AF65-F5344CB8AC3E}">
        <p14:creationId xmlns:p14="http://schemas.microsoft.com/office/powerpoint/2010/main" val="2952812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18</a:t>
            </a:fld>
            <a:endParaRPr lang="zh-CN" altLang="en-US"/>
          </a:p>
        </p:txBody>
      </p:sp>
    </p:spTree>
    <p:extLst>
      <p:ext uri="{BB962C8B-B14F-4D97-AF65-F5344CB8AC3E}">
        <p14:creationId xmlns:p14="http://schemas.microsoft.com/office/powerpoint/2010/main" val="214592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19</a:t>
            </a:fld>
            <a:endParaRPr lang="zh-CN" altLang="en-US"/>
          </a:p>
        </p:txBody>
      </p:sp>
    </p:spTree>
    <p:extLst>
      <p:ext uri="{BB962C8B-B14F-4D97-AF65-F5344CB8AC3E}">
        <p14:creationId xmlns:p14="http://schemas.microsoft.com/office/powerpoint/2010/main" val="247846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20</a:t>
            </a:fld>
            <a:endParaRPr lang="zh-CN" altLang="en-US"/>
          </a:p>
        </p:txBody>
      </p:sp>
    </p:spTree>
    <p:extLst>
      <p:ext uri="{BB962C8B-B14F-4D97-AF65-F5344CB8AC3E}">
        <p14:creationId xmlns:p14="http://schemas.microsoft.com/office/powerpoint/2010/main" val="571462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21</a:t>
            </a:fld>
            <a:endParaRPr lang="zh-CN" altLang="en-US"/>
          </a:p>
        </p:txBody>
      </p:sp>
    </p:spTree>
    <p:extLst>
      <p:ext uri="{BB962C8B-B14F-4D97-AF65-F5344CB8AC3E}">
        <p14:creationId xmlns:p14="http://schemas.microsoft.com/office/powerpoint/2010/main" val="1307643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22</a:t>
            </a:fld>
            <a:endParaRPr lang="zh-CN" altLang="en-US"/>
          </a:p>
        </p:txBody>
      </p:sp>
    </p:spTree>
    <p:extLst>
      <p:ext uri="{BB962C8B-B14F-4D97-AF65-F5344CB8AC3E}">
        <p14:creationId xmlns:p14="http://schemas.microsoft.com/office/powerpoint/2010/main" val="218568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5</a:t>
            </a:fld>
            <a:endParaRPr lang="zh-CN" altLang="en-US"/>
          </a:p>
        </p:txBody>
      </p:sp>
    </p:spTree>
    <p:extLst>
      <p:ext uri="{BB962C8B-B14F-4D97-AF65-F5344CB8AC3E}">
        <p14:creationId xmlns:p14="http://schemas.microsoft.com/office/powerpoint/2010/main" val="1297106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23</a:t>
            </a:fld>
            <a:endParaRPr lang="zh-CN" altLang="en-US"/>
          </a:p>
        </p:txBody>
      </p:sp>
    </p:spTree>
    <p:extLst>
      <p:ext uri="{BB962C8B-B14F-4D97-AF65-F5344CB8AC3E}">
        <p14:creationId xmlns:p14="http://schemas.microsoft.com/office/powerpoint/2010/main" val="385568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24</a:t>
            </a:fld>
            <a:endParaRPr lang="zh-CN" altLang="en-US"/>
          </a:p>
        </p:txBody>
      </p:sp>
    </p:spTree>
    <p:extLst>
      <p:ext uri="{BB962C8B-B14F-4D97-AF65-F5344CB8AC3E}">
        <p14:creationId xmlns:p14="http://schemas.microsoft.com/office/powerpoint/2010/main" val="19415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25</a:t>
            </a:fld>
            <a:endParaRPr lang="zh-CN" altLang="en-US"/>
          </a:p>
        </p:txBody>
      </p:sp>
    </p:spTree>
    <p:extLst>
      <p:ext uri="{BB962C8B-B14F-4D97-AF65-F5344CB8AC3E}">
        <p14:creationId xmlns:p14="http://schemas.microsoft.com/office/powerpoint/2010/main" val="2991304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26</a:t>
            </a:fld>
            <a:endParaRPr lang="zh-CN" altLang="en-US"/>
          </a:p>
        </p:txBody>
      </p:sp>
    </p:spTree>
    <p:extLst>
      <p:ext uri="{BB962C8B-B14F-4D97-AF65-F5344CB8AC3E}">
        <p14:creationId xmlns:p14="http://schemas.microsoft.com/office/powerpoint/2010/main" val="2552262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27</a:t>
            </a:fld>
            <a:endParaRPr lang="zh-CN" altLang="en-US"/>
          </a:p>
        </p:txBody>
      </p:sp>
    </p:spTree>
    <p:extLst>
      <p:ext uri="{BB962C8B-B14F-4D97-AF65-F5344CB8AC3E}">
        <p14:creationId xmlns:p14="http://schemas.microsoft.com/office/powerpoint/2010/main" val="1966312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28</a:t>
            </a:fld>
            <a:endParaRPr lang="zh-CN" altLang="en-US"/>
          </a:p>
        </p:txBody>
      </p:sp>
    </p:spTree>
    <p:extLst>
      <p:ext uri="{BB962C8B-B14F-4D97-AF65-F5344CB8AC3E}">
        <p14:creationId xmlns:p14="http://schemas.microsoft.com/office/powerpoint/2010/main" val="1271885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29</a:t>
            </a:fld>
            <a:endParaRPr lang="zh-CN" altLang="en-US"/>
          </a:p>
        </p:txBody>
      </p:sp>
    </p:spTree>
    <p:extLst>
      <p:ext uri="{BB962C8B-B14F-4D97-AF65-F5344CB8AC3E}">
        <p14:creationId xmlns:p14="http://schemas.microsoft.com/office/powerpoint/2010/main" val="14107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30</a:t>
            </a:fld>
            <a:endParaRPr lang="zh-CN" altLang="en-US"/>
          </a:p>
        </p:txBody>
      </p:sp>
    </p:spTree>
    <p:extLst>
      <p:ext uri="{BB962C8B-B14F-4D97-AF65-F5344CB8AC3E}">
        <p14:creationId xmlns:p14="http://schemas.microsoft.com/office/powerpoint/2010/main" val="1548314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31</a:t>
            </a:fld>
            <a:endParaRPr lang="zh-CN" altLang="en-US"/>
          </a:p>
        </p:txBody>
      </p:sp>
    </p:spTree>
    <p:extLst>
      <p:ext uri="{BB962C8B-B14F-4D97-AF65-F5344CB8AC3E}">
        <p14:creationId xmlns:p14="http://schemas.microsoft.com/office/powerpoint/2010/main" val="3844198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32</a:t>
            </a:fld>
            <a:endParaRPr lang="zh-CN" altLang="en-US"/>
          </a:p>
        </p:txBody>
      </p:sp>
    </p:spTree>
    <p:extLst>
      <p:ext uri="{BB962C8B-B14F-4D97-AF65-F5344CB8AC3E}">
        <p14:creationId xmlns:p14="http://schemas.microsoft.com/office/powerpoint/2010/main" val="157494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6</a:t>
            </a:fld>
            <a:endParaRPr lang="zh-CN" altLang="en-US"/>
          </a:p>
        </p:txBody>
      </p:sp>
    </p:spTree>
    <p:extLst>
      <p:ext uri="{BB962C8B-B14F-4D97-AF65-F5344CB8AC3E}">
        <p14:creationId xmlns:p14="http://schemas.microsoft.com/office/powerpoint/2010/main" val="2112440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33</a:t>
            </a:fld>
            <a:endParaRPr lang="zh-CN" altLang="en-US"/>
          </a:p>
        </p:txBody>
      </p:sp>
    </p:spTree>
    <p:extLst>
      <p:ext uri="{BB962C8B-B14F-4D97-AF65-F5344CB8AC3E}">
        <p14:creationId xmlns:p14="http://schemas.microsoft.com/office/powerpoint/2010/main" val="979124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34</a:t>
            </a:fld>
            <a:endParaRPr lang="zh-CN" altLang="en-US"/>
          </a:p>
        </p:txBody>
      </p:sp>
    </p:spTree>
    <p:extLst>
      <p:ext uri="{BB962C8B-B14F-4D97-AF65-F5344CB8AC3E}">
        <p14:creationId xmlns:p14="http://schemas.microsoft.com/office/powerpoint/2010/main" val="131567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7</a:t>
            </a:fld>
            <a:endParaRPr lang="zh-CN" altLang="en-US"/>
          </a:p>
        </p:txBody>
      </p:sp>
    </p:spTree>
    <p:extLst>
      <p:ext uri="{BB962C8B-B14F-4D97-AF65-F5344CB8AC3E}">
        <p14:creationId xmlns:p14="http://schemas.microsoft.com/office/powerpoint/2010/main" val="393186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8</a:t>
            </a:fld>
            <a:endParaRPr lang="zh-CN" altLang="en-US"/>
          </a:p>
        </p:txBody>
      </p:sp>
    </p:spTree>
    <p:extLst>
      <p:ext uri="{BB962C8B-B14F-4D97-AF65-F5344CB8AC3E}">
        <p14:creationId xmlns:p14="http://schemas.microsoft.com/office/powerpoint/2010/main" val="214490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9</a:t>
            </a:fld>
            <a:endParaRPr lang="zh-CN" altLang="en-US"/>
          </a:p>
        </p:txBody>
      </p:sp>
    </p:spTree>
    <p:extLst>
      <p:ext uri="{BB962C8B-B14F-4D97-AF65-F5344CB8AC3E}">
        <p14:creationId xmlns:p14="http://schemas.microsoft.com/office/powerpoint/2010/main" val="267816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10</a:t>
            </a:fld>
            <a:endParaRPr lang="zh-CN" altLang="en-US"/>
          </a:p>
        </p:txBody>
      </p:sp>
    </p:spTree>
    <p:extLst>
      <p:ext uri="{BB962C8B-B14F-4D97-AF65-F5344CB8AC3E}">
        <p14:creationId xmlns:p14="http://schemas.microsoft.com/office/powerpoint/2010/main" val="184046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11</a:t>
            </a:fld>
            <a:endParaRPr lang="zh-CN" altLang="en-US"/>
          </a:p>
        </p:txBody>
      </p:sp>
    </p:spTree>
    <p:extLst>
      <p:ext uri="{BB962C8B-B14F-4D97-AF65-F5344CB8AC3E}">
        <p14:creationId xmlns:p14="http://schemas.microsoft.com/office/powerpoint/2010/main" val="258870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DCED7E-FAB4-456C-92C1-61742B01FD64}" type="slidenum">
              <a:rPr lang="zh-CN" altLang="en-US" smtClean="0"/>
              <a:t>12</a:t>
            </a:fld>
            <a:endParaRPr lang="zh-CN" altLang="en-US"/>
          </a:p>
        </p:txBody>
      </p:sp>
    </p:spTree>
    <p:extLst>
      <p:ext uri="{BB962C8B-B14F-4D97-AF65-F5344CB8AC3E}">
        <p14:creationId xmlns:p14="http://schemas.microsoft.com/office/powerpoint/2010/main" val="343286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67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34168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1778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5056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6CB33-AC75-4F28-9ACE-514B966931B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1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88687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41600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340651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354814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7CD7FF-D31A-4AC7-8F5B-74D05F709DF5}" type="datetimeFigureOut">
              <a:rPr lang="zh-CN" altLang="en-US" smtClean="0"/>
              <a:t>2019/11/28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23565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7CD7FF-D31A-4AC7-8F5B-74D05F709DF5}" type="datetimeFigureOut">
              <a:rPr lang="zh-CN" altLang="en-US" smtClean="0"/>
              <a:t>2019/11/28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06CB33-AC75-4F28-9ACE-514B966931B0}" type="slidenum">
              <a:rPr lang="zh-CN" altLang="en-US" smtClean="0"/>
              <a:t>‹#›</a:t>
            </a:fld>
            <a:endParaRPr lang="zh-CN" altLang="en-US"/>
          </a:p>
        </p:txBody>
      </p:sp>
    </p:spTree>
    <p:extLst>
      <p:ext uri="{BB962C8B-B14F-4D97-AF65-F5344CB8AC3E}">
        <p14:creationId xmlns:p14="http://schemas.microsoft.com/office/powerpoint/2010/main" val="122178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7CD7FF-D31A-4AC7-8F5B-74D05F709DF5}" type="datetimeFigureOut">
              <a:rPr lang="zh-CN" altLang="en-US" smtClean="0"/>
              <a:t>2019/11/28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06CB33-AC75-4F28-9ACE-514B966931B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718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黑体" panose="02010609060101010101" pitchFamily="49" charset="-122"/>
                <a:ea typeface="黑体" panose="02010609060101010101" pitchFamily="49" charset="-122"/>
              </a:rPr>
              <a:t>微机原理习题</a:t>
            </a:r>
            <a:r>
              <a:rPr lang="zh-CN" altLang="en-US" dirty="0">
                <a:latin typeface="黑体" panose="02010609060101010101" pitchFamily="49" charset="-122"/>
                <a:ea typeface="黑体" panose="02010609060101010101" pitchFamily="49" charset="-122"/>
              </a:rPr>
              <a:t>课</a:t>
            </a:r>
          </a:p>
        </p:txBody>
      </p:sp>
      <p:sp>
        <p:nvSpPr>
          <p:cNvPr id="3" name="副标题 2"/>
          <p:cNvSpPr>
            <a:spLocks noGrp="1"/>
          </p:cNvSpPr>
          <p:nvPr>
            <p:ph type="subTitle" idx="1"/>
          </p:nvPr>
        </p:nvSpPr>
        <p:spPr/>
        <p:txBody>
          <a:bodyPr/>
          <a:lstStyle/>
          <a:p>
            <a:r>
              <a:rPr lang="zh-CN" altLang="en-US" dirty="0" smtClean="0">
                <a:latin typeface="黑体" panose="02010609060101010101" pitchFamily="49" charset="-122"/>
                <a:ea typeface="黑体" panose="02010609060101010101" pitchFamily="49" charset="-122"/>
              </a:rPr>
              <a:t>助教：刘文杰、吴陈旺、王骏腾、周楠</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07446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习题附加</a:t>
            </a:r>
            <a:r>
              <a:rPr lang="en-US" altLang="zh-CN" b="1" dirty="0" smtClean="0"/>
              <a:t>1</a:t>
            </a:r>
            <a:r>
              <a:rPr lang="zh-CN" altLang="en-US" b="1" dirty="0" smtClean="0"/>
              <a:t>：</a:t>
            </a:r>
            <a:r>
              <a:rPr lang="en-US" altLang="zh-CN" b="1" dirty="0"/>
              <a:t>8086</a:t>
            </a:r>
            <a:r>
              <a:rPr lang="zh-CN" altLang="en-US" b="1" dirty="0"/>
              <a:t> </a:t>
            </a:r>
            <a:r>
              <a:rPr lang="en-US" altLang="zh-CN" b="1" dirty="0"/>
              <a:t>CPU</a:t>
            </a:r>
            <a:r>
              <a:rPr lang="zh-CN" altLang="en-US" b="1" dirty="0"/>
              <a:t>中，设</a:t>
            </a:r>
            <a:r>
              <a:rPr lang="en-US" altLang="zh-CN" b="1" dirty="0"/>
              <a:t>DS=1000H</a:t>
            </a:r>
            <a:r>
              <a:rPr lang="zh-CN" altLang="en-US" b="1" dirty="0"/>
              <a:t>，</a:t>
            </a:r>
            <a:r>
              <a:rPr lang="en-US" altLang="zh-CN" b="1" dirty="0"/>
              <a:t>ES=2000H</a:t>
            </a:r>
            <a:r>
              <a:rPr lang="zh-CN" altLang="en-US" b="1" dirty="0"/>
              <a:t>，</a:t>
            </a:r>
            <a:r>
              <a:rPr lang="en-US" altLang="zh-CN" b="1" dirty="0"/>
              <a:t>SS=3500H</a:t>
            </a:r>
            <a:r>
              <a:rPr lang="zh-CN" altLang="en-US" b="1" dirty="0"/>
              <a:t>，</a:t>
            </a:r>
            <a:r>
              <a:rPr lang="en-US" altLang="zh-CN" b="1" dirty="0"/>
              <a:t>SI=00A0H</a:t>
            </a:r>
            <a:r>
              <a:rPr lang="zh-CN" altLang="en-US" b="1" dirty="0"/>
              <a:t>，</a:t>
            </a:r>
            <a:r>
              <a:rPr lang="en-US" altLang="zh-CN" b="1" dirty="0"/>
              <a:t>DI</a:t>
            </a:r>
            <a:r>
              <a:rPr lang="zh-CN" altLang="en-US" b="1" dirty="0"/>
              <a:t>＝</a:t>
            </a:r>
            <a:r>
              <a:rPr lang="en-US" altLang="zh-CN" b="1" dirty="0"/>
              <a:t>0024H</a:t>
            </a:r>
            <a:r>
              <a:rPr lang="zh-CN" altLang="en-US" b="1" dirty="0"/>
              <a:t>，</a:t>
            </a:r>
            <a:r>
              <a:rPr lang="en-US" altLang="zh-CN" b="1" dirty="0"/>
              <a:t>BX=0100H</a:t>
            </a:r>
            <a:r>
              <a:rPr lang="zh-CN" altLang="en-US" b="1" dirty="0"/>
              <a:t>，</a:t>
            </a:r>
            <a:r>
              <a:rPr lang="en-US" altLang="zh-CN" b="1" dirty="0"/>
              <a:t>BP=0200H</a:t>
            </a:r>
            <a:r>
              <a:rPr lang="zh-CN" altLang="en-US" b="1" dirty="0"/>
              <a:t>，数据段中变量名为</a:t>
            </a:r>
            <a:r>
              <a:rPr lang="en-US" altLang="zh-CN" b="1" dirty="0"/>
              <a:t>VAL</a:t>
            </a:r>
            <a:r>
              <a:rPr lang="zh-CN" altLang="en-US" b="1" dirty="0"/>
              <a:t>的偏移地址值为</a:t>
            </a:r>
            <a:r>
              <a:rPr lang="en-US" altLang="zh-CN" b="1" dirty="0"/>
              <a:t>0030H</a:t>
            </a:r>
            <a:r>
              <a:rPr lang="zh-CN" altLang="en-US" b="1" dirty="0"/>
              <a:t>，试说明下列源操作数字段的寻址方式是</a:t>
            </a:r>
            <a:r>
              <a:rPr lang="zh-CN" altLang="en-US" b="1" dirty="0" smtClean="0"/>
              <a:t>什么？</a:t>
            </a:r>
            <a:r>
              <a:rPr lang="en-US" altLang="zh-CN" b="1" smtClean="0"/>
              <a:t>6</a:t>
            </a:r>
          </a:p>
          <a:p>
            <a:pPr>
              <a:buFont typeface="Wingdings" panose="05000000000000000000" pitchFamily="2" charset="2"/>
              <a:buChar char="l"/>
            </a:pPr>
            <a:endParaRPr lang="en-US" altLang="zh-CN" b="1" dirty="0" smtClean="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4335800" y="1258970"/>
            <a:ext cx="6495691" cy="4262421"/>
          </a:xfrm>
          <a:prstGeom prst="rect">
            <a:avLst/>
          </a:prstGeom>
        </p:spPr>
      </p:pic>
      <p:sp>
        <p:nvSpPr>
          <p:cNvPr id="6" name="文本框 5"/>
          <p:cNvSpPr txBox="1"/>
          <p:nvPr/>
        </p:nvSpPr>
        <p:spPr>
          <a:xfrm>
            <a:off x="7685313" y="1656804"/>
            <a:ext cx="1404257" cy="369332"/>
          </a:xfrm>
          <a:prstGeom prst="rect">
            <a:avLst/>
          </a:prstGeom>
          <a:noFill/>
        </p:spPr>
        <p:txBody>
          <a:bodyPr wrap="square" rtlCol="0">
            <a:spAutoFit/>
          </a:bodyPr>
          <a:lstStyle/>
          <a:p>
            <a:r>
              <a:rPr lang="zh-CN" altLang="en-US" dirty="0" smtClean="0"/>
              <a:t>位移量寻址</a:t>
            </a:r>
            <a:endParaRPr lang="en-US" altLang="zh-CN" dirty="0" smtClean="0"/>
          </a:p>
        </p:txBody>
      </p:sp>
    </p:spTree>
    <p:extLst>
      <p:ext uri="{BB962C8B-B14F-4D97-AF65-F5344CB8AC3E}">
        <p14:creationId xmlns:p14="http://schemas.microsoft.com/office/powerpoint/2010/main" val="3101014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习题附加</a:t>
            </a:r>
            <a:r>
              <a:rPr lang="en-US" altLang="zh-CN" b="1" dirty="0" smtClean="0"/>
              <a:t>2</a:t>
            </a:r>
            <a:r>
              <a:rPr lang="zh-CN" altLang="en-US" b="1" dirty="0" smtClean="0"/>
              <a:t>：</a:t>
            </a:r>
            <a:r>
              <a:rPr lang="en-US" altLang="zh-CN" b="1" dirty="0"/>
              <a:t>80386 CPU</a:t>
            </a:r>
            <a:r>
              <a:rPr lang="zh-CN" altLang="en-US" b="1" dirty="0"/>
              <a:t>中，</a:t>
            </a:r>
            <a:r>
              <a:rPr lang="zh-CN" altLang="en-US" b="1" dirty="0" smtClean="0"/>
              <a:t>下列指令</a:t>
            </a:r>
            <a:r>
              <a:rPr lang="zh-CN" altLang="en-US" b="1" dirty="0"/>
              <a:t>的源操作数的寻址方式是什么</a:t>
            </a:r>
            <a:r>
              <a:rPr lang="zh-CN" altLang="en-US" b="1" dirty="0" smtClean="0"/>
              <a:t>？</a:t>
            </a:r>
            <a:endParaRPr lang="en-US" altLang="zh-CN" b="1" dirty="0" smtClean="0"/>
          </a:p>
          <a:p>
            <a:pPr>
              <a:buFont typeface="Wingdings" panose="05000000000000000000" pitchFamily="2" charset="2"/>
              <a:buChar char="l"/>
            </a:pP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4270919" y="1336946"/>
            <a:ext cx="7921081" cy="2708842"/>
          </a:xfrm>
          <a:prstGeom prst="rect">
            <a:avLst/>
          </a:prstGeom>
        </p:spPr>
      </p:pic>
    </p:spTree>
    <p:extLst>
      <p:ext uri="{BB962C8B-B14F-4D97-AF65-F5344CB8AC3E}">
        <p14:creationId xmlns:p14="http://schemas.microsoft.com/office/powerpoint/2010/main" val="3469093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11</a:t>
            </a:r>
            <a:r>
              <a:rPr lang="zh-CN" altLang="en-US" b="1" dirty="0" smtClean="0"/>
              <a:t>：如果一个</a:t>
            </a:r>
            <a:r>
              <a:rPr lang="en-US" altLang="zh-CN" b="1" dirty="0" smtClean="0"/>
              <a:t>MOV ESI,[EAX]</a:t>
            </a:r>
            <a:r>
              <a:rPr lang="zh-CN" altLang="en-US" b="1" dirty="0" smtClean="0"/>
              <a:t>指令出现在工作于</a:t>
            </a:r>
            <a:r>
              <a:rPr lang="en-US" altLang="zh-CN" b="1" dirty="0" smtClean="0"/>
              <a:t>16</a:t>
            </a:r>
            <a:r>
              <a:rPr lang="zh-CN" altLang="en-US" b="1" dirty="0" smtClean="0"/>
              <a:t>位指令模式的</a:t>
            </a:r>
            <a:r>
              <a:rPr lang="en-US" altLang="zh-CN" b="1" dirty="0" smtClean="0"/>
              <a:t>Core 2</a:t>
            </a:r>
            <a:r>
              <a:rPr lang="zh-CN" altLang="en-US" b="1" dirty="0" smtClean="0"/>
              <a:t>微处理器的程序中，它对应的机器语言是什么？</a:t>
            </a:r>
            <a:endParaRPr lang="en-US" altLang="zh-CN" b="1" dirty="0" smtClean="0"/>
          </a:p>
          <a:p>
            <a:pPr lvl="1">
              <a:buFont typeface="Wingdings" panose="05000000000000000000" pitchFamily="2" charset="2"/>
              <a:buChar char="l"/>
            </a:pPr>
            <a:r>
              <a:rPr lang="zh-CN" altLang="en-US" dirty="0" smtClean="0"/>
              <a:t>关于</a:t>
            </a:r>
            <a:r>
              <a:rPr lang="en-US" altLang="zh-CN" dirty="0" smtClean="0"/>
              <a:t>32</a:t>
            </a:r>
            <a:r>
              <a:rPr lang="zh-CN" altLang="en-US" dirty="0" smtClean="0"/>
              <a:t>位寻址机制，详见课本</a:t>
            </a:r>
            <a:r>
              <a:rPr lang="en-US" altLang="zh-CN" dirty="0" smtClean="0"/>
              <a:t>P85</a:t>
            </a: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r>
              <a:rPr lang="zh-CN" altLang="en-US" dirty="0" smtClean="0"/>
              <a:t>综上所述，答案应为 </a:t>
            </a:r>
            <a:r>
              <a:rPr lang="en-US" altLang="zh-CN" dirty="0" smtClean="0"/>
              <a:t>67 66 8B 30 H</a:t>
            </a: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4226943" y="1031190"/>
            <a:ext cx="7707534" cy="1582614"/>
          </a:xfrm>
          <a:prstGeom prst="rect">
            <a:avLst/>
          </a:prstGeom>
        </p:spPr>
      </p:pic>
      <p:pic>
        <p:nvPicPr>
          <p:cNvPr id="7" name="图片 6"/>
          <p:cNvPicPr>
            <a:picLocks noChangeAspect="1"/>
          </p:cNvPicPr>
          <p:nvPr/>
        </p:nvPicPr>
        <p:blipFill>
          <a:blip r:embed="rId4"/>
          <a:stretch>
            <a:fillRect/>
          </a:stretch>
        </p:blipFill>
        <p:spPr>
          <a:xfrm>
            <a:off x="8960605" y="1263771"/>
            <a:ext cx="2779947" cy="746967"/>
          </a:xfrm>
          <a:prstGeom prst="rect">
            <a:avLst/>
          </a:prstGeom>
        </p:spPr>
      </p:pic>
      <p:pic>
        <p:nvPicPr>
          <p:cNvPr id="8" name="图片 7"/>
          <p:cNvPicPr>
            <a:picLocks noChangeAspect="1"/>
          </p:cNvPicPr>
          <p:nvPr/>
        </p:nvPicPr>
        <p:blipFill>
          <a:blip r:embed="rId5"/>
          <a:stretch>
            <a:fillRect/>
          </a:stretch>
        </p:blipFill>
        <p:spPr>
          <a:xfrm>
            <a:off x="4226943" y="2613804"/>
            <a:ext cx="7449333" cy="2187395"/>
          </a:xfrm>
          <a:prstGeom prst="rect">
            <a:avLst/>
          </a:prstGeom>
        </p:spPr>
      </p:pic>
    </p:spTree>
    <p:extLst>
      <p:ext uri="{BB962C8B-B14F-4D97-AF65-F5344CB8AC3E}">
        <p14:creationId xmlns:p14="http://schemas.microsoft.com/office/powerpoint/2010/main" val="1020309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a:t>2</a:t>
            </a:r>
            <a:r>
              <a:rPr lang="en-US" altLang="zh-CN" b="1" dirty="0" smtClean="0"/>
              <a:t>1</a:t>
            </a:r>
            <a:r>
              <a:rPr lang="zh-CN" altLang="en-US" b="1" dirty="0" smtClean="0"/>
              <a:t>：说明</a:t>
            </a:r>
            <a:r>
              <a:rPr lang="en-US" altLang="zh-CN" b="1" dirty="0" smtClean="0"/>
              <a:t>PUSH BX</a:t>
            </a:r>
            <a:r>
              <a:rPr lang="zh-CN" altLang="en-US" b="1" dirty="0" smtClean="0"/>
              <a:t>时会发生什么操作？设</a:t>
            </a:r>
            <a:r>
              <a:rPr lang="en-US" altLang="zh-CN" b="1" dirty="0" smtClean="0"/>
              <a:t>SP=0100H,SS=0200H</a:t>
            </a:r>
            <a:r>
              <a:rPr lang="zh-CN" altLang="en-US" b="1" dirty="0" smtClean="0"/>
              <a:t>，确切指出</a:t>
            </a:r>
            <a:r>
              <a:rPr lang="en-US" altLang="zh-CN" b="1" dirty="0" smtClean="0"/>
              <a:t>BH</a:t>
            </a:r>
            <a:r>
              <a:rPr lang="zh-CN" altLang="en-US" b="1" dirty="0" smtClean="0"/>
              <a:t>与</a:t>
            </a:r>
            <a:r>
              <a:rPr lang="en-US" altLang="zh-CN" b="1" dirty="0" smtClean="0"/>
              <a:t>BL</a:t>
            </a:r>
            <a:r>
              <a:rPr lang="zh-CN" altLang="en-US" b="1" dirty="0" smtClean="0"/>
              <a:t>分别存储在哪个存储单元中。</a:t>
            </a:r>
            <a:endParaRPr lang="en-US" altLang="zh-CN" b="1" dirty="0" smtClean="0"/>
          </a:p>
          <a:p>
            <a:pPr lvl="1">
              <a:buFont typeface="Wingdings" panose="05000000000000000000" pitchFamily="2" charset="2"/>
              <a:buChar char="l"/>
            </a:pPr>
            <a:r>
              <a:rPr lang="zh-CN" altLang="en-US" dirty="0" smtClean="0"/>
              <a:t>关于</a:t>
            </a:r>
            <a:r>
              <a:rPr lang="en-US" altLang="zh-CN" dirty="0" smtClean="0"/>
              <a:t>push</a:t>
            </a:r>
            <a:r>
              <a:rPr lang="zh-CN" altLang="en-US" dirty="0" smtClean="0"/>
              <a:t>指令，详见课本</a:t>
            </a:r>
            <a:r>
              <a:rPr lang="en-US" altLang="zh-CN" dirty="0" smtClean="0"/>
              <a:t>P87-89</a:t>
            </a:r>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r>
              <a:rPr lang="zh-CN" altLang="en-US" b="1" dirty="0" smtClean="0"/>
              <a:t>习题</a:t>
            </a:r>
            <a:r>
              <a:rPr lang="en-US" altLang="zh-CN" b="1" dirty="0" smtClean="0"/>
              <a:t>25</a:t>
            </a:r>
            <a:r>
              <a:rPr lang="zh-CN" altLang="en-US" b="1" dirty="0" smtClean="0"/>
              <a:t>：比较</a:t>
            </a:r>
            <a:r>
              <a:rPr lang="en-US" altLang="zh-CN" b="1" dirty="0" smtClean="0"/>
              <a:t>MOV DI,NUMB</a:t>
            </a:r>
            <a:r>
              <a:rPr lang="zh-CN" altLang="en-US" b="1" dirty="0" smtClean="0"/>
              <a:t>指令和</a:t>
            </a:r>
            <a:r>
              <a:rPr lang="en-US" altLang="zh-CN" b="1" dirty="0" smtClean="0"/>
              <a:t>LEA DI,NUMB</a:t>
            </a:r>
            <a:r>
              <a:rPr lang="zh-CN" altLang="en-US" b="1" dirty="0" smtClean="0"/>
              <a:t>指令的操作</a:t>
            </a:r>
            <a:endParaRPr lang="en-US" altLang="zh-CN" b="1" dirty="0" smtClean="0"/>
          </a:p>
          <a:p>
            <a:pPr lvl="1">
              <a:buFont typeface="Wingdings" panose="05000000000000000000" pitchFamily="2" charset="2"/>
              <a:buChar char="l"/>
            </a:pPr>
            <a:r>
              <a:rPr lang="zh-CN" altLang="en-US" dirty="0" smtClean="0"/>
              <a:t>答：</a:t>
            </a:r>
            <a:r>
              <a:rPr lang="en-US" altLang="zh-CN" dirty="0" smtClean="0"/>
              <a:t>MOV</a:t>
            </a:r>
            <a:r>
              <a:rPr lang="zh-CN" altLang="en-US" dirty="0" smtClean="0"/>
              <a:t>将变量的值存入</a:t>
            </a:r>
            <a:r>
              <a:rPr lang="en-US" altLang="zh-CN" dirty="0" smtClean="0"/>
              <a:t>DI</a:t>
            </a:r>
            <a:r>
              <a:rPr lang="zh-CN" altLang="en-US" dirty="0" smtClean="0"/>
              <a:t>，</a:t>
            </a:r>
            <a:r>
              <a:rPr lang="en-US" altLang="zh-CN" dirty="0" smtClean="0"/>
              <a:t>LEA</a:t>
            </a:r>
            <a:r>
              <a:rPr lang="zh-CN" altLang="en-US" dirty="0" smtClean="0"/>
              <a:t>取</a:t>
            </a:r>
            <a:r>
              <a:rPr lang="zh-CN" altLang="en-US" dirty="0"/>
              <a:t>偏移</a:t>
            </a:r>
            <a:r>
              <a:rPr lang="zh-CN" altLang="en-US" dirty="0" smtClean="0"/>
              <a:t>地址存入</a:t>
            </a:r>
            <a:r>
              <a:rPr lang="en-US" altLang="zh-CN" dirty="0" smtClean="0"/>
              <a:t>DI</a:t>
            </a: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4226943" y="1040651"/>
            <a:ext cx="7510818" cy="2435794"/>
          </a:xfrm>
          <a:prstGeom prst="rect">
            <a:avLst/>
          </a:prstGeom>
        </p:spPr>
      </p:pic>
    </p:spTree>
    <p:extLst>
      <p:ext uri="{BB962C8B-B14F-4D97-AF65-F5344CB8AC3E}">
        <p14:creationId xmlns:p14="http://schemas.microsoft.com/office/powerpoint/2010/main" val="421105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43</a:t>
            </a:r>
            <a:r>
              <a:rPr lang="zh-CN" altLang="en-US" b="1" dirty="0" smtClean="0"/>
              <a:t>：写一个短程序，用</a:t>
            </a:r>
            <a:r>
              <a:rPr lang="en-US" altLang="zh-CN" b="1" dirty="0" smtClean="0"/>
              <a:t>XLAT</a:t>
            </a:r>
            <a:r>
              <a:rPr lang="zh-CN" altLang="en-US" b="1" dirty="0" smtClean="0"/>
              <a:t>指令将</a:t>
            </a:r>
            <a:r>
              <a:rPr lang="en-US" altLang="zh-CN" b="1" dirty="0" smtClean="0"/>
              <a:t>BCD</a:t>
            </a:r>
            <a:r>
              <a:rPr lang="zh-CN" altLang="en-US" b="1" dirty="0" smtClean="0"/>
              <a:t>码数字</a:t>
            </a:r>
            <a:r>
              <a:rPr lang="en-US" altLang="zh-CN" b="1" dirty="0" smtClean="0"/>
              <a:t>0~9</a:t>
            </a:r>
            <a:r>
              <a:rPr lang="zh-CN" altLang="en-US" b="1" dirty="0" smtClean="0"/>
              <a:t>转换为</a:t>
            </a:r>
            <a:r>
              <a:rPr lang="en-US" altLang="zh-CN" b="1" dirty="0" smtClean="0"/>
              <a:t>ASCII</a:t>
            </a:r>
            <a:r>
              <a:rPr lang="zh-CN" altLang="en-US" b="1" dirty="0" smtClean="0"/>
              <a:t>数字</a:t>
            </a:r>
            <a:r>
              <a:rPr lang="en-US" altLang="zh-CN" b="1" dirty="0" smtClean="0"/>
              <a:t>30H~39H</a:t>
            </a:r>
            <a:r>
              <a:rPr lang="zh-CN" altLang="en-US" b="1" dirty="0" smtClean="0"/>
              <a:t>。</a:t>
            </a:r>
            <a:r>
              <a:rPr lang="en-US" altLang="zh-CN" b="1" dirty="0" smtClean="0"/>
              <a:t>ASCII</a:t>
            </a:r>
            <a:r>
              <a:rPr lang="zh-CN" altLang="en-US" b="1" dirty="0" smtClean="0"/>
              <a:t>存在数据段的</a:t>
            </a:r>
            <a:r>
              <a:rPr lang="en-US" altLang="zh-CN" b="1" dirty="0" smtClean="0"/>
              <a:t>TABLE</a:t>
            </a:r>
            <a:r>
              <a:rPr lang="zh-CN" altLang="en-US" b="1" dirty="0" smtClean="0"/>
              <a:t>表中</a:t>
            </a:r>
            <a:endParaRPr lang="en-US" altLang="zh-CN" b="1" dirty="0" smtClean="0"/>
          </a:p>
          <a:p>
            <a:pPr lvl="1">
              <a:buFont typeface="Wingdings" panose="05000000000000000000" pitchFamily="2" charset="2"/>
              <a:buChar char="l"/>
            </a:pPr>
            <a:r>
              <a:rPr lang="zh-CN" altLang="en-US" dirty="0" smtClean="0"/>
              <a:t>关于</a:t>
            </a:r>
            <a:r>
              <a:rPr lang="en-US" altLang="zh-CN" dirty="0" smtClean="0"/>
              <a:t>XLAT</a:t>
            </a:r>
            <a:r>
              <a:rPr lang="zh-CN" altLang="en-US" dirty="0" smtClean="0"/>
              <a:t>指令，详见课本</a:t>
            </a:r>
            <a:r>
              <a:rPr lang="en-US" altLang="zh-CN" dirty="0" smtClean="0"/>
              <a:t>P100</a:t>
            </a:r>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smtClean="0"/>
          </a:p>
          <a:p>
            <a:pPr lvl="1">
              <a:buFont typeface="Wingdings" panose="05000000000000000000" pitchFamily="2" charset="2"/>
              <a:buChar char="l"/>
            </a:pPr>
            <a:r>
              <a:rPr lang="zh-CN" altLang="en-US" dirty="0"/>
              <a:t>参考</a:t>
            </a:r>
            <a:r>
              <a:rPr lang="zh-CN" altLang="en-US" dirty="0" smtClean="0"/>
              <a:t>答案：</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r>
              <a:rPr lang="zh-CN" altLang="en-US" b="1" dirty="0" smtClean="0"/>
              <a:t>补充题</a:t>
            </a:r>
            <a:r>
              <a:rPr lang="en-US" altLang="zh-CN" b="1" dirty="0" smtClean="0"/>
              <a:t>1</a:t>
            </a:r>
            <a:r>
              <a:rPr lang="zh-CN" altLang="en-US" b="1" dirty="0" smtClean="0"/>
              <a:t>：</a:t>
            </a:r>
            <a:r>
              <a:rPr lang="zh-CN" altLang="en-US" b="1" dirty="0"/>
              <a:t>指令</a:t>
            </a:r>
            <a:r>
              <a:rPr lang="en-US" altLang="zh-CN" b="1" dirty="0"/>
              <a:t>AND AX, 7315H AND 0FFH</a:t>
            </a:r>
            <a:r>
              <a:rPr lang="zh-CN" altLang="en-US" b="1" dirty="0"/>
              <a:t>中，两个</a:t>
            </a:r>
            <a:r>
              <a:rPr lang="en-US" altLang="zh-CN" b="1" dirty="0"/>
              <a:t>AND</a:t>
            </a:r>
            <a:r>
              <a:rPr lang="zh-CN" altLang="en-US" b="1" dirty="0"/>
              <a:t>有什么区别？这两个</a:t>
            </a:r>
            <a:r>
              <a:rPr lang="en-US" altLang="zh-CN" b="1" dirty="0"/>
              <a:t>AND</a:t>
            </a:r>
            <a:r>
              <a:rPr lang="zh-CN" altLang="en-US" b="1" dirty="0"/>
              <a:t>操作分别在什么时候执行？</a:t>
            </a:r>
            <a:endParaRPr lang="en-US" altLang="zh-CN" b="1" dirty="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4195890" y="974668"/>
            <a:ext cx="7800000" cy="1009524"/>
          </a:xfrm>
          <a:prstGeom prst="rect">
            <a:avLst/>
          </a:prstGeom>
        </p:spPr>
      </p:pic>
      <p:pic>
        <p:nvPicPr>
          <p:cNvPr id="7" name="图片 6"/>
          <p:cNvPicPr>
            <a:picLocks noChangeAspect="1"/>
          </p:cNvPicPr>
          <p:nvPr/>
        </p:nvPicPr>
        <p:blipFill>
          <a:blip r:embed="rId4"/>
          <a:stretch>
            <a:fillRect/>
          </a:stretch>
        </p:blipFill>
        <p:spPr>
          <a:xfrm>
            <a:off x="5985446" y="2046571"/>
            <a:ext cx="5276190" cy="2152381"/>
          </a:xfrm>
          <a:prstGeom prst="rect">
            <a:avLst/>
          </a:prstGeom>
        </p:spPr>
      </p:pic>
      <p:pic>
        <p:nvPicPr>
          <p:cNvPr id="8" name="图片 7"/>
          <p:cNvPicPr>
            <a:picLocks noChangeAspect="1"/>
          </p:cNvPicPr>
          <p:nvPr/>
        </p:nvPicPr>
        <p:blipFill>
          <a:blip r:embed="rId5"/>
          <a:stretch>
            <a:fillRect/>
          </a:stretch>
        </p:blipFill>
        <p:spPr>
          <a:xfrm>
            <a:off x="4320558" y="4944817"/>
            <a:ext cx="7754622" cy="1059168"/>
          </a:xfrm>
          <a:prstGeom prst="rect">
            <a:avLst/>
          </a:prstGeom>
        </p:spPr>
      </p:pic>
    </p:spTree>
    <p:extLst>
      <p:ext uri="{BB962C8B-B14F-4D97-AF65-F5344CB8AC3E}">
        <p14:creationId xmlns:p14="http://schemas.microsoft.com/office/powerpoint/2010/main" val="3205875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补充题</a:t>
            </a:r>
            <a:r>
              <a:rPr lang="en-US" altLang="zh-CN" b="1" dirty="0" smtClean="0"/>
              <a:t>2</a:t>
            </a:r>
            <a:r>
              <a:rPr lang="zh-CN" altLang="en-US" b="1" dirty="0"/>
              <a:t>：设计指令序列，将字符</a:t>
            </a:r>
            <a:r>
              <a:rPr lang="en-US" altLang="zh-CN" b="1" dirty="0"/>
              <a:t>$</a:t>
            </a:r>
            <a:r>
              <a:rPr lang="zh-CN" altLang="en-US" b="1" dirty="0"/>
              <a:t>送入附加段中偏移地址为</a:t>
            </a:r>
            <a:r>
              <a:rPr lang="en-US" altLang="zh-CN" b="1" dirty="0"/>
              <a:t>0100H</a:t>
            </a:r>
            <a:r>
              <a:rPr lang="zh-CN" altLang="en-US" b="1" dirty="0"/>
              <a:t>的连续</a:t>
            </a:r>
            <a:r>
              <a:rPr lang="en-US" altLang="zh-CN" b="1" dirty="0"/>
              <a:t>10</a:t>
            </a:r>
            <a:r>
              <a:rPr lang="zh-CN" altLang="en-US" b="1" dirty="0"/>
              <a:t>个单元中。</a:t>
            </a:r>
            <a:endParaRPr lang="en-US" altLang="zh-CN" b="1" dirty="0"/>
          </a:p>
          <a:p>
            <a:pPr lvl="1">
              <a:buFont typeface="Wingdings" panose="05000000000000000000" pitchFamily="2" charset="2"/>
              <a:buChar char="l"/>
            </a:pPr>
            <a:r>
              <a:rPr lang="zh-CN" altLang="en-US" dirty="0" smtClean="0"/>
              <a:t>参考答案：</a:t>
            </a: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6019699" y="672560"/>
            <a:ext cx="4152381" cy="5228571"/>
          </a:xfrm>
          <a:prstGeom prst="rect">
            <a:avLst/>
          </a:prstGeom>
        </p:spPr>
      </p:pic>
    </p:spTree>
    <p:extLst>
      <p:ext uri="{BB962C8B-B14F-4D97-AF65-F5344CB8AC3E}">
        <p14:creationId xmlns:p14="http://schemas.microsoft.com/office/powerpoint/2010/main" val="1602194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marL="201168" lvl="1" indent="0">
              <a:buNone/>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4382519" y="0"/>
            <a:ext cx="7254516" cy="3574879"/>
          </a:xfrm>
          <a:prstGeom prst="rect">
            <a:avLst/>
          </a:prstGeom>
        </p:spPr>
      </p:pic>
      <p:pic>
        <p:nvPicPr>
          <p:cNvPr id="8" name="图片 7"/>
          <p:cNvPicPr>
            <a:picLocks noChangeAspect="1"/>
          </p:cNvPicPr>
          <p:nvPr/>
        </p:nvPicPr>
        <p:blipFill>
          <a:blip r:embed="rId4"/>
          <a:stretch>
            <a:fillRect/>
          </a:stretch>
        </p:blipFill>
        <p:spPr>
          <a:xfrm>
            <a:off x="4293911" y="4513348"/>
            <a:ext cx="7670928" cy="1409376"/>
          </a:xfrm>
          <a:prstGeom prst="rect">
            <a:avLst/>
          </a:prstGeom>
        </p:spPr>
      </p:pic>
    </p:spTree>
    <p:extLst>
      <p:ext uri="{BB962C8B-B14F-4D97-AF65-F5344CB8AC3E}">
        <p14:creationId xmlns:p14="http://schemas.microsoft.com/office/powerpoint/2010/main" val="591571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5</a:t>
            </a:r>
            <a:r>
              <a:rPr lang="zh-CN" altLang="en-US" b="1" dirty="0" smtClean="0"/>
              <a:t>：设计短指令序列，累加</a:t>
            </a:r>
            <a:r>
              <a:rPr lang="en-US" altLang="zh-CN" b="1" dirty="0" smtClean="0"/>
              <a:t>AL</a:t>
            </a:r>
            <a:r>
              <a:rPr lang="zh-CN" altLang="en-US" b="1" dirty="0" smtClean="0"/>
              <a:t>、</a:t>
            </a:r>
            <a:r>
              <a:rPr lang="en-US" altLang="zh-CN" b="1" dirty="0" smtClean="0"/>
              <a:t>BL</a:t>
            </a:r>
            <a:r>
              <a:rPr lang="zh-CN" altLang="en-US" b="1" dirty="0" smtClean="0"/>
              <a:t>、</a:t>
            </a:r>
            <a:r>
              <a:rPr lang="en-US" altLang="zh-CN" b="1" dirty="0" smtClean="0"/>
              <a:t>CL</a:t>
            </a:r>
            <a:r>
              <a:rPr lang="zh-CN" altLang="en-US" b="1" dirty="0" smtClean="0"/>
              <a:t>、</a:t>
            </a:r>
            <a:r>
              <a:rPr lang="en-US" altLang="zh-CN" b="1" dirty="0" smtClean="0"/>
              <a:t>DL</a:t>
            </a:r>
            <a:r>
              <a:rPr lang="zh-CN" altLang="en-US" b="1" dirty="0" smtClean="0"/>
              <a:t>和</a:t>
            </a:r>
            <a:r>
              <a:rPr lang="en-US" altLang="zh-CN" b="1" dirty="0" smtClean="0"/>
              <a:t>AH</a:t>
            </a:r>
            <a:r>
              <a:rPr lang="zh-CN" altLang="en-US" b="1" dirty="0" smtClean="0"/>
              <a:t>，结果存入</a:t>
            </a:r>
            <a:r>
              <a:rPr lang="en-US" altLang="zh-CN" b="1" dirty="0" smtClean="0"/>
              <a:t>DH</a:t>
            </a:r>
          </a:p>
          <a:p>
            <a:pPr lvl="1">
              <a:buFont typeface="Wingdings" panose="05000000000000000000" pitchFamily="2" charset="2"/>
              <a:buChar char="l"/>
            </a:pPr>
            <a:r>
              <a:rPr lang="zh-CN" altLang="en-US" dirty="0" smtClean="0"/>
              <a:t>参考答案：</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a:p>
            <a:pPr marL="201168" lvl="1" indent="0">
              <a:buNone/>
            </a:pPr>
            <a:endParaRPr lang="en-US" altLang="zh-CN" dirty="0"/>
          </a:p>
          <a:p>
            <a:pPr>
              <a:buFont typeface="Wingdings" panose="05000000000000000000" pitchFamily="2" charset="2"/>
              <a:buChar char="l"/>
            </a:pPr>
            <a:r>
              <a:rPr lang="zh-CN" altLang="en-US" b="1" dirty="0" smtClean="0"/>
              <a:t>习题</a:t>
            </a:r>
            <a:r>
              <a:rPr lang="en-US" altLang="zh-CN" b="1" dirty="0" smtClean="0"/>
              <a:t>13</a:t>
            </a:r>
            <a:r>
              <a:rPr lang="zh-CN" altLang="en-US" b="1" dirty="0" smtClean="0"/>
              <a:t>：若</a:t>
            </a:r>
            <a:r>
              <a:rPr lang="en-US" altLang="zh-CN" b="1" dirty="0" smtClean="0"/>
              <a:t>DL=0F3H,BH=72H,</a:t>
            </a:r>
            <a:r>
              <a:rPr lang="zh-CN" altLang="en-US" b="1" dirty="0" smtClean="0"/>
              <a:t>列出从</a:t>
            </a:r>
            <a:r>
              <a:rPr lang="en-US" altLang="zh-CN" b="1" dirty="0" smtClean="0"/>
              <a:t>DL</a:t>
            </a:r>
            <a:r>
              <a:rPr lang="zh-CN" altLang="en-US" b="1" dirty="0" smtClean="0"/>
              <a:t>减去</a:t>
            </a:r>
            <a:r>
              <a:rPr lang="en-US" altLang="zh-CN" b="1" dirty="0" smtClean="0"/>
              <a:t>BH</a:t>
            </a:r>
            <a:r>
              <a:rPr lang="zh-CN" altLang="en-US" b="1" dirty="0" smtClean="0"/>
              <a:t>内容之后的差，并给出标志寄存器各位的内容</a:t>
            </a:r>
            <a:endParaRPr lang="en-US" altLang="zh-CN" b="1" dirty="0" smtClean="0"/>
          </a:p>
        </p:txBody>
      </p:sp>
      <p:sp>
        <p:nvSpPr>
          <p:cNvPr id="4" name="文本占位符 3"/>
          <p:cNvSpPr>
            <a:spLocks noGrp="1"/>
          </p:cNvSpPr>
          <p:nvPr>
            <p:ph type="body" sz="half" idx="2"/>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5941553" y="314099"/>
            <a:ext cx="2120993" cy="1962336"/>
          </a:xfrm>
          <a:prstGeom prst="rect">
            <a:avLst/>
          </a:prstGeom>
        </p:spPr>
      </p:pic>
      <p:pic>
        <p:nvPicPr>
          <p:cNvPr id="9" name="图片 8"/>
          <p:cNvPicPr>
            <a:picLocks noChangeAspect="1"/>
          </p:cNvPicPr>
          <p:nvPr/>
        </p:nvPicPr>
        <p:blipFill>
          <a:blip r:embed="rId4"/>
          <a:stretch>
            <a:fillRect/>
          </a:stretch>
        </p:blipFill>
        <p:spPr>
          <a:xfrm>
            <a:off x="4226943" y="3644651"/>
            <a:ext cx="7666892" cy="1767494"/>
          </a:xfrm>
          <a:prstGeom prst="rect">
            <a:avLst/>
          </a:prstGeom>
        </p:spPr>
      </p:pic>
    </p:spTree>
    <p:extLst>
      <p:ext uri="{BB962C8B-B14F-4D97-AF65-F5344CB8AC3E}">
        <p14:creationId xmlns:p14="http://schemas.microsoft.com/office/powerpoint/2010/main" val="586439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19</a:t>
            </a:r>
            <a:r>
              <a:rPr lang="zh-CN" altLang="en-US" b="1" dirty="0" smtClean="0"/>
              <a:t>：当两个</a:t>
            </a:r>
            <a:r>
              <a:rPr lang="en-US" altLang="zh-CN" b="1" dirty="0" smtClean="0"/>
              <a:t>16</a:t>
            </a:r>
            <a:r>
              <a:rPr lang="zh-CN" altLang="en-US" b="1" dirty="0" smtClean="0"/>
              <a:t>位数相乘时，积放在哪两个寄存器中？指出哪个存放高有效位，哪个存放低有效位。</a:t>
            </a:r>
            <a:endParaRPr lang="en-US" altLang="zh-CN" b="1" dirty="0" smtClean="0"/>
          </a:p>
          <a:p>
            <a:pPr lvl="1">
              <a:buFont typeface="Wingdings" panose="05000000000000000000" pitchFamily="2" charset="2"/>
              <a:buChar char="l"/>
            </a:pPr>
            <a:r>
              <a:rPr lang="zh-CN" altLang="en-US" dirty="0" smtClean="0"/>
              <a:t>关于乘法指令，详见课本</a:t>
            </a:r>
            <a:r>
              <a:rPr lang="en-US" altLang="zh-CN" dirty="0" smtClean="0"/>
              <a:t>P122-124</a:t>
            </a:r>
          </a:p>
          <a:p>
            <a:pPr lvl="1">
              <a:buFont typeface="Wingdings" panose="05000000000000000000" pitchFamily="2" charset="2"/>
              <a:buChar char="l"/>
            </a:pPr>
            <a:r>
              <a:rPr lang="zh-CN" altLang="en-US" dirty="0" smtClean="0"/>
              <a:t>答案：</a:t>
            </a:r>
            <a:r>
              <a:rPr lang="en-US" altLang="zh-CN" dirty="0" smtClean="0"/>
              <a:t>DX</a:t>
            </a:r>
            <a:r>
              <a:rPr lang="zh-CN" altLang="en-US" dirty="0" smtClean="0"/>
              <a:t>存放积的高有效位，</a:t>
            </a:r>
            <a:r>
              <a:rPr lang="en-US" altLang="zh-CN" dirty="0" smtClean="0"/>
              <a:t>AX</a:t>
            </a:r>
            <a:r>
              <a:rPr lang="zh-CN" altLang="en-US" dirty="0" smtClean="0"/>
              <a:t>存放积的低有效位</a:t>
            </a:r>
            <a:endParaRPr lang="en-US" altLang="zh-CN" dirty="0" smtClean="0"/>
          </a:p>
          <a:p>
            <a:pPr>
              <a:buFont typeface="Wingdings" panose="05000000000000000000" pitchFamily="2" charset="2"/>
              <a:buChar char="l"/>
            </a:pPr>
            <a:r>
              <a:rPr lang="zh-CN" altLang="en-US" b="1" dirty="0" smtClean="0"/>
              <a:t>习题</a:t>
            </a:r>
            <a:r>
              <a:rPr lang="en-US" altLang="zh-CN" b="1" dirty="0"/>
              <a:t>37</a:t>
            </a:r>
            <a:r>
              <a:rPr lang="zh-CN" altLang="en-US" b="1" dirty="0"/>
              <a:t>：设计一个短指令序列，</a:t>
            </a:r>
            <a:r>
              <a:rPr lang="en-US" altLang="zh-CN" b="1" dirty="0"/>
              <a:t>AX</a:t>
            </a:r>
            <a:r>
              <a:rPr lang="zh-CN" altLang="en-US" b="1" dirty="0"/>
              <a:t>和</a:t>
            </a:r>
            <a:r>
              <a:rPr lang="en-US" altLang="zh-CN" b="1" dirty="0"/>
              <a:t>BX</a:t>
            </a:r>
            <a:r>
              <a:rPr lang="zh-CN" altLang="en-US" b="1" dirty="0"/>
              <a:t>中的</a:t>
            </a:r>
            <a:r>
              <a:rPr lang="en-US" altLang="zh-CN" b="1" dirty="0"/>
              <a:t>8</a:t>
            </a:r>
            <a:r>
              <a:rPr lang="zh-CN" altLang="en-US" b="1" dirty="0"/>
              <a:t>位</a:t>
            </a:r>
            <a:r>
              <a:rPr lang="en-US" altLang="zh-CN" b="1" dirty="0"/>
              <a:t>BCD</a:t>
            </a:r>
            <a:r>
              <a:rPr lang="zh-CN" altLang="en-US" b="1" dirty="0"/>
              <a:t>数加</a:t>
            </a:r>
            <a:r>
              <a:rPr lang="en-US" altLang="zh-CN" b="1" dirty="0"/>
              <a:t>CX</a:t>
            </a:r>
            <a:r>
              <a:rPr lang="zh-CN" altLang="en-US" b="1" dirty="0"/>
              <a:t>和</a:t>
            </a:r>
            <a:r>
              <a:rPr lang="en-US" altLang="zh-CN" b="1" dirty="0"/>
              <a:t>DX</a:t>
            </a:r>
            <a:r>
              <a:rPr lang="zh-CN" altLang="en-US" b="1" dirty="0"/>
              <a:t>的</a:t>
            </a:r>
            <a:r>
              <a:rPr lang="en-US" altLang="zh-CN" b="1" dirty="0"/>
              <a:t>8</a:t>
            </a:r>
            <a:r>
              <a:rPr lang="zh-CN" altLang="en-US" b="1" dirty="0"/>
              <a:t>位</a:t>
            </a:r>
            <a:r>
              <a:rPr lang="en-US" altLang="zh-CN" b="1" dirty="0"/>
              <a:t>BCD</a:t>
            </a:r>
            <a:r>
              <a:rPr lang="zh-CN" altLang="en-US" b="1" dirty="0"/>
              <a:t>数，（</a:t>
            </a:r>
            <a:r>
              <a:rPr lang="en-US" altLang="zh-CN" b="1" dirty="0"/>
              <a:t>AX</a:t>
            </a:r>
            <a:r>
              <a:rPr lang="zh-CN" altLang="en-US" b="1" dirty="0"/>
              <a:t>和</a:t>
            </a:r>
            <a:r>
              <a:rPr lang="en-US" altLang="zh-CN" b="1" dirty="0"/>
              <a:t>CX</a:t>
            </a:r>
            <a:r>
              <a:rPr lang="zh-CN" altLang="en-US" b="1" dirty="0"/>
              <a:t>是最高有效寄存器），结果存入</a:t>
            </a:r>
            <a:r>
              <a:rPr lang="en-US" altLang="zh-CN" b="1" dirty="0"/>
              <a:t>CX</a:t>
            </a:r>
            <a:r>
              <a:rPr lang="zh-CN" altLang="en-US" b="1" dirty="0"/>
              <a:t>和</a:t>
            </a:r>
            <a:r>
              <a:rPr lang="en-US" altLang="zh-CN" b="1" dirty="0"/>
              <a:t>DX</a:t>
            </a:r>
            <a:r>
              <a:rPr lang="zh-CN" altLang="en-US" b="1" dirty="0"/>
              <a:t>中。</a:t>
            </a:r>
            <a:endParaRPr lang="en-US" altLang="zh-CN" b="1" dirty="0"/>
          </a:p>
          <a:p>
            <a:pPr lvl="1">
              <a:buFont typeface="Wingdings" panose="05000000000000000000" pitchFamily="2" charset="2"/>
              <a:buChar char="l"/>
            </a:pPr>
            <a:r>
              <a:rPr lang="zh-CN" altLang="en-US" dirty="0"/>
              <a:t>关于</a:t>
            </a:r>
            <a:r>
              <a:rPr lang="en-US" altLang="zh-CN" dirty="0"/>
              <a:t>BCD</a:t>
            </a:r>
            <a:r>
              <a:rPr lang="zh-CN" altLang="en-US" dirty="0"/>
              <a:t>数加法，详细可见课本</a:t>
            </a:r>
            <a:r>
              <a:rPr lang="en-US" altLang="zh-CN" dirty="0" smtClean="0"/>
              <a:t>P127</a:t>
            </a:r>
          </a:p>
          <a:p>
            <a:pPr lvl="1">
              <a:buFont typeface="Wingdings" panose="05000000000000000000" pitchFamily="2" charset="2"/>
              <a:buChar char="l"/>
            </a:pPr>
            <a:r>
              <a:rPr lang="zh-CN" altLang="en-US" dirty="0" smtClean="0"/>
              <a:t>注意：</a:t>
            </a:r>
            <a:r>
              <a:rPr lang="en-US" altLang="zh-CN" dirty="0" smtClean="0"/>
              <a:t>DAA</a:t>
            </a:r>
            <a:r>
              <a:rPr lang="zh-CN" altLang="en-US" dirty="0" smtClean="0"/>
              <a:t>指令只对</a:t>
            </a:r>
            <a:r>
              <a:rPr lang="en-US" altLang="zh-CN" dirty="0" smtClean="0"/>
              <a:t>AL</a:t>
            </a:r>
            <a:r>
              <a:rPr lang="zh-CN" altLang="en-US" dirty="0" smtClean="0"/>
              <a:t>寄存器的结果进行调整，所以加法每次只能做</a:t>
            </a:r>
            <a:r>
              <a:rPr lang="en-US" altLang="zh-CN" dirty="0" smtClean="0"/>
              <a:t>8</a:t>
            </a:r>
            <a:r>
              <a:rPr lang="zh-CN" altLang="en-US" dirty="0" smtClean="0"/>
              <a:t>位，且需要注意保护</a:t>
            </a:r>
            <a:r>
              <a:rPr lang="en-US" altLang="zh-CN" dirty="0" smtClean="0"/>
              <a:t>AX</a:t>
            </a:r>
            <a:r>
              <a:rPr lang="zh-CN" altLang="en-US" dirty="0" smtClean="0"/>
              <a:t>的原先的值，建议没有弄明白的同学仔细研读课本</a:t>
            </a:r>
            <a:r>
              <a:rPr lang="en-US" altLang="zh-CN" dirty="0" smtClean="0"/>
              <a:t>P127</a:t>
            </a:r>
            <a:r>
              <a:rPr lang="zh-CN" altLang="en-US" dirty="0" smtClean="0"/>
              <a:t>的例</a:t>
            </a:r>
            <a:r>
              <a:rPr lang="en-US" altLang="zh-CN" dirty="0" smtClean="0"/>
              <a:t>5-18</a:t>
            </a:r>
          </a:p>
          <a:p>
            <a:pPr lvl="1">
              <a:buFont typeface="Wingdings" panose="05000000000000000000" pitchFamily="2" charset="2"/>
              <a:buChar char="l"/>
            </a:pPr>
            <a:r>
              <a:rPr lang="zh-CN" altLang="en-US" dirty="0" smtClean="0"/>
              <a:t>参考答案</a:t>
            </a:r>
            <a:r>
              <a:rPr lang="zh-CN" altLang="en-US" dirty="0"/>
              <a:t>：</a:t>
            </a: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7" name="图片 6"/>
          <p:cNvPicPr>
            <a:picLocks noChangeAspect="1"/>
          </p:cNvPicPr>
          <p:nvPr/>
        </p:nvPicPr>
        <p:blipFill>
          <a:blip r:embed="rId3"/>
          <a:stretch>
            <a:fillRect/>
          </a:stretch>
        </p:blipFill>
        <p:spPr>
          <a:xfrm>
            <a:off x="5794143" y="3003718"/>
            <a:ext cx="5400000" cy="3561905"/>
          </a:xfrm>
          <a:prstGeom prst="rect">
            <a:avLst/>
          </a:prstGeom>
        </p:spPr>
      </p:pic>
    </p:spTree>
    <p:extLst>
      <p:ext uri="{BB962C8B-B14F-4D97-AF65-F5344CB8AC3E}">
        <p14:creationId xmlns:p14="http://schemas.microsoft.com/office/powerpoint/2010/main" val="175610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55</a:t>
            </a:r>
            <a:r>
              <a:rPr lang="zh-CN" altLang="en-US" b="1" dirty="0" smtClean="0"/>
              <a:t>：设计指令序列，为了检索</a:t>
            </a:r>
            <a:r>
              <a:rPr lang="en-US" altLang="zh-CN" b="1" dirty="0" smtClean="0"/>
              <a:t>66H</a:t>
            </a:r>
            <a:r>
              <a:rPr lang="zh-CN" altLang="en-US" b="1" dirty="0" smtClean="0"/>
              <a:t>，扫描</a:t>
            </a:r>
            <a:r>
              <a:rPr lang="zh-CN" altLang="en-US" b="1" dirty="0"/>
              <a:t>位于</a:t>
            </a:r>
            <a:r>
              <a:rPr lang="zh-CN" altLang="en-US" b="1" dirty="0" smtClean="0"/>
              <a:t>数据段内的</a:t>
            </a:r>
            <a:r>
              <a:rPr lang="en-US" altLang="zh-CN" b="1" dirty="0" smtClean="0"/>
              <a:t>300</a:t>
            </a:r>
            <a:r>
              <a:rPr lang="zh-CN" altLang="en-US" b="1" dirty="0" smtClean="0"/>
              <a:t>个字节长的存储区</a:t>
            </a:r>
            <a:r>
              <a:rPr lang="en-US" altLang="zh-CN" b="1" dirty="0" smtClean="0"/>
              <a:t>LIST</a:t>
            </a:r>
          </a:p>
          <a:p>
            <a:pPr lvl="1">
              <a:buFont typeface="Wingdings" panose="05000000000000000000" pitchFamily="2" charset="2"/>
              <a:buChar char="l"/>
            </a:pPr>
            <a:r>
              <a:rPr lang="zh-CN" altLang="en-US" dirty="0" smtClean="0"/>
              <a:t>关于串扫描指令</a:t>
            </a:r>
            <a:r>
              <a:rPr lang="en-US" altLang="zh-CN" dirty="0" smtClean="0"/>
              <a:t>SCAS</a:t>
            </a:r>
            <a:r>
              <a:rPr lang="zh-CN" altLang="en-US" dirty="0" smtClean="0"/>
              <a:t>和 不等于则重复指令</a:t>
            </a:r>
            <a:r>
              <a:rPr lang="en-US" altLang="zh-CN" dirty="0" smtClean="0"/>
              <a:t>REPNE</a:t>
            </a:r>
            <a:r>
              <a:rPr lang="zh-CN" altLang="en-US" dirty="0" smtClean="0"/>
              <a:t>，详见课本</a:t>
            </a:r>
            <a:r>
              <a:rPr lang="en-US" altLang="zh-CN" dirty="0" smtClean="0"/>
              <a:t>P137</a:t>
            </a:r>
          </a:p>
          <a:p>
            <a:pPr lvl="1">
              <a:buFont typeface="Wingdings" panose="05000000000000000000" pitchFamily="2" charset="2"/>
              <a:buChar char="l"/>
            </a:pPr>
            <a:r>
              <a:rPr lang="en-US" altLang="zh-CN" dirty="0" smtClean="0"/>
              <a:t>66H</a:t>
            </a:r>
            <a:r>
              <a:rPr lang="zh-CN" altLang="en-US" dirty="0" smtClean="0"/>
              <a:t>为一个字节，故使用</a:t>
            </a:r>
            <a:r>
              <a:rPr lang="en-US" altLang="zh-CN" dirty="0" smtClean="0"/>
              <a:t>SCASB</a:t>
            </a:r>
            <a:r>
              <a:rPr lang="zh-CN" altLang="en-US" dirty="0" smtClean="0"/>
              <a:t>指令</a:t>
            </a:r>
            <a:endParaRPr lang="en-US" altLang="zh-CN" dirty="0" smtClean="0"/>
          </a:p>
          <a:p>
            <a:pPr lvl="1">
              <a:buFont typeface="Wingdings" panose="05000000000000000000" pitchFamily="2" charset="2"/>
              <a:buChar char="l"/>
            </a:pPr>
            <a:r>
              <a:rPr lang="zh-CN" altLang="en-US" dirty="0" smtClean="0"/>
              <a:t>参考答案：</a:t>
            </a: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a:p>
          <a:p>
            <a:pPr>
              <a:buFont typeface="Wingdings" panose="05000000000000000000" pitchFamily="2" charset="2"/>
              <a:buChar char="l"/>
            </a:pPr>
            <a:r>
              <a:rPr lang="zh-CN" altLang="en-US" b="1" dirty="0" smtClean="0"/>
              <a:t>补充题</a:t>
            </a:r>
            <a:r>
              <a:rPr lang="en-US" altLang="zh-CN" b="1" dirty="0" smtClean="0"/>
              <a:t>1</a:t>
            </a:r>
            <a:r>
              <a:rPr lang="zh-CN" altLang="en-US" b="1" dirty="0" smtClean="0"/>
              <a:t>：指出下列指令哪些是错误的，错在什么地方？</a:t>
            </a:r>
            <a:endParaRPr lang="en-US" altLang="zh-CN" b="1" dirty="0" smtClean="0"/>
          </a:p>
          <a:p>
            <a:pPr marL="914400" lvl="1" indent="-457200">
              <a:buNone/>
            </a:pPr>
            <a:r>
              <a:rPr lang="zh-CN" altLang="en-US" dirty="0"/>
              <a:t>（</a:t>
            </a:r>
            <a:r>
              <a:rPr lang="en-US" altLang="zh-CN" dirty="0"/>
              <a:t>1</a:t>
            </a:r>
            <a:r>
              <a:rPr lang="zh-CN" altLang="en-US" dirty="0"/>
              <a:t>）</a:t>
            </a:r>
            <a:r>
              <a:rPr lang="en-US" altLang="zh-CN" dirty="0"/>
              <a:t>ADD AL,  </a:t>
            </a:r>
            <a:r>
              <a:rPr lang="en-US" altLang="zh-CN" dirty="0" smtClean="0"/>
              <a:t>AX </a:t>
            </a:r>
            <a:r>
              <a:rPr lang="zh-CN" altLang="en-US" dirty="0" smtClean="0"/>
              <a:t>；寄存器长度不一</a:t>
            </a:r>
            <a:endParaRPr lang="en-US" altLang="zh-CN" dirty="0"/>
          </a:p>
          <a:p>
            <a:pPr marL="914400" lvl="1" indent="-457200">
              <a:buNone/>
            </a:pPr>
            <a:r>
              <a:rPr lang="zh-CN" altLang="en-US" dirty="0"/>
              <a:t>（</a:t>
            </a:r>
            <a:r>
              <a:rPr lang="en-US" altLang="zh-CN" dirty="0"/>
              <a:t>2</a:t>
            </a:r>
            <a:r>
              <a:rPr lang="zh-CN" altLang="en-US" dirty="0"/>
              <a:t>）</a:t>
            </a:r>
            <a:r>
              <a:rPr lang="en-US" altLang="zh-CN" dirty="0"/>
              <a:t>ADD 8650H, </a:t>
            </a:r>
            <a:r>
              <a:rPr lang="en-US" altLang="zh-CN" dirty="0" smtClean="0"/>
              <a:t>AX</a:t>
            </a:r>
            <a:r>
              <a:rPr lang="zh-CN" altLang="en-US" dirty="0" smtClean="0"/>
              <a:t>；立即数不能作为</a:t>
            </a:r>
            <a:r>
              <a:rPr lang="en-US" altLang="zh-CN" dirty="0" smtClean="0"/>
              <a:t>ADD</a:t>
            </a:r>
            <a:r>
              <a:rPr lang="zh-CN" altLang="en-US" dirty="0" smtClean="0"/>
              <a:t>的目的数</a:t>
            </a:r>
            <a:endParaRPr lang="en-US" altLang="zh-CN" dirty="0"/>
          </a:p>
          <a:p>
            <a:pPr marL="914400" lvl="1" indent="-457200">
              <a:buNone/>
            </a:pPr>
            <a:r>
              <a:rPr lang="zh-CN" altLang="en-US" dirty="0"/>
              <a:t>（</a:t>
            </a:r>
            <a:r>
              <a:rPr lang="en-US" altLang="zh-CN" dirty="0"/>
              <a:t>3</a:t>
            </a:r>
            <a:r>
              <a:rPr lang="zh-CN" altLang="en-US" dirty="0"/>
              <a:t>）</a:t>
            </a:r>
            <a:r>
              <a:rPr lang="en-US" altLang="zh-CN" dirty="0"/>
              <a:t>ADD DS, </a:t>
            </a:r>
            <a:r>
              <a:rPr lang="en-US" altLang="zh-CN" dirty="0" smtClean="0"/>
              <a:t>0200H</a:t>
            </a:r>
            <a:r>
              <a:rPr lang="zh-CN" altLang="en-US" dirty="0" smtClean="0"/>
              <a:t>；段寄存器不能作为</a:t>
            </a:r>
            <a:r>
              <a:rPr lang="en-US" altLang="zh-CN" dirty="0" smtClean="0"/>
              <a:t>ADD</a:t>
            </a:r>
            <a:r>
              <a:rPr lang="zh-CN" altLang="en-US" dirty="0" smtClean="0"/>
              <a:t>操作数</a:t>
            </a:r>
            <a:endParaRPr lang="en-US" altLang="zh-CN" dirty="0"/>
          </a:p>
          <a:p>
            <a:pPr marL="914400" lvl="1" indent="-457200">
              <a:buNone/>
            </a:pPr>
            <a:r>
              <a:rPr lang="zh-CN" altLang="en-US" dirty="0"/>
              <a:t>（</a:t>
            </a:r>
            <a:r>
              <a:rPr lang="en-US" altLang="zh-CN" dirty="0"/>
              <a:t>4</a:t>
            </a:r>
            <a:r>
              <a:rPr lang="zh-CN" altLang="en-US" dirty="0"/>
              <a:t>）</a:t>
            </a:r>
            <a:r>
              <a:rPr lang="en-US" altLang="zh-CN" dirty="0"/>
              <a:t>ADD [BX], [1200H</a:t>
            </a:r>
            <a:r>
              <a:rPr lang="en-US" altLang="zh-CN" dirty="0" smtClean="0"/>
              <a:t>]</a:t>
            </a:r>
            <a:r>
              <a:rPr lang="zh-CN" altLang="en-US" dirty="0" smtClean="0"/>
              <a:t>；</a:t>
            </a:r>
            <a:r>
              <a:rPr lang="en-US" altLang="zh-CN" dirty="0" smtClean="0"/>
              <a:t>ADD</a:t>
            </a:r>
            <a:r>
              <a:rPr lang="zh-CN" altLang="en-US" dirty="0" smtClean="0"/>
              <a:t>不支持</a:t>
            </a:r>
            <a:r>
              <a:rPr lang="en-US" altLang="zh-CN" dirty="0" err="1" smtClean="0"/>
              <a:t>mem</a:t>
            </a:r>
            <a:r>
              <a:rPr lang="en-US" altLang="zh-CN" dirty="0" smtClean="0"/>
              <a:t>-&gt;</a:t>
            </a:r>
            <a:r>
              <a:rPr lang="en-US" altLang="zh-CN" dirty="0" err="1" smtClean="0"/>
              <a:t>mem</a:t>
            </a:r>
            <a:r>
              <a:rPr lang="zh-CN" altLang="en-US" dirty="0" smtClean="0"/>
              <a:t>的操作</a:t>
            </a:r>
            <a:endParaRPr lang="en-US" altLang="zh-CN" dirty="0"/>
          </a:p>
          <a:p>
            <a:pPr marL="914400" lvl="1" indent="-457200">
              <a:buNone/>
            </a:pPr>
            <a:r>
              <a:rPr lang="zh-CN" altLang="en-US" dirty="0"/>
              <a:t>（</a:t>
            </a:r>
            <a:r>
              <a:rPr lang="en-US" altLang="zh-CN" dirty="0"/>
              <a:t>5</a:t>
            </a:r>
            <a:r>
              <a:rPr lang="zh-CN" altLang="en-US" dirty="0"/>
              <a:t>）</a:t>
            </a:r>
            <a:r>
              <a:rPr lang="en-US" altLang="zh-CN" dirty="0"/>
              <a:t>ADD IP, </a:t>
            </a:r>
            <a:r>
              <a:rPr lang="en-US" altLang="zh-CN" dirty="0" smtClean="0"/>
              <a:t>0FFH</a:t>
            </a:r>
            <a:r>
              <a:rPr lang="zh-CN" altLang="en-US" dirty="0" smtClean="0"/>
              <a:t>；</a:t>
            </a:r>
            <a:r>
              <a:rPr lang="en-US" altLang="zh-CN" dirty="0" smtClean="0"/>
              <a:t>IP</a:t>
            </a:r>
            <a:r>
              <a:rPr lang="zh-CN" altLang="en-US" dirty="0" smtClean="0"/>
              <a:t>不能作为</a:t>
            </a:r>
            <a:r>
              <a:rPr lang="en-US" altLang="zh-CN" dirty="0" smtClean="0"/>
              <a:t>ADD</a:t>
            </a:r>
            <a:r>
              <a:rPr lang="zh-CN" altLang="en-US" dirty="0" smtClean="0"/>
              <a:t>的操作数</a:t>
            </a:r>
            <a:endParaRPr lang="en-US" altLang="zh-CN" dirty="0"/>
          </a:p>
          <a:p>
            <a:pPr marL="914400" lvl="1" indent="-457200">
              <a:buNone/>
            </a:pPr>
            <a:r>
              <a:rPr lang="zh-CN" altLang="en-US" dirty="0"/>
              <a:t>（</a:t>
            </a:r>
            <a:r>
              <a:rPr lang="en-US" altLang="zh-CN" dirty="0"/>
              <a:t>6</a:t>
            </a:r>
            <a:r>
              <a:rPr lang="zh-CN" altLang="en-US" dirty="0"/>
              <a:t>）</a:t>
            </a:r>
            <a:r>
              <a:rPr lang="en-US" altLang="zh-CN" dirty="0"/>
              <a:t>ADD [BX</a:t>
            </a:r>
            <a:r>
              <a:rPr lang="zh-CN" altLang="en-US" dirty="0"/>
              <a:t>＋</a:t>
            </a:r>
            <a:r>
              <a:rPr lang="en-US" altLang="zh-CN" dirty="0"/>
              <a:t>SI</a:t>
            </a:r>
            <a:r>
              <a:rPr lang="zh-CN" altLang="en-US" dirty="0"/>
              <a:t>＋</a:t>
            </a:r>
            <a:r>
              <a:rPr lang="en-US" altLang="zh-CN" dirty="0"/>
              <a:t>3</a:t>
            </a:r>
            <a:r>
              <a:rPr lang="en-US" altLang="zh-CN" dirty="0" smtClean="0"/>
              <a:t>],IP</a:t>
            </a:r>
            <a:r>
              <a:rPr lang="zh-CN" altLang="en-US" dirty="0" smtClean="0"/>
              <a:t>；</a:t>
            </a:r>
            <a:r>
              <a:rPr lang="en-US" altLang="zh-CN" dirty="0" smtClean="0"/>
              <a:t>IP</a:t>
            </a:r>
            <a:r>
              <a:rPr lang="zh-CN" altLang="en-US" dirty="0"/>
              <a:t>不能作为</a:t>
            </a:r>
            <a:r>
              <a:rPr lang="en-US" altLang="zh-CN" dirty="0"/>
              <a:t>ADD</a:t>
            </a:r>
            <a:r>
              <a:rPr lang="zh-CN" altLang="en-US" dirty="0"/>
              <a:t>的操作数</a:t>
            </a:r>
            <a:endParaRPr lang="en-US" altLang="zh-CN" dirty="0" smtClean="0"/>
          </a:p>
          <a:p>
            <a:pPr marL="914400" lvl="1" indent="-457200">
              <a:buNone/>
            </a:pPr>
            <a:r>
              <a:rPr lang="zh-CN" altLang="en-US" dirty="0" smtClean="0"/>
              <a:t>（</a:t>
            </a:r>
            <a:r>
              <a:rPr lang="en-US" altLang="zh-CN" dirty="0" smtClean="0"/>
              <a:t>8</a:t>
            </a:r>
            <a:r>
              <a:rPr lang="zh-CN" altLang="en-US" dirty="0" smtClean="0"/>
              <a:t>）</a:t>
            </a:r>
            <a:r>
              <a:rPr lang="en-US" altLang="zh-CN" dirty="0" smtClean="0"/>
              <a:t>INC [BX];</a:t>
            </a:r>
            <a:r>
              <a:rPr lang="zh-CN" altLang="en-US" dirty="0" smtClean="0"/>
              <a:t>对于间接寻址的</a:t>
            </a:r>
            <a:r>
              <a:rPr lang="en-US" altLang="zh-CN" dirty="0" smtClean="0"/>
              <a:t>INC</a:t>
            </a:r>
            <a:r>
              <a:rPr lang="zh-CN" altLang="en-US" dirty="0" smtClean="0"/>
              <a:t>指令，数据长度必须用</a:t>
            </a:r>
            <a:r>
              <a:rPr lang="en-US" altLang="zh-CN" dirty="0" smtClean="0"/>
              <a:t>BYTE PTR</a:t>
            </a:r>
            <a:r>
              <a:rPr lang="zh-CN" altLang="en-US" dirty="0" smtClean="0"/>
              <a:t>一类的伪指令说明，汇编程序不能确定是对字节、字还是双字加</a:t>
            </a:r>
            <a:r>
              <a:rPr lang="en-US" altLang="zh-CN" dirty="0" smtClean="0"/>
              <a:t>1</a:t>
            </a:r>
          </a:p>
          <a:p>
            <a:pPr>
              <a:buFont typeface="Wingdings" panose="05000000000000000000" pitchFamily="2" charset="2"/>
              <a:buChar char="l"/>
            </a:pPr>
            <a:endParaRPr lang="en-US" altLang="zh-CN" dirty="0"/>
          </a:p>
        </p:txBody>
      </p:sp>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5885895" y="1266171"/>
            <a:ext cx="3727643" cy="1485655"/>
          </a:xfrm>
          <a:prstGeom prst="rect">
            <a:avLst/>
          </a:prstGeom>
        </p:spPr>
      </p:pic>
    </p:spTree>
    <p:extLst>
      <p:ext uri="{BB962C8B-B14F-4D97-AF65-F5344CB8AC3E}">
        <p14:creationId xmlns:p14="http://schemas.microsoft.com/office/powerpoint/2010/main" val="3838289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845734"/>
            <a:ext cx="5139618" cy="4023360"/>
          </a:xfrm>
        </p:spPr>
        <p:txBody>
          <a:bodyPr>
            <a:normAutofit/>
          </a:bodyPr>
          <a:lstStyle/>
          <a:p>
            <a:r>
              <a:rPr lang="zh-CN" altLang="en-US" sz="2400" dirty="0" smtClean="0">
                <a:latin typeface="黑体" panose="02010609060101010101" pitchFamily="49" charset="-122"/>
                <a:ea typeface="黑体" panose="02010609060101010101" pitchFamily="49" charset="-122"/>
              </a:rPr>
              <a:t>本次习题课中提到的“课本”，均指机械工业出版社的</a:t>
            </a:r>
            <a:r>
              <a:rPr lang="en-US" altLang="zh-CN" sz="2400" dirty="0" smtClean="0">
                <a:latin typeface="黑体" panose="02010609060101010101" pitchFamily="49" charset="-122"/>
                <a:ea typeface="黑体" panose="02010609060101010101" pitchFamily="49" charset="-122"/>
              </a:rPr>
              <a:t>《Intel</a:t>
            </a:r>
            <a:r>
              <a:rPr lang="zh-CN" altLang="en-US" sz="2400" dirty="0" smtClean="0">
                <a:latin typeface="黑体" panose="02010609060101010101" pitchFamily="49" charset="-122"/>
                <a:ea typeface="黑体" panose="02010609060101010101" pitchFamily="49" charset="-122"/>
              </a:rPr>
              <a:t>微处理器（原书第八版）</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中文版，使用其他版本课本的同学需要自己对应。</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6748564" y="163583"/>
            <a:ext cx="4059776" cy="5854694"/>
          </a:xfrm>
          <a:prstGeom prst="rect">
            <a:avLst/>
          </a:prstGeom>
        </p:spPr>
      </p:pic>
    </p:spTree>
    <p:extLst>
      <p:ext uri="{BB962C8B-B14F-4D97-AF65-F5344CB8AC3E}">
        <p14:creationId xmlns:p14="http://schemas.microsoft.com/office/powerpoint/2010/main" val="1267926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第五章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补充题</a:t>
            </a:r>
            <a:r>
              <a:rPr lang="en-US" altLang="zh-CN" b="1" dirty="0" smtClean="0"/>
              <a:t>2</a:t>
            </a:r>
            <a:r>
              <a:rPr lang="zh-CN" altLang="en-US" b="1" dirty="0"/>
              <a:t>：写一个短指令序列，要求计算</a:t>
            </a:r>
            <a:r>
              <a:rPr lang="en-US" altLang="zh-CN" b="1" dirty="0"/>
              <a:t>BL</a:t>
            </a:r>
            <a:r>
              <a:rPr lang="zh-CN" altLang="en-US" b="1" dirty="0"/>
              <a:t>和</a:t>
            </a:r>
            <a:r>
              <a:rPr lang="en-US" altLang="zh-CN" b="1" dirty="0"/>
              <a:t>CL</a:t>
            </a:r>
            <a:r>
              <a:rPr lang="zh-CN" altLang="en-US" b="1" dirty="0"/>
              <a:t>中的数据的平方和；在计算开始前，将</a:t>
            </a:r>
            <a:r>
              <a:rPr lang="en-US" altLang="zh-CN" b="1" dirty="0"/>
              <a:t>5</a:t>
            </a:r>
            <a:r>
              <a:rPr lang="zh-CN" altLang="en-US" b="1" dirty="0"/>
              <a:t>和</a:t>
            </a:r>
            <a:r>
              <a:rPr lang="en-US" altLang="zh-CN" b="1" dirty="0"/>
              <a:t>6</a:t>
            </a:r>
            <a:r>
              <a:rPr lang="zh-CN" altLang="en-US" b="1" dirty="0"/>
              <a:t>分别装入</a:t>
            </a:r>
            <a:r>
              <a:rPr lang="en-US" altLang="zh-CN" b="1" dirty="0"/>
              <a:t>BL</a:t>
            </a:r>
            <a:r>
              <a:rPr lang="zh-CN" altLang="en-US" b="1" dirty="0"/>
              <a:t>和</a:t>
            </a:r>
            <a:r>
              <a:rPr lang="en-US" altLang="zh-CN" b="1" dirty="0"/>
              <a:t>CL</a:t>
            </a:r>
            <a:r>
              <a:rPr lang="zh-CN" altLang="en-US" b="1" dirty="0"/>
              <a:t>寄存器；结果存放在</a:t>
            </a:r>
            <a:r>
              <a:rPr lang="en-US" altLang="zh-CN" b="1" dirty="0"/>
              <a:t>DL</a:t>
            </a:r>
            <a:r>
              <a:rPr lang="zh-CN" altLang="en-US" b="1" dirty="0"/>
              <a:t>寄存器</a:t>
            </a:r>
            <a:r>
              <a:rPr lang="zh-CN" altLang="en-US" b="1" dirty="0" smtClean="0"/>
              <a:t>中。</a:t>
            </a:r>
            <a:endParaRPr lang="en-US" altLang="zh-CN" b="1" dirty="0"/>
          </a:p>
          <a:p>
            <a:pPr lvl="1">
              <a:buFont typeface="Wingdings" panose="05000000000000000000" pitchFamily="2" charset="2"/>
              <a:buChar char="l"/>
            </a:pPr>
            <a:r>
              <a:rPr lang="zh-CN" altLang="en-US" dirty="0" smtClean="0"/>
              <a:t>有同学使用了</a:t>
            </a:r>
            <a:r>
              <a:rPr lang="en-US" altLang="zh-CN" dirty="0" smtClean="0"/>
              <a:t>IMUL</a:t>
            </a:r>
            <a:r>
              <a:rPr lang="zh-CN" altLang="en-US" dirty="0" smtClean="0"/>
              <a:t>指令的双操作数形式，但是要注意</a:t>
            </a:r>
            <a:r>
              <a:rPr lang="zh-CN" altLang="en-US" dirty="0"/>
              <a:t>双</a:t>
            </a:r>
            <a:r>
              <a:rPr lang="zh-CN" altLang="en-US" dirty="0" smtClean="0"/>
              <a:t>操作数的</a:t>
            </a:r>
            <a:r>
              <a:rPr lang="en-US" altLang="zh-CN" dirty="0" smtClean="0"/>
              <a:t>IMUL</a:t>
            </a:r>
            <a:r>
              <a:rPr lang="zh-CN" altLang="en-US" dirty="0" smtClean="0"/>
              <a:t>指令为 </a:t>
            </a:r>
            <a:r>
              <a:rPr lang="en-US" altLang="zh-CN" dirty="0" smtClean="0"/>
              <a:t>IMUL r16/r32, r16/r32/m16/m32/I, </a:t>
            </a:r>
            <a:r>
              <a:rPr lang="zh-CN" altLang="en-US" dirty="0" smtClean="0"/>
              <a:t>不能使用</a:t>
            </a:r>
            <a:r>
              <a:rPr lang="en-US" altLang="zh-CN" dirty="0" smtClean="0"/>
              <a:t>8</a:t>
            </a:r>
            <a:r>
              <a:rPr lang="zh-CN" altLang="en-US" dirty="0" smtClean="0"/>
              <a:t>位寄存器</a:t>
            </a:r>
            <a:endParaRPr lang="en-US" altLang="zh-CN" dirty="0" smtClean="0"/>
          </a:p>
          <a:p>
            <a:pPr lvl="1">
              <a:buFont typeface="Wingdings" panose="05000000000000000000" pitchFamily="2" charset="2"/>
              <a:buChar char="l"/>
            </a:pPr>
            <a:r>
              <a:rPr lang="zh-CN" altLang="en-US" dirty="0" smtClean="0"/>
              <a:t>参考答案：</a:t>
            </a: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a:p>
          <a:p>
            <a:pPr>
              <a:buFont typeface="Wingdings" panose="05000000000000000000" pitchFamily="2" charset="2"/>
              <a:buChar char="l"/>
            </a:pPr>
            <a:r>
              <a:rPr lang="zh-CN" altLang="en-US" b="1" dirty="0" smtClean="0"/>
              <a:t>补充题</a:t>
            </a:r>
            <a:r>
              <a:rPr lang="en-US" altLang="zh-CN" b="1" dirty="0"/>
              <a:t>3</a:t>
            </a:r>
            <a:r>
              <a:rPr lang="zh-CN" altLang="en-US" b="1" dirty="0" smtClean="0"/>
              <a:t>：</a:t>
            </a:r>
            <a:r>
              <a:rPr lang="zh-CN" altLang="en-US" b="1" dirty="0"/>
              <a:t>设计短指令序列，将</a:t>
            </a:r>
            <a:r>
              <a:rPr lang="en-US" altLang="zh-CN" b="1" dirty="0"/>
              <a:t>AL</a:t>
            </a:r>
            <a:r>
              <a:rPr lang="zh-CN" altLang="en-US" b="1" dirty="0"/>
              <a:t>中奇数位的值均为</a:t>
            </a:r>
            <a:r>
              <a:rPr lang="en-US" altLang="zh-CN" b="1" dirty="0"/>
              <a:t>1</a:t>
            </a:r>
            <a:r>
              <a:rPr lang="zh-CN" altLang="en-US" b="1" dirty="0"/>
              <a:t>，偶数位的值均为</a:t>
            </a:r>
            <a:r>
              <a:rPr lang="en-US" altLang="zh-CN" b="1" dirty="0"/>
              <a:t>0</a:t>
            </a:r>
            <a:r>
              <a:rPr lang="zh-CN" altLang="en-US" b="1" dirty="0"/>
              <a:t>，并将</a:t>
            </a:r>
            <a:r>
              <a:rPr lang="en-US" altLang="zh-CN" b="1" dirty="0"/>
              <a:t>AH</a:t>
            </a:r>
            <a:r>
              <a:rPr lang="zh-CN" altLang="en-US" b="1" dirty="0"/>
              <a:t>中的位取</a:t>
            </a:r>
            <a:r>
              <a:rPr lang="zh-CN" altLang="en-US" b="1" dirty="0" smtClean="0"/>
              <a:t>反</a:t>
            </a:r>
            <a:endParaRPr lang="en-US" altLang="zh-CN" b="1" dirty="0" smtClean="0"/>
          </a:p>
          <a:p>
            <a:pPr lvl="1">
              <a:buFont typeface="Wingdings" panose="05000000000000000000" pitchFamily="2" charset="2"/>
              <a:buChar char="l"/>
            </a:pPr>
            <a:r>
              <a:rPr lang="zh-CN" altLang="en-US" dirty="0"/>
              <a:t>请</a:t>
            </a:r>
            <a:r>
              <a:rPr lang="zh-CN" altLang="en-US" dirty="0" smtClean="0"/>
              <a:t>考虑各种位运算指令</a:t>
            </a:r>
            <a:endParaRPr lang="en-US" altLang="zh-CN" dirty="0" smtClean="0"/>
          </a:p>
          <a:p>
            <a:pPr lvl="1">
              <a:buFont typeface="Wingdings" panose="05000000000000000000" pitchFamily="2" charset="2"/>
              <a:buChar char="l"/>
            </a:pPr>
            <a:r>
              <a:rPr lang="zh-CN" altLang="en-US" dirty="0"/>
              <a:t>参考</a:t>
            </a:r>
            <a:r>
              <a:rPr lang="zh-CN" altLang="en-US" dirty="0" smtClean="0"/>
              <a:t>答案（不唯一）：</a:t>
            </a:r>
            <a:endParaRPr lang="en-US" altLang="zh-CN" dirty="0" smtClean="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5912746" y="1446762"/>
            <a:ext cx="2653284" cy="1770892"/>
          </a:xfrm>
          <a:prstGeom prst="rect">
            <a:avLst/>
          </a:prstGeom>
        </p:spPr>
      </p:pic>
      <p:pic>
        <p:nvPicPr>
          <p:cNvPr id="8" name="图片 7"/>
          <p:cNvPicPr>
            <a:picLocks noChangeAspect="1"/>
          </p:cNvPicPr>
          <p:nvPr/>
        </p:nvPicPr>
        <p:blipFill>
          <a:blip r:embed="rId4"/>
          <a:stretch>
            <a:fillRect/>
          </a:stretch>
        </p:blipFill>
        <p:spPr>
          <a:xfrm>
            <a:off x="6956543" y="4235844"/>
            <a:ext cx="2580952" cy="857143"/>
          </a:xfrm>
          <a:prstGeom prst="rect">
            <a:avLst/>
          </a:prstGeom>
        </p:spPr>
      </p:pic>
    </p:spTree>
    <p:extLst>
      <p:ext uri="{BB962C8B-B14F-4D97-AF65-F5344CB8AC3E}">
        <p14:creationId xmlns:p14="http://schemas.microsoft.com/office/powerpoint/2010/main" val="4908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11</a:t>
            </a:r>
            <a:r>
              <a:rPr lang="zh-CN" altLang="en-US" b="1" dirty="0" smtClean="0"/>
              <a:t>：比较</a:t>
            </a:r>
            <a:r>
              <a:rPr lang="en-US" altLang="zh-CN" b="1" dirty="0" smtClean="0"/>
              <a:t>JMP DI</a:t>
            </a:r>
            <a:r>
              <a:rPr lang="zh-CN" altLang="en-US" b="1" dirty="0" smtClean="0"/>
              <a:t>与</a:t>
            </a:r>
            <a:r>
              <a:rPr lang="en-US" altLang="zh-CN" b="1" dirty="0" smtClean="0"/>
              <a:t>JMP [DI]</a:t>
            </a:r>
            <a:r>
              <a:rPr lang="zh-CN" altLang="en-US" b="1" dirty="0" smtClean="0"/>
              <a:t>指令的操作</a:t>
            </a:r>
            <a:endParaRPr lang="en-US" altLang="zh-CN" b="1" dirty="0" smtClean="0"/>
          </a:p>
          <a:p>
            <a:pPr lvl="1">
              <a:buFont typeface="Wingdings" panose="05000000000000000000" pitchFamily="2" charset="2"/>
              <a:buChar char="l"/>
            </a:pPr>
            <a:r>
              <a:rPr lang="zh-CN" altLang="en-US" dirty="0" smtClean="0"/>
              <a:t>答：</a:t>
            </a:r>
            <a:r>
              <a:rPr lang="en-US" altLang="zh-CN" dirty="0" smtClean="0"/>
              <a:t>JMP DI</a:t>
            </a:r>
            <a:r>
              <a:rPr lang="zh-CN" altLang="en-US" dirty="0" smtClean="0"/>
              <a:t>，将</a:t>
            </a:r>
            <a:r>
              <a:rPr lang="en-US" altLang="zh-CN" dirty="0" smtClean="0"/>
              <a:t>DI</a:t>
            </a:r>
            <a:r>
              <a:rPr lang="zh-CN" altLang="en-US" dirty="0" smtClean="0"/>
              <a:t>的内容复制到指令地址寄存器中，由此改变指令执行次序</a:t>
            </a:r>
            <a:r>
              <a:rPr lang="en-US" altLang="zh-CN" dirty="0" smtClean="0"/>
              <a:t>;JMP [DI]</a:t>
            </a:r>
            <a:r>
              <a:rPr lang="zh-CN" altLang="en-US" dirty="0" smtClean="0"/>
              <a:t>则是将</a:t>
            </a:r>
            <a:r>
              <a:rPr lang="en-US" altLang="zh-CN" dirty="0" smtClean="0"/>
              <a:t>DI</a:t>
            </a:r>
            <a:r>
              <a:rPr lang="zh-CN" altLang="en-US" dirty="0" smtClean="0"/>
              <a:t>指向的内存单元中的内容复制到指令地址寄存器中，实现跳转。</a:t>
            </a:r>
            <a:endParaRPr lang="en-US" altLang="zh-CN" dirty="0" smtClean="0"/>
          </a:p>
          <a:p>
            <a:pPr lvl="1">
              <a:buFont typeface="Wingdings" panose="05000000000000000000" pitchFamily="2" charset="2"/>
              <a:buChar char="l"/>
            </a:pPr>
            <a:r>
              <a:rPr lang="zh-CN" altLang="en-US" dirty="0" smtClean="0"/>
              <a:t>有关无条件转移指令</a:t>
            </a:r>
            <a:r>
              <a:rPr lang="en-US" altLang="zh-CN" dirty="0" smtClean="0"/>
              <a:t>JMP</a:t>
            </a:r>
            <a:r>
              <a:rPr lang="zh-CN" altLang="en-US" dirty="0" smtClean="0"/>
              <a:t>，详见课本</a:t>
            </a:r>
            <a:r>
              <a:rPr lang="en-US" altLang="zh-CN" dirty="0" smtClean="0"/>
              <a:t>P141-145</a:t>
            </a: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r>
              <a:rPr lang="zh-CN" altLang="en-US" b="1" dirty="0" smtClean="0"/>
              <a:t>习题</a:t>
            </a:r>
            <a:r>
              <a:rPr lang="en-US" altLang="zh-CN" b="1" dirty="0" smtClean="0"/>
              <a:t>25</a:t>
            </a:r>
            <a:r>
              <a:rPr lang="zh-CN" altLang="en-US" b="1" dirty="0" smtClean="0"/>
              <a:t>：解释</a:t>
            </a:r>
            <a:r>
              <a:rPr lang="en-US" altLang="zh-CN" b="1" dirty="0" smtClean="0"/>
              <a:t>LOOPE</a:t>
            </a:r>
            <a:r>
              <a:rPr lang="zh-CN" altLang="en-US" b="1" dirty="0" smtClean="0"/>
              <a:t>指令如何操作？</a:t>
            </a:r>
            <a:endParaRPr lang="en-US" altLang="zh-CN" b="1" dirty="0" smtClean="0"/>
          </a:p>
          <a:p>
            <a:pPr lvl="1">
              <a:buFont typeface="Wingdings" panose="05000000000000000000" pitchFamily="2" charset="2"/>
              <a:buChar char="l"/>
            </a:pPr>
            <a:r>
              <a:rPr lang="zh-CN" altLang="en-US" dirty="0" smtClean="0"/>
              <a:t>详见课本</a:t>
            </a:r>
            <a:r>
              <a:rPr lang="en-US" altLang="zh-CN" dirty="0" smtClean="0"/>
              <a:t>P148</a:t>
            </a:r>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107194" y="3090726"/>
            <a:ext cx="7977392" cy="1413244"/>
          </a:xfrm>
          <a:prstGeom prst="rect">
            <a:avLst/>
          </a:prstGeom>
        </p:spPr>
      </p:pic>
    </p:spTree>
    <p:extLst>
      <p:ext uri="{BB962C8B-B14F-4D97-AF65-F5344CB8AC3E}">
        <p14:creationId xmlns:p14="http://schemas.microsoft.com/office/powerpoint/2010/main" val="2356395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27</a:t>
            </a:r>
            <a:r>
              <a:rPr lang="zh-CN" altLang="en-US" b="1" dirty="0" smtClean="0"/>
              <a:t>：设计指令序列，在</a:t>
            </a:r>
            <a:r>
              <a:rPr lang="en-US" altLang="zh-CN" b="1" dirty="0" smtClean="0"/>
              <a:t>100H</a:t>
            </a:r>
            <a:r>
              <a:rPr lang="zh-CN" altLang="en-US" b="1" dirty="0" smtClean="0"/>
              <a:t>字节的存储块内检索，这个程序必须统计所有高于</a:t>
            </a:r>
            <a:r>
              <a:rPr lang="en-US" altLang="zh-CN" b="1" dirty="0" smtClean="0"/>
              <a:t>42H</a:t>
            </a:r>
            <a:r>
              <a:rPr lang="zh-CN" altLang="en-US" b="1" dirty="0" smtClean="0"/>
              <a:t>的无符号数的数目和低于</a:t>
            </a:r>
            <a:r>
              <a:rPr lang="en-US" altLang="zh-CN" b="1" dirty="0" smtClean="0"/>
              <a:t>42H</a:t>
            </a:r>
            <a:r>
              <a:rPr lang="zh-CN" altLang="en-US" b="1" dirty="0" smtClean="0"/>
              <a:t>的无符号数的数目，高于</a:t>
            </a:r>
            <a:r>
              <a:rPr lang="en-US" altLang="zh-CN" b="1" dirty="0" smtClean="0"/>
              <a:t>42H</a:t>
            </a:r>
            <a:r>
              <a:rPr lang="zh-CN" altLang="en-US" b="1" dirty="0" smtClean="0"/>
              <a:t>的计数值放在数据段存储单元</a:t>
            </a:r>
            <a:r>
              <a:rPr lang="en-US" altLang="zh-CN" b="1" dirty="0" smtClean="0"/>
              <a:t>UP</a:t>
            </a:r>
            <a:r>
              <a:rPr lang="zh-CN" altLang="en-US" b="1" dirty="0" smtClean="0"/>
              <a:t>，低于</a:t>
            </a:r>
            <a:r>
              <a:rPr lang="en-US" altLang="zh-CN" b="1" dirty="0" smtClean="0"/>
              <a:t>42H</a:t>
            </a:r>
            <a:r>
              <a:rPr lang="zh-CN" altLang="en-US" b="1" dirty="0" smtClean="0"/>
              <a:t>的放在</a:t>
            </a:r>
            <a:r>
              <a:rPr lang="en-US" altLang="zh-CN" b="1" dirty="0" smtClean="0"/>
              <a:t>DOWN</a:t>
            </a:r>
          </a:p>
          <a:p>
            <a:pPr lvl="1">
              <a:buFont typeface="Wingdings" panose="05000000000000000000" pitchFamily="2" charset="2"/>
              <a:buChar char="l"/>
            </a:pPr>
            <a:r>
              <a:rPr lang="zh-CN" altLang="en-US" dirty="0" smtClean="0"/>
              <a:t>建议综合使用</a:t>
            </a:r>
            <a:r>
              <a:rPr lang="en-US" altLang="zh-CN" dirty="0" smtClean="0"/>
              <a:t>SCASB</a:t>
            </a:r>
            <a:r>
              <a:rPr lang="zh-CN" altLang="en-US" dirty="0" smtClean="0"/>
              <a:t>指令和</a:t>
            </a:r>
            <a:r>
              <a:rPr lang="en-US" altLang="zh-CN" dirty="0" smtClean="0"/>
              <a:t>LOOP</a:t>
            </a:r>
            <a:r>
              <a:rPr lang="zh-CN" altLang="en-US" dirty="0" smtClean="0"/>
              <a:t>指令</a:t>
            </a:r>
            <a:endParaRPr lang="en-US" altLang="zh-CN" dirty="0" smtClean="0"/>
          </a:p>
          <a:p>
            <a:pPr lvl="1">
              <a:buFont typeface="Wingdings" panose="05000000000000000000" pitchFamily="2" charset="2"/>
              <a:buChar char="l"/>
            </a:pPr>
            <a:r>
              <a:rPr lang="zh-CN" altLang="en-US" dirty="0"/>
              <a:t>参考</a:t>
            </a:r>
            <a:r>
              <a:rPr lang="zh-CN" altLang="en-US" dirty="0" smtClean="0"/>
              <a:t>答案：</a:t>
            </a: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4706868" y="1600502"/>
            <a:ext cx="5940440" cy="3592600"/>
          </a:xfrm>
          <a:prstGeom prst="rect">
            <a:avLst/>
          </a:prstGeom>
        </p:spPr>
      </p:pic>
    </p:spTree>
    <p:extLst>
      <p:ext uri="{BB962C8B-B14F-4D97-AF65-F5344CB8AC3E}">
        <p14:creationId xmlns:p14="http://schemas.microsoft.com/office/powerpoint/2010/main" val="3720814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41</a:t>
            </a:r>
            <a:r>
              <a:rPr lang="zh-CN" altLang="en-US" b="1" dirty="0" smtClean="0"/>
              <a:t>：写出求</a:t>
            </a:r>
            <a:r>
              <a:rPr lang="en-US" altLang="zh-CN" b="1" dirty="0" smtClean="0"/>
              <a:t>EAX</a:t>
            </a:r>
            <a:r>
              <a:rPr lang="zh-CN" altLang="en-US" b="1" dirty="0" smtClean="0"/>
              <a:t>、</a:t>
            </a:r>
            <a:r>
              <a:rPr lang="en-US" altLang="zh-CN" b="1" dirty="0" smtClean="0"/>
              <a:t>EBX</a:t>
            </a:r>
            <a:r>
              <a:rPr lang="zh-CN" altLang="en-US" b="1" dirty="0" smtClean="0"/>
              <a:t>、</a:t>
            </a:r>
            <a:r>
              <a:rPr lang="en-US" altLang="zh-CN" b="1" dirty="0" smtClean="0"/>
              <a:t>ECX</a:t>
            </a:r>
            <a:r>
              <a:rPr lang="zh-CN" altLang="en-US" b="1" dirty="0" smtClean="0"/>
              <a:t>和</a:t>
            </a:r>
            <a:r>
              <a:rPr lang="en-US" altLang="zh-CN" b="1" dirty="0" smtClean="0"/>
              <a:t>EDX</a:t>
            </a:r>
            <a:r>
              <a:rPr lang="zh-CN" altLang="en-US" b="1" dirty="0" smtClean="0"/>
              <a:t>之和的过程。若出现进位，将逻辑</a:t>
            </a:r>
            <a:r>
              <a:rPr lang="en-US" altLang="zh-CN" b="1" dirty="0" smtClean="0"/>
              <a:t>1</a:t>
            </a:r>
            <a:r>
              <a:rPr lang="zh-CN" altLang="en-US" b="1" dirty="0" smtClean="0"/>
              <a:t>放入</a:t>
            </a:r>
            <a:r>
              <a:rPr lang="en-US" altLang="zh-CN" b="1" dirty="0" smtClean="0"/>
              <a:t>EDI</a:t>
            </a:r>
            <a:r>
              <a:rPr lang="zh-CN" altLang="en-US" b="1" dirty="0" smtClean="0"/>
              <a:t>，若不出现，将</a:t>
            </a:r>
            <a:r>
              <a:rPr lang="en-US" altLang="zh-CN" b="1" dirty="0" smtClean="0"/>
              <a:t>0</a:t>
            </a:r>
            <a:r>
              <a:rPr lang="zh-CN" altLang="en-US" b="1" dirty="0" smtClean="0"/>
              <a:t>放入</a:t>
            </a:r>
            <a:r>
              <a:rPr lang="en-US" altLang="zh-CN" b="1" dirty="0" smtClean="0"/>
              <a:t>EDI</a:t>
            </a:r>
            <a:r>
              <a:rPr lang="zh-CN" altLang="en-US" b="1" dirty="0" smtClean="0"/>
              <a:t>，程序执行之后，和要放在</a:t>
            </a:r>
            <a:r>
              <a:rPr lang="en-US" altLang="zh-CN" b="1" dirty="0" smtClean="0"/>
              <a:t>EAX</a:t>
            </a:r>
            <a:r>
              <a:rPr lang="zh-CN" altLang="en-US" b="1" dirty="0" smtClean="0"/>
              <a:t>中。</a:t>
            </a:r>
            <a:endParaRPr lang="en-US" altLang="zh-CN" b="1" dirty="0" smtClean="0"/>
          </a:p>
          <a:p>
            <a:pPr lvl="1">
              <a:buFont typeface="Wingdings" panose="05000000000000000000" pitchFamily="2" charset="2"/>
              <a:buChar char="l"/>
            </a:pPr>
            <a:r>
              <a:rPr lang="zh-CN" altLang="en-US" dirty="0" smtClean="0"/>
              <a:t>主要考察</a:t>
            </a:r>
            <a:r>
              <a:rPr lang="en-US" altLang="zh-CN" dirty="0" smtClean="0"/>
              <a:t>JNC</a:t>
            </a:r>
            <a:r>
              <a:rPr lang="zh-CN" altLang="en-US" dirty="0" smtClean="0"/>
              <a:t>指令和过程</a:t>
            </a:r>
            <a:r>
              <a:rPr lang="zh-CN" altLang="en-US" dirty="0"/>
              <a:t>编写</a:t>
            </a:r>
            <a:r>
              <a:rPr lang="en-US" altLang="zh-CN" dirty="0" smtClean="0"/>
              <a:t>.</a:t>
            </a:r>
            <a:endParaRPr lang="en-US" altLang="zh-CN" dirty="0"/>
          </a:p>
          <a:p>
            <a:pPr lvl="1">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548351" y="1665227"/>
            <a:ext cx="5747442" cy="4028207"/>
          </a:xfrm>
          <a:prstGeom prst="rect">
            <a:avLst/>
          </a:prstGeom>
        </p:spPr>
      </p:pic>
    </p:spTree>
    <p:extLst>
      <p:ext uri="{BB962C8B-B14F-4D97-AF65-F5344CB8AC3E}">
        <p14:creationId xmlns:p14="http://schemas.microsoft.com/office/powerpoint/2010/main" val="2606679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第六章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47</a:t>
            </a:r>
            <a:r>
              <a:rPr lang="zh-CN" altLang="en-US" b="1" dirty="0" smtClean="0"/>
              <a:t>：</a:t>
            </a:r>
            <a:r>
              <a:rPr lang="en-US" altLang="zh-CN" b="1" dirty="0" smtClean="0"/>
              <a:t>IRET</a:t>
            </a:r>
            <a:r>
              <a:rPr lang="zh-CN" altLang="en-US" b="1" dirty="0" smtClean="0"/>
              <a:t>指令与</a:t>
            </a:r>
            <a:r>
              <a:rPr lang="en-US" altLang="zh-CN" b="1" dirty="0" smtClean="0"/>
              <a:t>RET</a:t>
            </a:r>
            <a:r>
              <a:rPr lang="zh-CN" altLang="en-US" b="1" dirty="0" smtClean="0"/>
              <a:t>指令有什么区别</a:t>
            </a:r>
            <a:endParaRPr lang="en-US" altLang="zh-CN" b="1" dirty="0" smtClean="0"/>
          </a:p>
          <a:p>
            <a:pPr lvl="1">
              <a:buFont typeface="Wingdings" panose="05000000000000000000" pitchFamily="2" charset="2"/>
              <a:buChar char="l"/>
            </a:pPr>
            <a:r>
              <a:rPr lang="en-US" altLang="zh-CN" dirty="0" smtClean="0"/>
              <a:t>RET</a:t>
            </a:r>
            <a:r>
              <a:rPr lang="zh-CN" altLang="en-US" dirty="0" smtClean="0"/>
              <a:t>指令详见课本</a:t>
            </a:r>
            <a:r>
              <a:rPr lang="en-US" altLang="zh-CN" dirty="0" smtClean="0"/>
              <a:t>P156</a:t>
            </a:r>
            <a:r>
              <a:rPr lang="zh-CN" altLang="en-US" dirty="0" smtClean="0"/>
              <a:t>，</a:t>
            </a:r>
            <a:r>
              <a:rPr lang="en-US" altLang="zh-CN" dirty="0" smtClean="0"/>
              <a:t>IRET</a:t>
            </a:r>
            <a:r>
              <a:rPr lang="zh-CN" altLang="en-US" dirty="0" smtClean="0"/>
              <a:t>指令详见课本</a:t>
            </a:r>
            <a:r>
              <a:rPr lang="en-US" altLang="zh-CN" dirty="0" smtClean="0"/>
              <a:t>P158-159.</a:t>
            </a:r>
          </a:p>
          <a:p>
            <a:pPr lvl="1">
              <a:buFont typeface="Wingdings" panose="05000000000000000000" pitchFamily="2" charset="2"/>
              <a:buChar char="l"/>
            </a:pPr>
            <a:r>
              <a:rPr lang="zh-CN" altLang="en-US" dirty="0"/>
              <a:t>参考</a:t>
            </a:r>
            <a:r>
              <a:rPr lang="zh-CN" altLang="en-US" dirty="0" smtClean="0"/>
              <a:t>答案：</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a:t>补充</a:t>
            </a:r>
            <a:r>
              <a:rPr lang="zh-CN" altLang="en-US" b="1" dirty="0" smtClean="0"/>
              <a:t>题</a:t>
            </a:r>
            <a:r>
              <a:rPr lang="en-US" altLang="zh-CN" b="1" dirty="0" smtClean="0"/>
              <a:t>1 </a:t>
            </a:r>
            <a:r>
              <a:rPr lang="zh-CN" altLang="en-US" b="1" dirty="0" smtClean="0"/>
              <a:t>下列程序段执行完成后，程序转移到了哪里？</a:t>
            </a:r>
            <a:endParaRPr lang="en-US" altLang="zh-CN" b="1" dirty="0" smtClean="0"/>
          </a:p>
          <a:p>
            <a:pPr lvl="1">
              <a:buFont typeface="Wingdings" panose="05000000000000000000" pitchFamily="2" charset="2"/>
              <a:buChar char="l"/>
            </a:pPr>
            <a:r>
              <a:rPr lang="zh-CN" altLang="en-US" dirty="0" smtClean="0"/>
              <a:t>程序</a:t>
            </a:r>
            <a:r>
              <a:rPr lang="en-US" altLang="zh-CN" dirty="0" smtClean="0"/>
              <a:t>1</a:t>
            </a:r>
            <a:r>
              <a:rPr lang="zh-CN" altLang="en-US" dirty="0" smtClean="0"/>
              <a:t>：</a:t>
            </a:r>
            <a:endParaRPr lang="en-US" altLang="zh-CN" dirty="0" smtClean="0"/>
          </a:p>
          <a:p>
            <a:pPr lvl="2">
              <a:buFont typeface="Wingdings" panose="05000000000000000000" pitchFamily="2" charset="2"/>
              <a:buChar char="l"/>
            </a:pPr>
            <a:r>
              <a:rPr lang="zh-CN" altLang="en-US" dirty="0" smtClean="0"/>
              <a:t>运算结果没有溢出，</a:t>
            </a:r>
            <a:r>
              <a:rPr lang="en-US" altLang="zh-CN" dirty="0" smtClean="0"/>
              <a:t>OF=0</a:t>
            </a:r>
            <a:r>
              <a:rPr lang="zh-CN" altLang="en-US" dirty="0" smtClean="0"/>
              <a:t>，跳转</a:t>
            </a:r>
            <a:r>
              <a:rPr lang="en-US" altLang="zh-CN" dirty="0" smtClean="0"/>
              <a:t>L1</a:t>
            </a:r>
            <a:endParaRPr lang="en-US" altLang="zh-CN" dirty="0"/>
          </a:p>
          <a:p>
            <a:pPr>
              <a:buFont typeface="Wingdings" panose="05000000000000000000" pitchFamily="2" charset="2"/>
              <a:buChar char="l"/>
            </a:pPr>
            <a:endParaRPr lang="en-US" altLang="zh-CN" dirty="0" smtClean="0"/>
          </a:p>
          <a:p>
            <a:pPr marL="201168" lvl="1" indent="0">
              <a:buNone/>
            </a:pPr>
            <a:endParaRPr lang="en-US" altLang="zh-CN" dirty="0" smtClean="0"/>
          </a:p>
          <a:p>
            <a:pPr marL="201168" lvl="1" indent="0">
              <a:buNone/>
            </a:pPr>
            <a:endParaRPr lang="en-US" altLang="zh-CN" dirty="0" smtClean="0"/>
          </a:p>
          <a:p>
            <a:pPr marL="201168" lvl="1" indent="0">
              <a:buNone/>
            </a:pPr>
            <a:endParaRPr lang="en-US" altLang="zh-CN" dirty="0"/>
          </a:p>
          <a:p>
            <a:pPr lvl="1">
              <a:buFont typeface="Wingdings" panose="05000000000000000000" pitchFamily="2" charset="2"/>
              <a:buChar char="l"/>
            </a:pPr>
            <a:r>
              <a:rPr lang="zh-CN" altLang="en-US" dirty="0" smtClean="0"/>
              <a:t>程序</a:t>
            </a:r>
            <a:r>
              <a:rPr lang="en-US" altLang="zh-CN" dirty="0" smtClean="0"/>
              <a:t>2</a:t>
            </a:r>
            <a:r>
              <a:rPr lang="zh-CN" altLang="en-US" dirty="0" smtClean="0"/>
              <a:t>：</a:t>
            </a:r>
            <a:endParaRPr lang="en-US" altLang="zh-CN" dirty="0"/>
          </a:p>
          <a:p>
            <a:pPr lvl="2">
              <a:buFont typeface="Wingdings" panose="05000000000000000000" pitchFamily="2" charset="2"/>
              <a:buChar char="l"/>
            </a:pPr>
            <a:r>
              <a:rPr lang="zh-CN" altLang="en-US" dirty="0"/>
              <a:t>运算</a:t>
            </a:r>
            <a:r>
              <a:rPr lang="zh-CN" altLang="en-US" dirty="0" smtClean="0"/>
              <a:t>结果</a:t>
            </a:r>
            <a:r>
              <a:rPr lang="zh-CN" altLang="en-US" dirty="0"/>
              <a:t>没有</a:t>
            </a:r>
            <a:r>
              <a:rPr lang="zh-CN" altLang="en-US" dirty="0" smtClean="0"/>
              <a:t>产生最高位借位，</a:t>
            </a:r>
            <a:r>
              <a:rPr lang="en-US" altLang="zh-CN" dirty="0" smtClean="0"/>
              <a:t>CF=0</a:t>
            </a:r>
            <a:r>
              <a:rPr lang="zh-CN" altLang="en-US" dirty="0"/>
              <a:t>，跳转</a:t>
            </a:r>
            <a:r>
              <a:rPr lang="en-US" altLang="zh-CN" dirty="0" smtClean="0"/>
              <a:t>L3</a:t>
            </a:r>
            <a:endParaRPr lang="en-US" altLang="zh-CN" dirty="0"/>
          </a:p>
          <a:p>
            <a:pPr marL="914400" lvl="1" indent="-457200">
              <a:buNone/>
            </a:pPr>
            <a:endParaRPr lang="en-US" altLang="zh-CN" dirty="0"/>
          </a:p>
        </p:txBody>
      </p:sp>
      <p:sp>
        <p:nvSpPr>
          <p:cNvPr id="4" name="文本占位符 3"/>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4226943" y="937035"/>
            <a:ext cx="7783621" cy="2068880"/>
          </a:xfrm>
          <a:prstGeom prst="rect">
            <a:avLst/>
          </a:prstGeom>
        </p:spPr>
      </p:pic>
      <p:pic>
        <p:nvPicPr>
          <p:cNvPr id="10" name="图片 9"/>
          <p:cNvPicPr>
            <a:picLocks noChangeAspect="1"/>
          </p:cNvPicPr>
          <p:nvPr/>
        </p:nvPicPr>
        <p:blipFill>
          <a:blip r:embed="rId4"/>
          <a:stretch>
            <a:fillRect/>
          </a:stretch>
        </p:blipFill>
        <p:spPr>
          <a:xfrm>
            <a:off x="7724302" y="3368165"/>
            <a:ext cx="4039566" cy="1686914"/>
          </a:xfrm>
          <a:prstGeom prst="rect">
            <a:avLst/>
          </a:prstGeom>
        </p:spPr>
      </p:pic>
      <p:pic>
        <p:nvPicPr>
          <p:cNvPr id="11" name="图片 10"/>
          <p:cNvPicPr>
            <a:picLocks noChangeAspect="1"/>
          </p:cNvPicPr>
          <p:nvPr/>
        </p:nvPicPr>
        <p:blipFill>
          <a:blip r:embed="rId5"/>
          <a:stretch>
            <a:fillRect/>
          </a:stretch>
        </p:blipFill>
        <p:spPr>
          <a:xfrm>
            <a:off x="4518479" y="4082308"/>
            <a:ext cx="1457143" cy="1066667"/>
          </a:xfrm>
          <a:prstGeom prst="rect">
            <a:avLst/>
          </a:prstGeom>
        </p:spPr>
      </p:pic>
      <p:pic>
        <p:nvPicPr>
          <p:cNvPr id="12" name="图片 11"/>
          <p:cNvPicPr>
            <a:picLocks noChangeAspect="1"/>
          </p:cNvPicPr>
          <p:nvPr/>
        </p:nvPicPr>
        <p:blipFill>
          <a:blip r:embed="rId6"/>
          <a:stretch>
            <a:fillRect/>
          </a:stretch>
        </p:blipFill>
        <p:spPr>
          <a:xfrm>
            <a:off x="8321907" y="5267109"/>
            <a:ext cx="1180952" cy="1038095"/>
          </a:xfrm>
          <a:prstGeom prst="rect">
            <a:avLst/>
          </a:prstGeom>
        </p:spPr>
      </p:pic>
    </p:spTree>
    <p:extLst>
      <p:ext uri="{BB962C8B-B14F-4D97-AF65-F5344CB8AC3E}">
        <p14:creationId xmlns:p14="http://schemas.microsoft.com/office/powerpoint/2010/main" val="1558072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第七章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t>补充题</a:t>
            </a:r>
            <a:r>
              <a:rPr lang="en-US" altLang="zh-CN" sz="2000" b="1" dirty="0" smtClean="0"/>
              <a:t>1</a:t>
            </a:r>
            <a:r>
              <a:rPr lang="zh-CN" altLang="en-US" sz="2000" b="1" dirty="0" smtClean="0"/>
              <a:t>：</a:t>
            </a:r>
            <a:r>
              <a:rPr lang="en-US" altLang="zh-CN" sz="2000" b="1" dirty="0" smtClean="0"/>
              <a:t> </a:t>
            </a:r>
            <a:r>
              <a:rPr lang="zh-CN" altLang="en-US" sz="2000" b="1" dirty="0" smtClean="0"/>
              <a:t>编写一个短的可由</a:t>
            </a:r>
            <a:r>
              <a:rPr lang="en-US" altLang="zh-CN" sz="2000" b="1" dirty="0" smtClean="0"/>
              <a:t>C++</a:t>
            </a:r>
            <a:r>
              <a:rPr lang="zh-CN" altLang="en-US" sz="2000" b="1" dirty="0" smtClean="0"/>
              <a:t>使用的汇编语言模块，该程序将一个数字变为其绝对值。程序名为</a:t>
            </a:r>
            <a:r>
              <a:rPr lang="en-US" altLang="zh-CN" sz="2000" b="1" dirty="0" smtClean="0"/>
              <a:t>Abs</a:t>
            </a:r>
            <a:r>
              <a:rPr lang="zh-CN" altLang="en-US" sz="2000" b="1" dirty="0" smtClean="0"/>
              <a:t>，假定数字是一个</a:t>
            </a:r>
            <a:r>
              <a:rPr lang="en-US" altLang="zh-CN" sz="2000" b="1" dirty="0" smtClean="0"/>
              <a:t>32</a:t>
            </a:r>
            <a:r>
              <a:rPr lang="zh-CN" altLang="en-US" sz="2000" b="1" dirty="0" smtClean="0"/>
              <a:t>位有符号整数。</a:t>
            </a:r>
            <a:endParaRPr lang="en-US" altLang="zh-CN" sz="2000" b="1" dirty="0" smtClean="0"/>
          </a:p>
          <a:p>
            <a:pPr lvl="2">
              <a:buFont typeface="Wingdings" panose="05000000000000000000" pitchFamily="2" charset="2"/>
              <a:buChar char="l"/>
            </a:pPr>
            <a:r>
              <a:rPr lang="zh-CN" altLang="en-US" sz="1800" dirty="0" smtClean="0"/>
              <a:t>参考</a:t>
            </a:r>
            <a:r>
              <a:rPr lang="zh-CN" altLang="en-US" sz="1800" dirty="0"/>
              <a:t>此题的初衷是考察汇编模块可以与</a:t>
            </a:r>
            <a:r>
              <a:rPr lang="en-US" altLang="zh-CN" sz="1800" dirty="0"/>
              <a:t>C++</a:t>
            </a:r>
            <a:r>
              <a:rPr lang="zh-CN" altLang="en-US" sz="1800" dirty="0"/>
              <a:t>模块链接在一起（课本</a:t>
            </a:r>
            <a:r>
              <a:rPr lang="en-US" altLang="zh-CN" sz="1800" dirty="0"/>
              <a:t>P181</a:t>
            </a:r>
            <a:r>
              <a:rPr lang="zh-CN" altLang="en-US" sz="1800" dirty="0"/>
              <a:t>）</a:t>
            </a:r>
            <a:endParaRPr lang="en-US" altLang="zh-CN" sz="1800" dirty="0"/>
          </a:p>
          <a:p>
            <a:pPr lvl="2">
              <a:buFont typeface="Wingdings" panose="05000000000000000000" pitchFamily="2" charset="2"/>
              <a:buChar char="l"/>
            </a:pPr>
            <a:r>
              <a:rPr lang="zh-CN" altLang="en-US" sz="1800" dirty="0" smtClean="0"/>
              <a:t>答案：</a:t>
            </a:r>
            <a:endParaRPr lang="en-US" altLang="zh-CN" sz="1800" dirty="0" smtClean="0"/>
          </a:p>
          <a:p>
            <a:pPr marL="384048" lvl="2" indent="0">
              <a:buNone/>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p:txBody>
      </p:sp>
      <p:sp>
        <p:nvSpPr>
          <p:cNvPr id="4" name="文本占位符 3"/>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5302395" y="1737359"/>
            <a:ext cx="4868147" cy="4488263"/>
          </a:xfrm>
          <a:prstGeom prst="rect">
            <a:avLst/>
          </a:prstGeom>
        </p:spPr>
      </p:pic>
    </p:spTree>
    <p:extLst>
      <p:ext uri="{BB962C8B-B14F-4D97-AF65-F5344CB8AC3E}">
        <p14:creationId xmlns:p14="http://schemas.microsoft.com/office/powerpoint/2010/main" val="3352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第八章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t>习题</a:t>
            </a:r>
            <a:r>
              <a:rPr lang="en-US" altLang="zh-CN" sz="2000" b="1" dirty="0" smtClean="0"/>
              <a:t>13</a:t>
            </a:r>
            <a:r>
              <a:rPr lang="zh-CN" altLang="en-US" sz="2000" b="1" dirty="0" smtClean="0"/>
              <a:t>：设计</a:t>
            </a:r>
            <a:r>
              <a:rPr lang="zh-CN" altLang="en-US" sz="2000" b="1" dirty="0"/>
              <a:t>一</a:t>
            </a:r>
            <a:r>
              <a:rPr lang="zh-CN" altLang="en-US" sz="2000" b="1" dirty="0" smtClean="0"/>
              <a:t>个名为</a:t>
            </a:r>
            <a:r>
              <a:rPr lang="en-US" altLang="zh-CN" sz="2000" b="1" dirty="0" smtClean="0"/>
              <a:t>ADDLIST PARA1,PARA2</a:t>
            </a:r>
            <a:r>
              <a:rPr lang="zh-CN" altLang="en-US" sz="2000" b="1" dirty="0" smtClean="0"/>
              <a:t>的宏，将</a:t>
            </a:r>
            <a:r>
              <a:rPr lang="en-US" altLang="zh-CN" sz="2000" b="1" dirty="0" smtClean="0"/>
              <a:t>PARA1</a:t>
            </a:r>
            <a:r>
              <a:rPr lang="zh-CN" altLang="en-US" sz="2000" b="1" dirty="0" smtClean="0"/>
              <a:t>中的数与</a:t>
            </a:r>
            <a:r>
              <a:rPr lang="en-US" altLang="zh-CN" sz="2000" b="1" dirty="0" smtClean="0"/>
              <a:t>PARA2</a:t>
            </a:r>
            <a:r>
              <a:rPr lang="zh-CN" altLang="en-US" sz="2000" b="1" dirty="0" smtClean="0"/>
              <a:t>中的数相加。每个参数均代表一个存储区，调用此宏前，相加的字节数用寄存器</a:t>
            </a:r>
            <a:r>
              <a:rPr lang="en-US" altLang="zh-CN" sz="2000" b="1" dirty="0" smtClean="0"/>
              <a:t>CX</a:t>
            </a:r>
            <a:r>
              <a:rPr lang="zh-CN" altLang="en-US" sz="2000" b="1" dirty="0" smtClean="0"/>
              <a:t>表示。</a:t>
            </a:r>
            <a:endParaRPr lang="en-US" altLang="zh-CN" sz="2000" b="1" dirty="0" smtClean="0"/>
          </a:p>
          <a:p>
            <a:pPr lvl="2">
              <a:buFont typeface="Wingdings" panose="05000000000000000000" pitchFamily="2" charset="2"/>
              <a:buChar char="l"/>
            </a:pPr>
            <a:r>
              <a:rPr lang="zh-CN" altLang="en-US" sz="1800" dirty="0" smtClean="0"/>
              <a:t>注意本题考察点是“宏”而不是“子过程”</a:t>
            </a:r>
            <a:endParaRPr lang="en-US" altLang="zh-CN" sz="1800" dirty="0" smtClean="0"/>
          </a:p>
          <a:p>
            <a:pPr lvl="2">
              <a:buFont typeface="Wingdings" panose="05000000000000000000" pitchFamily="2" charset="2"/>
              <a:buChar char="l"/>
            </a:pPr>
            <a:r>
              <a:rPr lang="zh-CN" altLang="en-US" sz="1800" dirty="0"/>
              <a:t>参考</a:t>
            </a:r>
            <a:r>
              <a:rPr lang="zh-CN" altLang="en-US" sz="1800" dirty="0" smtClean="0"/>
              <a:t>答案：</a:t>
            </a:r>
            <a:endParaRPr lang="en-US" altLang="zh-CN" sz="1800"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557339" y="1633660"/>
            <a:ext cx="5176743" cy="4309940"/>
          </a:xfrm>
          <a:prstGeom prst="rect">
            <a:avLst/>
          </a:prstGeom>
        </p:spPr>
      </p:pic>
    </p:spTree>
    <p:extLst>
      <p:ext uri="{BB962C8B-B14F-4D97-AF65-F5344CB8AC3E}">
        <p14:creationId xmlns:p14="http://schemas.microsoft.com/office/powerpoint/2010/main" val="1021627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15:</a:t>
                </a:r>
                <a:r>
                  <a:rPr lang="en-US" altLang="zh-CN" sz="2000" b="1" dirty="0" smtClean="0">
                    <a:latin typeface="+mn-ea"/>
                  </a:rPr>
                  <a:t> DRAM</a:t>
                </a:r>
                <a:r>
                  <a:rPr lang="zh-CN" altLang="en-US" sz="2000" b="1" dirty="0" smtClean="0">
                    <a:latin typeface="+mn-ea"/>
                  </a:rPr>
                  <a:t>的</a:t>
                </a:r>
                <a14:m>
                  <m:oMath xmlns:m="http://schemas.openxmlformats.org/officeDocument/2006/math">
                    <m:acc>
                      <m:accPr>
                        <m:chr m:val="̅"/>
                        <m:ctrlPr>
                          <a:rPr lang="zh-CN" altLang="en-US" sz="2000" b="1" i="1" smtClean="0">
                            <a:latin typeface="+mn-ea"/>
                          </a:rPr>
                        </m:ctrlPr>
                      </m:accPr>
                      <m:e>
                        <m:r>
                          <a:rPr lang="en-US" altLang="zh-CN" sz="2000" b="1" i="1" smtClean="0">
                            <a:latin typeface="+mn-ea"/>
                          </a:rPr>
                          <m:t>𝑪𝑨𝑺</m:t>
                        </m:r>
                      </m:e>
                    </m:acc>
                    <m:r>
                      <a:rPr lang="zh-CN" altLang="en-US" sz="2000" b="1" i="1" smtClean="0">
                        <a:latin typeface="+mn-ea"/>
                      </a:rPr>
                      <m:t>和</m:t>
                    </m:r>
                    <m:acc>
                      <m:accPr>
                        <m:chr m:val="̅"/>
                        <m:ctrlPr>
                          <a:rPr lang="zh-CN" altLang="en-US" sz="2000" b="1" i="1">
                            <a:latin typeface="+mn-ea"/>
                          </a:rPr>
                        </m:ctrlPr>
                      </m:accPr>
                      <m:e>
                        <m:r>
                          <a:rPr lang="en-US" altLang="zh-CN" sz="2000" b="1" i="1" smtClean="0">
                            <a:latin typeface="+mn-ea"/>
                          </a:rPr>
                          <m:t>𝑹</m:t>
                        </m:r>
                        <m:r>
                          <a:rPr lang="en-US" altLang="zh-CN" sz="2000" b="1" i="1">
                            <a:latin typeface="+mn-ea"/>
                          </a:rPr>
                          <m:t>𝑨𝑺</m:t>
                        </m:r>
                      </m:e>
                    </m:acc>
                    <m:r>
                      <a:rPr lang="zh-CN" altLang="en-US" sz="2000" b="1" i="1">
                        <a:latin typeface="+mn-ea"/>
                      </a:rPr>
                      <m:t>输入</m:t>
                    </m:r>
                    <m:r>
                      <a:rPr lang="zh-CN" altLang="en-US" sz="2000" b="1" i="1" smtClean="0">
                        <a:latin typeface="+mn-ea"/>
                      </a:rPr>
                      <m:t>的</m:t>
                    </m:r>
                    <m:r>
                      <a:rPr lang="zh-CN" altLang="en-US" sz="2000" b="1" i="1">
                        <a:latin typeface="+mn-ea"/>
                      </a:rPr>
                      <m:t>用途</m:t>
                    </m:r>
                    <m:r>
                      <a:rPr lang="zh-CN" altLang="en-US" sz="2000" b="1" i="1" smtClean="0">
                        <a:latin typeface="+mn-ea"/>
                      </a:rPr>
                      <m:t>是什么</m:t>
                    </m:r>
                    <m:r>
                      <a:rPr lang="zh-CN" altLang="en-US" sz="2000" b="1" i="1">
                        <a:latin typeface="+mn-ea"/>
                      </a:rPr>
                      <m:t>？</m:t>
                    </m:r>
                  </m:oMath>
                </a14:m>
                <a:endParaRPr lang="en-US" altLang="zh-CN" sz="2000" b="1" dirty="0" smtClean="0">
                  <a:latin typeface="+mn-ea"/>
                </a:endParaRPr>
              </a:p>
              <a:p>
                <a:pPr lvl="2">
                  <a:buFont typeface="Wingdings" panose="05000000000000000000" pitchFamily="2" charset="2"/>
                  <a:buChar char="l"/>
                </a:pPr>
                <a:r>
                  <a:rPr lang="zh-CN" altLang="en-US" sz="1800" dirty="0" smtClean="0">
                    <a:latin typeface="+mn-ea"/>
                  </a:rPr>
                  <a:t>详见课本</a:t>
                </a:r>
                <a:r>
                  <a:rPr lang="en-US" altLang="zh-CN" sz="1800" dirty="0" smtClean="0">
                    <a:latin typeface="+mn-ea"/>
                  </a:rPr>
                  <a:t>P255</a:t>
                </a:r>
                <a:r>
                  <a:rPr lang="zh-CN" altLang="en-US" sz="1800" dirty="0" smtClean="0">
                    <a:latin typeface="+mn-ea"/>
                  </a:rPr>
                  <a:t>和</a:t>
                </a:r>
                <a:r>
                  <a:rPr lang="en-US" altLang="zh-CN" sz="1800" dirty="0" smtClean="0">
                    <a:latin typeface="+mn-ea"/>
                  </a:rPr>
                  <a:t>P284</a:t>
                </a:r>
                <a:endParaRPr lang="en-US" altLang="zh-CN" sz="1800" dirty="0" smtClean="0">
                  <a:latin typeface="+mn-ea"/>
                </a:endParaRPr>
              </a:p>
              <a:p>
                <a:pPr lvl="2">
                  <a:buFont typeface="Wingdings" panose="05000000000000000000" pitchFamily="2" charset="2"/>
                  <a:buChar char="l"/>
                </a:pPr>
                <a:r>
                  <a:rPr lang="zh-CN" altLang="en-US" sz="1800" dirty="0" smtClean="0">
                    <a:latin typeface="+mn-ea"/>
                  </a:rPr>
                  <a:t>回答重点：</a:t>
                </a:r>
                <a14:m>
                  <m:oMath xmlns:m="http://schemas.openxmlformats.org/officeDocument/2006/math">
                    <m:acc>
                      <m:accPr>
                        <m:chr m:val="̅"/>
                        <m:ctrlPr>
                          <a:rPr lang="zh-CN" altLang="en-US" sz="1800" i="1">
                            <a:latin typeface="+mn-ea"/>
                          </a:rPr>
                        </m:ctrlPr>
                      </m:accPr>
                      <m:e>
                        <m:r>
                          <a:rPr lang="en-US" altLang="zh-CN" sz="1800" i="1">
                            <a:latin typeface="+mn-ea"/>
                          </a:rPr>
                          <m:t>𝐶𝐴𝑆</m:t>
                        </m:r>
                      </m:e>
                    </m:acc>
                  </m:oMath>
                </a14:m>
                <a:r>
                  <a:rPr lang="zh-CN" altLang="en-US" sz="1800" dirty="0" smtClean="0">
                    <a:latin typeface="+mn-ea"/>
                  </a:rPr>
                  <a:t>列地址选通，</a:t>
                </a:r>
                <a14:m>
                  <m:oMath xmlns:m="http://schemas.openxmlformats.org/officeDocument/2006/math">
                    <m:acc>
                      <m:accPr>
                        <m:chr m:val="̅"/>
                        <m:ctrlPr>
                          <a:rPr lang="zh-CN" altLang="en-US" sz="1800" i="1">
                            <a:latin typeface="+mn-ea"/>
                          </a:rPr>
                        </m:ctrlPr>
                      </m:accPr>
                      <m:e>
                        <m:r>
                          <a:rPr lang="en-US" altLang="zh-CN" sz="1800" i="1">
                            <a:latin typeface="+mn-ea"/>
                          </a:rPr>
                          <m:t>𝑅</m:t>
                        </m:r>
                        <m:r>
                          <a:rPr lang="en-US" altLang="zh-CN" sz="1800" i="1">
                            <a:latin typeface="+mn-ea"/>
                          </a:rPr>
                          <m:t>𝐴𝑆</m:t>
                        </m:r>
                      </m:e>
                    </m:acc>
                  </m:oMath>
                </a14:m>
                <a:r>
                  <a:rPr lang="zh-CN" altLang="en-US" sz="1800" dirty="0" smtClean="0">
                    <a:latin typeface="+mn-ea"/>
                  </a:rPr>
                  <a:t>行地址选通</a:t>
                </a:r>
                <a:endParaRPr lang="en-US" altLang="zh-CN" sz="1800" dirty="0" smtClean="0">
                  <a:latin typeface="+mn-ea"/>
                </a:endParaRPr>
              </a:p>
              <a:p>
                <a:pPr lvl="2">
                  <a:buFont typeface="Wingdings" panose="05000000000000000000" pitchFamily="2" charset="2"/>
                  <a:buChar char="l"/>
                </a:pPr>
                <a:r>
                  <a:rPr lang="zh-CN" altLang="en-US" sz="1800" dirty="0">
                    <a:latin typeface="+mn-ea"/>
                  </a:rPr>
                  <a:t>工作</a:t>
                </a:r>
                <a:r>
                  <a:rPr lang="zh-CN" altLang="en-US" sz="1800" dirty="0" smtClean="0">
                    <a:latin typeface="+mn-ea"/>
                  </a:rPr>
                  <a:t>方式：</a:t>
                </a:r>
                <a:endParaRPr lang="en-US" altLang="zh-CN" sz="1800" dirty="0" smtClean="0">
                  <a:latin typeface="+mn-ea"/>
                </a:endParaRPr>
              </a:p>
              <a:p>
                <a:pPr lvl="3">
                  <a:buFont typeface="Wingdings" panose="05000000000000000000" pitchFamily="2" charset="2"/>
                  <a:buChar char="l"/>
                </a:pPr>
                <a:r>
                  <a:rPr lang="en-US" altLang="zh-CN" dirty="0" smtClean="0">
                    <a:latin typeface="+mn-ea"/>
                  </a:rPr>
                  <a:t>1.</a:t>
                </a:r>
                <a:r>
                  <a:rPr lang="zh-CN" altLang="en-US" dirty="0" smtClean="0">
                    <a:latin typeface="+mn-ea"/>
                  </a:rPr>
                  <a:t>当指定</a:t>
                </a:r>
                <a:r>
                  <a:rPr lang="en-US" altLang="zh-CN" dirty="0" smtClean="0">
                    <a:latin typeface="+mn-ea"/>
                  </a:rPr>
                  <a:t>DRAM</a:t>
                </a:r>
                <a:r>
                  <a:rPr lang="zh-CN" altLang="en-US" dirty="0" smtClean="0">
                    <a:latin typeface="+mn-ea"/>
                  </a:rPr>
                  <a:t>单元时，根据行地址与列地址选择所访问的单元</a:t>
                </a:r>
                <a:endParaRPr lang="en-US" altLang="zh-CN" dirty="0" smtClean="0">
                  <a:latin typeface="+mn-ea"/>
                </a:endParaRPr>
              </a:p>
              <a:p>
                <a:pPr lvl="3">
                  <a:buFont typeface="Wingdings" panose="05000000000000000000" pitchFamily="2" charset="2"/>
                  <a:buChar char="l"/>
                </a:pPr>
                <a:r>
                  <a:rPr lang="en-US" altLang="zh-CN" dirty="0" smtClean="0">
                    <a:latin typeface="+mn-ea"/>
                  </a:rPr>
                  <a:t>2.</a:t>
                </a:r>
                <a:r>
                  <a:rPr lang="zh-CN" altLang="en-US" dirty="0" smtClean="0">
                    <a:latin typeface="+mn-ea"/>
                  </a:rPr>
                  <a:t>在</a:t>
                </a:r>
                <a:r>
                  <a:rPr lang="en-US" altLang="zh-CN" dirty="0" smtClean="0">
                    <a:latin typeface="+mn-ea"/>
                  </a:rPr>
                  <a:t>RAS</a:t>
                </a:r>
                <a:r>
                  <a:rPr lang="zh-CN" altLang="en-US" dirty="0" smtClean="0">
                    <a:latin typeface="+mn-ea"/>
                  </a:rPr>
                  <a:t>的下降（由高电平向低电平的变化时刻）过程中，地址引脚作为行地址，锁存于</a:t>
                </a:r>
                <a:r>
                  <a:rPr lang="en-US" altLang="zh-CN" dirty="0" smtClean="0">
                    <a:latin typeface="+mn-ea"/>
                  </a:rPr>
                  <a:t>DRAM</a:t>
                </a:r>
                <a:r>
                  <a:rPr lang="zh-CN" altLang="en-US" dirty="0" smtClean="0">
                    <a:latin typeface="+mn-ea"/>
                  </a:rPr>
                  <a:t>内部</a:t>
                </a:r>
                <a:endParaRPr lang="en-US" altLang="zh-CN" dirty="0" smtClean="0">
                  <a:latin typeface="+mn-ea"/>
                </a:endParaRPr>
              </a:p>
              <a:p>
                <a:pPr lvl="3">
                  <a:buFont typeface="Wingdings" panose="05000000000000000000" pitchFamily="2" charset="2"/>
                  <a:buChar char="l"/>
                </a:pPr>
                <a:r>
                  <a:rPr lang="en-US" altLang="zh-CN" dirty="0" smtClean="0">
                    <a:latin typeface="+mn-ea"/>
                  </a:rPr>
                  <a:t>3.</a:t>
                </a:r>
                <a:r>
                  <a:rPr lang="zh-CN" altLang="en-US" dirty="0" smtClean="0">
                    <a:latin typeface="+mn-ea"/>
                  </a:rPr>
                  <a:t>若</a:t>
                </a:r>
                <a:r>
                  <a:rPr lang="en-US" altLang="zh-CN" dirty="0" smtClean="0">
                    <a:latin typeface="+mn-ea"/>
                  </a:rPr>
                  <a:t>CAS</a:t>
                </a:r>
                <a:r>
                  <a:rPr lang="zh-CN" altLang="en-US" dirty="0" smtClean="0">
                    <a:latin typeface="+mn-ea"/>
                  </a:rPr>
                  <a:t>有效，则</a:t>
                </a:r>
                <a:r>
                  <a:rPr lang="en-US" altLang="zh-CN" dirty="0" smtClean="0">
                    <a:latin typeface="+mn-ea"/>
                  </a:rPr>
                  <a:t>DRAM</a:t>
                </a:r>
                <a:r>
                  <a:rPr lang="zh-CN" altLang="en-US" dirty="0" smtClean="0">
                    <a:latin typeface="+mn-ea"/>
                  </a:rPr>
                  <a:t>将地址引脚的状态作为列地址提取到内部。根据列地址，其中一个列选择开关被选择，处于</a:t>
                </a:r>
                <a:r>
                  <a:rPr lang="en-US" altLang="zh-CN" dirty="0" smtClean="0">
                    <a:latin typeface="+mn-ea"/>
                  </a:rPr>
                  <a:t>ON</a:t>
                </a:r>
                <a:r>
                  <a:rPr lang="zh-CN" altLang="en-US" dirty="0" smtClean="0">
                    <a:latin typeface="+mn-ea"/>
                  </a:rPr>
                  <a:t>状态，公用数据线上出现数据</a:t>
                </a:r>
                <a:endParaRPr lang="en-US" altLang="zh-CN" sz="2400" dirty="0" smtClean="0">
                  <a:latin typeface="+mn-ea"/>
                </a:endParaRPr>
              </a:p>
              <a:p>
                <a:pPr lvl="1">
                  <a:buFont typeface="Wingdings" panose="05000000000000000000" pitchFamily="2" charset="2"/>
                  <a:buChar char="l"/>
                </a:pPr>
                <a:r>
                  <a:rPr lang="zh-CN" altLang="en-US" sz="2000" b="1" dirty="0" smtClean="0"/>
                  <a:t>习题</a:t>
                </a:r>
                <a:r>
                  <a:rPr lang="en-US" altLang="zh-CN" sz="2000" b="1" dirty="0" smtClean="0"/>
                  <a:t>21: </a:t>
                </a:r>
                <a:r>
                  <a:rPr lang="zh-CN" altLang="en-US" sz="2000" b="1" dirty="0" smtClean="0"/>
                  <a:t>修改下图中的电路，使其寻址存储器的地址范围为</a:t>
                </a:r>
                <a:r>
                  <a:rPr lang="en-US" altLang="zh-CN" sz="2000" b="1" dirty="0" smtClean="0"/>
                  <a:t>70000H</a:t>
                </a:r>
                <a:r>
                  <a:rPr lang="en-US" altLang="zh-CN" sz="2000" b="1" dirty="0" smtClean="0"/>
                  <a:t>~7FFFFH.</a:t>
                </a:r>
                <a:endParaRPr lang="en-US" altLang="zh-CN" sz="2000" b="1" dirty="0" smtClean="0"/>
              </a:p>
              <a:p>
                <a:pPr lvl="2">
                  <a:buFont typeface="Wingdings" panose="05000000000000000000" pitchFamily="2" charset="2"/>
                  <a:buChar char="l"/>
                </a:pPr>
                <a:r>
                  <a:rPr lang="zh-CN" altLang="en-US" sz="1600" dirty="0" smtClean="0"/>
                  <a:t>注意</a:t>
                </a:r>
                <a:r>
                  <a:rPr lang="zh-CN" altLang="en-US" sz="1600" b="1" dirty="0" smtClean="0"/>
                  <a:t>非门</a:t>
                </a:r>
                <a:r>
                  <a:rPr lang="zh-CN" altLang="en-US" sz="1600" dirty="0" smtClean="0"/>
                  <a:t>不能只画一个圆点</a:t>
                </a:r>
                <a:endParaRPr lang="en-US" altLang="zh-CN" sz="16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226943" y="0"/>
                <a:ext cx="7737895" cy="6780362"/>
              </a:xfrm>
              <a:blipFill rotWithShape="0">
                <a:blip r:embed="rId3"/>
                <a:stretch>
                  <a:fillRect t="-1079"/>
                </a:stretch>
              </a:blipFill>
            </p:spPr>
            <p:txBody>
              <a:bodyPr/>
              <a:lstStyle/>
              <a:p>
                <a:r>
                  <a:rPr lang="zh-CN" altLang="en-US">
                    <a:noFill/>
                  </a:rPr>
                  <a:t> </a:t>
                </a:r>
              </a:p>
            </p:txBody>
          </p:sp>
        </mc:Fallback>
      </mc:AlternateContent>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4"/>
          <a:stretch>
            <a:fillRect/>
          </a:stretch>
        </p:blipFill>
        <p:spPr>
          <a:xfrm>
            <a:off x="5733857" y="3390181"/>
            <a:ext cx="5704769" cy="3310573"/>
          </a:xfrm>
          <a:prstGeom prst="rect">
            <a:avLst/>
          </a:prstGeom>
        </p:spPr>
      </p:pic>
    </p:spTree>
    <p:extLst>
      <p:ext uri="{BB962C8B-B14F-4D97-AF65-F5344CB8AC3E}">
        <p14:creationId xmlns:p14="http://schemas.microsoft.com/office/powerpoint/2010/main" val="166649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第十一章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5: 16</a:t>
            </a:r>
            <a:r>
              <a:rPr lang="zh-CN" altLang="en-US" sz="2000" b="1" dirty="0" smtClean="0">
                <a:latin typeface="+mn-ea"/>
              </a:rPr>
              <a:t>位</a:t>
            </a:r>
            <a:r>
              <a:rPr lang="en-US" altLang="zh-CN" sz="2000" b="1" dirty="0" smtClean="0">
                <a:latin typeface="+mn-ea"/>
              </a:rPr>
              <a:t>IN</a:t>
            </a:r>
            <a:r>
              <a:rPr lang="zh-CN" altLang="en-US" sz="2000" b="1" dirty="0" smtClean="0">
                <a:latin typeface="+mn-ea"/>
              </a:rPr>
              <a:t>指令将数据输入到哪个寄存器？</a:t>
            </a:r>
            <a:r>
              <a:rPr lang="zh-CN" altLang="en-US" sz="2000" b="1" dirty="0" smtClean="0">
                <a:solidFill>
                  <a:srgbClr val="FF0000"/>
                </a:solidFill>
                <a:latin typeface="+mn-ea"/>
              </a:rPr>
              <a:t>答：</a:t>
            </a:r>
            <a:r>
              <a:rPr lang="en-US" altLang="zh-CN" sz="2000" b="1" dirty="0" smtClean="0">
                <a:solidFill>
                  <a:srgbClr val="FF0000"/>
                </a:solidFill>
                <a:latin typeface="+mn-ea"/>
              </a:rPr>
              <a:t>AX</a:t>
            </a:r>
            <a:r>
              <a:rPr lang="zh-CN" altLang="en-US" sz="2000" b="1" dirty="0" smtClean="0">
                <a:solidFill>
                  <a:srgbClr val="FF0000"/>
                </a:solidFill>
                <a:latin typeface="+mn-ea"/>
              </a:rPr>
              <a:t>寄存器</a:t>
            </a:r>
            <a:endParaRPr lang="en-US" altLang="zh-CN" sz="2000" b="1" dirty="0" smtClean="0">
              <a:solidFill>
                <a:srgbClr val="FF0000"/>
              </a:solidFill>
              <a:latin typeface="+mn-ea"/>
            </a:endParaRPr>
          </a:p>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25: I/O</a:t>
            </a:r>
            <a:r>
              <a:rPr lang="zh-CN" altLang="en-US" sz="2000" b="1" dirty="0" smtClean="0">
                <a:latin typeface="+mn-ea"/>
              </a:rPr>
              <a:t>端口地址为</a:t>
            </a:r>
            <a:r>
              <a:rPr lang="en-US" altLang="zh-CN" sz="2000" b="1" dirty="0" smtClean="0">
                <a:latin typeface="+mn-ea"/>
              </a:rPr>
              <a:t>0010H</a:t>
            </a:r>
            <a:r>
              <a:rPr lang="zh-CN" altLang="en-US" sz="2000" b="1" dirty="0" smtClean="0">
                <a:latin typeface="+mn-ea"/>
              </a:rPr>
              <a:t>的一个</a:t>
            </a:r>
            <a:r>
              <a:rPr lang="en-US" altLang="zh-CN" sz="2000" b="1" dirty="0" smtClean="0">
                <a:latin typeface="+mn-ea"/>
              </a:rPr>
              <a:t>8</a:t>
            </a:r>
            <a:r>
              <a:rPr lang="zh-CN" altLang="en-US" sz="2000" b="1" dirty="0" smtClean="0">
                <a:latin typeface="+mn-ea"/>
              </a:rPr>
              <a:t>位</a:t>
            </a:r>
            <a:r>
              <a:rPr lang="en-US" altLang="zh-CN" sz="2000" b="1" dirty="0" smtClean="0">
                <a:latin typeface="+mn-ea"/>
              </a:rPr>
              <a:t>I/O</a:t>
            </a:r>
            <a:r>
              <a:rPr lang="zh-CN" altLang="en-US" sz="2000" b="1" dirty="0" smtClean="0">
                <a:latin typeface="+mn-ea"/>
              </a:rPr>
              <a:t>设备，在</a:t>
            </a:r>
            <a:r>
              <a:rPr lang="en-US" altLang="zh-CN" sz="2000" b="1" dirty="0" smtClean="0">
                <a:latin typeface="+mn-ea"/>
              </a:rPr>
              <a:t>Pentium4</a:t>
            </a:r>
            <a:r>
              <a:rPr lang="zh-CN" altLang="en-US" sz="2000" b="1" dirty="0" smtClean="0">
                <a:latin typeface="+mn-ea"/>
              </a:rPr>
              <a:t>中与哪些数据总线引脚相连？</a:t>
            </a:r>
            <a:r>
              <a:rPr lang="zh-CN" altLang="en-US" sz="2000" b="1" dirty="0" smtClean="0">
                <a:solidFill>
                  <a:srgbClr val="FF0000"/>
                </a:solidFill>
                <a:latin typeface="+mn-ea"/>
              </a:rPr>
              <a:t>答：</a:t>
            </a:r>
            <a:r>
              <a:rPr lang="en-US" altLang="zh-CN" sz="2000" b="1" dirty="0" smtClean="0">
                <a:solidFill>
                  <a:srgbClr val="FF0000"/>
                </a:solidFill>
                <a:latin typeface="+mn-ea"/>
              </a:rPr>
              <a:t>D0~D7</a:t>
            </a:r>
          </a:p>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31: </a:t>
            </a:r>
            <a:r>
              <a:rPr lang="zh-CN" altLang="en-US" sz="2000" b="1" dirty="0" smtClean="0">
                <a:latin typeface="+mn-ea"/>
              </a:rPr>
              <a:t>使用一个</a:t>
            </a:r>
            <a:r>
              <a:rPr lang="en-US" altLang="zh-CN" sz="2000" b="1" dirty="0" smtClean="0">
                <a:latin typeface="+mn-ea"/>
              </a:rPr>
              <a:t>PLD</a:t>
            </a:r>
            <a:r>
              <a:rPr lang="zh-CN" altLang="en-US" sz="2000" b="1" dirty="0" smtClean="0">
                <a:latin typeface="+mn-ea"/>
              </a:rPr>
              <a:t>，将一个</a:t>
            </a:r>
            <a:r>
              <a:rPr lang="en-US" altLang="zh-CN" sz="2000" b="1" dirty="0" smtClean="0">
                <a:latin typeface="+mn-ea"/>
              </a:rPr>
              <a:t>82C55</a:t>
            </a:r>
            <a:r>
              <a:rPr lang="zh-CN" altLang="en-US" sz="2000" b="1" dirty="0" smtClean="0">
                <a:latin typeface="+mn-ea"/>
              </a:rPr>
              <a:t>连接到</a:t>
            </a:r>
            <a:r>
              <a:rPr lang="en-US" altLang="zh-CN" sz="2000" b="1" dirty="0" smtClean="0">
                <a:latin typeface="+mn-ea"/>
              </a:rPr>
              <a:t>8086</a:t>
            </a:r>
            <a:r>
              <a:rPr lang="zh-CN" altLang="en-US" sz="2000" b="1" dirty="0" smtClean="0">
                <a:latin typeface="+mn-ea"/>
              </a:rPr>
              <a:t>上，使其</a:t>
            </a:r>
            <a:r>
              <a:rPr lang="en-US" altLang="zh-CN" sz="2000" b="1" dirty="0" smtClean="0">
                <a:latin typeface="+mn-ea"/>
              </a:rPr>
              <a:t>I/O</a:t>
            </a:r>
            <a:r>
              <a:rPr lang="zh-CN" altLang="en-US" sz="2000" b="1" dirty="0" smtClean="0">
                <a:latin typeface="+mn-ea"/>
              </a:rPr>
              <a:t>地址为</a:t>
            </a:r>
            <a:r>
              <a:rPr lang="en-US" altLang="zh-CN" sz="2000" b="1" dirty="0" smtClean="0">
                <a:latin typeface="+mn-ea"/>
              </a:rPr>
              <a:t>0380H</a:t>
            </a:r>
            <a:r>
              <a:rPr lang="zh-CN" altLang="en-US" sz="2000" b="1" dirty="0" smtClean="0">
                <a:latin typeface="+mn-ea"/>
              </a:rPr>
              <a:t>、</a:t>
            </a:r>
            <a:r>
              <a:rPr lang="en-US" altLang="zh-CN" sz="2000" b="1" dirty="0" smtClean="0">
                <a:latin typeface="+mn-ea"/>
              </a:rPr>
              <a:t>0382H</a:t>
            </a:r>
            <a:r>
              <a:rPr lang="zh-CN" altLang="en-US" sz="2000" b="1" dirty="0" smtClean="0">
                <a:latin typeface="+mn-ea"/>
              </a:rPr>
              <a:t>、</a:t>
            </a:r>
            <a:r>
              <a:rPr lang="en-US" altLang="zh-CN" sz="2000" b="1" dirty="0" smtClean="0">
                <a:latin typeface="+mn-ea"/>
              </a:rPr>
              <a:t>0384H</a:t>
            </a:r>
            <a:r>
              <a:rPr lang="zh-CN" altLang="en-US" sz="2000" b="1" dirty="0" smtClean="0">
                <a:latin typeface="+mn-ea"/>
              </a:rPr>
              <a:t>和</a:t>
            </a:r>
            <a:r>
              <a:rPr lang="en-US" altLang="zh-CN" sz="2000" b="1" dirty="0" smtClean="0">
                <a:latin typeface="+mn-ea"/>
              </a:rPr>
              <a:t>0386H</a:t>
            </a:r>
            <a:r>
              <a:rPr lang="en-US" altLang="zh-CN" sz="2000" b="1" dirty="0" smtClean="0">
                <a:latin typeface="+mj-ea"/>
                <a:ea typeface="+mj-ea"/>
              </a:rPr>
              <a:t>.</a:t>
            </a:r>
            <a:endParaRPr lang="en-US" altLang="zh-CN" sz="2000" b="1" dirty="0" smtClean="0">
              <a:latin typeface="+mj-ea"/>
              <a:ea typeface="+mj-ea"/>
            </a:endParaRPr>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587881" y="1737359"/>
            <a:ext cx="7016017" cy="4367489"/>
          </a:xfrm>
          <a:prstGeom prst="rect">
            <a:avLst/>
          </a:prstGeom>
        </p:spPr>
      </p:pic>
    </p:spTree>
    <p:extLst>
      <p:ext uri="{BB962C8B-B14F-4D97-AF65-F5344CB8AC3E}">
        <p14:creationId xmlns:p14="http://schemas.microsoft.com/office/powerpoint/2010/main" val="3189948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第十一章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31: </a:t>
            </a:r>
            <a:r>
              <a:rPr lang="zh-CN" altLang="en-US" sz="2000" b="1" dirty="0">
                <a:latin typeface="+mn-ea"/>
              </a:rPr>
              <a:t>使用一个</a:t>
            </a:r>
            <a:r>
              <a:rPr lang="en-US" altLang="zh-CN" sz="2000" b="1" dirty="0">
                <a:latin typeface="+mn-ea"/>
              </a:rPr>
              <a:t>PLD</a:t>
            </a:r>
            <a:r>
              <a:rPr lang="zh-CN" altLang="en-US" sz="2000" b="1" dirty="0">
                <a:latin typeface="+mn-ea"/>
              </a:rPr>
              <a:t>，将一个</a:t>
            </a:r>
            <a:r>
              <a:rPr lang="en-US" altLang="zh-CN" sz="2000" b="1" dirty="0">
                <a:latin typeface="+mn-ea"/>
              </a:rPr>
              <a:t>82C55</a:t>
            </a:r>
            <a:r>
              <a:rPr lang="zh-CN" altLang="en-US" sz="2000" b="1" dirty="0">
                <a:latin typeface="+mn-ea"/>
              </a:rPr>
              <a:t>连接到</a:t>
            </a:r>
            <a:r>
              <a:rPr lang="en-US" altLang="zh-CN" sz="2000" b="1" dirty="0">
                <a:latin typeface="+mn-ea"/>
              </a:rPr>
              <a:t>8086</a:t>
            </a:r>
            <a:r>
              <a:rPr lang="zh-CN" altLang="en-US" sz="2000" b="1" dirty="0">
                <a:latin typeface="+mn-ea"/>
              </a:rPr>
              <a:t>上，使其</a:t>
            </a:r>
            <a:r>
              <a:rPr lang="en-US" altLang="zh-CN" sz="2000" b="1" dirty="0">
                <a:latin typeface="+mn-ea"/>
              </a:rPr>
              <a:t>I/O</a:t>
            </a:r>
            <a:r>
              <a:rPr lang="zh-CN" altLang="en-US" sz="2000" b="1" dirty="0">
                <a:latin typeface="+mn-ea"/>
              </a:rPr>
              <a:t>地址为</a:t>
            </a:r>
            <a:r>
              <a:rPr lang="en-US" altLang="zh-CN" sz="2000" b="1" dirty="0">
                <a:latin typeface="+mn-ea"/>
              </a:rPr>
              <a:t>0380H</a:t>
            </a:r>
            <a:r>
              <a:rPr lang="zh-CN" altLang="en-US" sz="2000" b="1" dirty="0">
                <a:latin typeface="+mn-ea"/>
              </a:rPr>
              <a:t>、</a:t>
            </a:r>
            <a:r>
              <a:rPr lang="en-US" altLang="zh-CN" sz="2000" b="1" dirty="0">
                <a:latin typeface="+mn-ea"/>
              </a:rPr>
              <a:t>0382H</a:t>
            </a:r>
            <a:r>
              <a:rPr lang="zh-CN" altLang="en-US" sz="2000" b="1" dirty="0">
                <a:latin typeface="+mn-ea"/>
              </a:rPr>
              <a:t>、</a:t>
            </a:r>
            <a:r>
              <a:rPr lang="en-US" altLang="zh-CN" sz="2000" b="1" dirty="0">
                <a:latin typeface="+mn-ea"/>
              </a:rPr>
              <a:t>0384H</a:t>
            </a:r>
            <a:r>
              <a:rPr lang="zh-CN" altLang="en-US" sz="2000" b="1" dirty="0">
                <a:latin typeface="+mn-ea"/>
              </a:rPr>
              <a:t>和</a:t>
            </a:r>
            <a:r>
              <a:rPr lang="en-US" altLang="zh-CN" sz="2000" b="1" dirty="0">
                <a:latin typeface="+mn-ea"/>
              </a:rPr>
              <a:t>0386H</a:t>
            </a:r>
            <a:r>
              <a:rPr lang="en-US" altLang="zh-CN" dirty="0"/>
              <a:t>.</a:t>
            </a:r>
          </a:p>
        </p:txBody>
      </p:sp>
      <p:sp>
        <p:nvSpPr>
          <p:cNvPr id="4" name="文本占位符 3"/>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4551308" y="876238"/>
            <a:ext cx="7413530" cy="4099683"/>
          </a:xfrm>
          <a:prstGeom prst="rect">
            <a:avLst/>
          </a:prstGeom>
        </p:spPr>
      </p:pic>
    </p:spTree>
    <p:extLst>
      <p:ext uri="{BB962C8B-B14F-4D97-AF65-F5344CB8AC3E}">
        <p14:creationId xmlns:p14="http://schemas.microsoft.com/office/powerpoint/2010/main" val="2197583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目录</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32385" y="594359"/>
            <a:ext cx="7203057" cy="5394961"/>
          </a:xfrm>
        </p:spPr>
        <p:txBody>
          <a:bodyPr/>
          <a:lstStyle/>
          <a:p>
            <a:pPr>
              <a:buFont typeface="Wingdings" panose="05000000000000000000" pitchFamily="2" charset="2"/>
              <a:buChar char="l"/>
            </a:pPr>
            <a:r>
              <a:rPr lang="zh-CN" altLang="en-US" dirty="0" smtClean="0"/>
              <a:t>王骏腾：第三章，第七章，第八章，第十章，第十四章</a:t>
            </a:r>
            <a:endParaRPr lang="en-US" altLang="zh-CN" dirty="0" smtClean="0"/>
          </a:p>
          <a:p>
            <a:pPr>
              <a:buFont typeface="Wingdings" panose="05000000000000000000" pitchFamily="2" charset="2"/>
              <a:buChar char="l"/>
            </a:pPr>
            <a:r>
              <a:rPr lang="zh-CN" altLang="en-US" dirty="0"/>
              <a:t>刘文</a:t>
            </a:r>
            <a:r>
              <a:rPr lang="zh-CN" altLang="en-US" dirty="0" smtClean="0"/>
              <a:t>杰：第一章，第六章</a:t>
            </a:r>
            <a:endParaRPr lang="en-US" altLang="zh-CN" dirty="0" smtClean="0"/>
          </a:p>
          <a:p>
            <a:pPr>
              <a:buFont typeface="Wingdings" panose="05000000000000000000" pitchFamily="2" charset="2"/>
              <a:buChar char="l"/>
            </a:pPr>
            <a:r>
              <a:rPr lang="zh-CN" altLang="en-US" dirty="0" smtClean="0"/>
              <a:t>周楠：第四章，第</a:t>
            </a:r>
            <a:r>
              <a:rPr lang="zh-CN" altLang="en-US" dirty="0"/>
              <a:t>十一</a:t>
            </a:r>
            <a:r>
              <a:rPr lang="zh-CN" altLang="en-US" dirty="0" smtClean="0"/>
              <a:t>章，第十二章，第十三章</a:t>
            </a:r>
            <a:endParaRPr lang="en-US" altLang="zh-CN" dirty="0" smtClean="0"/>
          </a:p>
          <a:p>
            <a:pPr>
              <a:buFont typeface="Wingdings" panose="05000000000000000000" pitchFamily="2" charset="2"/>
              <a:buChar char="l"/>
            </a:pPr>
            <a:r>
              <a:rPr lang="zh-CN" altLang="en-US" dirty="0" smtClean="0"/>
              <a:t>吴陈旺</a:t>
            </a:r>
            <a:r>
              <a:rPr lang="en-US" altLang="zh-CN" dirty="0" smtClean="0"/>
              <a:t>: </a:t>
            </a:r>
            <a:r>
              <a:rPr lang="zh-CN" altLang="en-US" smtClean="0"/>
              <a:t>第二章，第五章</a:t>
            </a:r>
            <a:endParaRPr lang="en-US" altLang="zh-CN" dirty="0" smtClean="0"/>
          </a:p>
        </p:txBody>
      </p:sp>
      <p:sp>
        <p:nvSpPr>
          <p:cNvPr id="4" name="文本占位符 3"/>
          <p:cNvSpPr>
            <a:spLocks noGrp="1"/>
          </p:cNvSpPr>
          <p:nvPr>
            <p:ph type="body" sz="half" idx="2"/>
          </p:nvPr>
        </p:nvSpPr>
        <p:spPr/>
        <p:txBody>
          <a:bodyPr/>
          <a:lstStyle/>
          <a:p>
            <a:r>
              <a:rPr lang="zh-CN" altLang="en-US" dirty="0" smtClean="0"/>
              <a:t>助教</a:t>
            </a:r>
            <a:r>
              <a:rPr lang="en-US" altLang="zh-CN" dirty="0" smtClean="0"/>
              <a:t>-</a:t>
            </a:r>
            <a:r>
              <a:rPr lang="zh-CN" altLang="en-US" dirty="0" smtClean="0"/>
              <a:t>章节对应表</a:t>
            </a:r>
            <a:endParaRPr lang="zh-CN" altLang="en-US" dirty="0"/>
          </a:p>
        </p:txBody>
      </p:sp>
    </p:spTree>
    <p:extLst>
      <p:ext uri="{BB962C8B-B14F-4D97-AF65-F5344CB8AC3E}">
        <p14:creationId xmlns:p14="http://schemas.microsoft.com/office/powerpoint/2010/main" val="1555663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第十一章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43: </a:t>
            </a:r>
            <a:r>
              <a:rPr lang="zh-CN" altLang="en-US" sz="2000" b="1" dirty="0" smtClean="0">
                <a:latin typeface="+mn-ea"/>
              </a:rPr>
              <a:t>写出一个程序，确定当</a:t>
            </a:r>
            <a:r>
              <a:rPr lang="en-US" altLang="zh-CN" sz="2000" b="1" dirty="0" smtClean="0">
                <a:latin typeface="+mn-ea"/>
              </a:rPr>
              <a:t>82C55</a:t>
            </a:r>
            <a:r>
              <a:rPr lang="zh-CN" altLang="en-US" sz="2000" b="1" dirty="0" smtClean="0">
                <a:latin typeface="+mn-ea"/>
              </a:rPr>
              <a:t>工作在选通输出方式下时</a:t>
            </a:r>
            <a:r>
              <a:rPr lang="en-US" altLang="zh-CN" sz="2000" b="1" dirty="0" smtClean="0">
                <a:latin typeface="+mn-ea"/>
              </a:rPr>
              <a:t>PC4</a:t>
            </a:r>
            <a:r>
              <a:rPr lang="zh-CN" altLang="en-US" sz="2000" b="1" dirty="0" smtClean="0">
                <a:latin typeface="+mn-ea"/>
              </a:rPr>
              <a:t>是否为逻辑</a:t>
            </a:r>
            <a:r>
              <a:rPr lang="en-US" altLang="zh-CN" sz="2000" b="1" dirty="0" smtClean="0">
                <a:latin typeface="+mn-ea"/>
              </a:rPr>
              <a:t>1.</a:t>
            </a:r>
            <a:endParaRPr lang="en-US" altLang="zh-CN" sz="2000" b="1" dirty="0">
              <a:latin typeface="+mn-ea"/>
            </a:endParaRPr>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666584" y="1206577"/>
            <a:ext cx="7160232" cy="4062748"/>
          </a:xfrm>
          <a:prstGeom prst="rect">
            <a:avLst/>
          </a:prstGeom>
        </p:spPr>
      </p:pic>
    </p:spTree>
    <p:extLst>
      <p:ext uri="{BB962C8B-B14F-4D97-AF65-F5344CB8AC3E}">
        <p14:creationId xmlns:p14="http://schemas.microsoft.com/office/powerpoint/2010/main" val="4241329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第十二章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1293962"/>
          </a:xfrm>
        </p:spPr>
        <p:txBody>
          <a:bodyPr>
            <a:normAutofit lnSpcReduction="10000"/>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13:</a:t>
            </a:r>
            <a:r>
              <a:rPr lang="zh-CN" altLang="en-US" sz="2000" b="1" dirty="0" smtClean="0">
                <a:latin typeface="+mn-ea"/>
              </a:rPr>
              <a:t> 每个保护模式中段描述符包含什么信息？</a:t>
            </a:r>
            <a:endParaRPr lang="en-US" altLang="zh-CN" sz="2000" b="1" dirty="0" smtClean="0">
              <a:latin typeface="+mn-ea"/>
            </a:endParaRPr>
          </a:p>
          <a:p>
            <a:pPr lvl="2">
              <a:buFont typeface="Wingdings" panose="05000000000000000000" pitchFamily="2" charset="2"/>
              <a:buChar char="l"/>
            </a:pPr>
            <a:r>
              <a:rPr lang="zh-CN" altLang="en-US" sz="1800" dirty="0"/>
              <a:t>中断服务程序</a:t>
            </a:r>
            <a:r>
              <a:rPr lang="zh-CN" altLang="en-US" sz="1800" dirty="0" smtClean="0"/>
              <a:t>的地址：</a:t>
            </a:r>
            <a:r>
              <a:rPr lang="en-US" altLang="zh-CN" sz="1800" dirty="0" smtClean="0"/>
              <a:t>Segment Selector</a:t>
            </a:r>
            <a:r>
              <a:rPr lang="zh-CN" altLang="en-US" sz="1800" dirty="0" smtClean="0"/>
              <a:t>和</a:t>
            </a:r>
            <a:r>
              <a:rPr lang="en-US" altLang="zh-CN" sz="1800" dirty="0" smtClean="0"/>
              <a:t>Offset</a:t>
            </a:r>
          </a:p>
          <a:p>
            <a:pPr lvl="2">
              <a:buFont typeface="Wingdings" panose="05000000000000000000" pitchFamily="2" charset="2"/>
              <a:buChar char="l"/>
            </a:pPr>
            <a:r>
              <a:rPr lang="zh-CN" altLang="en-US" sz="1800" dirty="0" smtClean="0"/>
              <a:t>描述符是在内存中：</a:t>
            </a:r>
            <a:r>
              <a:rPr lang="en-US" altLang="zh-CN" sz="1800" dirty="0" smtClean="0"/>
              <a:t>P</a:t>
            </a:r>
          </a:p>
          <a:p>
            <a:pPr lvl="2">
              <a:buFont typeface="Wingdings" panose="05000000000000000000" pitchFamily="2" charset="2"/>
              <a:buChar char="l"/>
            </a:pPr>
            <a:r>
              <a:rPr lang="zh-CN" altLang="en-US" sz="1800" dirty="0" smtClean="0"/>
              <a:t>描述符特权级：</a:t>
            </a:r>
            <a:r>
              <a:rPr lang="en-US" altLang="zh-CN" sz="1800" dirty="0" smtClean="0"/>
              <a:t>DPL</a:t>
            </a:r>
            <a:endParaRPr lang="en-US" altLang="zh-CN" sz="1800"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p:txBody>
      </p:sp>
      <p:sp>
        <p:nvSpPr>
          <p:cNvPr id="4" name="文本占位符 3"/>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3"/>
          <a:stretch>
            <a:fillRect/>
          </a:stretch>
        </p:blipFill>
        <p:spPr>
          <a:xfrm>
            <a:off x="4335989" y="1436956"/>
            <a:ext cx="6504762" cy="3342857"/>
          </a:xfrm>
          <a:prstGeom prst="rect">
            <a:avLst/>
          </a:prstGeom>
        </p:spPr>
      </p:pic>
      <mc:AlternateContent xmlns:mc="http://schemas.openxmlformats.org/markup-compatibility/2006">
        <mc:Choice xmlns:a14="http://schemas.microsoft.com/office/drawing/2010/main" Requires="a14">
          <p:sp>
            <p:nvSpPr>
              <p:cNvPr id="6" name="内容占位符 2"/>
              <p:cNvSpPr txBox="1">
                <a:spLocks/>
              </p:cNvSpPr>
              <p:nvPr/>
            </p:nvSpPr>
            <p:spPr>
              <a:xfrm>
                <a:off x="4335989" y="4922807"/>
                <a:ext cx="7737895" cy="129396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27: </a:t>
                </a:r>
                <a:r>
                  <a:rPr lang="zh-CN" altLang="en-US" sz="2000" b="1" dirty="0" smtClean="0">
                    <a:latin typeface="+mn-ea"/>
                  </a:rPr>
                  <a:t>激活</a:t>
                </a:r>
                <a14:m>
                  <m:oMath xmlns:m="http://schemas.openxmlformats.org/officeDocument/2006/math">
                    <m:acc>
                      <m:accPr>
                        <m:chr m:val="̅"/>
                        <m:ctrlPr>
                          <a:rPr lang="zh-CN" altLang="en-US" sz="2000" b="1" i="1" smtClean="0">
                            <a:latin typeface="+mn-ea"/>
                          </a:rPr>
                        </m:ctrlPr>
                      </m:accPr>
                      <m:e>
                        <m:r>
                          <a:rPr lang="en-US" altLang="zh-CN" sz="2000" b="1" i="1" smtClean="0">
                            <a:latin typeface="+mn-ea"/>
                          </a:rPr>
                          <m:t>𝑰𝑵𝑻𝑨</m:t>
                        </m:r>
                      </m:e>
                    </m:acc>
                  </m:oMath>
                </a14:m>
                <a:r>
                  <a:rPr lang="zh-CN" altLang="en-US" sz="2000" b="1" dirty="0" smtClean="0">
                    <a:latin typeface="+mn-ea"/>
                  </a:rPr>
                  <a:t>信号是为了</a:t>
                </a:r>
                <a:r>
                  <a:rPr lang="en-US" altLang="zh-CN" sz="2000" b="1" dirty="0" smtClean="0">
                    <a:latin typeface="+mn-ea"/>
                  </a:rPr>
                  <a:t>NMI</a:t>
                </a:r>
                <a:r>
                  <a:rPr lang="zh-CN" altLang="en-US" sz="2000" b="1" dirty="0" smtClean="0">
                    <a:latin typeface="+mn-ea"/>
                  </a:rPr>
                  <a:t>引脚吗？</a:t>
                </a:r>
                <a:endParaRPr lang="en-US" altLang="zh-CN" sz="2000" b="1" dirty="0" smtClean="0">
                  <a:latin typeface="+mn-ea"/>
                </a:endParaRPr>
              </a:p>
              <a:p>
                <a:pPr lvl="2">
                  <a:buFont typeface="Wingdings" panose="05000000000000000000" pitchFamily="2" charset="2"/>
                  <a:buChar char="l"/>
                </a:pPr>
                <a:r>
                  <a:rPr lang="zh-CN" altLang="en-US" sz="1800" dirty="0" smtClean="0"/>
                  <a:t>不是</a:t>
                </a:r>
                <a:endParaRPr lang="en-US" altLang="zh-CN" sz="1800" dirty="0" smtClean="0"/>
              </a:p>
              <a:p>
                <a:pPr lvl="2">
                  <a:buFont typeface="Wingdings" panose="05000000000000000000" pitchFamily="2" charset="2"/>
                  <a:buChar char="l"/>
                </a:pPr>
                <a14:m>
                  <m:oMath xmlns:m="http://schemas.openxmlformats.org/officeDocument/2006/math">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𝐼𝑁𝑇𝐴</m:t>
                        </m:r>
                      </m:e>
                    </m:acc>
                  </m:oMath>
                </a14:m>
                <a:r>
                  <a:rPr lang="zh-CN" altLang="en-US" sz="1800" dirty="0" smtClean="0"/>
                  <a:t>信号适用于相应</a:t>
                </a:r>
                <a:r>
                  <a:rPr lang="en-US" altLang="zh-CN" sz="1800" dirty="0" smtClean="0"/>
                  <a:t>INTR</a:t>
                </a:r>
                <a:r>
                  <a:rPr lang="zh-CN" altLang="en-US" sz="1800" dirty="0" smtClean="0"/>
                  <a:t>输入的一个输出引脚。将向量类型号加载到数据总线</a:t>
                </a:r>
                <a:r>
                  <a:rPr lang="en-US" altLang="zh-CN" sz="1800" dirty="0" smtClean="0"/>
                  <a:t>D7~D0</a:t>
                </a:r>
                <a:r>
                  <a:rPr lang="zh-CN" altLang="en-US" sz="1800" dirty="0" smtClean="0"/>
                  <a:t>上</a:t>
                </a:r>
                <a:endParaRPr lang="en-US" altLang="zh-CN" sz="1800" dirty="0" smtClean="0"/>
              </a:p>
              <a:p>
                <a:pPr lvl="1">
                  <a:buFont typeface="Wingdings" panose="05000000000000000000" pitchFamily="2" charset="2"/>
                  <a:buChar char="l"/>
                </a:pPr>
                <a:endParaRPr lang="en-US" altLang="zh-CN" sz="2400" dirty="0" smtClean="0"/>
              </a:p>
            </p:txBody>
          </p:sp>
        </mc:Choice>
        <mc:Fallback>
          <p:sp>
            <p:nvSpPr>
              <p:cNvPr id="6" name="内容占位符 2"/>
              <p:cNvSpPr txBox="1">
                <a:spLocks noRot="1" noChangeAspect="1" noMove="1" noResize="1" noEditPoints="1" noAdjustHandles="1" noChangeArrowheads="1" noChangeShapeType="1" noTextEdit="1"/>
              </p:cNvSpPr>
              <p:nvPr/>
            </p:nvSpPr>
            <p:spPr>
              <a:xfrm>
                <a:off x="4335989" y="4922807"/>
                <a:ext cx="7737895" cy="1293962"/>
              </a:xfrm>
              <a:prstGeom prst="rect">
                <a:avLst/>
              </a:prstGeom>
              <a:blipFill rotWithShape="0">
                <a:blip r:embed="rId4"/>
                <a:stretch>
                  <a:fillRect t="-8491" r="-18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0064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lvl="1">
              <a:buFont typeface="Wingdings" panose="05000000000000000000" pitchFamily="2" charset="2"/>
              <a:buChar char="l"/>
            </a:pPr>
            <a:r>
              <a:rPr lang="zh-CN" altLang="en-US" sz="2000" b="1" dirty="0" smtClean="0"/>
              <a:t>习题</a:t>
            </a:r>
            <a:r>
              <a:rPr lang="en-US" altLang="zh-CN" sz="2000" b="1" dirty="0" smtClean="0"/>
              <a:t>9: </a:t>
            </a:r>
            <a:r>
              <a:rPr lang="zh-CN" altLang="en-US" sz="2000" b="1" dirty="0" smtClean="0"/>
              <a:t>描述当</a:t>
            </a:r>
            <a:r>
              <a:rPr lang="en-US" altLang="zh-CN" sz="2000" b="1" dirty="0" smtClean="0"/>
              <a:t>HOLD</a:t>
            </a:r>
            <a:r>
              <a:rPr lang="zh-CN" altLang="en-US" sz="2000" b="1" dirty="0" smtClean="0"/>
              <a:t>和</a:t>
            </a:r>
            <a:r>
              <a:rPr lang="en-US" altLang="zh-CN" sz="2000" b="1" dirty="0" smtClean="0"/>
              <a:t>HLDA</a:t>
            </a:r>
            <a:r>
              <a:rPr lang="zh-CN" altLang="en-US" sz="2000" b="1" dirty="0" smtClean="0"/>
              <a:t>引脚为逻辑</a:t>
            </a:r>
            <a:r>
              <a:rPr lang="en-US" altLang="zh-CN" sz="2000" b="1" dirty="0" smtClean="0"/>
              <a:t>0</a:t>
            </a:r>
            <a:r>
              <a:rPr lang="zh-CN" altLang="en-US" sz="2000" b="1" dirty="0" smtClean="0"/>
              <a:t>时对微处理器和</a:t>
            </a:r>
            <a:r>
              <a:rPr lang="en-US" altLang="zh-CN" sz="2000" b="1" dirty="0" smtClean="0"/>
              <a:t>DMA</a:t>
            </a:r>
            <a:r>
              <a:rPr lang="zh-CN" altLang="en-US" sz="2000" b="1" dirty="0" smtClean="0"/>
              <a:t>控制器的作用</a:t>
            </a:r>
            <a:endParaRPr lang="en-US" altLang="zh-CN" sz="2000" b="1" dirty="0" smtClean="0"/>
          </a:p>
          <a:p>
            <a:pPr lvl="2">
              <a:buFont typeface="Wingdings" panose="05000000000000000000" pitchFamily="2" charset="2"/>
              <a:buChar char="l"/>
            </a:pPr>
            <a:r>
              <a:rPr lang="en-US" altLang="zh-CN" sz="1800" dirty="0" smtClean="0"/>
              <a:t>HOLD</a:t>
            </a:r>
            <a:r>
              <a:rPr lang="zh-CN" altLang="en-US" sz="1800" dirty="0" smtClean="0"/>
              <a:t>引脚为输入引脚，用于请求</a:t>
            </a:r>
            <a:r>
              <a:rPr lang="en-US" altLang="zh-CN" sz="1800" dirty="0" smtClean="0"/>
              <a:t>DMA</a:t>
            </a:r>
            <a:r>
              <a:rPr lang="zh-CN" altLang="en-US" sz="1800" dirty="0" smtClean="0"/>
              <a:t>操作，可称为</a:t>
            </a:r>
            <a:r>
              <a:rPr lang="en-US" altLang="zh-CN" sz="1800" dirty="0" smtClean="0"/>
              <a:t>DMA</a:t>
            </a:r>
            <a:r>
              <a:rPr lang="zh-CN" altLang="en-US" sz="1800" dirty="0" smtClean="0"/>
              <a:t>请求输入</a:t>
            </a:r>
            <a:endParaRPr lang="en-US" altLang="zh-CN" sz="1800" dirty="0" smtClean="0"/>
          </a:p>
          <a:p>
            <a:pPr lvl="2">
              <a:buFont typeface="Wingdings" panose="05000000000000000000" pitchFamily="2" charset="2"/>
              <a:buChar char="l"/>
            </a:pPr>
            <a:r>
              <a:rPr lang="en-US" altLang="zh-CN" sz="1800" dirty="0" smtClean="0"/>
              <a:t>HLDA</a:t>
            </a:r>
            <a:r>
              <a:rPr lang="zh-CN" altLang="en-US" sz="1800" dirty="0" smtClean="0"/>
              <a:t>引脚为输出引脚，用于相应</a:t>
            </a:r>
            <a:r>
              <a:rPr lang="en-US" altLang="zh-CN" sz="1800" dirty="0" smtClean="0"/>
              <a:t>DMA</a:t>
            </a:r>
            <a:r>
              <a:rPr lang="zh-CN" altLang="en-US" sz="1800" dirty="0" smtClean="0"/>
              <a:t>操作，可称为</a:t>
            </a:r>
            <a:r>
              <a:rPr lang="en-US" altLang="zh-CN" sz="1800" dirty="0" smtClean="0"/>
              <a:t>DMA</a:t>
            </a:r>
            <a:r>
              <a:rPr lang="zh-CN" altLang="en-US" sz="1800" dirty="0" smtClean="0"/>
              <a:t>允许信号</a:t>
            </a:r>
            <a:endParaRPr lang="en-US" altLang="zh-CN" sz="1800" dirty="0" smtClean="0"/>
          </a:p>
          <a:p>
            <a:pPr lvl="2">
              <a:buFont typeface="Wingdings" panose="05000000000000000000" pitchFamily="2" charset="2"/>
              <a:buChar char="l"/>
            </a:pPr>
            <a:r>
              <a:rPr lang="en-US" altLang="zh-CN" sz="1800" dirty="0" smtClean="0"/>
              <a:t>HOLD=0</a:t>
            </a:r>
            <a:r>
              <a:rPr lang="zh-CN" altLang="en-US" sz="1800" dirty="0" smtClean="0"/>
              <a:t>且</a:t>
            </a:r>
            <a:r>
              <a:rPr lang="en-US" altLang="zh-CN" sz="1800" dirty="0" smtClean="0"/>
              <a:t>HLDA=0</a:t>
            </a:r>
            <a:r>
              <a:rPr lang="zh-CN" altLang="en-US" sz="1800" dirty="0" smtClean="0"/>
              <a:t>，说明微处理器没有收到</a:t>
            </a:r>
            <a:r>
              <a:rPr lang="en-US" altLang="zh-CN" sz="1800" dirty="0" smtClean="0"/>
              <a:t>DMA</a:t>
            </a:r>
            <a:r>
              <a:rPr lang="zh-CN" altLang="en-US" sz="1800" dirty="0" smtClean="0"/>
              <a:t>请求，</a:t>
            </a:r>
            <a:r>
              <a:rPr lang="en-US" altLang="zh-CN" sz="1800" dirty="0" smtClean="0"/>
              <a:t>DMA</a:t>
            </a:r>
            <a:r>
              <a:rPr lang="zh-CN" altLang="en-US" sz="1800" dirty="0" smtClean="0"/>
              <a:t>控制器不执行任何操作，而微处理器正常工作，拥有总线的使用权</a:t>
            </a:r>
            <a:endParaRPr lang="en-US" altLang="zh-CN" sz="1800"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682148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1112808"/>
          </a:xfrm>
        </p:spPr>
        <p:txBody>
          <a:bodyPr>
            <a:normAutofit lnSpcReduction="10000"/>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17: </a:t>
            </a:r>
            <a:r>
              <a:rPr lang="zh-CN" altLang="en-US" sz="2000" b="1" dirty="0" smtClean="0">
                <a:latin typeface="+mn-ea"/>
              </a:rPr>
              <a:t>什么是</a:t>
            </a:r>
            <a:r>
              <a:rPr lang="en-US" altLang="zh-CN" sz="2000" b="1" dirty="0" err="1" smtClean="0">
                <a:latin typeface="+mn-ea"/>
              </a:rPr>
              <a:t>NaN</a:t>
            </a:r>
            <a:r>
              <a:rPr lang="zh-CN" altLang="en-US" sz="2000" b="1" dirty="0" smtClean="0">
                <a:latin typeface="+mn-ea"/>
              </a:rPr>
              <a:t>？</a:t>
            </a:r>
            <a:endParaRPr lang="en-US" altLang="zh-CN" sz="2000" b="1" dirty="0" smtClean="0">
              <a:latin typeface="+mn-ea"/>
            </a:endParaRPr>
          </a:p>
          <a:p>
            <a:pPr lvl="2">
              <a:buFont typeface="Wingdings" panose="05000000000000000000" pitchFamily="2" charset="2"/>
              <a:buChar char="l"/>
            </a:pPr>
            <a:r>
              <a:rPr lang="en-US" altLang="zh-CN" sz="1800" dirty="0" smtClean="0"/>
              <a:t>NAN</a:t>
            </a:r>
            <a:r>
              <a:rPr lang="zh-CN" altLang="en-US" sz="1800" dirty="0" smtClean="0"/>
              <a:t>，即</a:t>
            </a:r>
            <a:r>
              <a:rPr lang="en-US" altLang="zh-CN" sz="1800" dirty="0" smtClean="0"/>
              <a:t>Not a Number</a:t>
            </a:r>
            <a:r>
              <a:rPr lang="zh-CN" altLang="en-US" sz="1800" dirty="0" smtClean="0"/>
              <a:t>，是计算机科学中数值数据类型的一个值，表示未定义或不可表示的值，常在浮点数运算中使用。在</a:t>
            </a:r>
            <a:r>
              <a:rPr lang="en-US" altLang="zh-CN" sz="1800" dirty="0" smtClean="0"/>
              <a:t>IEEE 754-1985</a:t>
            </a:r>
            <a:r>
              <a:rPr lang="zh-CN" altLang="en-US" sz="1800" dirty="0" smtClean="0"/>
              <a:t>浮点数标准中，用指数部分全为</a:t>
            </a:r>
            <a:r>
              <a:rPr lang="en-US" altLang="zh-CN" sz="1800" dirty="0" smtClean="0"/>
              <a:t>1</a:t>
            </a:r>
            <a:r>
              <a:rPr lang="zh-CN" altLang="en-US" sz="1800" dirty="0" smtClean="0"/>
              <a:t>、小数部分非零表示</a:t>
            </a:r>
            <a:r>
              <a:rPr lang="en-US" altLang="zh-CN" sz="1800" dirty="0" err="1" smtClean="0"/>
              <a:t>NaN</a:t>
            </a:r>
            <a:endParaRPr lang="en-US" altLang="zh-CN" sz="1800" dirty="0"/>
          </a:p>
        </p:txBody>
      </p:sp>
      <p:sp>
        <p:nvSpPr>
          <p:cNvPr id="4" name="文本占位符 3"/>
          <p:cNvSpPr>
            <a:spLocks noGrp="1"/>
          </p:cNvSpPr>
          <p:nvPr>
            <p:ph type="body" sz="half" idx="2"/>
          </p:nvPr>
        </p:nvSpPr>
        <p:spPr/>
        <p:txBody>
          <a:bodyPr/>
          <a:lstStyle/>
          <a:p>
            <a:endParaRPr lang="zh-CN" altLang="en-US" dirty="0"/>
          </a:p>
        </p:txBody>
      </p:sp>
      <p:sp>
        <p:nvSpPr>
          <p:cNvPr id="6" name="内容占位符 2"/>
          <p:cNvSpPr txBox="1">
            <a:spLocks/>
          </p:cNvSpPr>
          <p:nvPr/>
        </p:nvSpPr>
        <p:spPr>
          <a:xfrm>
            <a:off x="4226943" y="1440612"/>
            <a:ext cx="7737895" cy="11128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23: </a:t>
            </a:r>
            <a:r>
              <a:rPr lang="zh-CN" altLang="en-US" sz="2000" b="1" dirty="0" smtClean="0">
                <a:latin typeface="+mn-ea"/>
              </a:rPr>
              <a:t>使用汇编语言伪操作码写出实现以下要求的语句</a:t>
            </a:r>
            <a:endParaRPr lang="en-US" altLang="zh-CN" sz="2000" b="1" dirty="0" smtClean="0">
              <a:latin typeface="+mn-ea"/>
            </a:endParaRPr>
          </a:p>
        </p:txBody>
      </p:sp>
      <p:pic>
        <p:nvPicPr>
          <p:cNvPr id="7" name="图片 6"/>
          <p:cNvPicPr>
            <a:picLocks noChangeAspect="1"/>
          </p:cNvPicPr>
          <p:nvPr/>
        </p:nvPicPr>
        <p:blipFill>
          <a:blip r:embed="rId3"/>
          <a:stretch>
            <a:fillRect/>
          </a:stretch>
        </p:blipFill>
        <p:spPr>
          <a:xfrm>
            <a:off x="4645626" y="2354775"/>
            <a:ext cx="6900527" cy="2936903"/>
          </a:xfrm>
          <a:prstGeom prst="rect">
            <a:avLst/>
          </a:prstGeom>
        </p:spPr>
      </p:pic>
    </p:spTree>
    <p:extLst>
      <p:ext uri="{BB962C8B-B14F-4D97-AF65-F5344CB8AC3E}">
        <p14:creationId xmlns:p14="http://schemas.microsoft.com/office/powerpoint/2010/main" val="3076654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第十四章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1112808"/>
          </a:xfrm>
        </p:spPr>
        <p:txBody>
          <a:bodyPr>
            <a:normAutofit/>
          </a:body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43: </a:t>
            </a:r>
            <a:r>
              <a:rPr lang="zh-CN" altLang="en-US" sz="2000" b="1" dirty="0" smtClean="0">
                <a:latin typeface="+mn-ea"/>
              </a:rPr>
              <a:t>编写一个过程，求矩形面积</a:t>
            </a:r>
            <a:r>
              <a:rPr lang="en-US" altLang="zh-CN" sz="2000" b="1" dirty="0" smtClean="0">
                <a:latin typeface="+mn-ea"/>
              </a:rPr>
              <a:t>A=L*W</a:t>
            </a:r>
            <a:r>
              <a:rPr lang="zh-CN" altLang="en-US" sz="2000" b="1" dirty="0" smtClean="0">
                <a:latin typeface="+mn-ea"/>
              </a:rPr>
              <a:t>。存储单元为单精度浮点单元</a:t>
            </a:r>
            <a:r>
              <a:rPr lang="en-US" altLang="zh-CN" sz="2000" b="1" dirty="0">
                <a:latin typeface="+mn-ea"/>
              </a:rPr>
              <a:t>.</a:t>
            </a:r>
            <a:endParaRPr lang="en-US" altLang="zh-CN" sz="2000" b="1" dirty="0" smtClean="0">
              <a:latin typeface="+mn-ea"/>
            </a:endParaRPr>
          </a:p>
        </p:txBody>
      </p:sp>
      <p:sp>
        <p:nvSpPr>
          <p:cNvPr id="4" name="文本占位符 3"/>
          <p:cNvSpPr>
            <a:spLocks noGrp="1"/>
          </p:cNvSpPr>
          <p:nvPr>
            <p:ph type="body" sz="half" idx="2"/>
          </p:nvPr>
        </p:nvSpPr>
        <p:spPr/>
        <p:txBody>
          <a:bodyPr/>
          <a:lstStyle/>
          <a:p>
            <a:endParaRPr lang="zh-CN" altLang="en-US" dirty="0"/>
          </a:p>
        </p:txBody>
      </p:sp>
      <p:sp>
        <p:nvSpPr>
          <p:cNvPr id="6" name="内容占位符 2"/>
          <p:cNvSpPr txBox="1">
            <a:spLocks/>
          </p:cNvSpPr>
          <p:nvPr/>
        </p:nvSpPr>
        <p:spPr>
          <a:xfrm>
            <a:off x="4226943" y="4261958"/>
            <a:ext cx="7737895" cy="11128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l"/>
            </a:pPr>
            <a:r>
              <a:rPr lang="zh-CN" altLang="en-US" sz="2000" b="1" dirty="0" smtClean="0">
                <a:latin typeface="+mn-ea"/>
              </a:rPr>
              <a:t>习题</a:t>
            </a:r>
            <a:r>
              <a:rPr lang="en-US" altLang="zh-CN" sz="2000" b="1" dirty="0" smtClean="0">
                <a:latin typeface="+mn-ea"/>
              </a:rPr>
              <a:t>45</a:t>
            </a:r>
            <a:r>
              <a:rPr lang="zh-CN" altLang="en-US" sz="2000" b="1" dirty="0" smtClean="0">
                <a:latin typeface="+mn-ea"/>
              </a:rPr>
              <a:t>：编写一个过程，产生一个从整数</a:t>
            </a:r>
            <a:r>
              <a:rPr lang="en-US" altLang="zh-CN" sz="2000" b="1" dirty="0" smtClean="0">
                <a:latin typeface="+mn-ea"/>
              </a:rPr>
              <a:t>2</a:t>
            </a:r>
            <a:r>
              <a:rPr lang="zh-CN" altLang="en-US" sz="2000" b="1" dirty="0" smtClean="0">
                <a:latin typeface="+mn-ea"/>
              </a:rPr>
              <a:t>到</a:t>
            </a:r>
            <a:r>
              <a:rPr lang="en-US" altLang="zh-CN" sz="2000" b="1" dirty="0" smtClean="0">
                <a:latin typeface="+mn-ea"/>
              </a:rPr>
              <a:t>10</a:t>
            </a:r>
            <a:r>
              <a:rPr lang="zh-CN" altLang="en-US" sz="2000" b="1" dirty="0" smtClean="0">
                <a:latin typeface="+mn-ea"/>
              </a:rPr>
              <a:t>的平方根表，结果必须为单精度浮点数，存入名为</a:t>
            </a:r>
            <a:r>
              <a:rPr lang="en-US" altLang="zh-CN" sz="2000" b="1" dirty="0" smtClean="0">
                <a:latin typeface="+mn-ea"/>
              </a:rPr>
              <a:t>ROOTS</a:t>
            </a:r>
            <a:r>
              <a:rPr lang="zh-CN" altLang="en-US" sz="2000" b="1" dirty="0" smtClean="0">
                <a:latin typeface="+mn-ea"/>
              </a:rPr>
              <a:t>的数组中。</a:t>
            </a:r>
            <a:endParaRPr lang="en-US" altLang="zh-CN" sz="2000" b="1" dirty="0" smtClean="0">
              <a:latin typeface="+mn-ea"/>
            </a:endParaRPr>
          </a:p>
          <a:p>
            <a:pPr lvl="2">
              <a:buFont typeface="Wingdings" panose="05000000000000000000" pitchFamily="2" charset="2"/>
              <a:buChar char="l"/>
            </a:pPr>
            <a:r>
              <a:rPr lang="zh-CN" altLang="en-US" sz="1800" dirty="0" smtClean="0"/>
              <a:t>使用</a:t>
            </a:r>
            <a:r>
              <a:rPr lang="en-US" altLang="zh-CN" sz="1800" dirty="0" smtClean="0"/>
              <a:t>FSQRT</a:t>
            </a:r>
            <a:r>
              <a:rPr lang="zh-CN" altLang="en-US" sz="1800" dirty="0" smtClean="0"/>
              <a:t>指令即可，无标准答案</a:t>
            </a:r>
            <a:endParaRPr lang="en-US" altLang="zh-CN" sz="1800" dirty="0" smtClean="0"/>
          </a:p>
        </p:txBody>
      </p:sp>
      <p:pic>
        <p:nvPicPr>
          <p:cNvPr id="5" name="图片 4"/>
          <p:cNvPicPr>
            <a:picLocks noChangeAspect="1"/>
          </p:cNvPicPr>
          <p:nvPr/>
        </p:nvPicPr>
        <p:blipFill>
          <a:blip r:embed="rId3"/>
          <a:stretch>
            <a:fillRect/>
          </a:stretch>
        </p:blipFill>
        <p:spPr>
          <a:xfrm>
            <a:off x="5360521" y="800580"/>
            <a:ext cx="6000467" cy="3206900"/>
          </a:xfrm>
          <a:prstGeom prst="rect">
            <a:avLst/>
          </a:prstGeom>
        </p:spPr>
      </p:pic>
    </p:spTree>
    <p:extLst>
      <p:ext uri="{BB962C8B-B14F-4D97-AF65-F5344CB8AC3E}">
        <p14:creationId xmlns:p14="http://schemas.microsoft.com/office/powerpoint/2010/main" val="422827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第一章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226943" y="0"/>
                <a:ext cx="7737895" cy="6780362"/>
              </a:xfrm>
            </p:spPr>
            <p:txBody>
              <a:bodyPr/>
              <a:lstStyle/>
              <a:p>
                <a:pPr>
                  <a:buFont typeface="Wingdings" panose="05000000000000000000" pitchFamily="2" charset="2"/>
                  <a:buChar char="l"/>
                </a:pPr>
                <a:r>
                  <a:rPr lang="zh-CN" altLang="en-US" b="1" dirty="0" smtClean="0"/>
                  <a:t>习题</a:t>
                </a:r>
                <a:r>
                  <a:rPr lang="en-US" altLang="zh-CN" b="1" dirty="0" smtClean="0"/>
                  <a:t>33</a:t>
                </a:r>
                <a:r>
                  <a:rPr lang="zh-CN" altLang="en-US" b="1" dirty="0" smtClean="0"/>
                  <a:t>：</a:t>
                </a:r>
                <a:r>
                  <a:rPr lang="en-US" altLang="zh-CN" b="1" dirty="0" smtClean="0"/>
                  <a:t>Core2</a:t>
                </a:r>
                <a:r>
                  <a:rPr lang="zh-CN" altLang="en-US" b="1" dirty="0" smtClean="0"/>
                  <a:t>处理器可寻址</a:t>
                </a:r>
                <a:r>
                  <a:rPr lang="en-US" altLang="zh-CN" b="1" dirty="0" smtClean="0"/>
                  <a:t>____</a:t>
                </a:r>
                <a:r>
                  <a:rPr lang="zh-CN" altLang="en-US" b="1" dirty="0" smtClean="0"/>
                  <a:t>存储器？</a:t>
                </a:r>
                <a:endParaRPr lang="en-US" altLang="zh-CN" b="1" dirty="0" smtClean="0"/>
              </a:p>
              <a:p>
                <a:pPr lvl="1">
                  <a:buFont typeface="Wingdings" panose="05000000000000000000" pitchFamily="2" charset="2"/>
                  <a:buChar char="l"/>
                </a:pPr>
                <a:r>
                  <a:rPr lang="zh-CN" altLang="en-US" dirty="0" smtClean="0"/>
                  <a:t>答案：</a:t>
                </a:r>
                <a:r>
                  <a:rPr lang="en-US" altLang="zh-CN" dirty="0" smtClean="0"/>
                  <a:t>4GB</a:t>
                </a:r>
                <a:r>
                  <a:rPr lang="zh-CN" altLang="en-US" dirty="0" smtClean="0"/>
                  <a:t>、</a:t>
                </a:r>
                <a:r>
                  <a:rPr lang="en-US" altLang="zh-CN" dirty="0" smtClean="0"/>
                  <a:t>64GB</a:t>
                </a:r>
                <a:r>
                  <a:rPr lang="zh-CN" altLang="en-US" dirty="0" smtClean="0"/>
                  <a:t>、</a:t>
                </a:r>
                <a:r>
                  <a:rPr lang="en-US" altLang="zh-CN" dirty="0" smtClean="0"/>
                  <a:t>1TB</a:t>
                </a:r>
                <a:r>
                  <a:rPr lang="zh-CN" altLang="en-US" dirty="0" smtClean="0"/>
                  <a:t>。（课本</a:t>
                </a:r>
                <a:r>
                  <a:rPr lang="en-US" altLang="zh-CN" dirty="0" smtClean="0"/>
                  <a:t>P18 </a:t>
                </a:r>
                <a:r>
                  <a:rPr lang="zh-CN" altLang="en-US" dirty="0" smtClean="0"/>
                  <a:t>表</a:t>
                </a:r>
                <a:r>
                  <a:rPr lang="en-US" altLang="zh-CN" dirty="0" smtClean="0"/>
                  <a:t>1-6</a:t>
                </a:r>
                <a:r>
                  <a:rPr lang="zh-CN" altLang="en-US" dirty="0" smtClean="0"/>
                  <a:t>）</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smtClean="0"/>
                  <a:t>习题</a:t>
                </a:r>
                <a:r>
                  <a:rPr lang="en-US" altLang="zh-CN" b="1" dirty="0" smtClean="0"/>
                  <a:t>53</a:t>
                </a:r>
                <a:r>
                  <a:rPr lang="zh-CN" altLang="en-US" b="1" dirty="0" smtClean="0"/>
                  <a:t>：</a:t>
                </a:r>
                <a14:m>
                  <m:oMath xmlns:m="http://schemas.openxmlformats.org/officeDocument/2006/math">
                    <m:acc>
                      <m:accPr>
                        <m:chr m:val="̅"/>
                        <m:ctrlPr>
                          <a:rPr lang="en-US" altLang="zh-CN" b="1" i="1" dirty="0" smtClean="0">
                            <a:latin typeface="Cambria Math" panose="02040503050406030204" pitchFamily="18" charset="0"/>
                          </a:rPr>
                        </m:ctrlPr>
                      </m:accPr>
                      <m:e>
                        <m:r>
                          <a:rPr lang="en-US" altLang="zh-CN" b="1" i="1" dirty="0">
                            <a:latin typeface="Cambria Math" panose="02040503050406030204" pitchFamily="18" charset="0"/>
                          </a:rPr>
                          <m:t>𝑰𝑶𝑹𝑪</m:t>
                        </m:r>
                      </m:e>
                    </m:acc>
                    <m:r>
                      <a:rPr lang="zh-CN" altLang="en-US" b="1" i="1" dirty="0">
                        <a:latin typeface="Cambria Math" panose="02040503050406030204" pitchFamily="18" charset="0"/>
                      </a:rPr>
                      <m:t>信号的</m:t>
                    </m:r>
                  </m:oMath>
                </a14:m>
                <a:r>
                  <a:rPr lang="zh-CN" altLang="en-US" b="1" dirty="0" smtClean="0"/>
                  <a:t>作用是什么？</a:t>
                </a:r>
                <a:endParaRPr lang="en-US" altLang="zh-CN" b="1" dirty="0"/>
              </a:p>
              <a:p>
                <a:pPr lvl="1">
                  <a:buFont typeface="Wingdings" panose="05000000000000000000" pitchFamily="2" charset="2"/>
                  <a:buChar char="l"/>
                </a:pPr>
                <a:r>
                  <a:rPr lang="zh-CN" altLang="en-US" dirty="0"/>
                  <a:t>答案</a:t>
                </a:r>
                <a:r>
                  <a:rPr lang="zh-CN" altLang="en-US" dirty="0" smtClean="0"/>
                  <a:t>：</a:t>
                </a:r>
                <a:r>
                  <a:rPr lang="en-US" altLang="zh-CN" dirty="0" smtClean="0"/>
                  <a:t>I/O</a:t>
                </a:r>
                <a:r>
                  <a:rPr lang="zh-CN" altLang="en-US" dirty="0" smtClean="0"/>
                  <a:t>读控制，低电平有效（两点都要答上，详细可见课本</a:t>
                </a:r>
                <a:r>
                  <a:rPr lang="en-US" altLang="zh-CN" dirty="0" smtClean="0"/>
                  <a:t>P20</a:t>
                </a:r>
                <a:r>
                  <a:rPr lang="zh-CN" altLang="en-US" dirty="0" smtClean="0"/>
                  <a:t>）</a:t>
                </a:r>
                <a:endParaRPr lang="en-US" altLang="zh-CN" sz="1400" dirty="0"/>
              </a:p>
              <a:p>
                <a:pPr>
                  <a:buFont typeface="Wingdings" panose="05000000000000000000" pitchFamily="2" charset="2"/>
                  <a:buChar char="l"/>
                </a:pPr>
                <a:r>
                  <a:rPr lang="zh-CN" altLang="en-US" b="1" dirty="0" smtClean="0"/>
                  <a:t>习题</a:t>
                </a:r>
                <a:r>
                  <a:rPr lang="en-US" altLang="zh-CN" b="1" dirty="0" smtClean="0"/>
                  <a:t>69</a:t>
                </a:r>
                <a:r>
                  <a:rPr lang="zh-CN" altLang="en-US" b="1" dirty="0" smtClean="0"/>
                  <a:t>：</a:t>
                </a:r>
                <a14:m>
                  <m:oMath xmlns:m="http://schemas.openxmlformats.org/officeDocument/2006/math">
                    <m:r>
                      <a:rPr lang="zh-CN" altLang="en-US" b="1" i="1" dirty="0" smtClean="0">
                        <a:latin typeface="Cambria Math" panose="02040503050406030204" pitchFamily="18" charset="0"/>
                      </a:rPr>
                      <m:t>什么</m:t>
                    </m:r>
                  </m:oMath>
                </a14:m>
                <a:r>
                  <a:rPr lang="zh-CN" altLang="en-US" b="1" dirty="0" smtClean="0"/>
                  <a:t>是</a:t>
                </a:r>
                <a:r>
                  <a:rPr lang="en-US" altLang="zh-CN" b="1" dirty="0" smtClean="0"/>
                  <a:t>Unicode</a:t>
                </a:r>
                <a:r>
                  <a:rPr lang="zh-CN" altLang="en-US" b="1" dirty="0" smtClean="0"/>
                  <a:t>？</a:t>
                </a:r>
                <a:endParaRPr lang="en-US" altLang="zh-CN" b="1" dirty="0"/>
              </a:p>
              <a:p>
                <a:pPr lvl="1">
                  <a:buFont typeface="Wingdings" panose="05000000000000000000" pitchFamily="2" charset="2"/>
                  <a:buChar char="l"/>
                </a:pPr>
                <a:r>
                  <a:rPr lang="zh-CN" altLang="en-US" dirty="0" smtClean="0"/>
                  <a:t>参考答案：课本</a:t>
                </a:r>
                <a:r>
                  <a:rPr lang="en-US" altLang="zh-CN" dirty="0" smtClean="0"/>
                  <a:t>P26</a:t>
                </a:r>
              </a:p>
              <a:p>
                <a:pPr lvl="1">
                  <a:buFont typeface="Wingdings" panose="05000000000000000000" pitchFamily="2" charset="2"/>
                  <a:buChar char="l"/>
                </a:pPr>
                <a:endParaRPr lang="en-US" altLang="zh-CN" sz="1400" dirty="0"/>
              </a:p>
              <a:p>
                <a:pPr lvl="1">
                  <a:buFont typeface="Wingdings" panose="05000000000000000000" pitchFamily="2" charset="2"/>
                  <a:buChar char="l"/>
                </a:pPr>
                <a:endParaRPr lang="en-US" altLang="zh-CN" sz="1400" dirty="0" smtClean="0"/>
              </a:p>
              <a:p>
                <a:pPr lvl="1">
                  <a:buFont typeface="Wingdings" panose="05000000000000000000" pitchFamily="2" charset="2"/>
                  <a:buChar char="l"/>
                </a:pPr>
                <a:endParaRPr lang="en-US" altLang="zh-CN" sz="1400" dirty="0"/>
              </a:p>
              <a:p>
                <a:pPr lvl="1">
                  <a:buFont typeface="Wingdings" panose="05000000000000000000" pitchFamily="2" charset="2"/>
                  <a:buChar char="l"/>
                </a:pPr>
                <a:endParaRPr lang="en-US" altLang="zh-CN" sz="1400" dirty="0" smtClean="0"/>
              </a:p>
              <a:p>
                <a:pPr lvl="1">
                  <a:buFont typeface="Wingdings" panose="05000000000000000000" pitchFamily="2" charset="2"/>
                  <a:buChar char="l"/>
                </a:pPr>
                <a:endParaRPr lang="en-US" altLang="zh-CN" sz="1400" dirty="0"/>
              </a:p>
              <a:p>
                <a:pPr lvl="1">
                  <a:buFont typeface="Wingdings" panose="05000000000000000000" pitchFamily="2" charset="2"/>
                  <a:buChar char="l"/>
                </a:pPr>
                <a:r>
                  <a:rPr lang="zh-CN" altLang="en-US" dirty="0"/>
                  <a:t>答案不唯一，批改的重点是</a:t>
                </a:r>
                <a:r>
                  <a:rPr lang="en-US" altLang="zh-CN" dirty="0"/>
                  <a:t>Unicode</a:t>
                </a:r>
                <a:r>
                  <a:rPr lang="zh-CN" altLang="en-US" dirty="0"/>
                  <a:t>的位数和编码规则</a:t>
                </a:r>
                <a:endParaRPr lang="en-US" altLang="zh-CN" sz="1400" dirty="0"/>
              </a:p>
              <a:p>
                <a:pPr lvl="1">
                  <a:buFont typeface="Wingdings" panose="05000000000000000000" pitchFamily="2" charset="2"/>
                  <a:buChar char="l"/>
                </a:pPr>
                <a:endParaRPr lang="en-US" altLang="zh-CN" sz="1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226943" y="0"/>
                <a:ext cx="7737895" cy="6780362"/>
              </a:xfrm>
              <a:blipFill rotWithShape="0">
                <a:blip r:embed="rId3"/>
                <a:stretch>
                  <a:fillRect l="-1890" t="-1169"/>
                </a:stretch>
              </a:blipFill>
            </p:spPr>
            <p:txBody>
              <a:bodyPr/>
              <a:lstStyle/>
              <a:p>
                <a:r>
                  <a:rPr lang="zh-CN" altLang="en-US">
                    <a:noFill/>
                  </a:rPr>
                  <a:t> </a:t>
                </a:r>
              </a:p>
            </p:txBody>
          </p:sp>
        </mc:Fallback>
      </mc:AlternateContent>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4"/>
          <a:stretch>
            <a:fillRect/>
          </a:stretch>
        </p:blipFill>
        <p:spPr>
          <a:xfrm>
            <a:off x="4136913" y="677548"/>
            <a:ext cx="7620891" cy="2324051"/>
          </a:xfrm>
          <a:prstGeom prst="rect">
            <a:avLst/>
          </a:prstGeom>
        </p:spPr>
      </p:pic>
      <p:pic>
        <p:nvPicPr>
          <p:cNvPr id="6" name="图片 5"/>
          <p:cNvPicPr>
            <a:picLocks noChangeAspect="1"/>
          </p:cNvPicPr>
          <p:nvPr/>
        </p:nvPicPr>
        <p:blipFill>
          <a:blip r:embed="rId5"/>
          <a:stretch>
            <a:fillRect/>
          </a:stretch>
        </p:blipFill>
        <p:spPr>
          <a:xfrm>
            <a:off x="4136913" y="5178500"/>
            <a:ext cx="7965730" cy="867957"/>
          </a:xfrm>
          <a:prstGeom prst="rect">
            <a:avLst/>
          </a:prstGeom>
        </p:spPr>
      </p:pic>
      <p:pic>
        <p:nvPicPr>
          <p:cNvPr id="7" name="图片 6"/>
          <p:cNvPicPr>
            <a:picLocks noChangeAspect="1"/>
          </p:cNvPicPr>
          <p:nvPr/>
        </p:nvPicPr>
        <p:blipFill>
          <a:blip r:embed="rId6"/>
          <a:stretch>
            <a:fillRect/>
          </a:stretch>
        </p:blipFill>
        <p:spPr>
          <a:xfrm>
            <a:off x="4324263" y="4958556"/>
            <a:ext cx="6312322" cy="297581"/>
          </a:xfrm>
          <a:prstGeom prst="rect">
            <a:avLst/>
          </a:prstGeom>
        </p:spPr>
      </p:pic>
    </p:spTree>
    <p:extLst>
      <p:ext uri="{BB962C8B-B14F-4D97-AF65-F5344CB8AC3E}">
        <p14:creationId xmlns:p14="http://schemas.microsoft.com/office/powerpoint/2010/main" val="1532086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第一章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26943" y="0"/>
                <a:ext cx="7737895" cy="6780362"/>
              </a:xfrm>
            </p:spPr>
            <p:txBody>
              <a:bodyPr/>
              <a:lstStyle/>
              <a:p>
                <a:pPr>
                  <a:buFont typeface="Wingdings" panose="05000000000000000000" pitchFamily="2" charset="2"/>
                  <a:buChar char="l"/>
                </a:pPr>
                <a:r>
                  <a:rPr lang="zh-CN" altLang="en-US" b="1" dirty="0" smtClean="0"/>
                  <a:t>习题</a:t>
                </a:r>
                <a:r>
                  <a:rPr lang="en-US" altLang="zh-CN" b="1" dirty="0" smtClean="0"/>
                  <a:t>33</a:t>
                </a:r>
                <a:r>
                  <a:rPr lang="zh-CN" altLang="en-US" b="1" dirty="0" smtClean="0"/>
                  <a:t>：</a:t>
                </a:r>
                <a:r>
                  <a:rPr lang="en-US" altLang="zh-CN" b="1" dirty="0" smtClean="0"/>
                  <a:t>Core2</a:t>
                </a:r>
                <a:r>
                  <a:rPr lang="zh-CN" altLang="en-US" b="1" dirty="0" smtClean="0"/>
                  <a:t>处理器可寻址</a:t>
                </a:r>
                <a:r>
                  <a:rPr lang="en-US" altLang="zh-CN" b="1" dirty="0" smtClean="0"/>
                  <a:t>____</a:t>
                </a:r>
                <a:r>
                  <a:rPr lang="zh-CN" altLang="en-US" b="1" dirty="0" smtClean="0"/>
                  <a:t>存储器？</a:t>
                </a:r>
                <a:endParaRPr lang="en-US" altLang="zh-CN" b="1" dirty="0" smtClean="0"/>
              </a:p>
              <a:p>
                <a:pPr lvl="1">
                  <a:buFont typeface="Wingdings" panose="05000000000000000000" pitchFamily="2" charset="2"/>
                  <a:buChar char="l"/>
                </a:pPr>
                <a:r>
                  <a:rPr lang="zh-CN" altLang="en-US" dirty="0" smtClean="0"/>
                  <a:t>答案：</a:t>
                </a:r>
                <a:r>
                  <a:rPr lang="en-US" altLang="zh-CN" dirty="0" smtClean="0"/>
                  <a:t>4GB</a:t>
                </a:r>
                <a:r>
                  <a:rPr lang="zh-CN" altLang="en-US" dirty="0" smtClean="0"/>
                  <a:t>、</a:t>
                </a:r>
                <a:r>
                  <a:rPr lang="en-US" altLang="zh-CN" dirty="0" smtClean="0"/>
                  <a:t>64GB</a:t>
                </a:r>
                <a:r>
                  <a:rPr lang="zh-CN" altLang="en-US" dirty="0" smtClean="0"/>
                  <a:t>、</a:t>
                </a:r>
                <a:r>
                  <a:rPr lang="en-US" altLang="zh-CN" dirty="0" smtClean="0"/>
                  <a:t>1TB</a:t>
                </a:r>
                <a:r>
                  <a:rPr lang="zh-CN" altLang="en-US" dirty="0" smtClean="0"/>
                  <a:t>。（课本</a:t>
                </a:r>
                <a:r>
                  <a:rPr lang="en-US" altLang="zh-CN" dirty="0" smtClean="0"/>
                  <a:t>P18 </a:t>
                </a:r>
                <a:r>
                  <a:rPr lang="zh-CN" altLang="en-US" dirty="0" smtClean="0"/>
                  <a:t>表</a:t>
                </a:r>
                <a:r>
                  <a:rPr lang="en-US" altLang="zh-CN" dirty="0" smtClean="0"/>
                  <a:t>1-6</a:t>
                </a:r>
                <a:r>
                  <a:rPr lang="zh-CN" altLang="en-US" dirty="0" smtClean="0"/>
                  <a:t>）</a:t>
                </a: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lvl="1">
                  <a:buFont typeface="Wingdings" panose="05000000000000000000" pitchFamily="2" charset="2"/>
                  <a:buChar char="l"/>
                </a:pPr>
                <a:endParaRPr lang="en-US" altLang="zh-CN" dirty="0"/>
              </a:p>
              <a:p>
                <a:pPr lvl="1">
                  <a:buFont typeface="Wingdings" panose="05000000000000000000" pitchFamily="2" charset="2"/>
                  <a:buChar char="l"/>
                </a:pPr>
                <a:endParaRPr lang="en-US" altLang="zh-CN" dirty="0" smtClean="0"/>
              </a:p>
              <a:p>
                <a:pPr marL="201168" lvl="1" indent="0">
                  <a:buNone/>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smtClean="0"/>
                  <a:t>习题</a:t>
                </a:r>
                <a:r>
                  <a:rPr lang="en-US" altLang="zh-CN" b="1" dirty="0" smtClean="0"/>
                  <a:t>53</a:t>
                </a:r>
                <a:r>
                  <a:rPr lang="zh-CN" altLang="en-US" b="1" dirty="0" smtClean="0"/>
                  <a:t>：</a:t>
                </a:r>
                <a14:m>
                  <m:oMath xmlns:m="http://schemas.openxmlformats.org/officeDocument/2006/math">
                    <m:acc>
                      <m:accPr>
                        <m:chr m:val="̅"/>
                        <m:ctrlPr>
                          <a:rPr lang="en-US" altLang="zh-CN" b="1" i="1" dirty="0" smtClean="0">
                            <a:latin typeface="Cambria Math" panose="02040503050406030204" pitchFamily="18" charset="0"/>
                          </a:rPr>
                        </m:ctrlPr>
                      </m:accPr>
                      <m:e>
                        <m:r>
                          <a:rPr lang="en-US" altLang="zh-CN" b="1" i="1" dirty="0">
                            <a:latin typeface="Cambria Math" panose="02040503050406030204" pitchFamily="18" charset="0"/>
                          </a:rPr>
                          <m:t>𝑰𝑶𝑹𝑪</m:t>
                        </m:r>
                      </m:e>
                    </m:acc>
                    <m:r>
                      <a:rPr lang="zh-CN" altLang="en-US" b="1" i="1" dirty="0">
                        <a:latin typeface="Cambria Math" panose="02040503050406030204" pitchFamily="18" charset="0"/>
                      </a:rPr>
                      <m:t>信号的</m:t>
                    </m:r>
                  </m:oMath>
                </a14:m>
                <a:r>
                  <a:rPr lang="zh-CN" altLang="en-US" b="1" dirty="0" smtClean="0"/>
                  <a:t>作用是什么？</a:t>
                </a:r>
                <a:endParaRPr lang="en-US" altLang="zh-CN" b="1" dirty="0"/>
              </a:p>
              <a:p>
                <a:pPr lvl="1">
                  <a:buFont typeface="Wingdings" panose="05000000000000000000" pitchFamily="2" charset="2"/>
                  <a:buChar char="l"/>
                </a:pPr>
                <a:r>
                  <a:rPr lang="zh-CN" altLang="en-US" dirty="0"/>
                  <a:t>答案</a:t>
                </a:r>
                <a:r>
                  <a:rPr lang="zh-CN" altLang="en-US" dirty="0" smtClean="0"/>
                  <a:t>：</a:t>
                </a:r>
                <a:r>
                  <a:rPr lang="en-US" altLang="zh-CN" dirty="0" smtClean="0"/>
                  <a:t>I/O</a:t>
                </a:r>
                <a:r>
                  <a:rPr lang="zh-CN" altLang="en-US" dirty="0" smtClean="0"/>
                  <a:t>读控制，低电平有效（两点都要答上，详细可见课本</a:t>
                </a:r>
                <a:r>
                  <a:rPr lang="en-US" altLang="zh-CN" dirty="0" smtClean="0"/>
                  <a:t>P20</a:t>
                </a:r>
                <a:r>
                  <a:rPr lang="zh-CN" altLang="en-US" dirty="0" smtClean="0"/>
                  <a:t>）</a:t>
                </a:r>
                <a:endParaRPr lang="en-US" altLang="zh-CN" sz="1400" dirty="0"/>
              </a:p>
              <a:p>
                <a:pPr>
                  <a:buFont typeface="Wingdings" panose="05000000000000000000" pitchFamily="2" charset="2"/>
                  <a:buChar char="l"/>
                </a:pPr>
                <a:r>
                  <a:rPr lang="zh-CN" altLang="en-US" b="1" dirty="0" smtClean="0"/>
                  <a:t>习题</a:t>
                </a:r>
                <a:r>
                  <a:rPr lang="en-US" altLang="zh-CN" b="1" dirty="0" smtClean="0"/>
                  <a:t>69</a:t>
                </a:r>
                <a:r>
                  <a:rPr lang="zh-CN" altLang="en-US" b="1" dirty="0" smtClean="0"/>
                  <a:t>：</a:t>
                </a:r>
                <a14:m>
                  <m:oMath xmlns:m="http://schemas.openxmlformats.org/officeDocument/2006/math">
                    <m:r>
                      <a:rPr lang="zh-CN" altLang="en-US" b="1" i="1" dirty="0" smtClean="0">
                        <a:latin typeface="Cambria Math" panose="02040503050406030204" pitchFamily="18" charset="0"/>
                      </a:rPr>
                      <m:t>什么</m:t>
                    </m:r>
                  </m:oMath>
                </a14:m>
                <a:r>
                  <a:rPr lang="zh-CN" altLang="en-US" b="1" dirty="0" smtClean="0"/>
                  <a:t>是</a:t>
                </a:r>
                <a:r>
                  <a:rPr lang="en-US" altLang="zh-CN" b="1" dirty="0" smtClean="0"/>
                  <a:t>Unicode</a:t>
                </a:r>
                <a:r>
                  <a:rPr lang="zh-CN" altLang="en-US" b="1" dirty="0" smtClean="0"/>
                  <a:t>？</a:t>
                </a:r>
                <a:endParaRPr lang="en-US" altLang="zh-CN" b="1" dirty="0"/>
              </a:p>
              <a:p>
                <a:pPr lvl="1">
                  <a:buFont typeface="Wingdings" panose="05000000000000000000" pitchFamily="2" charset="2"/>
                  <a:buChar char="l"/>
                </a:pPr>
                <a:r>
                  <a:rPr lang="zh-CN" altLang="en-US" dirty="0" smtClean="0"/>
                  <a:t>参考答案：课本</a:t>
                </a:r>
                <a:r>
                  <a:rPr lang="en-US" altLang="zh-CN" dirty="0" smtClean="0"/>
                  <a:t>P26</a:t>
                </a:r>
              </a:p>
              <a:p>
                <a:pPr lvl="1">
                  <a:buFont typeface="Wingdings" panose="05000000000000000000" pitchFamily="2" charset="2"/>
                  <a:buChar char="l"/>
                </a:pPr>
                <a:endParaRPr lang="en-US" altLang="zh-CN" sz="1400" dirty="0"/>
              </a:p>
              <a:p>
                <a:pPr lvl="1">
                  <a:buFont typeface="Wingdings" panose="05000000000000000000" pitchFamily="2" charset="2"/>
                  <a:buChar char="l"/>
                </a:pPr>
                <a:endParaRPr lang="en-US" altLang="zh-CN" sz="1400" dirty="0" smtClean="0"/>
              </a:p>
              <a:p>
                <a:pPr lvl="1">
                  <a:buFont typeface="Wingdings" panose="05000000000000000000" pitchFamily="2" charset="2"/>
                  <a:buChar char="l"/>
                </a:pPr>
                <a:endParaRPr lang="en-US" altLang="zh-CN" sz="1400" dirty="0"/>
              </a:p>
              <a:p>
                <a:pPr lvl="1">
                  <a:buFont typeface="Wingdings" panose="05000000000000000000" pitchFamily="2" charset="2"/>
                  <a:buChar char="l"/>
                </a:pPr>
                <a:endParaRPr lang="en-US" altLang="zh-CN" sz="1400" dirty="0" smtClean="0"/>
              </a:p>
              <a:p>
                <a:pPr lvl="1">
                  <a:buFont typeface="Wingdings" panose="05000000000000000000" pitchFamily="2" charset="2"/>
                  <a:buChar char="l"/>
                </a:pPr>
                <a:endParaRPr lang="en-US" altLang="zh-CN" sz="1400" dirty="0"/>
              </a:p>
              <a:p>
                <a:pPr lvl="1">
                  <a:buFont typeface="Wingdings" panose="05000000000000000000" pitchFamily="2" charset="2"/>
                  <a:buChar char="l"/>
                </a:pPr>
                <a:r>
                  <a:rPr lang="zh-CN" altLang="en-US" dirty="0"/>
                  <a:t>答案不唯一，批改的重点是</a:t>
                </a:r>
                <a:r>
                  <a:rPr lang="en-US" altLang="zh-CN" dirty="0"/>
                  <a:t>Unicode</a:t>
                </a:r>
                <a:r>
                  <a:rPr lang="zh-CN" altLang="en-US" dirty="0"/>
                  <a:t>的位数和编码规则</a:t>
                </a:r>
                <a:endParaRPr lang="en-US" altLang="zh-CN" sz="1400" dirty="0"/>
              </a:p>
              <a:p>
                <a:pPr lvl="1">
                  <a:buFont typeface="Wingdings" panose="05000000000000000000" pitchFamily="2" charset="2"/>
                  <a:buChar char="l"/>
                </a:pPr>
                <a:endParaRPr lang="en-US" altLang="zh-CN" sz="1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26943" y="0"/>
                <a:ext cx="7737895" cy="6780362"/>
              </a:xfrm>
              <a:blipFill rotWithShape="0">
                <a:blip r:embed="rId3"/>
                <a:stretch>
                  <a:fillRect l="-1890" t="-1169"/>
                </a:stretch>
              </a:blipFill>
            </p:spPr>
            <p:txBody>
              <a:bodyPr/>
              <a:lstStyle/>
              <a:p>
                <a:r>
                  <a:rPr lang="zh-CN" altLang="en-US">
                    <a:noFill/>
                  </a:rPr>
                  <a:t> </a:t>
                </a:r>
              </a:p>
            </p:txBody>
          </p:sp>
        </mc:Fallback>
      </mc:AlternateContent>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4"/>
          <a:stretch>
            <a:fillRect/>
          </a:stretch>
        </p:blipFill>
        <p:spPr>
          <a:xfrm>
            <a:off x="4136913" y="677548"/>
            <a:ext cx="7620891" cy="2324051"/>
          </a:xfrm>
          <a:prstGeom prst="rect">
            <a:avLst/>
          </a:prstGeom>
        </p:spPr>
      </p:pic>
      <p:pic>
        <p:nvPicPr>
          <p:cNvPr id="6" name="图片 5"/>
          <p:cNvPicPr>
            <a:picLocks noChangeAspect="1"/>
          </p:cNvPicPr>
          <p:nvPr/>
        </p:nvPicPr>
        <p:blipFill>
          <a:blip r:embed="rId5"/>
          <a:stretch>
            <a:fillRect/>
          </a:stretch>
        </p:blipFill>
        <p:spPr>
          <a:xfrm>
            <a:off x="4136913" y="5178500"/>
            <a:ext cx="7965730" cy="867957"/>
          </a:xfrm>
          <a:prstGeom prst="rect">
            <a:avLst/>
          </a:prstGeom>
        </p:spPr>
      </p:pic>
      <p:pic>
        <p:nvPicPr>
          <p:cNvPr id="7" name="图片 6"/>
          <p:cNvPicPr>
            <a:picLocks noChangeAspect="1"/>
          </p:cNvPicPr>
          <p:nvPr/>
        </p:nvPicPr>
        <p:blipFill>
          <a:blip r:embed="rId6"/>
          <a:stretch>
            <a:fillRect/>
          </a:stretch>
        </p:blipFill>
        <p:spPr>
          <a:xfrm>
            <a:off x="4324263" y="4958556"/>
            <a:ext cx="6312322" cy="297581"/>
          </a:xfrm>
          <a:prstGeom prst="rect">
            <a:avLst/>
          </a:prstGeom>
        </p:spPr>
      </p:pic>
    </p:spTree>
    <p:extLst>
      <p:ext uri="{BB962C8B-B14F-4D97-AF65-F5344CB8AC3E}">
        <p14:creationId xmlns:p14="http://schemas.microsoft.com/office/powerpoint/2010/main" val="3826655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第一章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lstStyle/>
          <a:p>
            <a:pPr marL="91440" lvl="1" indent="-91440">
              <a:spcBef>
                <a:spcPts val="1200"/>
              </a:spcBef>
              <a:spcAft>
                <a:spcPts val="200"/>
              </a:spcAft>
              <a:buSzPct val="100000"/>
              <a:buFont typeface="Wingdings" panose="05000000000000000000" pitchFamily="2" charset="2"/>
              <a:buChar char="l"/>
            </a:pPr>
            <a:r>
              <a:rPr lang="zh-CN" altLang="en-US" sz="2000" b="1" dirty="0"/>
              <a:t>补充</a:t>
            </a:r>
            <a:r>
              <a:rPr lang="zh-CN" altLang="en-US" sz="2000" b="1" dirty="0" smtClean="0"/>
              <a:t>题</a:t>
            </a:r>
            <a:r>
              <a:rPr lang="en-US" altLang="zh-CN" sz="2000" b="1" dirty="0" smtClean="0"/>
              <a:t>1</a:t>
            </a:r>
            <a:r>
              <a:rPr lang="zh-CN" altLang="en-US" sz="2000" b="1" dirty="0" smtClean="0"/>
              <a:t>：什么是芯片组？为什么说选择主板主要是选择芯片组</a:t>
            </a:r>
            <a:r>
              <a:rPr lang="en-US" altLang="zh-CN" sz="2000" b="1" dirty="0" smtClean="0"/>
              <a:t>? </a:t>
            </a:r>
          </a:p>
          <a:p>
            <a:pPr lvl="1">
              <a:buFont typeface="Wingdings" panose="05000000000000000000" pitchFamily="2" charset="2"/>
              <a:buChar char="l"/>
            </a:pPr>
            <a:r>
              <a:rPr lang="zh-CN" altLang="en-US" dirty="0" smtClean="0"/>
              <a:t>参考答案：通过</a:t>
            </a:r>
            <a:r>
              <a:rPr lang="en-US" altLang="zh-CN" dirty="0" smtClean="0"/>
              <a:t>VLSI</a:t>
            </a:r>
            <a:r>
              <a:rPr lang="zh-CN" altLang="en-US" dirty="0" smtClean="0"/>
              <a:t>技术，将主板上众多的接口电路和支持电路按不同功能分别集成到一块或几块集成芯片之中，这几片</a:t>
            </a:r>
            <a:r>
              <a:rPr lang="en-US" altLang="zh-CN" dirty="0" smtClean="0"/>
              <a:t>VLSI</a:t>
            </a:r>
            <a:r>
              <a:rPr lang="zh-CN" altLang="en-US" dirty="0" smtClean="0"/>
              <a:t>芯片的组合称为“控制芯片组”，简称“芯片组”。主板控制芯片组是控制局部总线，内存和各种扩展卡的，是整块主板的灵魂所在，</a:t>
            </a:r>
            <a:r>
              <a:rPr lang="en-US" altLang="zh-CN" dirty="0" smtClean="0"/>
              <a:t>CPU</a:t>
            </a:r>
            <a:r>
              <a:rPr lang="zh-CN" altLang="en-US" dirty="0" smtClean="0"/>
              <a:t>对其它设备的控制都是通过他们来完成的。</a:t>
            </a:r>
            <a:endParaRPr lang="en-US" altLang="zh-CN" dirty="0" smtClean="0"/>
          </a:p>
          <a:p>
            <a:pPr lvl="1">
              <a:buFont typeface="Wingdings" panose="05000000000000000000" pitchFamily="2" charset="2"/>
              <a:buChar char="l"/>
            </a:pPr>
            <a:r>
              <a:rPr lang="zh-CN" altLang="en-US" dirty="0" smtClean="0"/>
              <a:t>批改的重点：“集成”、“通过芯片组控制其它设备”</a:t>
            </a:r>
            <a:endParaRPr lang="en-US" altLang="zh-CN" dirty="0"/>
          </a:p>
          <a:p>
            <a:pPr marL="91440" lvl="1" indent="-91440">
              <a:spcBef>
                <a:spcPts val="1200"/>
              </a:spcBef>
              <a:spcAft>
                <a:spcPts val="200"/>
              </a:spcAft>
              <a:buSzPct val="100000"/>
              <a:buFont typeface="Wingdings" panose="05000000000000000000" pitchFamily="2" charset="2"/>
              <a:buChar char="l"/>
            </a:pPr>
            <a:r>
              <a:rPr lang="zh-CN" altLang="en-US" dirty="0"/>
              <a:t>补充</a:t>
            </a:r>
            <a:r>
              <a:rPr lang="zh-CN" altLang="en-US" dirty="0" smtClean="0"/>
              <a:t>题</a:t>
            </a:r>
            <a:r>
              <a:rPr lang="en-US" altLang="zh-CN" dirty="0" smtClean="0"/>
              <a:t>2</a:t>
            </a:r>
            <a:r>
              <a:rPr lang="zh-CN" altLang="en-US" dirty="0" smtClean="0"/>
              <a:t>：</a:t>
            </a:r>
            <a:endParaRPr lang="en-US" altLang="zh-CN" dirty="0" smtClean="0"/>
          </a:p>
          <a:p>
            <a:pPr marL="274320" lvl="2" indent="-91440">
              <a:spcBef>
                <a:spcPts val="1200"/>
              </a:spcBef>
              <a:spcAft>
                <a:spcPts val="200"/>
              </a:spcAft>
              <a:buSzPct val="100000"/>
              <a:buFont typeface="Wingdings" panose="05000000000000000000" pitchFamily="2" charset="2"/>
              <a:buChar char="l"/>
            </a:pPr>
            <a:endParaRPr lang="en-US" altLang="zh-CN" dirty="0" smtClean="0"/>
          </a:p>
          <a:p>
            <a:pPr marL="274320" lvl="2" indent="-91440">
              <a:spcBef>
                <a:spcPts val="1200"/>
              </a:spcBef>
              <a:spcAft>
                <a:spcPts val="200"/>
              </a:spcAft>
              <a:buSzPct val="100000"/>
              <a:buFont typeface="Wingdings" panose="05000000000000000000" pitchFamily="2" charset="2"/>
              <a:buChar char="l"/>
            </a:pPr>
            <a:endParaRPr lang="en-US" altLang="zh-CN" dirty="0"/>
          </a:p>
          <a:p>
            <a:pPr marL="274320" lvl="2" indent="-91440">
              <a:spcBef>
                <a:spcPts val="1200"/>
              </a:spcBef>
              <a:spcAft>
                <a:spcPts val="200"/>
              </a:spcAft>
              <a:buSzPct val="100000"/>
              <a:buFont typeface="Wingdings" panose="05000000000000000000" pitchFamily="2" charset="2"/>
              <a:buChar char="l"/>
            </a:pPr>
            <a:endParaRPr lang="en-US" altLang="zh-CN" dirty="0" smtClean="0"/>
          </a:p>
          <a:p>
            <a:pPr marL="274320" lvl="2" indent="-91440">
              <a:spcBef>
                <a:spcPts val="1200"/>
              </a:spcBef>
              <a:spcAft>
                <a:spcPts val="200"/>
              </a:spcAft>
              <a:buSzPct val="100000"/>
              <a:buFont typeface="Wingdings" panose="05000000000000000000" pitchFamily="2" charset="2"/>
              <a:buChar char="l"/>
            </a:pPr>
            <a:endParaRPr lang="en-US" altLang="zh-CN" dirty="0"/>
          </a:p>
          <a:p>
            <a:pPr marL="274320" lvl="2" indent="-91440">
              <a:spcBef>
                <a:spcPts val="1200"/>
              </a:spcBef>
              <a:spcAft>
                <a:spcPts val="200"/>
              </a:spcAft>
              <a:buSzPct val="100000"/>
              <a:buFont typeface="Wingdings" panose="05000000000000000000" pitchFamily="2" charset="2"/>
              <a:buChar char="l"/>
            </a:pPr>
            <a:endParaRPr lang="en-US" altLang="zh-CN" dirty="0" smtClean="0"/>
          </a:p>
          <a:p>
            <a:pPr marL="274320" lvl="2" indent="-91440">
              <a:spcBef>
                <a:spcPts val="1200"/>
              </a:spcBef>
              <a:spcAft>
                <a:spcPts val="200"/>
              </a:spcAft>
              <a:buSzPct val="100000"/>
              <a:buFont typeface="Wingdings" panose="05000000000000000000" pitchFamily="2" charset="2"/>
              <a:buChar char="l"/>
            </a:pPr>
            <a:r>
              <a:rPr lang="zh-CN" altLang="en-US" sz="1600" dirty="0"/>
              <a:t>小端</a:t>
            </a:r>
            <a:r>
              <a:rPr lang="zh-CN" altLang="en-US" sz="1600" dirty="0" smtClean="0"/>
              <a:t>存储：数据高位存在高地址，低位存在低地址</a:t>
            </a:r>
            <a:endParaRPr lang="en-US" altLang="zh-CN" sz="1600" dirty="0" smtClean="0"/>
          </a:p>
          <a:p>
            <a:pPr marL="274320" lvl="2" indent="-91440">
              <a:spcBef>
                <a:spcPts val="1200"/>
              </a:spcBef>
              <a:spcAft>
                <a:spcPts val="200"/>
              </a:spcAft>
              <a:buSzPct val="100000"/>
              <a:buFont typeface="Wingdings" panose="05000000000000000000" pitchFamily="2" charset="2"/>
              <a:buChar char="l"/>
            </a:pPr>
            <a:r>
              <a:rPr lang="zh-CN" altLang="en-US" sz="1600" dirty="0" smtClean="0"/>
              <a:t>数据边界对齐：变量的起始地址必须能被自身数据类型的大小整除，结构体的大小为其最宽基本类型的整数倍</a:t>
            </a:r>
            <a:endParaRPr lang="en-US" altLang="zh-CN" sz="1600" dirty="0"/>
          </a:p>
          <a:p>
            <a:pPr marL="91440" lvl="1" indent="-91440">
              <a:spcBef>
                <a:spcPts val="1200"/>
              </a:spcBef>
              <a:spcAft>
                <a:spcPts val="200"/>
              </a:spcAft>
              <a:buSzPct val="100000"/>
              <a:buFont typeface="Wingdings" panose="05000000000000000000" pitchFamily="2" charset="2"/>
              <a:buChar char="l"/>
            </a:pPr>
            <a:endParaRPr lang="en-US" altLang="zh-CN" dirty="0" smtClean="0"/>
          </a:p>
          <a:p>
            <a:pPr marL="91440" lvl="1" indent="-91440">
              <a:spcBef>
                <a:spcPts val="1200"/>
              </a:spcBef>
              <a:spcAft>
                <a:spcPts val="200"/>
              </a:spcAft>
              <a:buSzPct val="100000"/>
              <a:buFont typeface="Wingdings" panose="05000000000000000000" pitchFamily="2" charset="2"/>
              <a:buChar char="l"/>
            </a:pPr>
            <a:endParaRPr lang="en-US" altLang="zh-CN" dirty="0"/>
          </a:p>
          <a:p>
            <a:pPr marL="91440" lvl="1" indent="-91440">
              <a:spcBef>
                <a:spcPts val="1200"/>
              </a:spcBef>
              <a:spcAft>
                <a:spcPts val="200"/>
              </a:spcAft>
              <a:buSzPct val="100000"/>
              <a:buFont typeface="Wingdings" panose="05000000000000000000" pitchFamily="2" charset="2"/>
              <a:buChar char="l"/>
            </a:pPr>
            <a:endParaRPr lang="en-US" altLang="zh-CN" dirty="0" smtClean="0"/>
          </a:p>
          <a:p>
            <a:pPr marL="91440" lvl="1" indent="-91440">
              <a:spcBef>
                <a:spcPts val="1200"/>
              </a:spcBef>
              <a:spcAft>
                <a:spcPts val="200"/>
              </a:spcAft>
              <a:buSzPct val="100000"/>
              <a:buFont typeface="Wingdings" panose="05000000000000000000" pitchFamily="2" charset="2"/>
              <a:buChar char="l"/>
            </a:pPr>
            <a:endParaRPr lang="en-US" altLang="zh-CN" dirty="0"/>
          </a:p>
          <a:p>
            <a:pPr marL="91440" lvl="1" indent="-91440">
              <a:spcBef>
                <a:spcPts val="1200"/>
              </a:spcBef>
              <a:spcAft>
                <a:spcPts val="200"/>
              </a:spcAft>
              <a:buSzPct val="100000"/>
              <a:buFont typeface="Wingdings" panose="05000000000000000000" pitchFamily="2" charset="2"/>
              <a:buChar char="l"/>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9" name="图片 8"/>
          <p:cNvPicPr>
            <a:picLocks noChangeAspect="1"/>
          </p:cNvPicPr>
          <p:nvPr/>
        </p:nvPicPr>
        <p:blipFill>
          <a:blip r:embed="rId3"/>
          <a:stretch>
            <a:fillRect/>
          </a:stretch>
        </p:blipFill>
        <p:spPr>
          <a:xfrm>
            <a:off x="4226943" y="4279309"/>
            <a:ext cx="8075300" cy="2130725"/>
          </a:xfrm>
          <a:prstGeom prst="rect">
            <a:avLst/>
          </a:prstGeom>
        </p:spPr>
      </p:pic>
      <p:pic>
        <p:nvPicPr>
          <p:cNvPr id="10" name="图片 9"/>
          <p:cNvPicPr>
            <a:picLocks noChangeAspect="1"/>
          </p:cNvPicPr>
          <p:nvPr/>
        </p:nvPicPr>
        <p:blipFill>
          <a:blip r:embed="rId4"/>
          <a:stretch>
            <a:fillRect/>
          </a:stretch>
        </p:blipFill>
        <p:spPr>
          <a:xfrm>
            <a:off x="5196908" y="1879239"/>
            <a:ext cx="5266933" cy="2400070"/>
          </a:xfrm>
          <a:prstGeom prst="rect">
            <a:avLst/>
          </a:prstGeom>
        </p:spPr>
      </p:pic>
    </p:spTree>
    <p:extLst>
      <p:ext uri="{BB962C8B-B14F-4D97-AF65-F5344CB8AC3E}">
        <p14:creationId xmlns:p14="http://schemas.microsoft.com/office/powerpoint/2010/main" val="33312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第二章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13</a:t>
            </a:r>
            <a:r>
              <a:rPr lang="zh-CN" altLang="en-US" b="1" dirty="0" smtClean="0"/>
              <a:t>：在实模式下，段寄存器装入如下数值，写出每个段的起始地址与结束地址</a:t>
            </a:r>
            <a:endParaRPr lang="en-US" altLang="zh-CN" b="1" dirty="0" smtClean="0"/>
          </a:p>
          <a:p>
            <a:pPr lvl="1">
              <a:buFont typeface="Wingdings" panose="05000000000000000000" pitchFamily="2" charset="2"/>
              <a:buChar char="l"/>
            </a:pPr>
            <a:r>
              <a:rPr lang="zh-CN" altLang="en-US" dirty="0" smtClean="0"/>
              <a:t>注意：在实模式中，每个段寄存器内容的最右边增加一个</a:t>
            </a:r>
            <a:r>
              <a:rPr lang="en-US" altLang="zh-CN" dirty="0" smtClean="0"/>
              <a:t>0H</a:t>
            </a:r>
            <a:r>
              <a:rPr lang="zh-CN" altLang="en-US" dirty="0" smtClean="0"/>
              <a:t>（即</a:t>
            </a:r>
            <a:r>
              <a:rPr lang="en-US" altLang="zh-CN" dirty="0" smtClean="0"/>
              <a:t>*10H</a:t>
            </a:r>
            <a:r>
              <a:rPr lang="zh-CN" altLang="en-US" dirty="0" smtClean="0"/>
              <a:t>），如此形成了</a:t>
            </a:r>
            <a:r>
              <a:rPr lang="en-US" altLang="zh-CN" dirty="0" smtClean="0"/>
              <a:t>20</a:t>
            </a:r>
            <a:r>
              <a:rPr lang="zh-CN" altLang="en-US" dirty="0" smtClean="0"/>
              <a:t>位存储器地址，实模式下段的长度总是</a:t>
            </a:r>
            <a:r>
              <a:rPr lang="en-US" altLang="zh-CN" dirty="0" smtClean="0"/>
              <a:t>64KB</a:t>
            </a:r>
            <a:r>
              <a:rPr lang="zh-CN" altLang="en-US" dirty="0" smtClean="0"/>
              <a:t>（课本</a:t>
            </a:r>
            <a:r>
              <a:rPr lang="en-US" altLang="zh-CN" dirty="0" smtClean="0"/>
              <a:t>P41</a:t>
            </a:r>
            <a:r>
              <a:rPr lang="zh-CN" altLang="en-US" dirty="0" smtClean="0"/>
              <a:t>）</a:t>
            </a:r>
            <a:endParaRPr lang="en-US" altLang="zh-CN" dirty="0" smtClean="0"/>
          </a:p>
          <a:p>
            <a:pPr lvl="1">
              <a:buFont typeface="Wingdings" panose="05000000000000000000" pitchFamily="2" charset="2"/>
              <a:buChar char="l"/>
            </a:pPr>
            <a:r>
              <a:rPr lang="zh-CN" altLang="en-US" dirty="0" smtClean="0"/>
              <a:t>起始地址</a:t>
            </a:r>
            <a:r>
              <a:rPr lang="en-US" altLang="zh-CN" dirty="0" smtClean="0"/>
              <a:t>=</a:t>
            </a:r>
            <a:r>
              <a:rPr lang="zh-CN" altLang="en-US" dirty="0" smtClean="0"/>
              <a:t>段寄存器数值</a:t>
            </a:r>
            <a:r>
              <a:rPr lang="en-US" altLang="zh-CN" dirty="0" smtClean="0"/>
              <a:t>*10H </a:t>
            </a:r>
          </a:p>
          <a:p>
            <a:pPr lvl="1">
              <a:buFont typeface="Wingdings" panose="05000000000000000000" pitchFamily="2" charset="2"/>
              <a:buChar char="l"/>
            </a:pPr>
            <a:r>
              <a:rPr lang="zh-CN" altLang="en-US" dirty="0" smtClean="0"/>
              <a:t>结束地址</a:t>
            </a:r>
            <a:r>
              <a:rPr lang="en-US" altLang="zh-CN" dirty="0" smtClean="0"/>
              <a:t>=</a:t>
            </a:r>
            <a:r>
              <a:rPr lang="zh-CN" altLang="en-US" dirty="0" smtClean="0"/>
              <a:t>起始地址</a:t>
            </a:r>
            <a:r>
              <a:rPr lang="en-US" altLang="zh-CN" dirty="0" smtClean="0"/>
              <a:t>+FFFFH</a:t>
            </a:r>
          </a:p>
          <a:p>
            <a:pPr lvl="1">
              <a:buFont typeface="Wingdings" panose="05000000000000000000" pitchFamily="2" charset="2"/>
              <a:buChar char="l"/>
            </a:pPr>
            <a:r>
              <a:rPr lang="zh-CN" altLang="en-US" dirty="0" smtClean="0"/>
              <a:t>答案</a:t>
            </a:r>
            <a:r>
              <a:rPr lang="en-US" altLang="zh-CN" dirty="0" smtClean="0"/>
              <a:t>: (a) 1000H</a:t>
            </a:r>
            <a:r>
              <a:rPr lang="zh-CN" altLang="en-US" dirty="0" smtClean="0"/>
              <a:t>：</a:t>
            </a:r>
            <a:r>
              <a:rPr lang="en-US" altLang="zh-CN" dirty="0" smtClean="0"/>
              <a:t>10000H-1FFFFH (b) 1234H:12340H-2233FH</a:t>
            </a:r>
          </a:p>
          <a:p>
            <a:pPr marL="201168" lvl="1" indent="0">
              <a:buNone/>
            </a:pPr>
            <a:r>
              <a:rPr lang="en-US" altLang="zh-CN" dirty="0"/>
              <a:t>	</a:t>
            </a:r>
            <a:r>
              <a:rPr lang="en-US" altLang="zh-CN" dirty="0" smtClean="0"/>
              <a:t> (c) 2300H: 23000H-32FFFH (d)E000H: E0000H-EFFFFH </a:t>
            </a:r>
          </a:p>
          <a:p>
            <a:pPr marL="201168" lvl="1" indent="0">
              <a:buNone/>
            </a:pPr>
            <a:r>
              <a:rPr lang="en-US" altLang="zh-CN" dirty="0"/>
              <a:t>	</a:t>
            </a:r>
            <a:r>
              <a:rPr lang="en-US" altLang="zh-CN" dirty="0" smtClean="0"/>
              <a:t>	(e)AB00H: AB000H-BAFFFH</a:t>
            </a:r>
          </a:p>
          <a:p>
            <a:pPr marL="749808" lvl="4" indent="0">
              <a:buNone/>
            </a:pPr>
            <a:endParaRPr lang="en-US" altLang="zh-CN" sz="1800" dirty="0" smtClean="0"/>
          </a:p>
          <a:p>
            <a:pPr>
              <a:buFont typeface="Wingdings" panose="05000000000000000000" pitchFamily="2" charset="2"/>
              <a:buChar char="l"/>
            </a:pPr>
            <a:r>
              <a:rPr lang="zh-CN" altLang="en-US" b="1" dirty="0"/>
              <a:t>习题</a:t>
            </a:r>
            <a:r>
              <a:rPr lang="en-US" altLang="zh-CN" b="1" dirty="0" smtClean="0"/>
              <a:t>19</a:t>
            </a:r>
            <a:r>
              <a:rPr lang="zh-CN" altLang="en-US" b="1" dirty="0" smtClean="0"/>
              <a:t>：若使用</a:t>
            </a:r>
            <a:r>
              <a:rPr lang="en-US" altLang="zh-CN" b="1" dirty="0" smtClean="0"/>
              <a:t>BP</a:t>
            </a:r>
            <a:r>
              <a:rPr lang="zh-CN" altLang="en-US" b="1" dirty="0" smtClean="0"/>
              <a:t>寻址存储器，则数据包含在</a:t>
            </a:r>
            <a:r>
              <a:rPr lang="zh-CN" altLang="en-US" b="1" u="sng" dirty="0" smtClean="0"/>
              <a:t>堆栈（</a:t>
            </a:r>
            <a:r>
              <a:rPr lang="en-US" altLang="zh-CN" b="1" u="sng" dirty="0" smtClean="0"/>
              <a:t>SS</a:t>
            </a:r>
            <a:r>
              <a:rPr lang="zh-CN" altLang="en-US" b="1" u="sng" dirty="0" smtClean="0"/>
              <a:t>）段</a:t>
            </a:r>
            <a:r>
              <a:rPr lang="zh-CN" altLang="en-US" b="1" dirty="0" smtClean="0"/>
              <a:t>内</a:t>
            </a:r>
            <a:endParaRPr lang="en-US" altLang="zh-CN" b="1"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b="1" dirty="0" smtClean="0"/>
              <a:t>习题</a:t>
            </a:r>
            <a:r>
              <a:rPr lang="en-US" altLang="zh-CN" b="1" dirty="0" smtClean="0"/>
              <a:t>21</a:t>
            </a:r>
            <a:r>
              <a:rPr lang="zh-CN" altLang="en-US" b="1" dirty="0" smtClean="0"/>
              <a:t>：</a:t>
            </a:r>
            <a:r>
              <a:rPr lang="en-US" altLang="zh-CN" b="1" dirty="0" smtClean="0"/>
              <a:t>Core2</a:t>
            </a:r>
            <a:r>
              <a:rPr lang="zh-CN" altLang="en-US" b="1" dirty="0" smtClean="0"/>
              <a:t>在实模式下操作，给出下列寄存器组合所寻址的存储单元地址</a:t>
            </a:r>
            <a:endParaRPr lang="en-US" altLang="zh-CN" b="1" dirty="0" smtClean="0"/>
          </a:p>
          <a:p>
            <a:pPr lvl="1">
              <a:buFont typeface="Wingdings" panose="05000000000000000000" pitchFamily="2" charset="2"/>
              <a:buChar char="l"/>
            </a:pPr>
            <a:r>
              <a:rPr lang="zh-CN" altLang="en-US" sz="1600" dirty="0" smtClean="0"/>
              <a:t>注意：实模式下段的起始地址，寻址单元地址</a:t>
            </a:r>
            <a:r>
              <a:rPr lang="en-US" altLang="zh-CN" sz="1600" dirty="0" smtClean="0"/>
              <a:t>=</a:t>
            </a:r>
            <a:r>
              <a:rPr lang="zh-CN" altLang="en-US" sz="1600" dirty="0" smtClean="0"/>
              <a:t>段起始地址</a:t>
            </a:r>
            <a:r>
              <a:rPr lang="en-US" altLang="zh-CN" sz="1600" dirty="0" smtClean="0"/>
              <a:t>+</a:t>
            </a:r>
            <a:r>
              <a:rPr lang="zh-CN" altLang="en-US" sz="1600" dirty="0" smtClean="0"/>
              <a:t>偏移地址</a:t>
            </a:r>
            <a:endParaRPr lang="en-US" altLang="zh-CN" sz="1600" dirty="0" smtClean="0"/>
          </a:p>
          <a:p>
            <a:pPr lvl="1">
              <a:buFont typeface="Wingdings" panose="05000000000000000000" pitchFamily="2" charset="2"/>
              <a:buChar char="l"/>
            </a:pPr>
            <a:r>
              <a:rPr lang="en-US" altLang="zh-CN" sz="1600" dirty="0" smtClean="0"/>
              <a:t>(a) 2000H*10H+3000H = 23000H</a:t>
            </a:r>
          </a:p>
          <a:p>
            <a:pPr lvl="1">
              <a:buFont typeface="Wingdings" panose="05000000000000000000" pitchFamily="2" charset="2"/>
              <a:buChar char="l"/>
            </a:pPr>
            <a:r>
              <a:rPr lang="en-US" altLang="zh-CN" sz="1600" dirty="0" smtClean="0"/>
              <a:t>(b) 1A00H*10H+2000H = 1C000H</a:t>
            </a:r>
          </a:p>
          <a:p>
            <a:pPr lvl="1">
              <a:buFont typeface="Wingdings" panose="05000000000000000000" pitchFamily="2" charset="2"/>
              <a:buChar char="l"/>
            </a:pPr>
            <a:r>
              <a:rPr lang="en-US" altLang="zh-CN" sz="1600" dirty="0" smtClean="0"/>
              <a:t>(C) C000H*10H+A000H = CA000H</a:t>
            </a:r>
          </a:p>
          <a:p>
            <a:pPr lvl="1">
              <a:buFont typeface="Wingdings" panose="05000000000000000000" pitchFamily="2" charset="2"/>
              <a:buChar char="l"/>
            </a:pPr>
            <a:r>
              <a:rPr lang="en-US" altLang="zh-CN" sz="1600" dirty="0" smtClean="0"/>
              <a:t>(D) 8000H*10H+9000H=89000H</a:t>
            </a:r>
          </a:p>
          <a:p>
            <a:pPr lvl="1">
              <a:buFont typeface="Wingdings" panose="05000000000000000000" pitchFamily="2" charset="2"/>
              <a:buChar char="l"/>
            </a:pPr>
            <a:r>
              <a:rPr lang="en-US" altLang="zh-CN" sz="1600" dirty="0" smtClean="0"/>
              <a:t>(E) 1239H*10H+A900H=1CC90H</a:t>
            </a:r>
          </a:p>
          <a:p>
            <a:pPr marL="201168" lvl="1" indent="0">
              <a:buNone/>
            </a:pPr>
            <a:endParaRPr lang="en-US" altLang="zh-CN" dirty="0" smtClean="0"/>
          </a:p>
          <a:p>
            <a:pPr lvl="1">
              <a:buFont typeface="Wingdings" panose="05000000000000000000" pitchFamily="2" charset="2"/>
              <a:buChar char="l"/>
            </a:pPr>
            <a:endParaRPr lang="en-US" altLang="zh-CN" dirty="0" smtClean="0"/>
          </a:p>
          <a:p>
            <a:pPr marL="0" indent="0">
              <a:buNone/>
            </a:pPr>
            <a:endParaRPr lang="en-US" altLang="zh-CN" dirty="0" smtClean="0"/>
          </a:p>
          <a:p>
            <a:pPr lvl="1">
              <a:buFont typeface="Wingdings" panose="05000000000000000000" pitchFamily="2" charset="2"/>
              <a:buChar char="l"/>
            </a:pPr>
            <a:endParaRPr lang="en-US" altLang="zh-CN" sz="1400" dirty="0"/>
          </a:p>
        </p:txBody>
      </p:sp>
      <p:sp>
        <p:nvSpPr>
          <p:cNvPr id="4" name="文本占位符 3"/>
          <p:cNvSpPr>
            <a:spLocks noGrp="1"/>
          </p:cNvSpPr>
          <p:nvPr>
            <p:ph type="body" sz="half" idx="2"/>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7847941" y="5037841"/>
            <a:ext cx="3748420" cy="1613126"/>
          </a:xfrm>
          <a:prstGeom prst="rect">
            <a:avLst/>
          </a:prstGeom>
        </p:spPr>
      </p:pic>
    </p:spTree>
    <p:extLst>
      <p:ext uri="{BB962C8B-B14F-4D97-AF65-F5344CB8AC3E}">
        <p14:creationId xmlns:p14="http://schemas.microsoft.com/office/powerpoint/2010/main" val="1799705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第二章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27</a:t>
                </a:r>
                <a:r>
                  <a:rPr lang="zh-CN" altLang="en-US" b="1" dirty="0" smtClean="0"/>
                  <a:t>：</a:t>
                </a:r>
                <a:r>
                  <a:rPr lang="zh-CN" altLang="en-US" b="1" dirty="0"/>
                  <a:t>一</a:t>
                </a:r>
                <a:r>
                  <a:rPr lang="zh-CN" altLang="en-US" b="1" dirty="0" smtClean="0"/>
                  <a:t>个</a:t>
                </a:r>
                <a:r>
                  <a:rPr lang="en-US" altLang="zh-CN" b="1" dirty="0" smtClean="0"/>
                  <a:t>Pentium4</a:t>
                </a:r>
                <a:r>
                  <a:rPr lang="zh-CN" altLang="en-US" b="1" dirty="0" smtClean="0"/>
                  <a:t>描述符中包含基地址</a:t>
                </a:r>
                <a:r>
                  <a:rPr lang="en-US" altLang="zh-CN" b="1" dirty="0" smtClean="0"/>
                  <a:t>01000000H</a:t>
                </a:r>
                <a:r>
                  <a:rPr lang="zh-CN" altLang="en-US" b="1" dirty="0" smtClean="0"/>
                  <a:t>和界限</a:t>
                </a:r>
                <a:r>
                  <a:rPr lang="en-US" altLang="zh-CN" b="1" dirty="0" smtClean="0"/>
                  <a:t>0FFFFH,</a:t>
                </a:r>
                <a:r>
                  <a:rPr lang="zh-CN" altLang="en-US" b="1" dirty="0" smtClean="0"/>
                  <a:t>且有</a:t>
                </a:r>
                <a:r>
                  <a:rPr lang="en-US" altLang="zh-CN" b="1" dirty="0" smtClean="0"/>
                  <a:t>G=0</a:t>
                </a:r>
                <a:r>
                  <a:rPr lang="zh-CN" altLang="en-US" b="1" dirty="0" smtClean="0"/>
                  <a:t>，由这个描述符寻址的起始地址和结束地址是什么？</a:t>
                </a:r>
                <a:endParaRPr lang="en-US" altLang="zh-CN" b="1" dirty="0" smtClean="0"/>
              </a:p>
              <a:p>
                <a:pPr lvl="1">
                  <a:buFont typeface="Wingdings" panose="05000000000000000000" pitchFamily="2" charset="2"/>
                  <a:buChar char="l"/>
                </a:pPr>
                <a:r>
                  <a:rPr lang="zh-CN" altLang="en-US" dirty="0" smtClean="0"/>
                  <a:t>描述符、基地址、界限、界限粒度等详见课本</a:t>
                </a:r>
                <a:r>
                  <a:rPr lang="en-US" altLang="zh-CN" dirty="0" smtClean="0"/>
                  <a:t>P45</a:t>
                </a:r>
              </a:p>
              <a:p>
                <a:pPr lvl="1">
                  <a:buFont typeface="Wingdings" panose="05000000000000000000" pitchFamily="2" charset="2"/>
                  <a:buChar char="l"/>
                </a:pPr>
                <a:r>
                  <a:rPr lang="zh-CN" altLang="en-US" dirty="0" smtClean="0"/>
                  <a:t>答案：</a:t>
                </a:r>
                <a:endParaRPr lang="en-US" altLang="zh-CN" dirty="0" smtClean="0"/>
              </a:p>
              <a:p>
                <a:pPr lvl="1">
                  <a:buFont typeface="Wingdings" panose="05000000000000000000" pitchFamily="2" charset="2"/>
                  <a:buChar char="l"/>
                </a:pPr>
                <a:endParaRPr lang="en-US" altLang="zh-CN" dirty="0" smtClean="0"/>
              </a:p>
              <a:p>
                <a:pPr marL="749808" lvl="4" indent="0">
                  <a:buNone/>
                </a:pPr>
                <a:endParaRPr lang="en-US" altLang="zh-CN" sz="1800" dirty="0" smtClean="0"/>
              </a:p>
              <a:p>
                <a:pPr>
                  <a:buFont typeface="Wingdings" panose="05000000000000000000" pitchFamily="2" charset="2"/>
                  <a:buChar char="l"/>
                </a:pPr>
                <a:r>
                  <a:rPr lang="zh-CN" altLang="en-US" b="1" dirty="0" smtClean="0"/>
                  <a:t>习题</a:t>
                </a:r>
                <a:r>
                  <a:rPr lang="en-US" altLang="zh-CN" b="1" dirty="0" smtClean="0"/>
                  <a:t>37</a:t>
                </a:r>
                <a:r>
                  <a:rPr lang="zh-CN" altLang="en-US" b="1" dirty="0" smtClean="0"/>
                  <a:t>：微处理器工作于保护模式时，将一个新数装入段寄存器时会发生什么？</a:t>
                </a:r>
                <a:endParaRPr lang="en-US" altLang="zh-CN" b="1" dirty="0" smtClean="0"/>
              </a:p>
              <a:p>
                <a:pPr lvl="1">
                  <a:buFont typeface="Wingdings" panose="05000000000000000000" pitchFamily="2" charset="2"/>
                  <a:buChar char="l"/>
                </a:pPr>
                <a:r>
                  <a:rPr lang="zh-CN" altLang="en-US" dirty="0"/>
                  <a:t>保护</a:t>
                </a:r>
                <a:r>
                  <a:rPr lang="zh-CN" altLang="en-US" dirty="0" smtClean="0"/>
                  <a:t>模式、段寄存器访问权限等详见课本</a:t>
                </a:r>
                <a:r>
                  <a:rPr lang="en-US" altLang="zh-CN" dirty="0" smtClean="0"/>
                  <a:t>P45-46</a:t>
                </a:r>
              </a:p>
              <a:p>
                <a:pPr lvl="1">
                  <a:buFont typeface="Wingdings" panose="05000000000000000000" pitchFamily="2" charset="2"/>
                  <a:buChar char="l"/>
                </a:pPr>
                <a:r>
                  <a:rPr lang="zh-CN" altLang="en-US" sz="1600" dirty="0"/>
                  <a:t>参考</a:t>
                </a:r>
                <a:r>
                  <a:rPr lang="zh-CN" altLang="en-US" sz="1600" dirty="0" smtClean="0"/>
                  <a:t>答案：</a:t>
                </a:r>
                <a:endParaRPr lang="en-US" altLang="zh-CN" sz="1600"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b="1" dirty="0" smtClean="0"/>
                  <a:t>习题</a:t>
                </a:r>
                <a:r>
                  <a:rPr lang="en-US" altLang="zh-CN" b="1" dirty="0" smtClean="0"/>
                  <a:t>43</a:t>
                </a:r>
                <a:r>
                  <a:rPr lang="zh-CN" altLang="en-US" b="1" dirty="0" smtClean="0"/>
                  <a:t>：页目录中每一个项可把多大的线性存储空间转换为物理存储空间？</a:t>
                </a:r>
                <a:endParaRPr lang="en-US" altLang="zh-CN" b="1" dirty="0" smtClean="0"/>
              </a:p>
              <a:p>
                <a:pPr lvl="1">
                  <a:buFont typeface="Wingdings" panose="05000000000000000000" pitchFamily="2" charset="2"/>
                  <a:buChar char="l"/>
                </a:pPr>
                <a:r>
                  <a:rPr lang="zh-CN" altLang="en-US" dirty="0" smtClean="0"/>
                  <a:t>页目录、内存分页等详见课本</a:t>
                </a:r>
                <a:r>
                  <a:rPr lang="en-US" altLang="zh-CN" dirty="0" smtClean="0"/>
                  <a:t>P49</a:t>
                </a:r>
              </a:p>
              <a:p>
                <a:pPr lvl="1">
                  <a:buFont typeface="Wingdings" panose="05000000000000000000" pitchFamily="2" charset="2"/>
                  <a:buChar char="l"/>
                </a:pPr>
                <a:endParaRPr lang="en-US" altLang="zh-CN" sz="1600" dirty="0"/>
              </a:p>
              <a:p>
                <a:pPr lvl="1">
                  <a:buFont typeface="Wingdings" panose="05000000000000000000" pitchFamily="2" charset="2"/>
                  <a:buChar char="l"/>
                </a:pPr>
                <a:endParaRPr lang="en-US" altLang="zh-CN" sz="1600" dirty="0" smtClean="0"/>
              </a:p>
              <a:p>
                <a:pPr lvl="1">
                  <a:buFont typeface="Wingdings" panose="05000000000000000000" pitchFamily="2" charset="2"/>
                  <a:buChar char="l"/>
                </a:pPr>
                <a:endParaRPr lang="en-US" altLang="zh-CN" sz="1600" dirty="0"/>
              </a:p>
              <a:p>
                <a:pPr lvl="1">
                  <a:buFont typeface="Wingdings" panose="05000000000000000000" pitchFamily="2" charset="2"/>
                  <a:buChar char="l"/>
                </a:pPr>
                <a:r>
                  <a:rPr lang="zh-CN" altLang="en-US" dirty="0" smtClean="0"/>
                  <a:t>每个页目录可以访问</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22</m:t>
                        </m:r>
                      </m:sup>
                    </m:sSup>
                  </m:oMath>
                </a14:m>
                <a:r>
                  <a:rPr lang="en-US" altLang="zh-CN" dirty="0" smtClean="0"/>
                  <a:t> = 4MB </a:t>
                </a:r>
                <a:r>
                  <a:rPr lang="zh-CN" altLang="en-US" dirty="0" smtClean="0"/>
                  <a:t>物理存储空间</a:t>
                </a:r>
                <a:endParaRPr lang="en-US" altLang="zh-CN" dirty="0" smtClean="0"/>
              </a:p>
              <a:p>
                <a:pPr lvl="1">
                  <a:buFont typeface="Wingdings" panose="05000000000000000000" pitchFamily="2" charset="2"/>
                  <a:buChar char="l"/>
                </a:pPr>
                <a:endParaRPr lang="en-US" altLang="zh-CN" dirty="0" smtClean="0"/>
              </a:p>
              <a:p>
                <a:pPr lvl="2">
                  <a:buFont typeface="Wingdings" panose="05000000000000000000" pitchFamily="2" charset="2"/>
                  <a:buChar char="l"/>
                </a:pPr>
                <a:endParaRPr lang="en-US" altLang="zh-CN" dirty="0" smtClean="0"/>
              </a:p>
              <a:p>
                <a:pPr marL="0" indent="0">
                  <a:buNone/>
                </a:pPr>
                <a:endParaRPr lang="en-US" altLang="zh-CN" dirty="0" smtClean="0"/>
              </a:p>
              <a:p>
                <a:pPr lvl="1">
                  <a:buFont typeface="Wingdings" panose="05000000000000000000" pitchFamily="2" charset="2"/>
                  <a:buChar char="l"/>
                </a:pPr>
                <a:endParaRPr lang="en-US" altLang="zh-CN" sz="1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26943" y="0"/>
                <a:ext cx="7737895" cy="6780362"/>
              </a:xfrm>
              <a:blipFill rotWithShape="0">
                <a:blip r:embed="rId3"/>
                <a:stretch>
                  <a:fillRect l="-1890" t="-1169" r="-1969"/>
                </a:stretch>
              </a:blipFill>
            </p:spPr>
            <p:txBody>
              <a:bodyPr/>
              <a:lstStyle/>
              <a:p>
                <a:r>
                  <a:rPr lang="zh-CN" altLang="en-US">
                    <a:noFill/>
                  </a:rPr>
                  <a:t> </a:t>
                </a:r>
              </a:p>
            </p:txBody>
          </p:sp>
        </mc:Fallback>
      </mc:AlternateContent>
      <p:sp>
        <p:nvSpPr>
          <p:cNvPr id="4" name="文本占位符 3"/>
          <p:cNvSpPr>
            <a:spLocks noGrp="1"/>
          </p:cNvSpPr>
          <p:nvPr>
            <p:ph type="body" sz="half" idx="2"/>
          </p:nvPr>
        </p:nvSpPr>
        <p:spPr/>
        <p:txBody>
          <a:bodyPr/>
          <a:lstStyle/>
          <a:p>
            <a:endParaRPr lang="zh-CN" altLang="en-US"/>
          </a:p>
        </p:txBody>
      </p:sp>
      <p:pic>
        <p:nvPicPr>
          <p:cNvPr id="5" name="图片 4"/>
          <p:cNvPicPr>
            <a:picLocks noChangeAspect="1"/>
          </p:cNvPicPr>
          <p:nvPr/>
        </p:nvPicPr>
        <p:blipFill>
          <a:blip r:embed="rId4"/>
          <a:stretch>
            <a:fillRect/>
          </a:stretch>
        </p:blipFill>
        <p:spPr>
          <a:xfrm>
            <a:off x="5296618" y="935189"/>
            <a:ext cx="6788989" cy="1092481"/>
          </a:xfrm>
          <a:prstGeom prst="rect">
            <a:avLst/>
          </a:prstGeom>
        </p:spPr>
      </p:pic>
      <p:pic>
        <p:nvPicPr>
          <p:cNvPr id="6" name="图片 5"/>
          <p:cNvPicPr>
            <a:picLocks noChangeAspect="1"/>
          </p:cNvPicPr>
          <p:nvPr/>
        </p:nvPicPr>
        <p:blipFill>
          <a:blip r:embed="rId5"/>
          <a:stretch>
            <a:fillRect/>
          </a:stretch>
        </p:blipFill>
        <p:spPr>
          <a:xfrm>
            <a:off x="4593125" y="2880359"/>
            <a:ext cx="7190557" cy="1061498"/>
          </a:xfrm>
          <a:prstGeom prst="rect">
            <a:avLst/>
          </a:prstGeom>
        </p:spPr>
      </p:pic>
      <p:pic>
        <p:nvPicPr>
          <p:cNvPr id="7" name="图片 6"/>
          <p:cNvPicPr>
            <a:picLocks noChangeAspect="1"/>
          </p:cNvPicPr>
          <p:nvPr/>
        </p:nvPicPr>
        <p:blipFill>
          <a:blip r:embed="rId6"/>
          <a:stretch>
            <a:fillRect/>
          </a:stretch>
        </p:blipFill>
        <p:spPr>
          <a:xfrm>
            <a:off x="4226943" y="5136812"/>
            <a:ext cx="5561905" cy="828571"/>
          </a:xfrm>
          <a:prstGeom prst="rect">
            <a:avLst/>
          </a:prstGeom>
        </p:spPr>
      </p:pic>
    </p:spTree>
    <p:extLst>
      <p:ext uri="{BB962C8B-B14F-4D97-AF65-F5344CB8AC3E}">
        <p14:creationId xmlns:p14="http://schemas.microsoft.com/office/powerpoint/2010/main" val="2495175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第三章</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26943" y="0"/>
            <a:ext cx="7737895" cy="6780362"/>
          </a:xfrm>
        </p:spPr>
        <p:txBody>
          <a:bodyPr>
            <a:normAutofit/>
          </a:bodyPr>
          <a:lstStyle/>
          <a:p>
            <a:pPr>
              <a:buFont typeface="Wingdings" panose="05000000000000000000" pitchFamily="2" charset="2"/>
              <a:buChar char="l"/>
            </a:pPr>
            <a:r>
              <a:rPr lang="zh-CN" altLang="en-US" b="1" dirty="0" smtClean="0"/>
              <a:t>习题</a:t>
            </a:r>
            <a:r>
              <a:rPr lang="en-US" altLang="zh-CN" b="1" dirty="0" smtClean="0"/>
              <a:t>7</a:t>
            </a:r>
            <a:r>
              <a:rPr lang="zh-CN" altLang="en-US" b="1" dirty="0" smtClean="0"/>
              <a:t>：</a:t>
            </a:r>
            <a:r>
              <a:rPr lang="en-US" altLang="zh-CN" b="1" dirty="0" smtClean="0"/>
              <a:t>MOV BL,CX </a:t>
            </a:r>
            <a:r>
              <a:rPr lang="zh-CN" altLang="en-US" b="1" dirty="0" smtClean="0"/>
              <a:t>存在什么错误？</a:t>
            </a:r>
            <a:endParaRPr lang="en-US" altLang="zh-CN" b="1" dirty="0" smtClean="0"/>
          </a:p>
          <a:p>
            <a:pPr lvl="1">
              <a:buFont typeface="Wingdings" panose="05000000000000000000" pitchFamily="2" charset="2"/>
              <a:buChar char="l"/>
            </a:pPr>
            <a:r>
              <a:rPr lang="zh-CN" altLang="en-US" dirty="0" smtClean="0"/>
              <a:t>答案：寄存器长度不匹配，试图 </a:t>
            </a:r>
            <a:r>
              <a:rPr lang="en-US" altLang="zh-CN" dirty="0" smtClean="0"/>
              <a:t>16bit -&gt; 8bit </a:t>
            </a:r>
          </a:p>
          <a:p>
            <a:pPr>
              <a:buFont typeface="Wingdings" panose="05000000000000000000" pitchFamily="2" charset="2"/>
              <a:buChar char="l"/>
            </a:pPr>
            <a:r>
              <a:rPr lang="zh-CN" altLang="en-US" b="1" dirty="0" smtClean="0"/>
              <a:t>习题</a:t>
            </a:r>
            <a:r>
              <a:rPr lang="en-US" altLang="zh-CN" b="1" dirty="0" smtClean="0"/>
              <a:t>23</a:t>
            </a:r>
            <a:r>
              <a:rPr lang="zh-CN" altLang="en-US" b="1" dirty="0" smtClean="0"/>
              <a:t>：</a:t>
            </a:r>
            <a:r>
              <a:rPr lang="en-US" altLang="zh-CN" b="1" dirty="0"/>
              <a:t>MOV </a:t>
            </a:r>
            <a:r>
              <a:rPr lang="en-US" altLang="zh-CN" b="1" dirty="0" smtClean="0"/>
              <a:t>[BX],[DI] </a:t>
            </a:r>
            <a:r>
              <a:rPr lang="zh-CN" altLang="en-US" b="1" dirty="0"/>
              <a:t>存在什么错误？</a:t>
            </a:r>
            <a:endParaRPr lang="en-US" altLang="zh-CN" b="1" dirty="0"/>
          </a:p>
          <a:p>
            <a:pPr lvl="1">
              <a:buFont typeface="Wingdings" panose="05000000000000000000" pitchFamily="2" charset="2"/>
              <a:buChar char="l"/>
            </a:pPr>
            <a:r>
              <a:rPr lang="zh-CN" altLang="en-US" dirty="0"/>
              <a:t>答案</a:t>
            </a:r>
            <a:r>
              <a:rPr lang="zh-CN" altLang="en-US" dirty="0" smtClean="0"/>
              <a:t>：</a:t>
            </a:r>
            <a:r>
              <a:rPr lang="en-US" altLang="zh-CN" dirty="0" smtClean="0"/>
              <a:t>MOV</a:t>
            </a:r>
            <a:r>
              <a:rPr lang="zh-CN" altLang="en-US" dirty="0" smtClean="0"/>
              <a:t>指令不可以</a:t>
            </a:r>
            <a:r>
              <a:rPr lang="en-US" altLang="zh-CN" dirty="0" err="1" smtClean="0"/>
              <a:t>mem</a:t>
            </a:r>
            <a:r>
              <a:rPr lang="en-US" altLang="zh-CN" dirty="0" smtClean="0"/>
              <a:t>-&gt;</a:t>
            </a:r>
            <a:r>
              <a:rPr lang="en-US" altLang="zh-CN" dirty="0" err="1" smtClean="0"/>
              <a:t>mem</a:t>
            </a:r>
            <a:r>
              <a:rPr lang="zh-CN" altLang="en-US" dirty="0" smtClean="0"/>
              <a:t>传值</a:t>
            </a:r>
            <a:endParaRPr lang="en-US" altLang="zh-CN" dirty="0" smtClean="0"/>
          </a:p>
          <a:p>
            <a:pPr>
              <a:buFont typeface="Wingdings" panose="05000000000000000000" pitchFamily="2" charset="2"/>
              <a:buChar char="l"/>
            </a:pPr>
            <a:r>
              <a:rPr lang="zh-CN" altLang="en-US" b="1" dirty="0" smtClean="0"/>
              <a:t>习题</a:t>
            </a:r>
            <a:r>
              <a:rPr lang="en-US" altLang="zh-CN" b="1" dirty="0" smtClean="0"/>
              <a:t>27</a:t>
            </a:r>
            <a:r>
              <a:rPr lang="zh-CN" altLang="en-US" b="1" dirty="0" smtClean="0"/>
              <a:t>：选择一条需要</a:t>
            </a:r>
            <a:r>
              <a:rPr lang="en-US" altLang="zh-CN" b="1" dirty="0" smtClean="0"/>
              <a:t>QWORD PTR</a:t>
            </a:r>
            <a:r>
              <a:rPr lang="zh-CN" altLang="en-US" b="1" dirty="0" smtClean="0"/>
              <a:t>的指令？</a:t>
            </a:r>
            <a:endParaRPr lang="en-US" altLang="zh-CN" b="1" dirty="0"/>
          </a:p>
          <a:p>
            <a:pPr lvl="1">
              <a:buFont typeface="Wingdings" panose="05000000000000000000" pitchFamily="2" charset="2"/>
              <a:buChar char="l"/>
            </a:pPr>
            <a:r>
              <a:rPr lang="zh-CN" altLang="en-US" dirty="0" smtClean="0"/>
              <a:t>关于</a:t>
            </a:r>
            <a:r>
              <a:rPr lang="en-US" altLang="zh-CN" dirty="0" smtClean="0"/>
              <a:t>PTR</a:t>
            </a:r>
            <a:r>
              <a:rPr lang="zh-CN" altLang="en-US" dirty="0" smtClean="0"/>
              <a:t>伪指令，详见课本</a:t>
            </a:r>
            <a:r>
              <a:rPr lang="en-US" altLang="zh-CN" dirty="0" smtClean="0"/>
              <a:t>P64</a:t>
            </a:r>
            <a:r>
              <a:rPr lang="zh-CN" altLang="en-US" dirty="0" smtClean="0"/>
              <a:t>，本题没有唯一答案</a:t>
            </a:r>
            <a:r>
              <a:rPr lang="en-US" altLang="zh-CN" dirty="0" smtClean="0"/>
              <a:t>,</a:t>
            </a:r>
            <a:r>
              <a:rPr lang="zh-CN" altLang="en-US" dirty="0" smtClean="0"/>
              <a:t>合理即可。</a:t>
            </a:r>
            <a:endParaRPr lang="en-US" altLang="zh-CN" dirty="0" smtClean="0"/>
          </a:p>
          <a:p>
            <a:pPr>
              <a:buFont typeface="Wingdings" panose="05000000000000000000" pitchFamily="2" charset="2"/>
              <a:buChar char="l"/>
            </a:pPr>
            <a:r>
              <a:rPr lang="zh-CN" altLang="en-US" b="1" dirty="0" smtClean="0"/>
              <a:t>习题</a:t>
            </a:r>
            <a:r>
              <a:rPr lang="en-US" altLang="zh-CN" b="1" dirty="0" smtClean="0"/>
              <a:t>33</a:t>
            </a:r>
            <a:r>
              <a:rPr lang="zh-CN" altLang="en-US" b="1" dirty="0" smtClean="0"/>
              <a:t>：给定</a:t>
            </a:r>
            <a:r>
              <a:rPr lang="en-US" altLang="zh-CN" b="1" dirty="0" smtClean="0"/>
              <a:t>DS=1300H,SS=1400H,BP=1500H,SI=0100H,</a:t>
            </a:r>
            <a:r>
              <a:rPr lang="zh-CN" altLang="en-US" b="1" dirty="0" smtClean="0"/>
              <a:t>在实模式下，确定每条指令寻址的存储地址？</a:t>
            </a:r>
            <a:endParaRPr lang="en-US" altLang="zh-CN" b="1" dirty="0" smtClean="0"/>
          </a:p>
          <a:p>
            <a:pPr lvl="1">
              <a:buFont typeface="Wingdings" panose="05000000000000000000" pitchFamily="2" charset="2"/>
              <a:buChar char="l"/>
            </a:pPr>
            <a:r>
              <a:rPr lang="zh-CN" altLang="en-US" dirty="0" smtClean="0"/>
              <a:t>注意：</a:t>
            </a:r>
            <a:r>
              <a:rPr lang="en-US" altLang="zh-CN" dirty="0" smtClean="0"/>
              <a:t>BP</a:t>
            </a:r>
            <a:r>
              <a:rPr lang="zh-CN" altLang="en-US" dirty="0" smtClean="0"/>
              <a:t>默认的段寄存器</a:t>
            </a:r>
            <a:r>
              <a:rPr lang="en-US" altLang="zh-CN" dirty="0" smtClean="0"/>
              <a:t>SS</a:t>
            </a:r>
            <a:r>
              <a:rPr lang="zh-CN" altLang="en-US" dirty="0" smtClean="0"/>
              <a:t>，</a:t>
            </a:r>
            <a:r>
              <a:rPr lang="en-US" altLang="zh-CN" dirty="0" smtClean="0"/>
              <a:t>SI</a:t>
            </a:r>
            <a:r>
              <a:rPr lang="zh-CN" altLang="en-US" dirty="0"/>
              <a:t>默认</a:t>
            </a:r>
            <a:r>
              <a:rPr lang="zh-CN" altLang="en-US" dirty="0" smtClean="0"/>
              <a:t>的段寄存器</a:t>
            </a:r>
            <a:r>
              <a:rPr lang="en-US" altLang="zh-CN" dirty="0" smtClean="0"/>
              <a:t>DS</a:t>
            </a:r>
          </a:p>
          <a:p>
            <a:pPr lvl="1">
              <a:buFont typeface="Wingdings" panose="05000000000000000000" pitchFamily="2" charset="2"/>
              <a:buChar char="l"/>
            </a:pPr>
            <a:r>
              <a:rPr lang="en-US" altLang="zh-CN" sz="2000" dirty="0" smtClean="0"/>
              <a:t>(A) SS*10H+BP+200H = 15700H</a:t>
            </a:r>
          </a:p>
          <a:p>
            <a:pPr lvl="1">
              <a:buFont typeface="Wingdings" panose="05000000000000000000" pitchFamily="2" charset="2"/>
              <a:buChar char="l"/>
            </a:pPr>
            <a:r>
              <a:rPr lang="en-US" altLang="zh-CN" sz="2000" dirty="0" smtClean="0"/>
              <a:t>(B) SS*10H+BP+SI-200H = 15400H</a:t>
            </a:r>
          </a:p>
          <a:p>
            <a:pPr lvl="1">
              <a:buFont typeface="Wingdings" panose="05000000000000000000" pitchFamily="2" charset="2"/>
              <a:buChar char="l"/>
            </a:pPr>
            <a:r>
              <a:rPr lang="en-US" altLang="zh-CN" sz="2000" dirty="0" smtClean="0"/>
              <a:t>(C) DS*10H+SI-0100H = 13000H</a:t>
            </a:r>
            <a:endParaRPr lang="en-US" altLang="zh-CN" sz="2000" dirty="0"/>
          </a:p>
          <a:p>
            <a:pPr>
              <a:buFont typeface="Wingdings" panose="05000000000000000000" pitchFamily="2" charset="2"/>
              <a:buChar char="l"/>
            </a:pPr>
            <a:r>
              <a:rPr lang="zh-CN" altLang="en-US" b="1" dirty="0"/>
              <a:t>习题</a:t>
            </a:r>
            <a:r>
              <a:rPr lang="en-US" altLang="zh-CN" b="1" dirty="0" smtClean="0"/>
              <a:t>35</a:t>
            </a:r>
            <a:r>
              <a:rPr lang="zh-CN" altLang="en-US" b="1" dirty="0" smtClean="0"/>
              <a:t>：给定</a:t>
            </a:r>
            <a:r>
              <a:rPr lang="en-US" altLang="zh-CN" b="1" dirty="0" smtClean="0"/>
              <a:t>EAX=00001000H,EBX=00002000H,DS=0010H,</a:t>
            </a:r>
            <a:r>
              <a:rPr lang="zh-CN" altLang="en-US" b="1" dirty="0" smtClean="0"/>
              <a:t>在</a:t>
            </a:r>
            <a:r>
              <a:rPr lang="zh-CN" altLang="en-US" b="1" dirty="0"/>
              <a:t>实模式下，确定每条指令寻址的存储地址？</a:t>
            </a:r>
            <a:endParaRPr lang="en-US" altLang="zh-CN" b="1" dirty="0"/>
          </a:p>
          <a:p>
            <a:pPr marL="201168" lvl="1" indent="0">
              <a:buNone/>
            </a:pPr>
            <a:endParaRPr lang="en-US" altLang="zh-CN" dirty="0" smtClean="0"/>
          </a:p>
        </p:txBody>
      </p:sp>
      <p:sp>
        <p:nvSpPr>
          <p:cNvPr id="4" name="文本占位符 3"/>
          <p:cNvSpPr>
            <a:spLocks noGrp="1"/>
          </p:cNvSpPr>
          <p:nvPr>
            <p:ph type="body" sz="half" idx="2"/>
          </p:nvPr>
        </p:nvSpPr>
        <p:spPr/>
        <p:txBody>
          <a:bodyPr/>
          <a:lstStyle/>
          <a:p>
            <a:endParaRPr lang="zh-CN" altLang="en-US"/>
          </a:p>
        </p:txBody>
      </p:sp>
      <p:pic>
        <p:nvPicPr>
          <p:cNvPr id="8" name="图片 7"/>
          <p:cNvPicPr>
            <a:picLocks noChangeAspect="1"/>
          </p:cNvPicPr>
          <p:nvPr/>
        </p:nvPicPr>
        <p:blipFill>
          <a:blip r:embed="rId3"/>
          <a:stretch>
            <a:fillRect/>
          </a:stretch>
        </p:blipFill>
        <p:spPr>
          <a:xfrm>
            <a:off x="8095890" y="3301169"/>
            <a:ext cx="3304762" cy="1076190"/>
          </a:xfrm>
          <a:prstGeom prst="rect">
            <a:avLst/>
          </a:prstGeom>
        </p:spPr>
      </p:pic>
      <p:pic>
        <p:nvPicPr>
          <p:cNvPr id="9" name="图片 8"/>
          <p:cNvPicPr>
            <a:picLocks noChangeAspect="1"/>
          </p:cNvPicPr>
          <p:nvPr/>
        </p:nvPicPr>
        <p:blipFill>
          <a:blip r:embed="rId4"/>
          <a:stretch>
            <a:fillRect/>
          </a:stretch>
        </p:blipFill>
        <p:spPr>
          <a:xfrm>
            <a:off x="4444145" y="4991238"/>
            <a:ext cx="6433764" cy="1866762"/>
          </a:xfrm>
          <a:prstGeom prst="rect">
            <a:avLst/>
          </a:prstGeom>
        </p:spPr>
      </p:pic>
    </p:spTree>
    <p:extLst>
      <p:ext uri="{BB962C8B-B14F-4D97-AF65-F5344CB8AC3E}">
        <p14:creationId xmlns:p14="http://schemas.microsoft.com/office/powerpoint/2010/main" val="169175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8182</TotalTime>
  <Words>2397</Words>
  <Application>Microsoft Office PowerPoint</Application>
  <PresentationFormat>宽屏</PresentationFormat>
  <Paragraphs>357</Paragraphs>
  <Slides>34</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黑体</vt:lpstr>
      <vt:lpstr>宋体</vt:lpstr>
      <vt:lpstr>Calibri</vt:lpstr>
      <vt:lpstr>Calibri Light</vt:lpstr>
      <vt:lpstr>Cambria Math</vt:lpstr>
      <vt:lpstr>Wingdings</vt:lpstr>
      <vt:lpstr>回顾</vt:lpstr>
      <vt:lpstr>微机原理习题课</vt:lpstr>
      <vt:lpstr>PowerPoint 演示文稿</vt:lpstr>
      <vt:lpstr>目录</vt:lpstr>
      <vt:lpstr>第一章</vt:lpstr>
      <vt:lpstr>第一章</vt:lpstr>
      <vt:lpstr>第一章</vt:lpstr>
      <vt:lpstr>第二章</vt:lpstr>
      <vt:lpstr>第二章</vt:lpstr>
      <vt:lpstr>第三章</vt:lpstr>
      <vt:lpstr>第三章</vt:lpstr>
      <vt:lpstr>第三章</vt:lpstr>
      <vt:lpstr>第四章</vt:lpstr>
      <vt:lpstr>第四章</vt:lpstr>
      <vt:lpstr>第四章</vt:lpstr>
      <vt:lpstr>第四章</vt:lpstr>
      <vt:lpstr>第四章</vt:lpstr>
      <vt:lpstr>第五章</vt:lpstr>
      <vt:lpstr>第五章</vt:lpstr>
      <vt:lpstr>第五章</vt:lpstr>
      <vt:lpstr>第五章</vt:lpstr>
      <vt:lpstr>第六章</vt:lpstr>
      <vt:lpstr>第六章</vt:lpstr>
      <vt:lpstr>第六章</vt:lpstr>
      <vt:lpstr>第六章</vt:lpstr>
      <vt:lpstr>第七章</vt:lpstr>
      <vt:lpstr>第八章</vt:lpstr>
      <vt:lpstr>第十章</vt:lpstr>
      <vt:lpstr>第十一章</vt:lpstr>
      <vt:lpstr>第十一章</vt:lpstr>
      <vt:lpstr>第十一章</vt:lpstr>
      <vt:lpstr>第十二章</vt:lpstr>
      <vt:lpstr>第十三章</vt:lpstr>
      <vt:lpstr>第十四章</vt:lpstr>
      <vt:lpstr>第十四章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junteng</dc:creator>
  <cp:lastModifiedBy>wang junteng</cp:lastModifiedBy>
  <cp:revision>50</cp:revision>
  <dcterms:created xsi:type="dcterms:W3CDTF">2018-12-01T08:42:04Z</dcterms:created>
  <dcterms:modified xsi:type="dcterms:W3CDTF">2019-12-01T07:25:52Z</dcterms:modified>
</cp:coreProperties>
</file>