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57" r:id="rId4"/>
    <p:sldId id="259" r:id="rId5"/>
    <p:sldId id="260" r:id="rId6"/>
    <p:sldId id="261" r:id="rId7"/>
    <p:sldId id="262" r:id="rId8"/>
    <p:sldId id="264" r:id="rId9"/>
    <p:sldId id="265" r:id="rId10"/>
    <p:sldId id="263"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9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F4E75-EFE9-42C0-AB0C-49D5FEAEB905}" type="datetimeFigureOut">
              <a:rPr lang="zh-CN" altLang="en-US" smtClean="0"/>
              <a:t>2019/11/20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5F0697-B1DA-4C9D-B62F-61608127AC35}" type="slidenum">
              <a:rPr lang="zh-CN" altLang="en-US" smtClean="0"/>
              <a:t>‹#›</a:t>
            </a:fld>
            <a:endParaRPr lang="zh-CN" altLang="en-US"/>
          </a:p>
        </p:txBody>
      </p:sp>
    </p:spTree>
    <p:extLst>
      <p:ext uri="{BB962C8B-B14F-4D97-AF65-F5344CB8AC3E}">
        <p14:creationId xmlns:p14="http://schemas.microsoft.com/office/powerpoint/2010/main" val="1008749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EEE8AB1-BC33-4C6B-9053-ADFEEE0FBD6C}" type="datetimeFigureOut">
              <a:rPr lang="zh-CN" altLang="en-US" smtClean="0"/>
              <a:t>2019/11/20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9626321-FAF5-4D88-A135-A0C25E55DB2D}" type="slidenum">
              <a:rPr lang="zh-CN" altLang="en-US" smtClean="0"/>
              <a:t>‹#›</a:t>
            </a:fld>
            <a:endParaRPr lang="zh-CN" altLang="en-US"/>
          </a:p>
        </p:txBody>
      </p:sp>
    </p:spTree>
    <p:extLst>
      <p:ext uri="{BB962C8B-B14F-4D97-AF65-F5344CB8AC3E}">
        <p14:creationId xmlns:p14="http://schemas.microsoft.com/office/powerpoint/2010/main" val="3688635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EEE8AB1-BC33-4C6B-9053-ADFEEE0FBD6C}" type="datetimeFigureOut">
              <a:rPr lang="zh-CN" altLang="en-US" smtClean="0"/>
              <a:t>2019/11/20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9626321-FAF5-4D88-A135-A0C25E55DB2D}" type="slidenum">
              <a:rPr lang="zh-CN" altLang="en-US" smtClean="0"/>
              <a:t>‹#›</a:t>
            </a:fld>
            <a:endParaRPr lang="zh-CN" altLang="en-US"/>
          </a:p>
        </p:txBody>
      </p:sp>
    </p:spTree>
    <p:extLst>
      <p:ext uri="{BB962C8B-B14F-4D97-AF65-F5344CB8AC3E}">
        <p14:creationId xmlns:p14="http://schemas.microsoft.com/office/powerpoint/2010/main" val="110896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EEE8AB1-BC33-4C6B-9053-ADFEEE0FBD6C}" type="datetimeFigureOut">
              <a:rPr lang="zh-CN" altLang="en-US" smtClean="0"/>
              <a:t>2019/11/20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9626321-FAF5-4D88-A135-A0C25E55DB2D}" type="slidenum">
              <a:rPr lang="zh-CN" altLang="en-US" smtClean="0"/>
              <a:t>‹#›</a:t>
            </a:fld>
            <a:endParaRPr lang="zh-CN" altLang="en-US"/>
          </a:p>
        </p:txBody>
      </p:sp>
    </p:spTree>
    <p:extLst>
      <p:ext uri="{BB962C8B-B14F-4D97-AF65-F5344CB8AC3E}">
        <p14:creationId xmlns:p14="http://schemas.microsoft.com/office/powerpoint/2010/main" val="3558601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EEE8AB1-BC33-4C6B-9053-ADFEEE0FBD6C}" type="datetimeFigureOut">
              <a:rPr lang="zh-CN" altLang="en-US" smtClean="0"/>
              <a:t>2019/11/20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9626321-FAF5-4D88-A135-A0C25E55DB2D}" type="slidenum">
              <a:rPr lang="zh-CN" altLang="en-US" smtClean="0"/>
              <a:t>‹#›</a:t>
            </a:fld>
            <a:endParaRPr lang="zh-CN" altLang="en-US"/>
          </a:p>
        </p:txBody>
      </p:sp>
    </p:spTree>
    <p:extLst>
      <p:ext uri="{BB962C8B-B14F-4D97-AF65-F5344CB8AC3E}">
        <p14:creationId xmlns:p14="http://schemas.microsoft.com/office/powerpoint/2010/main" val="3015064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EEE8AB1-BC33-4C6B-9053-ADFEEE0FBD6C}" type="datetimeFigureOut">
              <a:rPr lang="zh-CN" altLang="en-US" smtClean="0"/>
              <a:t>2019/11/20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9626321-FAF5-4D88-A135-A0C25E55DB2D}" type="slidenum">
              <a:rPr lang="zh-CN" altLang="en-US" smtClean="0"/>
              <a:t>‹#›</a:t>
            </a:fld>
            <a:endParaRPr lang="zh-CN" altLang="en-US"/>
          </a:p>
        </p:txBody>
      </p:sp>
    </p:spTree>
    <p:extLst>
      <p:ext uri="{BB962C8B-B14F-4D97-AF65-F5344CB8AC3E}">
        <p14:creationId xmlns:p14="http://schemas.microsoft.com/office/powerpoint/2010/main" val="241363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EEE8AB1-BC33-4C6B-9053-ADFEEE0FBD6C}" type="datetimeFigureOut">
              <a:rPr lang="zh-CN" altLang="en-US" smtClean="0"/>
              <a:t>2019/11/20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9626321-FAF5-4D88-A135-A0C25E55DB2D}" type="slidenum">
              <a:rPr lang="zh-CN" altLang="en-US" smtClean="0"/>
              <a:t>‹#›</a:t>
            </a:fld>
            <a:endParaRPr lang="zh-CN" altLang="en-US"/>
          </a:p>
        </p:txBody>
      </p:sp>
    </p:spTree>
    <p:extLst>
      <p:ext uri="{BB962C8B-B14F-4D97-AF65-F5344CB8AC3E}">
        <p14:creationId xmlns:p14="http://schemas.microsoft.com/office/powerpoint/2010/main" val="379535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EEE8AB1-BC33-4C6B-9053-ADFEEE0FBD6C}" type="datetimeFigureOut">
              <a:rPr lang="zh-CN" altLang="en-US" smtClean="0"/>
              <a:t>2019/11/20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9626321-FAF5-4D88-A135-A0C25E55DB2D}" type="slidenum">
              <a:rPr lang="zh-CN" altLang="en-US" smtClean="0"/>
              <a:t>‹#›</a:t>
            </a:fld>
            <a:endParaRPr lang="zh-CN" altLang="en-US"/>
          </a:p>
        </p:txBody>
      </p:sp>
    </p:spTree>
    <p:extLst>
      <p:ext uri="{BB962C8B-B14F-4D97-AF65-F5344CB8AC3E}">
        <p14:creationId xmlns:p14="http://schemas.microsoft.com/office/powerpoint/2010/main" val="1635047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EEE8AB1-BC33-4C6B-9053-ADFEEE0FBD6C}" type="datetimeFigureOut">
              <a:rPr lang="zh-CN" altLang="en-US" smtClean="0"/>
              <a:t>2019/11/20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9626321-FAF5-4D88-A135-A0C25E55DB2D}" type="slidenum">
              <a:rPr lang="zh-CN" altLang="en-US" smtClean="0"/>
              <a:t>‹#›</a:t>
            </a:fld>
            <a:endParaRPr lang="zh-CN" altLang="en-US"/>
          </a:p>
        </p:txBody>
      </p:sp>
    </p:spTree>
    <p:extLst>
      <p:ext uri="{BB962C8B-B14F-4D97-AF65-F5344CB8AC3E}">
        <p14:creationId xmlns:p14="http://schemas.microsoft.com/office/powerpoint/2010/main" val="883475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EE8AB1-BC33-4C6B-9053-ADFEEE0FBD6C}" type="datetimeFigureOut">
              <a:rPr lang="zh-CN" altLang="en-US" smtClean="0"/>
              <a:t>2019/11/20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9626321-FAF5-4D88-A135-A0C25E55DB2D}" type="slidenum">
              <a:rPr lang="zh-CN" altLang="en-US" smtClean="0"/>
              <a:t>‹#›</a:t>
            </a:fld>
            <a:endParaRPr lang="zh-CN" altLang="en-US"/>
          </a:p>
        </p:txBody>
      </p:sp>
    </p:spTree>
    <p:extLst>
      <p:ext uri="{BB962C8B-B14F-4D97-AF65-F5344CB8AC3E}">
        <p14:creationId xmlns:p14="http://schemas.microsoft.com/office/powerpoint/2010/main" val="301361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EEE8AB1-BC33-4C6B-9053-ADFEEE0FBD6C}" type="datetimeFigureOut">
              <a:rPr lang="zh-CN" altLang="en-US" smtClean="0"/>
              <a:t>2019/11/20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9626321-FAF5-4D88-A135-A0C25E55DB2D}" type="slidenum">
              <a:rPr lang="zh-CN" altLang="en-US" smtClean="0"/>
              <a:t>‹#›</a:t>
            </a:fld>
            <a:endParaRPr lang="zh-CN" altLang="en-US"/>
          </a:p>
        </p:txBody>
      </p:sp>
    </p:spTree>
    <p:extLst>
      <p:ext uri="{BB962C8B-B14F-4D97-AF65-F5344CB8AC3E}">
        <p14:creationId xmlns:p14="http://schemas.microsoft.com/office/powerpoint/2010/main" val="2068715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EEE8AB1-BC33-4C6B-9053-ADFEEE0FBD6C}" type="datetimeFigureOut">
              <a:rPr lang="zh-CN" altLang="en-US" smtClean="0"/>
              <a:t>2019/11/20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9626321-FAF5-4D88-A135-A0C25E55DB2D}" type="slidenum">
              <a:rPr lang="zh-CN" altLang="en-US" smtClean="0"/>
              <a:t>‹#›</a:t>
            </a:fld>
            <a:endParaRPr lang="zh-CN" altLang="en-US"/>
          </a:p>
        </p:txBody>
      </p:sp>
    </p:spTree>
    <p:extLst>
      <p:ext uri="{BB962C8B-B14F-4D97-AF65-F5344CB8AC3E}">
        <p14:creationId xmlns:p14="http://schemas.microsoft.com/office/powerpoint/2010/main" val="229991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E8AB1-BC33-4C6B-9053-ADFEEE0FBD6C}" type="datetimeFigureOut">
              <a:rPr lang="zh-CN" altLang="en-US" smtClean="0"/>
              <a:t>2019/11/20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26321-FAF5-4D88-A135-A0C25E55DB2D}" type="slidenum">
              <a:rPr lang="zh-CN" altLang="en-US" smtClean="0"/>
              <a:t>‹#›</a:t>
            </a:fld>
            <a:endParaRPr lang="zh-CN" altLang="en-US"/>
          </a:p>
        </p:txBody>
      </p:sp>
    </p:spTree>
    <p:extLst>
      <p:ext uri="{BB962C8B-B14F-4D97-AF65-F5344CB8AC3E}">
        <p14:creationId xmlns:p14="http://schemas.microsoft.com/office/powerpoint/2010/main" val="1357185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3823" y="145935"/>
            <a:ext cx="3574473" cy="584775"/>
          </a:xfrm>
          <a:prstGeom prst="rect">
            <a:avLst/>
          </a:prstGeom>
          <a:noFill/>
        </p:spPr>
        <p:txBody>
          <a:bodyPr wrap="square" rtlCol="0">
            <a:spAutoFit/>
          </a:bodyPr>
          <a:lstStyle/>
          <a:p>
            <a:r>
              <a:rPr lang="en-US" altLang="zh-CN" sz="3200" b="1" dirty="0"/>
              <a:t>H3-2 </a:t>
            </a:r>
            <a:r>
              <a:rPr lang="zh-CN" altLang="en-US" sz="3200" b="1" dirty="0"/>
              <a:t>考试排名</a:t>
            </a:r>
          </a:p>
        </p:txBody>
      </p:sp>
      <p:sp>
        <p:nvSpPr>
          <p:cNvPr id="4" name="文本框 3"/>
          <p:cNvSpPr txBox="1"/>
          <p:nvPr/>
        </p:nvSpPr>
        <p:spPr>
          <a:xfrm>
            <a:off x="368349" y="3761117"/>
            <a:ext cx="8258066" cy="2677656"/>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解法</a:t>
            </a:r>
            <a:endParaRPr lang="en-US" altLang="zh-CN" sz="2400" b="1" dirty="0">
              <a:latin typeface="微软雅黑" panose="020B0503020204020204" pitchFamily="34" charset="-122"/>
              <a:ea typeface="微软雅黑" panose="020B0503020204020204" pitchFamily="34" charset="-122"/>
            </a:endParaRPr>
          </a:p>
          <a:p>
            <a:r>
              <a:rPr lang="en-US" altLang="zh-CN" sz="2400" dirty="0"/>
              <a:t>	</a:t>
            </a:r>
            <a:r>
              <a:rPr lang="zh-CN" altLang="en-US" sz="2400" dirty="0">
                <a:solidFill>
                  <a:schemeClr val="accent1"/>
                </a:solidFill>
                <a:latin typeface="华文细黑" panose="02010600040101010101" pitchFamily="2" charset="-122"/>
                <a:ea typeface="华文细黑" panose="02010600040101010101" pitchFamily="2" charset="-122"/>
              </a:rPr>
              <a:t>多关键字排序</a:t>
            </a:r>
            <a:r>
              <a:rPr lang="zh-CN" altLang="en-US" sz="2400" dirty="0">
                <a:latin typeface="华文细黑" panose="02010600040101010101" pitchFamily="2" charset="-122"/>
                <a:ea typeface="华文细黑" panose="02010600040101010101" pitchFamily="2" charset="-122"/>
              </a:rPr>
              <a:t>，重定义结构体的比较函数</a:t>
            </a:r>
            <a:endParaRPr lang="en-US" altLang="zh-CN" sz="2400" dirty="0">
              <a:latin typeface="华文细黑" panose="02010600040101010101" pitchFamily="2" charset="-122"/>
              <a:ea typeface="华文细黑" panose="02010600040101010101" pitchFamily="2" charset="-122"/>
            </a:endParaRPr>
          </a:p>
          <a:p>
            <a:endParaRPr lang="en-US" altLang="zh-CN" sz="2400" dirty="0"/>
          </a:p>
          <a:p>
            <a:r>
              <a:rPr lang="zh-CN" altLang="en-US" sz="2400" b="1" dirty="0">
                <a:latin typeface="微软雅黑" panose="020B0503020204020204" pitchFamily="34" charset="-122"/>
                <a:ea typeface="微软雅黑" panose="020B0503020204020204" pitchFamily="34" charset="-122"/>
              </a:rPr>
              <a:t>优化</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合并数字，</a:t>
            </a:r>
            <a:r>
              <a:rPr lang="en-US" altLang="zh-CN" sz="2400" dirty="0">
                <a:latin typeface="华文细黑" panose="02010600040101010101" pitchFamily="2" charset="-122"/>
                <a:ea typeface="华文细黑" panose="02010600040101010101" pitchFamily="2" charset="-122"/>
              </a:rPr>
              <a:t>3</a:t>
            </a:r>
            <a:r>
              <a:rPr lang="zh-CN" altLang="en-US" sz="2400" dirty="0">
                <a:latin typeface="华文细黑" panose="02010600040101010101" pitchFamily="2" charset="-122"/>
                <a:ea typeface="华文细黑" panose="02010600040101010101" pitchFamily="2" charset="-122"/>
              </a:rPr>
              <a:t>次比较变为</a:t>
            </a:r>
            <a:r>
              <a:rPr lang="en-US" altLang="zh-CN" sz="2400" dirty="0">
                <a:latin typeface="华文细黑" panose="02010600040101010101" pitchFamily="2" charset="-122"/>
                <a:ea typeface="华文细黑" panose="02010600040101010101" pitchFamily="2" charset="-122"/>
              </a:rPr>
              <a:t>1</a:t>
            </a:r>
            <a:r>
              <a:rPr lang="zh-CN" altLang="en-US" sz="2400" dirty="0">
                <a:latin typeface="华文细黑" panose="02010600040101010101" pitchFamily="2" charset="-122"/>
                <a:ea typeface="华文细黑" panose="02010600040101010101" pitchFamily="2" charset="-122"/>
              </a:rPr>
              <a:t>次比较</a:t>
            </a:r>
            <a:endParaRPr lang="en-US" altLang="zh-CN" sz="2400" dirty="0">
              <a:latin typeface="华文细黑" panose="02010600040101010101" pitchFamily="2" charset="-122"/>
              <a:ea typeface="华文细黑" panose="02010600040101010101" pitchFamily="2" charset="-122"/>
            </a:endParaRPr>
          </a:p>
          <a:p>
            <a:endParaRPr lang="en-US" altLang="zh-CN" sz="2400" dirty="0">
              <a:latin typeface="华文细黑" panose="02010600040101010101" pitchFamily="2" charset="-122"/>
              <a:ea typeface="华文细黑" panose="02010600040101010101" pitchFamily="2" charset="-122"/>
            </a:endParaRPr>
          </a:p>
          <a:p>
            <a:endParaRPr lang="zh-CN" altLang="en-US" sz="2400" dirty="0">
              <a:latin typeface="华文细黑" panose="02010600040101010101" pitchFamily="2" charset="-122"/>
              <a:ea typeface="华文细黑" panose="02010600040101010101" pitchFamily="2" charset="-122"/>
            </a:endParaRPr>
          </a:p>
        </p:txBody>
      </p:sp>
      <p:pic>
        <p:nvPicPr>
          <p:cNvPr id="5" name="图片 4"/>
          <p:cNvPicPr>
            <a:picLocks noChangeAspect="1"/>
          </p:cNvPicPr>
          <p:nvPr/>
        </p:nvPicPr>
        <p:blipFill>
          <a:blip r:embed="rId2"/>
          <a:stretch>
            <a:fillRect/>
          </a:stretch>
        </p:blipFill>
        <p:spPr>
          <a:xfrm>
            <a:off x="407909" y="1180552"/>
            <a:ext cx="8218506" cy="2130722"/>
          </a:xfrm>
          <a:prstGeom prst="rect">
            <a:avLst/>
          </a:prstGeom>
        </p:spPr>
      </p:pic>
    </p:spTree>
    <p:extLst>
      <p:ext uri="{BB962C8B-B14F-4D97-AF65-F5344CB8AC3E}">
        <p14:creationId xmlns:p14="http://schemas.microsoft.com/office/powerpoint/2010/main" val="102668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3823" y="145935"/>
            <a:ext cx="3574473" cy="584775"/>
          </a:xfrm>
          <a:prstGeom prst="rect">
            <a:avLst/>
          </a:prstGeom>
          <a:noFill/>
        </p:spPr>
        <p:txBody>
          <a:bodyPr wrap="square" rtlCol="0">
            <a:spAutoFit/>
          </a:bodyPr>
          <a:lstStyle/>
          <a:p>
            <a:r>
              <a:rPr lang="en-US" altLang="zh-CN" sz="3200" b="1" dirty="0"/>
              <a:t>E2-1 </a:t>
            </a:r>
            <a:r>
              <a:rPr lang="zh-CN" altLang="en-US" sz="3200" b="1" dirty="0"/>
              <a:t>数据库查询</a:t>
            </a:r>
            <a:r>
              <a:rPr lang="en-US" altLang="zh-CN" sz="3200" b="1" dirty="0"/>
              <a:t>v2</a:t>
            </a:r>
            <a:endParaRPr lang="zh-CN" altLang="en-US" sz="3200" b="1" dirty="0"/>
          </a:p>
        </p:txBody>
      </p:sp>
      <p:sp>
        <p:nvSpPr>
          <p:cNvPr id="5" name="文本框 4"/>
          <p:cNvSpPr txBox="1"/>
          <p:nvPr/>
        </p:nvSpPr>
        <p:spPr>
          <a:xfrm>
            <a:off x="368349" y="4270048"/>
            <a:ext cx="8258066" cy="2308324"/>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解法</a:t>
            </a:r>
            <a:endParaRPr lang="en-US" altLang="zh-CN" sz="2400" b="1" dirty="0">
              <a:latin typeface="微软雅黑" panose="020B0503020204020204" pitchFamily="34" charset="-122"/>
              <a:ea typeface="微软雅黑" panose="020B0503020204020204" pitchFamily="34" charset="-122"/>
            </a:endParaRPr>
          </a:p>
          <a:p>
            <a:r>
              <a:rPr lang="en-US" altLang="zh-CN" sz="2400" dirty="0"/>
              <a:t>	</a:t>
            </a:r>
            <a:r>
              <a:rPr lang="zh-CN" altLang="en-US" sz="2400" dirty="0"/>
              <a:t>用</a:t>
            </a:r>
            <a:r>
              <a:rPr lang="zh-CN" altLang="en-US" sz="2400" dirty="0">
                <a:solidFill>
                  <a:schemeClr val="accent1"/>
                </a:solidFill>
              </a:rPr>
              <a:t>平衡树</a:t>
            </a:r>
            <a:r>
              <a:rPr lang="zh-CN" altLang="en-US" sz="2400" dirty="0"/>
              <a:t>维护键值信息，查询时若键值不存在则输出前驱结点</a:t>
            </a:r>
            <a:endParaRPr lang="en-US" altLang="zh-CN" sz="2400" dirty="0">
              <a:latin typeface="华文细黑" panose="02010600040101010101" pitchFamily="2" charset="-122"/>
              <a:ea typeface="华文细黑" panose="02010600040101010101" pitchFamily="2" charset="-122"/>
            </a:endParaRPr>
          </a:p>
          <a:p>
            <a:r>
              <a:rPr lang="zh-CN" altLang="en-US" sz="2400" b="1" dirty="0">
                <a:latin typeface="微软雅黑" panose="020B0503020204020204" pitchFamily="34" charset="-122"/>
                <a:ea typeface="微软雅黑" panose="020B0503020204020204" pitchFamily="34" charset="-122"/>
              </a:rPr>
              <a:t>扩展</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红黑树以外其它常用的平衡树：</a:t>
            </a:r>
            <a:r>
              <a:rPr lang="en-US" altLang="zh-CN" sz="2400" dirty="0">
                <a:solidFill>
                  <a:schemeClr val="accent1"/>
                </a:solidFill>
                <a:latin typeface="华文细黑" panose="02010600040101010101" pitchFamily="2" charset="-122"/>
                <a:ea typeface="华文细黑" panose="02010600040101010101" pitchFamily="2" charset="-122"/>
              </a:rPr>
              <a:t>AVL</a:t>
            </a:r>
            <a:r>
              <a:rPr lang="zh-CN" altLang="en-US" sz="2400" dirty="0">
                <a:solidFill>
                  <a:schemeClr val="accent1"/>
                </a:solidFill>
                <a:latin typeface="华文细黑" panose="02010600040101010101" pitchFamily="2" charset="-122"/>
                <a:ea typeface="华文细黑" panose="02010600040101010101" pitchFamily="2" charset="-122"/>
              </a:rPr>
              <a:t>树，伸展树（</a:t>
            </a:r>
            <a:r>
              <a:rPr lang="en-US" altLang="zh-CN" sz="2400" dirty="0">
                <a:solidFill>
                  <a:schemeClr val="accent1"/>
                </a:solidFill>
                <a:latin typeface="华文细黑" panose="02010600040101010101" pitchFamily="2" charset="-122"/>
                <a:ea typeface="华文细黑" panose="02010600040101010101" pitchFamily="2" charset="-122"/>
              </a:rPr>
              <a:t>Splay Tree</a:t>
            </a:r>
            <a:r>
              <a:rPr lang="zh-CN" altLang="en-US" sz="2400" dirty="0">
                <a:solidFill>
                  <a:schemeClr val="accent1"/>
                </a:solidFill>
                <a:latin typeface="华文细黑" panose="02010600040101010101" pitchFamily="2" charset="-122"/>
                <a:ea typeface="华文细黑" panose="02010600040101010101" pitchFamily="2" charset="-122"/>
              </a:rPr>
              <a:t>），树堆（</a:t>
            </a:r>
            <a:r>
              <a:rPr lang="en-US" altLang="zh-CN" sz="2400" dirty="0" err="1">
                <a:solidFill>
                  <a:schemeClr val="accent1"/>
                </a:solidFill>
                <a:latin typeface="华文细黑" panose="02010600040101010101" pitchFamily="2" charset="-122"/>
                <a:ea typeface="华文细黑" panose="02010600040101010101" pitchFamily="2" charset="-122"/>
              </a:rPr>
              <a:t>Treap</a:t>
            </a:r>
            <a:r>
              <a:rPr lang="zh-CN" altLang="en-US" sz="2400" dirty="0">
                <a:solidFill>
                  <a:schemeClr val="accent1"/>
                </a:solidFill>
                <a:latin typeface="华文细黑" panose="02010600040101010101" pitchFamily="2" charset="-122"/>
                <a:ea typeface="华文细黑" panose="02010600040101010101" pitchFamily="2" charset="-122"/>
              </a:rPr>
              <a:t>），</a:t>
            </a:r>
            <a:r>
              <a:rPr lang="en-US" altLang="zh-CN" sz="2400" dirty="0">
                <a:solidFill>
                  <a:schemeClr val="accent1"/>
                </a:solidFill>
                <a:latin typeface="华文细黑" panose="02010600040101010101" pitchFamily="2" charset="-122"/>
                <a:ea typeface="华文细黑" panose="02010600040101010101" pitchFamily="2" charset="-122"/>
              </a:rPr>
              <a:t>SBT</a:t>
            </a:r>
            <a:endParaRPr lang="zh-CN" altLang="en-US" sz="2400" dirty="0">
              <a:solidFill>
                <a:schemeClr val="accent1"/>
              </a:solidFill>
              <a:latin typeface="华文细黑" panose="02010600040101010101" pitchFamily="2" charset="-122"/>
              <a:ea typeface="华文细黑" panose="02010600040101010101" pitchFamily="2" charset="-122"/>
            </a:endParaRPr>
          </a:p>
        </p:txBody>
      </p:sp>
      <p:pic>
        <p:nvPicPr>
          <p:cNvPr id="4" name="图片 3">
            <a:extLst>
              <a:ext uri="{FF2B5EF4-FFF2-40B4-BE49-F238E27FC236}">
                <a16:creationId xmlns:a16="http://schemas.microsoft.com/office/drawing/2014/main" id="{DE669684-6E88-4BFD-88A4-12D27129B9C8}"/>
              </a:ext>
            </a:extLst>
          </p:cNvPr>
          <p:cNvPicPr>
            <a:picLocks noChangeAspect="1"/>
          </p:cNvPicPr>
          <p:nvPr/>
        </p:nvPicPr>
        <p:blipFill>
          <a:blip r:embed="rId2"/>
          <a:stretch>
            <a:fillRect/>
          </a:stretch>
        </p:blipFill>
        <p:spPr>
          <a:xfrm>
            <a:off x="299287" y="1140333"/>
            <a:ext cx="8396190" cy="2895238"/>
          </a:xfrm>
          <a:prstGeom prst="rect">
            <a:avLst/>
          </a:prstGeom>
        </p:spPr>
      </p:pic>
    </p:spTree>
    <p:extLst>
      <p:ext uri="{BB962C8B-B14F-4D97-AF65-F5344CB8AC3E}">
        <p14:creationId xmlns:p14="http://schemas.microsoft.com/office/powerpoint/2010/main" val="370198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3823" y="145935"/>
            <a:ext cx="3574473" cy="584775"/>
          </a:xfrm>
          <a:prstGeom prst="rect">
            <a:avLst/>
          </a:prstGeom>
          <a:noFill/>
        </p:spPr>
        <p:txBody>
          <a:bodyPr wrap="square" rtlCol="0">
            <a:spAutoFit/>
          </a:bodyPr>
          <a:lstStyle/>
          <a:p>
            <a:r>
              <a:rPr lang="en-US" altLang="zh-CN" sz="3200" b="1" dirty="0"/>
              <a:t>E2-2 </a:t>
            </a:r>
            <a:r>
              <a:rPr lang="zh-CN" altLang="en-US" sz="3200" b="1" dirty="0"/>
              <a:t>军训排队</a:t>
            </a:r>
          </a:p>
        </p:txBody>
      </p:sp>
      <p:sp>
        <p:nvSpPr>
          <p:cNvPr id="5" name="文本框 4"/>
          <p:cNvSpPr txBox="1"/>
          <p:nvPr/>
        </p:nvSpPr>
        <p:spPr>
          <a:xfrm>
            <a:off x="368348" y="3267725"/>
            <a:ext cx="8258066" cy="2308324"/>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解法</a:t>
            </a:r>
            <a:endParaRPr lang="en-US" altLang="zh-CN" sz="2400" b="1" dirty="0">
              <a:latin typeface="微软雅黑" panose="020B0503020204020204" pitchFamily="34" charset="-122"/>
              <a:ea typeface="微软雅黑" panose="020B0503020204020204" pitchFamily="34" charset="-122"/>
            </a:endParaRPr>
          </a:p>
          <a:p>
            <a:r>
              <a:rPr lang="en-US" altLang="zh-CN" sz="2400" dirty="0"/>
              <a:t>	</a:t>
            </a:r>
            <a:r>
              <a:rPr lang="zh-CN" altLang="en-US" sz="2400" dirty="0"/>
              <a:t>首先建一个字符串到整数值的哈希映射（这题还可以直接使用</a:t>
            </a:r>
            <a:r>
              <a:rPr lang="en-US" altLang="zh-CN" sz="2400" dirty="0"/>
              <a:t>26</a:t>
            </a:r>
            <a:r>
              <a:rPr lang="zh-CN" altLang="en-US" sz="2400" dirty="0"/>
              <a:t>进制构建一个无冲突的映射）。然后维护滑动窗口统计不同元素</a:t>
            </a:r>
            <a:r>
              <a:rPr lang="en-US" altLang="zh-CN" sz="2400" dirty="0"/>
              <a:t>=k</a:t>
            </a:r>
            <a:r>
              <a:rPr lang="zh-CN" altLang="en-US" sz="2400" dirty="0"/>
              <a:t>的区间数。注意为使算法时间复杂度保持在线性，滑动窗口的两端只能单向移动，可以通过添加第三个单向移动的端点来统计区间个数。</a:t>
            </a:r>
            <a:endParaRPr lang="zh-CN" altLang="en-US" sz="2400" dirty="0">
              <a:solidFill>
                <a:schemeClr val="accent1"/>
              </a:solidFill>
              <a:latin typeface="华文细黑" panose="02010600040101010101" pitchFamily="2" charset="-122"/>
              <a:ea typeface="华文细黑" panose="02010600040101010101" pitchFamily="2" charset="-122"/>
            </a:endParaRPr>
          </a:p>
        </p:txBody>
      </p:sp>
      <p:pic>
        <p:nvPicPr>
          <p:cNvPr id="2" name="图片 1">
            <a:extLst>
              <a:ext uri="{FF2B5EF4-FFF2-40B4-BE49-F238E27FC236}">
                <a16:creationId xmlns:a16="http://schemas.microsoft.com/office/drawing/2014/main" id="{ED2D3CCA-7659-48BA-8CDC-C1A09C14CF68}"/>
              </a:ext>
            </a:extLst>
          </p:cNvPr>
          <p:cNvPicPr>
            <a:picLocks noChangeAspect="1"/>
          </p:cNvPicPr>
          <p:nvPr/>
        </p:nvPicPr>
        <p:blipFill>
          <a:blip r:embed="rId2"/>
          <a:stretch>
            <a:fillRect/>
          </a:stretch>
        </p:blipFill>
        <p:spPr>
          <a:xfrm>
            <a:off x="284048" y="1048904"/>
            <a:ext cx="8426667" cy="1539048"/>
          </a:xfrm>
          <a:prstGeom prst="rect">
            <a:avLst/>
          </a:prstGeom>
        </p:spPr>
      </p:pic>
    </p:spTree>
    <p:extLst>
      <p:ext uri="{BB962C8B-B14F-4D97-AF65-F5344CB8AC3E}">
        <p14:creationId xmlns:p14="http://schemas.microsoft.com/office/powerpoint/2010/main" val="176458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3823" y="145935"/>
            <a:ext cx="3574473" cy="584775"/>
          </a:xfrm>
          <a:prstGeom prst="rect">
            <a:avLst/>
          </a:prstGeom>
          <a:noFill/>
        </p:spPr>
        <p:txBody>
          <a:bodyPr wrap="square" rtlCol="0">
            <a:spAutoFit/>
          </a:bodyPr>
          <a:lstStyle/>
          <a:p>
            <a:r>
              <a:rPr lang="en-US" altLang="zh-CN" sz="3200" b="1" dirty="0"/>
              <a:t>E2-3 </a:t>
            </a:r>
            <a:r>
              <a:rPr lang="zh-CN" altLang="en-US" sz="3200" b="1" dirty="0"/>
              <a:t>内存分配</a:t>
            </a:r>
          </a:p>
        </p:txBody>
      </p:sp>
      <p:sp>
        <p:nvSpPr>
          <p:cNvPr id="5" name="文本框 4"/>
          <p:cNvSpPr txBox="1"/>
          <p:nvPr/>
        </p:nvSpPr>
        <p:spPr>
          <a:xfrm>
            <a:off x="368348" y="4674487"/>
            <a:ext cx="8258066" cy="1938992"/>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解法</a:t>
            </a:r>
            <a:endParaRPr lang="en-US" altLang="zh-CN" sz="2400" b="1" dirty="0">
              <a:latin typeface="微软雅黑" panose="020B0503020204020204" pitchFamily="34" charset="-122"/>
              <a:ea typeface="微软雅黑" panose="020B0503020204020204" pitchFamily="34" charset="-122"/>
            </a:endParaRPr>
          </a:p>
          <a:p>
            <a:r>
              <a:rPr lang="en-US" altLang="zh-CN" sz="2400" dirty="0"/>
              <a:t>	</a:t>
            </a:r>
            <a:r>
              <a:rPr lang="zh-CN" altLang="en-US" sz="2400" dirty="0"/>
              <a:t>将二叉搜索树扩张为区间树即可（数据结构的扩张）。</a:t>
            </a:r>
            <a:endParaRPr lang="en-US" altLang="zh-CN" sz="2400" dirty="0"/>
          </a:p>
          <a:p>
            <a:r>
              <a:rPr lang="zh-CN" altLang="en-US" sz="2400" b="1" dirty="0">
                <a:latin typeface="微软雅黑" panose="020B0503020204020204" pitchFamily="34" charset="-122"/>
                <a:ea typeface="微软雅黑" panose="020B0503020204020204" pitchFamily="34" charset="-122"/>
              </a:rPr>
              <a:t>扩展</a:t>
            </a:r>
            <a:endParaRPr lang="en-US" altLang="zh-CN" sz="2400" b="1" dirty="0">
              <a:latin typeface="微软雅黑" panose="020B0503020204020204" pitchFamily="34" charset="-122"/>
              <a:ea typeface="微软雅黑" panose="020B0503020204020204" pitchFamily="34" charset="-122"/>
            </a:endParaRPr>
          </a:p>
          <a:p>
            <a:r>
              <a:rPr lang="en-US" altLang="zh-CN" sz="2400" dirty="0">
                <a:solidFill>
                  <a:schemeClr val="accent1"/>
                </a:solidFill>
                <a:latin typeface="华文细黑" panose="02010600040101010101" pitchFamily="2" charset="-122"/>
                <a:ea typeface="华文细黑" panose="02010600040101010101" pitchFamily="2" charset="-122"/>
              </a:rPr>
              <a:t>	</a:t>
            </a:r>
            <a:r>
              <a:rPr lang="zh-CN" altLang="en-US" sz="2400" dirty="0"/>
              <a:t>此类查询区间上的统计量（如求和、最大最小值等）的问题还可以使用</a:t>
            </a:r>
            <a:r>
              <a:rPr lang="zh-CN" altLang="en-US" sz="2400" dirty="0">
                <a:solidFill>
                  <a:schemeClr val="accent1"/>
                </a:solidFill>
              </a:rPr>
              <a:t>线段树</a:t>
            </a:r>
            <a:r>
              <a:rPr lang="zh-CN" altLang="en-US" sz="2400" dirty="0"/>
              <a:t>或</a:t>
            </a:r>
            <a:r>
              <a:rPr lang="zh-CN" altLang="en-US" sz="2400" dirty="0">
                <a:solidFill>
                  <a:schemeClr val="accent1"/>
                </a:solidFill>
              </a:rPr>
              <a:t>树状数组</a:t>
            </a:r>
            <a:r>
              <a:rPr lang="zh-CN" altLang="en-US" sz="2400" dirty="0"/>
              <a:t>来解决。</a:t>
            </a:r>
          </a:p>
        </p:txBody>
      </p:sp>
      <p:pic>
        <p:nvPicPr>
          <p:cNvPr id="4" name="图片 3">
            <a:extLst>
              <a:ext uri="{FF2B5EF4-FFF2-40B4-BE49-F238E27FC236}">
                <a16:creationId xmlns:a16="http://schemas.microsoft.com/office/drawing/2014/main" id="{D88882E2-689B-49F0-A37E-EBBA451F2454}"/>
              </a:ext>
            </a:extLst>
          </p:cNvPr>
          <p:cNvPicPr>
            <a:picLocks noChangeAspect="1"/>
          </p:cNvPicPr>
          <p:nvPr/>
        </p:nvPicPr>
        <p:blipFill>
          <a:blip r:embed="rId2"/>
          <a:stretch>
            <a:fillRect/>
          </a:stretch>
        </p:blipFill>
        <p:spPr>
          <a:xfrm>
            <a:off x="305333" y="1024811"/>
            <a:ext cx="8533333" cy="3641904"/>
          </a:xfrm>
          <a:prstGeom prst="rect">
            <a:avLst/>
          </a:prstGeom>
        </p:spPr>
      </p:pic>
    </p:spTree>
    <p:extLst>
      <p:ext uri="{BB962C8B-B14F-4D97-AF65-F5344CB8AC3E}">
        <p14:creationId xmlns:p14="http://schemas.microsoft.com/office/powerpoint/2010/main" val="106696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3823" y="145935"/>
            <a:ext cx="3574473" cy="584775"/>
          </a:xfrm>
          <a:prstGeom prst="rect">
            <a:avLst/>
          </a:prstGeom>
          <a:noFill/>
        </p:spPr>
        <p:txBody>
          <a:bodyPr wrap="square" rtlCol="0">
            <a:spAutoFit/>
          </a:bodyPr>
          <a:lstStyle/>
          <a:p>
            <a:r>
              <a:rPr lang="en-US" altLang="zh-CN" sz="3200" b="1" dirty="0"/>
              <a:t>E2-EX </a:t>
            </a:r>
            <a:r>
              <a:rPr lang="zh-CN" altLang="en-US" sz="3200" b="1" dirty="0"/>
              <a:t>危险品放置</a:t>
            </a:r>
          </a:p>
        </p:txBody>
      </p:sp>
      <p:sp>
        <p:nvSpPr>
          <p:cNvPr id="5" name="文本框 4"/>
          <p:cNvSpPr txBox="1"/>
          <p:nvPr/>
        </p:nvSpPr>
        <p:spPr>
          <a:xfrm>
            <a:off x="368348" y="4727252"/>
            <a:ext cx="8258066" cy="1938992"/>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解法</a:t>
            </a:r>
            <a:endParaRPr lang="en-US" altLang="zh-CN" sz="2400" b="1" dirty="0">
              <a:latin typeface="微软雅黑" panose="020B0503020204020204" pitchFamily="34" charset="-122"/>
              <a:ea typeface="微软雅黑" panose="020B0503020204020204" pitchFamily="34" charset="-122"/>
            </a:endParaRPr>
          </a:p>
          <a:p>
            <a:r>
              <a:rPr lang="en-US" altLang="zh-CN" sz="2400" dirty="0"/>
              <a:t>	</a:t>
            </a:r>
            <a:r>
              <a:rPr lang="zh-CN" altLang="en-US" sz="2400" dirty="0"/>
              <a:t>使用并查集，在原本的</a:t>
            </a:r>
            <a:r>
              <a:rPr lang="en-US" altLang="zh-CN" sz="2400" dirty="0"/>
              <a:t>n</a:t>
            </a:r>
            <a:r>
              <a:rPr lang="zh-CN" altLang="en-US" sz="2400" dirty="0"/>
              <a:t>个结点以外构建额外</a:t>
            </a:r>
            <a:r>
              <a:rPr lang="en-US" altLang="zh-CN" sz="2400" dirty="0"/>
              <a:t>n</a:t>
            </a:r>
            <a:r>
              <a:rPr lang="zh-CN" altLang="en-US" sz="2400" dirty="0"/>
              <a:t>个辅助结点，表示这些结点的冲突结点。按危险系数对物品组合从大到小进行排序，对于组合</a:t>
            </a:r>
            <a:r>
              <a:rPr lang="en-US" altLang="zh-CN" sz="2400" dirty="0"/>
              <a:t>(</a:t>
            </a:r>
            <a:r>
              <a:rPr lang="en-US" altLang="zh-CN" sz="2400" dirty="0" err="1"/>
              <a:t>i,j</a:t>
            </a:r>
            <a:r>
              <a:rPr lang="en-US" altLang="zh-CN" sz="2400" dirty="0"/>
              <a:t>)</a:t>
            </a:r>
            <a:r>
              <a:rPr lang="zh-CN" altLang="en-US" sz="2400" dirty="0"/>
              <a:t>，进行</a:t>
            </a:r>
            <a:r>
              <a:rPr lang="en-US" altLang="zh-CN" sz="2400" dirty="0"/>
              <a:t>union(</a:t>
            </a:r>
            <a:r>
              <a:rPr lang="en-US" altLang="zh-CN" sz="2400" dirty="0" err="1"/>
              <a:t>i,j</a:t>
            </a:r>
            <a:r>
              <a:rPr lang="en-US" altLang="zh-CN" sz="2400" dirty="0"/>
              <a:t>’)</a:t>
            </a:r>
            <a:r>
              <a:rPr lang="zh-CN" altLang="en-US" sz="2400" dirty="0"/>
              <a:t>和</a:t>
            </a:r>
            <a:r>
              <a:rPr lang="en-US" altLang="zh-CN" sz="2400" dirty="0"/>
              <a:t>union(</a:t>
            </a:r>
            <a:r>
              <a:rPr lang="en-US" altLang="zh-CN" sz="2400" dirty="0" err="1"/>
              <a:t>i</a:t>
            </a:r>
            <a:r>
              <a:rPr lang="en-US" altLang="zh-CN" sz="2400" dirty="0"/>
              <a:t>’,j)</a:t>
            </a:r>
            <a:r>
              <a:rPr lang="zh-CN" altLang="en-US" sz="2400" dirty="0"/>
              <a:t>操作，若发生冲突则说明找到了合法方案中危险系数的最小值。</a:t>
            </a:r>
            <a:endParaRPr lang="zh-CN" altLang="en-US" sz="2400" dirty="0">
              <a:solidFill>
                <a:schemeClr val="accent1"/>
              </a:solidFill>
              <a:latin typeface="华文细黑" panose="02010600040101010101" pitchFamily="2" charset="-122"/>
              <a:ea typeface="华文细黑" panose="02010600040101010101" pitchFamily="2" charset="-122"/>
            </a:endParaRPr>
          </a:p>
        </p:txBody>
      </p:sp>
      <p:pic>
        <p:nvPicPr>
          <p:cNvPr id="4" name="图片 3">
            <a:extLst>
              <a:ext uri="{FF2B5EF4-FFF2-40B4-BE49-F238E27FC236}">
                <a16:creationId xmlns:a16="http://schemas.microsoft.com/office/drawing/2014/main" id="{99C6ED48-42FE-4F50-AC75-BBBDC5706418}"/>
              </a:ext>
            </a:extLst>
          </p:cNvPr>
          <p:cNvPicPr>
            <a:picLocks noChangeAspect="1"/>
          </p:cNvPicPr>
          <p:nvPr/>
        </p:nvPicPr>
        <p:blipFill>
          <a:blip r:embed="rId2"/>
          <a:stretch>
            <a:fillRect/>
          </a:stretch>
        </p:blipFill>
        <p:spPr>
          <a:xfrm>
            <a:off x="312345" y="889270"/>
            <a:ext cx="8670477" cy="3794286"/>
          </a:xfrm>
          <a:prstGeom prst="rect">
            <a:avLst/>
          </a:prstGeom>
        </p:spPr>
      </p:pic>
    </p:spTree>
    <p:extLst>
      <p:ext uri="{BB962C8B-B14F-4D97-AF65-F5344CB8AC3E}">
        <p14:creationId xmlns:p14="http://schemas.microsoft.com/office/powerpoint/2010/main" val="1602642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3823" y="145935"/>
            <a:ext cx="4990885" cy="584775"/>
          </a:xfrm>
          <a:prstGeom prst="rect">
            <a:avLst/>
          </a:prstGeom>
          <a:noFill/>
        </p:spPr>
        <p:txBody>
          <a:bodyPr wrap="square" rtlCol="0">
            <a:spAutoFit/>
          </a:bodyPr>
          <a:lstStyle/>
          <a:p>
            <a:r>
              <a:rPr lang="zh-CN" altLang="en-US" sz="3200" b="1" dirty="0"/>
              <a:t>最长上升子序列 </a:t>
            </a:r>
            <a:r>
              <a:rPr lang="en-US" altLang="zh-CN" sz="3200" b="1" dirty="0"/>
              <a:t>(LIS) </a:t>
            </a:r>
            <a:endParaRPr lang="zh-CN" altLang="en-US" sz="3200" b="1"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D47D0E82-A456-4CF4-9D74-FF81E65EBBB0}"/>
                  </a:ext>
                </a:extLst>
              </p:cNvPr>
              <p:cNvSpPr txBox="1"/>
              <p:nvPr/>
            </p:nvSpPr>
            <p:spPr>
              <a:xfrm>
                <a:off x="368348" y="1107831"/>
                <a:ext cx="8037098" cy="5427511"/>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问题简述</a:t>
                </a:r>
                <a:endParaRPr lang="en-US" altLang="zh-CN" sz="2400" b="1" dirty="0">
                  <a:latin typeface="微软雅黑" panose="020B0503020204020204" pitchFamily="34" charset="-122"/>
                  <a:ea typeface="微软雅黑" panose="020B0503020204020204" pitchFamily="34" charset="-122"/>
                </a:endParaRPr>
              </a:p>
              <a:p>
                <a:r>
                  <a:rPr lang="en-US" altLang="zh-CN" dirty="0"/>
                  <a:t>	</a:t>
                </a:r>
                <a:r>
                  <a:rPr lang="zh-CN" altLang="en-US" sz="2400" dirty="0"/>
                  <a:t>给定一个长为</a:t>
                </a:r>
                <a14:m>
                  <m:oMath xmlns:m="http://schemas.openxmlformats.org/officeDocument/2006/math">
                    <m:r>
                      <a:rPr lang="en-US" altLang="zh-CN" sz="2400" i="1" dirty="0" smtClean="0">
                        <a:latin typeface="Cambria Math" panose="02040503050406030204" pitchFamily="18" charset="0"/>
                      </a:rPr>
                      <m:t>𝑛</m:t>
                    </m:r>
                  </m:oMath>
                </a14:m>
                <a:r>
                  <a:rPr lang="zh-CN" altLang="en-US" sz="2400" dirty="0"/>
                  <a:t>的序列，输出其最长的单调递增（或不下降）的子序列长度。</a:t>
                </a:r>
                <a:endParaRPr lang="en-US" altLang="zh-CN" sz="2400" dirty="0"/>
              </a:p>
              <a:p>
                <a:endParaRPr lang="en-US" altLang="zh-CN" sz="2400" dirty="0"/>
              </a:p>
              <a:p>
                <a:r>
                  <a:rPr lang="zh-CN" altLang="en-US" sz="2400" b="1" dirty="0">
                    <a:latin typeface="微软雅黑" panose="020B0503020204020204" pitchFamily="34" charset="-122"/>
                    <a:ea typeface="微软雅黑" panose="020B0503020204020204" pitchFamily="34" charset="-122"/>
                  </a:rPr>
                  <a:t>解法</a:t>
                </a:r>
                <a:endParaRPr lang="en-US" altLang="zh-CN" sz="2400" b="1" dirty="0">
                  <a:latin typeface="微软雅黑" panose="020B0503020204020204" pitchFamily="34" charset="-122"/>
                  <a:ea typeface="微软雅黑" panose="020B0503020204020204" pitchFamily="34" charset="-122"/>
                </a:endParaRPr>
              </a:p>
              <a:p>
                <a:r>
                  <a:rPr lang="en-US" altLang="zh-CN" sz="2400" dirty="0"/>
                  <a:t>	</a:t>
                </a:r>
                <a:r>
                  <a:rPr lang="zh-CN" altLang="en-US" sz="2400" dirty="0"/>
                  <a:t>状态表示：</a:t>
                </a:r>
                <a14:m>
                  <m:oMath xmlns:m="http://schemas.openxmlformats.org/officeDocument/2006/math">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oMath>
                </a14:m>
                <a:r>
                  <a:rPr lang="zh-CN" altLang="en-US" sz="2400" dirty="0"/>
                  <a:t>表示序列前</a:t>
                </a:r>
                <a14:m>
                  <m:oMath xmlns:m="http://schemas.openxmlformats.org/officeDocument/2006/math">
                    <m:r>
                      <a:rPr lang="en-US" altLang="zh-CN" sz="2400" b="0" i="1" dirty="0" smtClean="0">
                        <a:latin typeface="Cambria Math" panose="02040503050406030204" pitchFamily="18" charset="0"/>
                      </a:rPr>
                      <m:t>𝑖</m:t>
                    </m:r>
                  </m:oMath>
                </a14:m>
                <a:r>
                  <a:rPr lang="zh-CN" altLang="en-US" sz="2400" dirty="0"/>
                  <a:t>个元素的最长</a:t>
                </a:r>
                <a:r>
                  <a:rPr lang="en-US" altLang="zh-CN" sz="2400" dirty="0"/>
                  <a:t>LIS</a:t>
                </a:r>
                <a:r>
                  <a:rPr lang="zh-CN" altLang="en-US" sz="2400" dirty="0"/>
                  <a:t>长度。</a:t>
                </a:r>
                <a:endParaRPr lang="en-US" altLang="zh-CN" sz="2400" dirty="0"/>
              </a:p>
              <a:p>
                <a:endParaRPr lang="en-US" altLang="zh-CN" sz="2400" dirty="0"/>
              </a:p>
              <a:p>
                <a:r>
                  <a:rPr lang="en-US" altLang="zh-CN" sz="2400" dirty="0"/>
                  <a:t>	</a:t>
                </a:r>
                <a:r>
                  <a:rPr lang="zh-CN" altLang="en-US" sz="2400" dirty="0"/>
                  <a:t>状态转移方程：</a:t>
                </a:r>
                <a:endParaRPr lang="en-US" altLang="zh-CN" sz="2400" dirty="0"/>
              </a:p>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𝐹</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lim>
                          </m:limLow>
                        </m:fName>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e>
                      </m:func>
                    </m:oMath>
                  </m:oMathPara>
                </a14:m>
                <a:endParaRPr lang="en-US" altLang="zh-CN" sz="2400" dirty="0"/>
              </a:p>
              <a:p>
                <a:endParaRPr lang="en-US" altLang="zh-CN" sz="2400" dirty="0"/>
              </a:p>
              <a:p>
                <a:r>
                  <a:rPr lang="en-US" altLang="zh-CN" sz="2400" dirty="0"/>
                  <a:t>	</a:t>
                </a:r>
                <a:r>
                  <a:rPr lang="zh-CN" altLang="en-US" sz="2400" dirty="0"/>
                  <a:t>时间复杂度：</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oMath>
                </a14:m>
                <a:endParaRPr lang="en-US" altLang="zh-CN" sz="2400" dirty="0"/>
              </a:p>
              <a:p>
                <a:endParaRPr lang="en-US" altLang="zh-CN" sz="2400" dirty="0"/>
              </a:p>
              <a:p>
                <a:r>
                  <a:rPr lang="zh-CN" altLang="en-US" sz="2400" b="1" dirty="0">
                    <a:latin typeface="微软雅黑" panose="020B0503020204020204" pitchFamily="34" charset="-122"/>
                    <a:ea typeface="微软雅黑" panose="020B0503020204020204" pitchFamily="34" charset="-122"/>
                  </a:rPr>
                  <a:t>扩展</a:t>
                </a:r>
                <a:endParaRPr lang="en-US" altLang="zh-CN" sz="2400" b="1" dirty="0">
                  <a:latin typeface="微软雅黑" panose="020B0503020204020204" pitchFamily="34" charset="-122"/>
                  <a:ea typeface="微软雅黑" panose="020B0503020204020204" pitchFamily="34" charset="-122"/>
                </a:endParaRPr>
              </a:p>
              <a:p>
                <a:r>
                  <a:rPr lang="en-US" altLang="zh-CN" sz="2400" dirty="0"/>
                  <a:t>	</a:t>
                </a:r>
                <a14:m>
                  <m:oMath xmlns:m="http://schemas.openxmlformats.org/officeDocument/2006/math">
                    <m:r>
                      <a:rPr lang="en-US" altLang="zh-CN" sz="2400" i="1">
                        <a:latin typeface="Cambria Math" panose="02040503050406030204" pitchFamily="18" charset="0"/>
                      </a:rPr>
                      <m:t>𝑂</m:t>
                    </m:r>
                    <m:r>
                      <a:rPr lang="en-US" altLang="zh-CN" sz="2400" i="1">
                        <a:latin typeface="Cambria Math" panose="02040503050406030204" pitchFamily="18" charset="0"/>
                      </a:rPr>
                      <m:t>(</m:t>
                    </m:r>
                    <m:r>
                      <a:rPr lang="en-US" altLang="zh-CN" sz="2400" b="0" i="1" smtClean="0">
                        <a:latin typeface="Cambria Math" panose="02040503050406030204" pitchFamily="18" charset="0"/>
                      </a:rPr>
                      <m:t>𝑛𝑙𝑔𝑛</m:t>
                    </m:r>
                    <m:r>
                      <a:rPr lang="en-US" altLang="zh-CN" sz="2400" i="1">
                        <a:latin typeface="Cambria Math" panose="02040503050406030204" pitchFamily="18" charset="0"/>
                      </a:rPr>
                      <m:t>)</m:t>
                    </m:r>
                  </m:oMath>
                </a14:m>
                <a:r>
                  <a:rPr lang="zh-CN" altLang="en-US" sz="2400" dirty="0"/>
                  <a:t>的实现</a:t>
                </a:r>
                <a:endParaRPr lang="en-US" altLang="zh-CN" sz="2400" dirty="0"/>
              </a:p>
            </p:txBody>
          </p:sp>
        </mc:Choice>
        <mc:Fallback>
          <p:sp>
            <p:nvSpPr>
              <p:cNvPr id="4" name="文本框 3">
                <a:extLst>
                  <a:ext uri="{FF2B5EF4-FFF2-40B4-BE49-F238E27FC236}">
                    <a16:creationId xmlns:a16="http://schemas.microsoft.com/office/drawing/2014/main" id="{D47D0E82-A456-4CF4-9D74-FF81E65EBBB0}"/>
                  </a:ext>
                </a:extLst>
              </p:cNvPr>
              <p:cNvSpPr txBox="1">
                <a:spLocks noRot="1" noChangeAspect="1" noMove="1" noResize="1" noEditPoints="1" noAdjustHandles="1" noChangeArrowheads="1" noChangeShapeType="1" noTextEdit="1"/>
              </p:cNvSpPr>
              <p:nvPr/>
            </p:nvSpPr>
            <p:spPr>
              <a:xfrm>
                <a:off x="368348" y="1107831"/>
                <a:ext cx="8037098" cy="5427511"/>
              </a:xfrm>
              <a:prstGeom prst="rect">
                <a:avLst/>
              </a:prstGeom>
              <a:blipFill>
                <a:blip r:embed="rId2"/>
                <a:stretch>
                  <a:fillRect l="-1137" t="-899" b="-17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5293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3823" y="145935"/>
            <a:ext cx="4990885" cy="584775"/>
          </a:xfrm>
          <a:prstGeom prst="rect">
            <a:avLst/>
          </a:prstGeom>
          <a:noFill/>
        </p:spPr>
        <p:txBody>
          <a:bodyPr wrap="square" rtlCol="0">
            <a:spAutoFit/>
          </a:bodyPr>
          <a:lstStyle/>
          <a:p>
            <a:r>
              <a:rPr lang="zh-CN" altLang="en-US" sz="3200" b="1" dirty="0"/>
              <a:t>石子归并</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D47D0E82-A456-4CF4-9D74-FF81E65EBBB0}"/>
                  </a:ext>
                </a:extLst>
              </p:cNvPr>
              <p:cNvSpPr txBox="1"/>
              <p:nvPr/>
            </p:nvSpPr>
            <p:spPr>
              <a:xfrm>
                <a:off x="368348" y="1107831"/>
                <a:ext cx="8037098" cy="390356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问题简述</a:t>
                </a:r>
                <a:endParaRPr lang="en-US" altLang="zh-CN" sz="2400" b="1" dirty="0">
                  <a:latin typeface="微软雅黑" panose="020B0503020204020204" pitchFamily="34" charset="-122"/>
                  <a:ea typeface="微软雅黑" panose="020B0503020204020204" pitchFamily="34" charset="-122"/>
                </a:endParaRPr>
              </a:p>
              <a:p>
                <a:r>
                  <a:rPr lang="en-US" altLang="zh-CN" dirty="0"/>
                  <a:t>	</a:t>
                </a:r>
                <a:r>
                  <a:rPr lang="zh-CN" altLang="en-US" sz="2400" dirty="0"/>
                  <a:t>给定</a:t>
                </a:r>
                <a14:m>
                  <m:oMath xmlns:m="http://schemas.openxmlformats.org/officeDocument/2006/math">
                    <m:r>
                      <a:rPr lang="en-US" altLang="zh-CN" sz="2400" i="1" dirty="0" smtClean="0">
                        <a:latin typeface="Cambria Math" panose="02040503050406030204" pitchFamily="18" charset="0"/>
                      </a:rPr>
                      <m:t>𝑛</m:t>
                    </m:r>
                  </m:oMath>
                </a14:m>
                <a:r>
                  <a:rPr lang="zh-CN" altLang="en-US" sz="2400" dirty="0"/>
                  <a:t>堆石子，将相邻两堆石子合并的代价为两堆石子数量之和，求最大</a:t>
                </a:r>
                <a:r>
                  <a:rPr lang="en-US" altLang="zh-CN" sz="2400" dirty="0"/>
                  <a:t>/</a:t>
                </a:r>
                <a:r>
                  <a:rPr lang="zh-CN" altLang="en-US" sz="2400" dirty="0"/>
                  <a:t>最小代价。</a:t>
                </a:r>
                <a:endParaRPr lang="en-US" altLang="zh-CN" sz="2400" dirty="0"/>
              </a:p>
              <a:p>
                <a:endParaRPr lang="en-US" altLang="zh-CN" sz="2400" dirty="0"/>
              </a:p>
              <a:p>
                <a:r>
                  <a:rPr lang="zh-CN" altLang="en-US" sz="2400" b="1" dirty="0">
                    <a:latin typeface="微软雅黑" panose="020B0503020204020204" pitchFamily="34" charset="-122"/>
                    <a:ea typeface="微软雅黑" panose="020B0503020204020204" pitchFamily="34" charset="-122"/>
                  </a:rPr>
                  <a:t>解法</a:t>
                </a:r>
                <a:endParaRPr lang="en-US" altLang="zh-CN" sz="2400" b="1" dirty="0">
                  <a:latin typeface="微软雅黑" panose="020B0503020204020204" pitchFamily="34" charset="-122"/>
                  <a:ea typeface="微软雅黑" panose="020B0503020204020204" pitchFamily="34" charset="-122"/>
                </a:endParaRPr>
              </a:p>
              <a:p>
                <a:r>
                  <a:rPr lang="en-US" altLang="zh-CN" sz="2400" dirty="0"/>
                  <a:t>	</a:t>
                </a:r>
                <a:r>
                  <a:rPr lang="zh-CN" altLang="en-US" sz="2400" dirty="0"/>
                  <a:t>和矩阵链乘类似</a:t>
                </a:r>
                <a:r>
                  <a:rPr lang="en-US" altLang="zh-CN" sz="2400" dirty="0"/>
                  <a:t>:</a:t>
                </a:r>
              </a:p>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𝐹</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min</m:t>
                              </m:r>
                            </m:e>
                            <m:lim>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lim>
                          </m:limLow>
                        </m:fName>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e>
                      </m:func>
                    </m:oMath>
                  </m:oMathPara>
                </a14:m>
                <a:endParaRPr lang="en-US" altLang="zh-CN" sz="2400" dirty="0"/>
              </a:p>
              <a:p>
                <a:endParaRPr lang="en-US" altLang="zh-CN" sz="2400" dirty="0"/>
              </a:p>
              <a:p>
                <a:r>
                  <a:rPr lang="zh-CN" altLang="en-US" sz="2400" b="1" dirty="0">
                    <a:latin typeface="微软雅黑" panose="020B0503020204020204" pitchFamily="34" charset="-122"/>
                    <a:ea typeface="微软雅黑" panose="020B0503020204020204" pitchFamily="34" charset="-122"/>
                  </a:rPr>
                  <a:t>扩展</a:t>
                </a:r>
                <a:endParaRPr lang="en-US" altLang="zh-CN" sz="2400" b="1" dirty="0">
                  <a:latin typeface="微软雅黑" panose="020B0503020204020204" pitchFamily="34" charset="-122"/>
                  <a:ea typeface="微软雅黑" panose="020B0503020204020204" pitchFamily="34" charset="-122"/>
                </a:endParaRPr>
              </a:p>
              <a:p>
                <a:r>
                  <a:rPr lang="en-US" altLang="zh-CN" sz="2400" dirty="0"/>
                  <a:t>	</a:t>
                </a:r>
                <a:r>
                  <a:rPr lang="zh-CN" altLang="en-US" sz="2400" dirty="0">
                    <a:solidFill>
                      <a:schemeClr val="accent1"/>
                    </a:solidFill>
                  </a:rPr>
                  <a:t>四边形不等式</a:t>
                </a:r>
                <a:r>
                  <a:rPr lang="zh-CN" altLang="en-US" sz="2400" dirty="0"/>
                  <a:t>优化</a:t>
                </a:r>
                <a:endParaRPr lang="en-US" altLang="zh-CN" sz="2400" dirty="0"/>
              </a:p>
            </p:txBody>
          </p:sp>
        </mc:Choice>
        <mc:Fallback>
          <p:sp>
            <p:nvSpPr>
              <p:cNvPr id="4" name="文本框 3">
                <a:extLst>
                  <a:ext uri="{FF2B5EF4-FFF2-40B4-BE49-F238E27FC236}">
                    <a16:creationId xmlns:a16="http://schemas.microsoft.com/office/drawing/2014/main" id="{D47D0E82-A456-4CF4-9D74-FF81E65EBBB0}"/>
                  </a:ext>
                </a:extLst>
              </p:cNvPr>
              <p:cNvSpPr txBox="1">
                <a:spLocks noRot="1" noChangeAspect="1" noMove="1" noResize="1" noEditPoints="1" noAdjustHandles="1" noChangeArrowheads="1" noChangeShapeType="1" noTextEdit="1"/>
              </p:cNvSpPr>
              <p:nvPr/>
            </p:nvSpPr>
            <p:spPr>
              <a:xfrm>
                <a:off x="368348" y="1107831"/>
                <a:ext cx="8037098" cy="3903569"/>
              </a:xfrm>
              <a:prstGeom prst="rect">
                <a:avLst/>
              </a:prstGeom>
              <a:blipFill>
                <a:blip r:embed="rId2"/>
                <a:stretch>
                  <a:fillRect l="-1137" t="-1250" b="-37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4355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3823" y="145935"/>
            <a:ext cx="4990885" cy="584775"/>
          </a:xfrm>
          <a:prstGeom prst="rect">
            <a:avLst/>
          </a:prstGeom>
          <a:noFill/>
        </p:spPr>
        <p:txBody>
          <a:bodyPr wrap="square" rtlCol="0">
            <a:spAutoFit/>
          </a:bodyPr>
          <a:lstStyle/>
          <a:p>
            <a:r>
              <a:rPr lang="en-US" altLang="zh-CN" sz="3200" b="1" dirty="0"/>
              <a:t>01</a:t>
            </a:r>
            <a:r>
              <a:rPr lang="zh-CN" altLang="en-US" sz="3200" b="1" dirty="0"/>
              <a:t>背包</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D47D0E82-A456-4CF4-9D74-FF81E65EBBB0}"/>
                  </a:ext>
                </a:extLst>
              </p:cNvPr>
              <p:cNvSpPr txBox="1"/>
              <p:nvPr/>
            </p:nvSpPr>
            <p:spPr>
              <a:xfrm>
                <a:off x="368348" y="1107831"/>
                <a:ext cx="8037098" cy="467999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问题简述</a:t>
                </a:r>
                <a:endParaRPr lang="en-US" altLang="zh-CN" sz="2400" b="1" dirty="0">
                  <a:latin typeface="微软雅黑" panose="020B0503020204020204" pitchFamily="34" charset="-122"/>
                  <a:ea typeface="微软雅黑" panose="020B0503020204020204" pitchFamily="34" charset="-122"/>
                </a:endParaRPr>
              </a:p>
              <a:p>
                <a:r>
                  <a:rPr lang="en-US" altLang="zh-CN" dirty="0"/>
                  <a:t>	</a:t>
                </a:r>
                <a:r>
                  <a:rPr lang="zh-CN" altLang="en-US" sz="2400" dirty="0"/>
                  <a:t>给定</a:t>
                </a:r>
                <a14:m>
                  <m:oMath xmlns:m="http://schemas.openxmlformats.org/officeDocument/2006/math">
                    <m:r>
                      <a:rPr lang="en-US" altLang="zh-CN" sz="2400" i="1" dirty="0" smtClean="0">
                        <a:latin typeface="Cambria Math" panose="02040503050406030204" pitchFamily="18" charset="0"/>
                      </a:rPr>
                      <m:t>𝑛</m:t>
                    </m:r>
                  </m:oMath>
                </a14:m>
                <a:r>
                  <a:rPr lang="zh-CN" altLang="en-US" sz="2400" dirty="0"/>
                  <a:t>件物品，每件物品各自有重量</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𝑤</m:t>
                        </m:r>
                      </m:e>
                      <m:sub>
                        <m:r>
                          <a:rPr lang="en-US" altLang="zh-CN" sz="2400" b="0" i="1" dirty="0" smtClean="0">
                            <a:latin typeface="Cambria Math" panose="02040503050406030204" pitchFamily="18" charset="0"/>
                          </a:rPr>
                          <m:t>𝑖</m:t>
                        </m:r>
                      </m:sub>
                    </m:sSub>
                  </m:oMath>
                </a14:m>
                <a:r>
                  <a:rPr lang="zh-CN" altLang="en-US" sz="2400" dirty="0"/>
                  <a:t>和价值</a:t>
                </a:r>
                <a14:m>
                  <m:oMath xmlns:m="http://schemas.openxmlformats.org/officeDocument/2006/math">
                    <m:sSub>
                      <m:sSubPr>
                        <m:ctrlPr>
                          <a:rPr lang="en-US" altLang="zh-CN" sz="2400" i="1" dirty="0">
                            <a:latin typeface="Cambria Math" panose="02040503050406030204" pitchFamily="18" charset="0"/>
                          </a:rPr>
                        </m:ctrlPr>
                      </m:sSubPr>
                      <m:e>
                        <m:r>
                          <a:rPr lang="en-US" altLang="zh-CN" sz="2400" b="0" i="1" dirty="0" smtClean="0">
                            <a:latin typeface="Cambria Math" panose="02040503050406030204" pitchFamily="18" charset="0"/>
                          </a:rPr>
                          <m:t>𝑣</m:t>
                        </m:r>
                      </m:e>
                      <m:sub>
                        <m:r>
                          <a:rPr lang="en-US" altLang="zh-CN" sz="2400" i="1" dirty="0">
                            <a:latin typeface="Cambria Math" panose="02040503050406030204" pitchFamily="18" charset="0"/>
                          </a:rPr>
                          <m:t>𝑖</m:t>
                        </m:r>
                      </m:sub>
                    </m:sSub>
                  </m:oMath>
                </a14:m>
                <a:r>
                  <a:rPr lang="zh-CN" altLang="en-US" sz="2400" dirty="0"/>
                  <a:t>，给定背包能容纳的总重量</a:t>
                </a:r>
                <a14:m>
                  <m:oMath xmlns:m="http://schemas.openxmlformats.org/officeDocument/2006/math">
                    <m:r>
                      <a:rPr lang="en-US" altLang="zh-CN" sz="2400" i="1" dirty="0" smtClean="0">
                        <a:latin typeface="Cambria Math" panose="02040503050406030204" pitchFamily="18" charset="0"/>
                      </a:rPr>
                      <m:t>𝑊</m:t>
                    </m:r>
                  </m:oMath>
                </a14:m>
                <a:r>
                  <a:rPr lang="zh-CN" altLang="en-US" sz="2400" dirty="0"/>
                  <a:t>，求可获得的最大价值之和。</a:t>
                </a:r>
                <a:endParaRPr lang="en-US" altLang="zh-CN" sz="2400" dirty="0"/>
              </a:p>
              <a:p>
                <a:endParaRPr lang="en-US" altLang="zh-CN" sz="2400" dirty="0"/>
              </a:p>
              <a:p>
                <a:r>
                  <a:rPr lang="zh-CN" altLang="en-US" sz="2400" b="1" dirty="0">
                    <a:latin typeface="微软雅黑" panose="020B0503020204020204" pitchFamily="34" charset="-122"/>
                    <a:ea typeface="微软雅黑" panose="020B0503020204020204" pitchFamily="34" charset="-122"/>
                  </a:rPr>
                  <a:t>解法</a:t>
                </a:r>
                <a:endParaRPr lang="en-US" altLang="zh-CN" sz="2400" b="1" dirty="0">
                  <a:latin typeface="微软雅黑" panose="020B0503020204020204" pitchFamily="34" charset="-122"/>
                  <a:ea typeface="微软雅黑" panose="020B0503020204020204" pitchFamily="34" charset="-122"/>
                </a:endParaRPr>
              </a:p>
              <a:p>
                <a:r>
                  <a:rPr lang="en-US" altLang="zh-CN" sz="2400" dirty="0"/>
                  <a:t>	</a:t>
                </a:r>
                <a14:m>
                  <m:oMath xmlns:m="http://schemas.openxmlformats.org/officeDocument/2006/math">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oMath>
                </a14:m>
                <a:r>
                  <a:rPr lang="zh-CN" altLang="en-US" sz="2400" dirty="0"/>
                  <a:t>表示取前</a:t>
                </a:r>
                <a14:m>
                  <m:oMath xmlns:m="http://schemas.openxmlformats.org/officeDocument/2006/math">
                    <m:r>
                      <a:rPr lang="en-US" altLang="zh-CN" sz="2400" b="0" i="1" smtClean="0">
                        <a:latin typeface="Cambria Math" panose="02040503050406030204" pitchFamily="18" charset="0"/>
                      </a:rPr>
                      <m:t>𝑖</m:t>
                    </m:r>
                  </m:oMath>
                </a14:m>
                <a:r>
                  <a:rPr lang="zh-CN" altLang="en-US" sz="2400" dirty="0"/>
                  <a:t>件物品，占用总重量为</a:t>
                </a:r>
                <a14:m>
                  <m:oMath xmlns:m="http://schemas.openxmlformats.org/officeDocument/2006/math">
                    <m:r>
                      <a:rPr lang="en-US" altLang="zh-CN" sz="2400" b="0" i="1" smtClean="0">
                        <a:latin typeface="Cambria Math" panose="02040503050406030204" pitchFamily="18" charset="0"/>
                      </a:rPr>
                      <m:t>𝑗</m:t>
                    </m:r>
                  </m:oMath>
                </a14:m>
                <a:r>
                  <a:rPr lang="zh-CN" altLang="en-US" sz="2400" dirty="0"/>
                  <a:t>时能获得的最大收益。</a:t>
                </a:r>
                <a:endParaRPr lang="en-US" altLang="zh-CN" sz="2400" dirty="0"/>
              </a:p>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𝐹</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m:t>
                              </m:r>
                              <m:r>
                                <m:rPr>
                                  <m:sty m:val="p"/>
                                </m:rPr>
                                <a:rPr lang="en-US" altLang="zh-CN" sz="2400" i="1">
                                  <a:latin typeface="Cambria Math" panose="02040503050406030204" pitchFamily="18" charset="0"/>
                                </a:rPr>
                                <m:t>ax</m:t>
                              </m:r>
                            </m:e>
                            <m:lim>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𝑊</m:t>
                              </m:r>
                            </m:lim>
                          </m:limLow>
                        </m:fName>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e>
                      </m:func>
                    </m:oMath>
                  </m:oMathPara>
                </a14:m>
                <a:endParaRPr lang="en-US" altLang="zh-CN" sz="2400" dirty="0"/>
              </a:p>
              <a:p>
                <a:r>
                  <a:rPr lang="en-US" altLang="zh-CN" sz="2400" dirty="0"/>
                  <a:t>	</a:t>
                </a:r>
                <a:r>
                  <a:rPr lang="zh-CN" altLang="en-US" sz="2400" dirty="0"/>
                  <a:t>时间复杂度</a:t>
                </a:r>
                <a:r>
                  <a:rPr lang="en-US" altLang="zh-CN" sz="2400" dirty="0"/>
                  <a:t>: </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𝑛𝑊</m:t>
                    </m:r>
                    <m:r>
                      <a:rPr lang="en-US" altLang="zh-CN" sz="2400" b="0" i="1" smtClean="0">
                        <a:latin typeface="Cambria Math" panose="02040503050406030204" pitchFamily="18" charset="0"/>
                      </a:rPr>
                      <m:t>)</m:t>
                    </m:r>
                  </m:oMath>
                </a14:m>
                <a:endParaRPr lang="en-US" altLang="zh-CN" sz="2400" dirty="0"/>
              </a:p>
              <a:p>
                <a:endParaRPr lang="en-US" altLang="zh-CN" sz="2400" dirty="0"/>
              </a:p>
              <a:p>
                <a:r>
                  <a:rPr lang="zh-CN" altLang="en-US" sz="2400" b="1" dirty="0">
                    <a:latin typeface="微软雅黑" panose="020B0503020204020204" pitchFamily="34" charset="-122"/>
                    <a:ea typeface="微软雅黑" panose="020B0503020204020204" pitchFamily="34" charset="-122"/>
                  </a:rPr>
                  <a:t>扩展</a:t>
                </a:r>
                <a:endParaRPr lang="en-US" altLang="zh-CN" sz="2400" b="1" dirty="0">
                  <a:latin typeface="微软雅黑" panose="020B0503020204020204" pitchFamily="34" charset="-122"/>
                  <a:ea typeface="微软雅黑" panose="020B0503020204020204" pitchFamily="34" charset="-122"/>
                </a:endParaRPr>
              </a:p>
              <a:p>
                <a:r>
                  <a:rPr lang="en-US" altLang="zh-CN" sz="2400" dirty="0"/>
                  <a:t>	</a:t>
                </a:r>
                <a:r>
                  <a:rPr lang="zh-CN" altLang="en-US" sz="2400" dirty="0"/>
                  <a:t>多项式时间算法和</a:t>
                </a:r>
                <a:r>
                  <a:rPr lang="en-US" altLang="zh-CN" sz="2400" dirty="0">
                    <a:solidFill>
                      <a:schemeClr val="accent1"/>
                    </a:solidFill>
                  </a:rPr>
                  <a:t>FPTAS</a:t>
                </a:r>
                <a:endParaRPr lang="en-US" altLang="zh-CN" sz="2400" dirty="0"/>
              </a:p>
            </p:txBody>
          </p:sp>
        </mc:Choice>
        <mc:Fallback>
          <p:sp>
            <p:nvSpPr>
              <p:cNvPr id="4" name="文本框 3">
                <a:extLst>
                  <a:ext uri="{FF2B5EF4-FFF2-40B4-BE49-F238E27FC236}">
                    <a16:creationId xmlns:a16="http://schemas.microsoft.com/office/drawing/2014/main" id="{D47D0E82-A456-4CF4-9D74-FF81E65EBBB0}"/>
                  </a:ext>
                </a:extLst>
              </p:cNvPr>
              <p:cNvSpPr txBox="1">
                <a:spLocks noRot="1" noChangeAspect="1" noMove="1" noResize="1" noEditPoints="1" noAdjustHandles="1" noChangeArrowheads="1" noChangeShapeType="1" noTextEdit="1"/>
              </p:cNvSpPr>
              <p:nvPr/>
            </p:nvSpPr>
            <p:spPr>
              <a:xfrm>
                <a:off x="368348" y="1107831"/>
                <a:ext cx="8037098" cy="4679999"/>
              </a:xfrm>
              <a:prstGeom prst="rect">
                <a:avLst/>
              </a:prstGeom>
              <a:blipFill>
                <a:blip r:embed="rId2"/>
                <a:stretch>
                  <a:fillRect l="-1137" t="-1043" r="-758" b="-22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977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3823" y="145935"/>
            <a:ext cx="3574473" cy="584775"/>
          </a:xfrm>
          <a:prstGeom prst="rect">
            <a:avLst/>
          </a:prstGeom>
          <a:noFill/>
        </p:spPr>
        <p:txBody>
          <a:bodyPr wrap="square" rtlCol="0">
            <a:spAutoFit/>
          </a:bodyPr>
          <a:lstStyle/>
          <a:p>
            <a:r>
              <a:rPr lang="en-US" altLang="zh-CN" sz="3200" b="1" dirty="0"/>
              <a:t>H4-1 </a:t>
            </a:r>
            <a:r>
              <a:rPr lang="zh-CN" altLang="en-US" sz="3200" b="1" dirty="0"/>
              <a:t>抽奖</a:t>
            </a:r>
          </a:p>
        </p:txBody>
      </p:sp>
      <p:sp>
        <p:nvSpPr>
          <p:cNvPr id="4" name="文本框 3"/>
          <p:cNvSpPr txBox="1"/>
          <p:nvPr/>
        </p:nvSpPr>
        <p:spPr>
          <a:xfrm>
            <a:off x="368349" y="3321170"/>
            <a:ext cx="8258066" cy="1938992"/>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解法</a:t>
            </a:r>
            <a:endParaRPr lang="en-US" altLang="zh-CN" sz="2400" b="1" dirty="0">
              <a:latin typeface="微软雅黑" panose="020B0503020204020204" pitchFamily="34" charset="-122"/>
              <a:ea typeface="微软雅黑" panose="020B0503020204020204" pitchFamily="34" charset="-122"/>
            </a:endParaRPr>
          </a:p>
          <a:p>
            <a:r>
              <a:rPr lang="en-US" altLang="zh-CN" sz="2400" dirty="0"/>
              <a:t>	</a:t>
            </a:r>
            <a:r>
              <a:rPr lang="zh-CN" altLang="en-US" sz="2400" dirty="0">
                <a:solidFill>
                  <a:schemeClr val="accent1"/>
                </a:solidFill>
                <a:latin typeface="华文细黑" panose="02010600040101010101" pitchFamily="2" charset="-122"/>
                <a:ea typeface="华文细黑" panose="02010600040101010101" pitchFamily="2" charset="-122"/>
              </a:rPr>
              <a:t>计数排序</a:t>
            </a:r>
            <a:r>
              <a:rPr lang="zh-CN" altLang="en-US" sz="2400" dirty="0">
                <a:latin typeface="华文细黑" panose="02010600040101010101" pitchFamily="2" charset="-122"/>
                <a:ea typeface="华文细黑" panose="02010600040101010101" pitchFamily="2" charset="-122"/>
              </a:rPr>
              <a:t>统计数字出现次数，按数字从小到大将次数累加，直到累加和超过</a:t>
            </a:r>
            <a:r>
              <a:rPr lang="en-US" altLang="zh-CN" sz="2400" dirty="0">
                <a:latin typeface="华文细黑" panose="02010600040101010101" pitchFamily="2" charset="-122"/>
                <a:ea typeface="华文细黑" panose="02010600040101010101" pitchFamily="2" charset="-122"/>
              </a:rPr>
              <a:t>k</a:t>
            </a:r>
          </a:p>
          <a:p>
            <a:endParaRPr lang="en-US" altLang="zh-CN" sz="2400" dirty="0">
              <a:latin typeface="华文细黑" panose="02010600040101010101" pitchFamily="2" charset="-122"/>
              <a:ea typeface="华文细黑" panose="02010600040101010101" pitchFamily="2" charset="-122"/>
            </a:endParaRPr>
          </a:p>
          <a:p>
            <a:endParaRPr lang="zh-CN" altLang="en-US" sz="2400" dirty="0">
              <a:latin typeface="华文细黑" panose="02010600040101010101" pitchFamily="2" charset="-122"/>
              <a:ea typeface="华文细黑" panose="02010600040101010101" pitchFamily="2" charset="-122"/>
            </a:endParaRPr>
          </a:p>
        </p:txBody>
      </p:sp>
      <p:pic>
        <p:nvPicPr>
          <p:cNvPr id="3" name="图片 2"/>
          <p:cNvPicPr>
            <a:picLocks noChangeAspect="1"/>
          </p:cNvPicPr>
          <p:nvPr/>
        </p:nvPicPr>
        <p:blipFill>
          <a:blip r:embed="rId2"/>
          <a:stretch>
            <a:fillRect/>
          </a:stretch>
        </p:blipFill>
        <p:spPr>
          <a:xfrm>
            <a:off x="368349" y="1164566"/>
            <a:ext cx="8533333" cy="1874286"/>
          </a:xfrm>
          <a:prstGeom prst="rect">
            <a:avLst/>
          </a:prstGeom>
        </p:spPr>
      </p:pic>
    </p:spTree>
    <p:extLst>
      <p:ext uri="{BB962C8B-B14F-4D97-AF65-F5344CB8AC3E}">
        <p14:creationId xmlns:p14="http://schemas.microsoft.com/office/powerpoint/2010/main" val="96219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3823" y="145935"/>
            <a:ext cx="3574473" cy="584775"/>
          </a:xfrm>
          <a:prstGeom prst="rect">
            <a:avLst/>
          </a:prstGeom>
          <a:noFill/>
        </p:spPr>
        <p:txBody>
          <a:bodyPr wrap="square" rtlCol="0">
            <a:spAutoFit/>
          </a:bodyPr>
          <a:lstStyle/>
          <a:p>
            <a:r>
              <a:rPr lang="en-US" altLang="zh-CN" sz="3200" b="1" dirty="0"/>
              <a:t>H4-2 </a:t>
            </a:r>
            <a:r>
              <a:rPr lang="zh-CN" altLang="en-US" sz="3200" b="1" dirty="0"/>
              <a:t>数组排序</a:t>
            </a:r>
          </a:p>
        </p:txBody>
      </p:sp>
      <p:pic>
        <p:nvPicPr>
          <p:cNvPr id="4" name="图片 3"/>
          <p:cNvPicPr>
            <a:picLocks noChangeAspect="1"/>
          </p:cNvPicPr>
          <p:nvPr/>
        </p:nvPicPr>
        <p:blipFill>
          <a:blip r:embed="rId2"/>
          <a:stretch>
            <a:fillRect/>
          </a:stretch>
        </p:blipFill>
        <p:spPr>
          <a:xfrm>
            <a:off x="260545" y="1040582"/>
            <a:ext cx="5653333" cy="548571"/>
          </a:xfrm>
          <a:prstGeom prst="rect">
            <a:avLst/>
          </a:prstGeom>
        </p:spPr>
      </p:pic>
      <p:sp>
        <p:nvSpPr>
          <p:cNvPr id="5" name="文本框 4"/>
          <p:cNvSpPr txBox="1"/>
          <p:nvPr/>
        </p:nvSpPr>
        <p:spPr>
          <a:xfrm>
            <a:off x="368349" y="3743855"/>
            <a:ext cx="8258066"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解法</a:t>
            </a:r>
            <a:endParaRPr lang="en-US" altLang="zh-CN" sz="2400" b="1" dirty="0">
              <a:latin typeface="微软雅黑" panose="020B0503020204020204" pitchFamily="34" charset="-122"/>
              <a:ea typeface="微软雅黑" panose="020B0503020204020204" pitchFamily="34" charset="-122"/>
            </a:endParaRPr>
          </a:p>
          <a:p>
            <a:r>
              <a:rPr lang="en-US" altLang="zh-CN" sz="2400" dirty="0"/>
              <a:t>	</a:t>
            </a:r>
            <a:r>
              <a:rPr lang="zh-CN" altLang="en-US" sz="2400" dirty="0">
                <a:solidFill>
                  <a:schemeClr val="accent1"/>
                </a:solidFill>
                <a:latin typeface="华文细黑" panose="02010600040101010101" pitchFamily="2" charset="-122"/>
                <a:ea typeface="华文细黑" panose="02010600040101010101" pitchFamily="2" charset="-122"/>
              </a:rPr>
              <a:t>基数排序</a:t>
            </a:r>
            <a:r>
              <a:rPr lang="zh-CN" altLang="en-US" sz="2400" dirty="0">
                <a:latin typeface="华文细黑" panose="02010600040101010101" pitchFamily="2" charset="-122"/>
                <a:ea typeface="华文细黑" panose="02010600040101010101" pitchFamily="2" charset="-122"/>
              </a:rPr>
              <a:t>，采用</a:t>
            </a:r>
            <a:r>
              <a:rPr lang="en-US" altLang="zh-CN" sz="2400" dirty="0">
                <a:latin typeface="华文细黑" panose="02010600040101010101" pitchFamily="2" charset="-122"/>
                <a:ea typeface="华文细黑" panose="02010600040101010101" pitchFamily="2" charset="-122"/>
              </a:rPr>
              <a:t>10^6</a:t>
            </a:r>
            <a:r>
              <a:rPr lang="zh-CN" altLang="en-US" sz="2400" dirty="0">
                <a:latin typeface="华文细黑" panose="02010600040101010101" pitchFamily="2" charset="-122"/>
                <a:ea typeface="华文细黑" panose="02010600040101010101" pitchFamily="2" charset="-122"/>
              </a:rPr>
              <a:t>进制，共进行</a:t>
            </a:r>
            <a:r>
              <a:rPr lang="en-US" altLang="zh-CN" sz="2400" dirty="0">
                <a:latin typeface="华文细黑" panose="02010600040101010101" pitchFamily="2" charset="-122"/>
                <a:ea typeface="华文细黑" panose="02010600040101010101" pitchFamily="2" charset="-122"/>
              </a:rPr>
              <a:t>2</a:t>
            </a:r>
            <a:r>
              <a:rPr lang="zh-CN" altLang="en-US" sz="2400" dirty="0">
                <a:latin typeface="华文细黑" panose="02010600040101010101" pitchFamily="2" charset="-122"/>
                <a:ea typeface="华文细黑" panose="02010600040101010101" pitchFamily="2" charset="-122"/>
              </a:rPr>
              <a:t>次计数排序</a:t>
            </a:r>
            <a:endParaRPr lang="en-US" altLang="zh-CN" sz="2400" dirty="0">
              <a:latin typeface="华文细黑" panose="02010600040101010101" pitchFamily="2" charset="-122"/>
              <a:ea typeface="华文细黑" panose="02010600040101010101" pitchFamily="2" charset="-122"/>
            </a:endParaRPr>
          </a:p>
          <a:p>
            <a:endParaRPr lang="zh-CN" altLang="en-US" sz="2400" dirty="0">
              <a:latin typeface="华文细黑" panose="02010600040101010101" pitchFamily="2" charset="-122"/>
              <a:ea typeface="华文细黑" panose="02010600040101010101" pitchFamily="2" charset="-122"/>
            </a:endParaRPr>
          </a:p>
        </p:txBody>
      </p:sp>
      <p:pic>
        <p:nvPicPr>
          <p:cNvPr id="6" name="图片 5"/>
          <p:cNvPicPr>
            <a:picLocks noChangeAspect="1"/>
          </p:cNvPicPr>
          <p:nvPr/>
        </p:nvPicPr>
        <p:blipFill>
          <a:blip r:embed="rId3"/>
          <a:stretch>
            <a:fillRect/>
          </a:stretch>
        </p:blipFill>
        <p:spPr>
          <a:xfrm>
            <a:off x="342474" y="1733521"/>
            <a:ext cx="2072381" cy="1676190"/>
          </a:xfrm>
          <a:prstGeom prst="rect">
            <a:avLst/>
          </a:prstGeom>
        </p:spPr>
      </p:pic>
    </p:spTree>
    <p:extLst>
      <p:ext uri="{BB962C8B-B14F-4D97-AF65-F5344CB8AC3E}">
        <p14:creationId xmlns:p14="http://schemas.microsoft.com/office/powerpoint/2010/main" val="1911972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3823" y="145935"/>
            <a:ext cx="3574473" cy="584775"/>
          </a:xfrm>
          <a:prstGeom prst="rect">
            <a:avLst/>
          </a:prstGeom>
          <a:noFill/>
        </p:spPr>
        <p:txBody>
          <a:bodyPr wrap="square" rtlCol="0">
            <a:spAutoFit/>
          </a:bodyPr>
          <a:lstStyle/>
          <a:p>
            <a:r>
              <a:rPr lang="en-US" altLang="zh-CN" sz="3200" b="1" dirty="0"/>
              <a:t>E1-1 </a:t>
            </a:r>
            <a:r>
              <a:rPr lang="zh-CN" altLang="en-US" sz="3200" b="1" dirty="0"/>
              <a:t>数据库查询</a:t>
            </a:r>
            <a:r>
              <a:rPr lang="en-US" altLang="zh-CN" sz="3200" b="1" dirty="0"/>
              <a:t>v1</a:t>
            </a:r>
            <a:endParaRPr lang="zh-CN" altLang="en-US" sz="3200" b="1" dirty="0"/>
          </a:p>
        </p:txBody>
      </p:sp>
      <p:sp>
        <p:nvSpPr>
          <p:cNvPr id="5" name="文本框 4"/>
          <p:cNvSpPr txBox="1"/>
          <p:nvPr/>
        </p:nvSpPr>
        <p:spPr>
          <a:xfrm>
            <a:off x="368349" y="4494341"/>
            <a:ext cx="8258066"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解法</a:t>
            </a:r>
            <a:endParaRPr lang="en-US" altLang="zh-CN" sz="2400" b="1" dirty="0">
              <a:latin typeface="微软雅黑" panose="020B0503020204020204" pitchFamily="34" charset="-122"/>
              <a:ea typeface="微软雅黑" panose="020B0503020204020204" pitchFamily="34" charset="-122"/>
            </a:endParaRPr>
          </a:p>
          <a:p>
            <a:r>
              <a:rPr lang="en-US" altLang="zh-CN" sz="2400" dirty="0"/>
              <a:t>	</a:t>
            </a:r>
            <a:r>
              <a:rPr lang="en-US" altLang="zh-CN" sz="2400" dirty="0">
                <a:latin typeface="华文细黑" panose="02010600040101010101" pitchFamily="2" charset="-122"/>
                <a:ea typeface="华文细黑" panose="02010600040101010101" pitchFamily="2" charset="-122"/>
              </a:rPr>
              <a:t>O(</a:t>
            </a:r>
            <a:r>
              <a:rPr lang="en-US" altLang="zh-CN" sz="2400" dirty="0" err="1">
                <a:latin typeface="华文细黑" panose="02010600040101010101" pitchFamily="2" charset="-122"/>
                <a:ea typeface="华文细黑" panose="02010600040101010101" pitchFamily="2" charset="-122"/>
              </a:rPr>
              <a:t>nlgn</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排序后对每次查询进行</a:t>
            </a:r>
            <a:r>
              <a:rPr lang="zh-CN" altLang="en-US" sz="2400" dirty="0">
                <a:solidFill>
                  <a:schemeClr val="accent1"/>
                </a:solidFill>
                <a:latin typeface="华文细黑" panose="02010600040101010101" pitchFamily="2" charset="-122"/>
                <a:ea typeface="华文细黑" panose="02010600040101010101" pitchFamily="2" charset="-122"/>
              </a:rPr>
              <a:t>二分查找</a:t>
            </a:r>
          </a:p>
        </p:txBody>
      </p:sp>
      <p:pic>
        <p:nvPicPr>
          <p:cNvPr id="2" name="图片 1"/>
          <p:cNvPicPr>
            <a:picLocks noChangeAspect="1"/>
          </p:cNvPicPr>
          <p:nvPr/>
        </p:nvPicPr>
        <p:blipFill>
          <a:blip r:embed="rId2"/>
          <a:stretch>
            <a:fillRect/>
          </a:stretch>
        </p:blipFill>
        <p:spPr>
          <a:xfrm>
            <a:off x="368349" y="1039868"/>
            <a:ext cx="8365714" cy="3062858"/>
          </a:xfrm>
          <a:prstGeom prst="rect">
            <a:avLst/>
          </a:prstGeom>
        </p:spPr>
      </p:pic>
      <p:cxnSp>
        <p:nvCxnSpPr>
          <p:cNvPr id="13" name="直接连接符 12"/>
          <p:cNvCxnSpPr/>
          <p:nvPr/>
        </p:nvCxnSpPr>
        <p:spPr>
          <a:xfrm>
            <a:off x="931653" y="3303917"/>
            <a:ext cx="4511615"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21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3823" y="145935"/>
            <a:ext cx="3574473" cy="584775"/>
          </a:xfrm>
          <a:prstGeom prst="rect">
            <a:avLst/>
          </a:prstGeom>
          <a:noFill/>
        </p:spPr>
        <p:txBody>
          <a:bodyPr wrap="square" rtlCol="0">
            <a:spAutoFit/>
          </a:bodyPr>
          <a:lstStyle/>
          <a:p>
            <a:r>
              <a:rPr lang="en-US" altLang="zh-CN" sz="3200" b="1" dirty="0"/>
              <a:t>E1-2 </a:t>
            </a:r>
            <a:r>
              <a:rPr lang="zh-CN" altLang="en-US" sz="3200" b="1" dirty="0"/>
              <a:t>股票</a:t>
            </a:r>
          </a:p>
        </p:txBody>
      </p:sp>
      <p:sp>
        <p:nvSpPr>
          <p:cNvPr id="5" name="文本框 4"/>
          <p:cNvSpPr txBox="1"/>
          <p:nvPr/>
        </p:nvSpPr>
        <p:spPr>
          <a:xfrm>
            <a:off x="368349" y="3873245"/>
            <a:ext cx="8258066" cy="1569660"/>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解法</a:t>
            </a:r>
            <a:endParaRPr lang="en-US" altLang="zh-CN" sz="2400" b="1" dirty="0">
              <a:latin typeface="微软雅黑" panose="020B0503020204020204" pitchFamily="34" charset="-122"/>
              <a:ea typeface="微软雅黑" panose="020B0503020204020204" pitchFamily="34" charset="-122"/>
            </a:endParaRPr>
          </a:p>
          <a:p>
            <a:r>
              <a:rPr lang="en-US" altLang="zh-CN" sz="2400" dirty="0"/>
              <a:t>	</a:t>
            </a:r>
            <a:r>
              <a:rPr lang="zh-CN" altLang="en-US" sz="2400" dirty="0"/>
              <a:t>求</a:t>
            </a:r>
            <a:r>
              <a:rPr lang="zh-CN" altLang="en-US" sz="2400" dirty="0">
                <a:solidFill>
                  <a:schemeClr val="accent1"/>
                </a:solidFill>
              </a:rPr>
              <a:t>逆序对</a:t>
            </a:r>
            <a:r>
              <a:rPr lang="zh-CN" altLang="en-US" sz="2400" dirty="0"/>
              <a:t>个数，在归并排序的同时进行统计。</a:t>
            </a:r>
            <a:endParaRPr lang="en-US" altLang="zh-CN" sz="2400" dirty="0"/>
          </a:p>
          <a:p>
            <a:r>
              <a:rPr lang="en-US" altLang="zh-CN" sz="2400" dirty="0"/>
              <a:t>	</a:t>
            </a:r>
            <a:r>
              <a:rPr lang="zh-CN" altLang="en-US" sz="2400" dirty="0"/>
              <a:t>时间复杂度</a:t>
            </a:r>
            <a:r>
              <a:rPr lang="en-US" altLang="zh-CN" sz="2400" dirty="0"/>
              <a:t>O(</a:t>
            </a:r>
            <a:r>
              <a:rPr lang="en-US" altLang="zh-CN" sz="2400" dirty="0" err="1"/>
              <a:t>nlgn</a:t>
            </a:r>
            <a:r>
              <a:rPr lang="en-US" altLang="zh-CN" sz="2400" dirty="0"/>
              <a:t>)</a:t>
            </a:r>
            <a:endParaRPr lang="en-US" altLang="zh-CN" sz="2400" dirty="0">
              <a:latin typeface="华文细黑" panose="02010600040101010101" pitchFamily="2" charset="-122"/>
              <a:ea typeface="华文细黑" panose="02010600040101010101" pitchFamily="2" charset="-122"/>
            </a:endParaRPr>
          </a:p>
          <a:p>
            <a:endParaRPr lang="zh-CN" altLang="en-US" sz="2400" dirty="0">
              <a:latin typeface="华文细黑" panose="02010600040101010101" pitchFamily="2" charset="-122"/>
              <a:ea typeface="华文细黑" panose="02010600040101010101" pitchFamily="2" charset="-122"/>
            </a:endParaRPr>
          </a:p>
        </p:txBody>
      </p:sp>
      <p:pic>
        <p:nvPicPr>
          <p:cNvPr id="4" name="图片 3"/>
          <p:cNvPicPr>
            <a:picLocks noChangeAspect="1"/>
          </p:cNvPicPr>
          <p:nvPr/>
        </p:nvPicPr>
        <p:blipFill>
          <a:blip r:embed="rId2"/>
          <a:stretch>
            <a:fillRect/>
          </a:stretch>
        </p:blipFill>
        <p:spPr>
          <a:xfrm>
            <a:off x="276430" y="1056648"/>
            <a:ext cx="8441904" cy="2346667"/>
          </a:xfrm>
          <a:prstGeom prst="rect">
            <a:avLst/>
          </a:prstGeom>
        </p:spPr>
      </p:pic>
      <p:cxnSp>
        <p:nvCxnSpPr>
          <p:cNvPr id="9" name="直接连接符 8"/>
          <p:cNvCxnSpPr/>
          <p:nvPr/>
        </p:nvCxnSpPr>
        <p:spPr>
          <a:xfrm>
            <a:off x="5080960" y="2976113"/>
            <a:ext cx="3519577"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4326" y="3340054"/>
            <a:ext cx="141760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69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3823" y="145935"/>
            <a:ext cx="3574473" cy="584775"/>
          </a:xfrm>
          <a:prstGeom prst="rect">
            <a:avLst/>
          </a:prstGeom>
          <a:noFill/>
        </p:spPr>
        <p:txBody>
          <a:bodyPr wrap="square" rtlCol="0">
            <a:spAutoFit/>
          </a:bodyPr>
          <a:lstStyle/>
          <a:p>
            <a:r>
              <a:rPr lang="en-US" altLang="zh-CN" sz="3200" b="1" dirty="0"/>
              <a:t>E1-3 </a:t>
            </a:r>
            <a:r>
              <a:rPr lang="zh-CN" altLang="en-US" sz="3200" b="1" dirty="0"/>
              <a:t>弹幕游戏</a:t>
            </a:r>
          </a:p>
        </p:txBody>
      </p:sp>
      <p:sp>
        <p:nvSpPr>
          <p:cNvPr id="5" name="文本框 4"/>
          <p:cNvSpPr txBox="1"/>
          <p:nvPr/>
        </p:nvSpPr>
        <p:spPr>
          <a:xfrm>
            <a:off x="368349" y="3700710"/>
            <a:ext cx="8258066" cy="1938992"/>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解法</a:t>
            </a:r>
            <a:endParaRPr lang="en-US" altLang="zh-CN" sz="2400" b="1" dirty="0">
              <a:latin typeface="微软雅黑" panose="020B0503020204020204" pitchFamily="34" charset="-122"/>
              <a:ea typeface="微软雅黑" panose="020B0503020204020204" pitchFamily="34" charset="-122"/>
            </a:endParaRPr>
          </a:p>
          <a:p>
            <a:r>
              <a:rPr lang="en-US" altLang="zh-CN" sz="2400" dirty="0"/>
              <a:t>	</a:t>
            </a:r>
            <a:r>
              <a:rPr lang="zh-CN" altLang="en-US" sz="2400" dirty="0">
                <a:solidFill>
                  <a:schemeClr val="accent1"/>
                </a:solidFill>
              </a:rPr>
              <a:t>桶排序</a:t>
            </a:r>
            <a:r>
              <a:rPr lang="zh-CN" altLang="en-US" sz="2400" dirty="0"/>
              <a:t>，共设置</a:t>
            </a:r>
            <a:r>
              <a:rPr lang="en-US" altLang="zh-CN" sz="2400" dirty="0"/>
              <a:t>n+1</a:t>
            </a:r>
            <a:r>
              <a:rPr lang="zh-CN" altLang="en-US" sz="2400" dirty="0"/>
              <a:t>个桶。每个桶</a:t>
            </a:r>
            <a:r>
              <a:rPr lang="en-US" altLang="zh-CN" sz="2400" dirty="0"/>
              <a:t>B</a:t>
            </a:r>
            <a:r>
              <a:rPr lang="zh-CN" altLang="en-US" sz="2400" dirty="0"/>
              <a:t>记录最小值</a:t>
            </a:r>
            <a:r>
              <a:rPr lang="en-US" altLang="zh-CN" sz="2400" dirty="0" err="1"/>
              <a:t>B.min</a:t>
            </a:r>
            <a:r>
              <a:rPr lang="zh-CN" altLang="en-US" sz="2400" dirty="0"/>
              <a:t>和</a:t>
            </a:r>
            <a:r>
              <a:rPr lang="en-US" altLang="zh-CN" sz="2400" dirty="0" err="1"/>
              <a:t>B.max</a:t>
            </a:r>
            <a:r>
              <a:rPr lang="zh-CN" altLang="en-US" sz="2400" dirty="0"/>
              <a:t>。至少出现一个空桶，所以最大间隔必定在桶之间，线性扫描一遍即可得到最大间隔。</a:t>
            </a:r>
            <a:endParaRPr lang="en-US" altLang="zh-CN" sz="2400" dirty="0"/>
          </a:p>
          <a:p>
            <a:r>
              <a:rPr lang="en-US" altLang="zh-CN" sz="2400" dirty="0"/>
              <a:t>	</a:t>
            </a:r>
            <a:r>
              <a:rPr lang="zh-CN" altLang="en-US" sz="2400" dirty="0"/>
              <a:t>时间复杂度</a:t>
            </a:r>
            <a:r>
              <a:rPr lang="en-US" altLang="zh-CN" sz="2400" dirty="0"/>
              <a:t>O(n)</a:t>
            </a:r>
            <a:endParaRPr lang="zh-CN" altLang="en-US" sz="2400" dirty="0">
              <a:latin typeface="华文细黑" panose="02010600040101010101" pitchFamily="2" charset="-122"/>
              <a:ea typeface="华文细黑" panose="02010600040101010101" pitchFamily="2" charset="-122"/>
            </a:endParaRPr>
          </a:p>
        </p:txBody>
      </p:sp>
      <p:pic>
        <p:nvPicPr>
          <p:cNvPr id="4" name="图片 3"/>
          <p:cNvPicPr>
            <a:picLocks noChangeAspect="1"/>
          </p:cNvPicPr>
          <p:nvPr/>
        </p:nvPicPr>
        <p:blipFill>
          <a:blip r:embed="rId2"/>
          <a:stretch>
            <a:fillRect/>
          </a:stretch>
        </p:blipFill>
        <p:spPr>
          <a:xfrm>
            <a:off x="368349" y="1069140"/>
            <a:ext cx="8502858" cy="2361904"/>
          </a:xfrm>
          <a:prstGeom prst="rect">
            <a:avLst/>
          </a:prstGeom>
        </p:spPr>
      </p:pic>
    </p:spTree>
    <p:extLst>
      <p:ext uri="{BB962C8B-B14F-4D97-AF65-F5344CB8AC3E}">
        <p14:creationId xmlns:p14="http://schemas.microsoft.com/office/powerpoint/2010/main" val="216683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3823" y="145935"/>
            <a:ext cx="3574473" cy="584775"/>
          </a:xfrm>
          <a:prstGeom prst="rect">
            <a:avLst/>
          </a:prstGeom>
          <a:noFill/>
        </p:spPr>
        <p:txBody>
          <a:bodyPr wrap="square" rtlCol="0">
            <a:spAutoFit/>
          </a:bodyPr>
          <a:lstStyle/>
          <a:p>
            <a:r>
              <a:rPr lang="en-US" altLang="zh-CN" sz="3200" b="1" dirty="0"/>
              <a:t>E1-EX </a:t>
            </a:r>
            <a:r>
              <a:rPr lang="zh-CN" altLang="en-US" sz="3200" b="1" dirty="0"/>
              <a:t>银行卡</a:t>
            </a:r>
          </a:p>
        </p:txBody>
      </p:sp>
      <p:sp>
        <p:nvSpPr>
          <p:cNvPr id="5" name="文本框 4"/>
          <p:cNvSpPr txBox="1"/>
          <p:nvPr/>
        </p:nvSpPr>
        <p:spPr>
          <a:xfrm>
            <a:off x="368349" y="4270048"/>
            <a:ext cx="8258066" cy="2308324"/>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解法</a:t>
            </a:r>
            <a:endParaRPr lang="en-US" altLang="zh-CN" sz="2400" b="1" dirty="0">
              <a:latin typeface="微软雅黑" panose="020B0503020204020204" pitchFamily="34" charset="-122"/>
              <a:ea typeface="微软雅黑" panose="020B0503020204020204" pitchFamily="34" charset="-122"/>
            </a:endParaRPr>
          </a:p>
          <a:p>
            <a:r>
              <a:rPr lang="en-US" altLang="zh-CN" sz="2400" dirty="0"/>
              <a:t>	</a:t>
            </a:r>
            <a:r>
              <a:rPr lang="zh-CN" altLang="en-US" sz="2400" dirty="0"/>
              <a:t>使用</a:t>
            </a:r>
            <a:r>
              <a:rPr lang="zh-CN" altLang="en-US" sz="2400" dirty="0">
                <a:solidFill>
                  <a:schemeClr val="accent1"/>
                </a:solidFill>
              </a:rPr>
              <a:t>优先队列</a:t>
            </a:r>
            <a:r>
              <a:rPr lang="zh-CN" altLang="en-US" sz="2400" dirty="0"/>
              <a:t>维护滑动窗口的最大值。</a:t>
            </a:r>
            <a:endParaRPr lang="en-US" altLang="zh-CN" sz="2400" dirty="0"/>
          </a:p>
          <a:p>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删除过期数据的两种方法：</a:t>
            </a:r>
            <a:endParaRPr lang="en-US" altLang="zh-CN" sz="2400" dirty="0">
              <a:latin typeface="华文细黑" panose="02010600040101010101" pitchFamily="2" charset="-122"/>
              <a:ea typeface="华文细黑" panose="02010600040101010101" pitchFamily="2" charset="-122"/>
            </a:endParaRPr>
          </a:p>
          <a:p>
            <a:r>
              <a:rPr lang="en-US" altLang="zh-CN" sz="2400" dirty="0">
                <a:latin typeface="华文细黑" panose="02010600040101010101" pitchFamily="2" charset="-122"/>
                <a:ea typeface="华文细黑" panose="02010600040101010101" pitchFamily="2" charset="-122"/>
              </a:rPr>
              <a:t>	1.</a:t>
            </a:r>
            <a:r>
              <a:rPr lang="zh-CN" altLang="en-US" sz="2400" dirty="0">
                <a:latin typeface="华文细黑" panose="02010600040101010101" pitchFamily="2" charset="-122"/>
                <a:ea typeface="华文细黑" panose="02010600040101010101" pitchFamily="2" charset="-122"/>
              </a:rPr>
              <a:t>维护堆中元素的时间戳，若提取的最大值不在窗口内则继续提取最大值直到找到滑动窗口内的最大元素</a:t>
            </a:r>
            <a:endParaRPr lang="en-US" altLang="zh-CN" sz="2400" dirty="0">
              <a:latin typeface="华文细黑" panose="02010600040101010101" pitchFamily="2" charset="-122"/>
              <a:ea typeface="华文细黑" panose="02010600040101010101" pitchFamily="2" charset="-122"/>
            </a:endParaRPr>
          </a:p>
          <a:p>
            <a:r>
              <a:rPr lang="en-US" altLang="zh-CN" sz="2400" dirty="0">
                <a:latin typeface="华文细黑" panose="02010600040101010101" pitchFamily="2" charset="-122"/>
                <a:ea typeface="华文细黑" panose="02010600040101010101" pitchFamily="2" charset="-122"/>
              </a:rPr>
              <a:t>	2.</a:t>
            </a:r>
            <a:r>
              <a:rPr lang="zh-CN" altLang="en-US" sz="2400" dirty="0">
                <a:latin typeface="华文细黑" panose="02010600040101010101" pitchFamily="2" charset="-122"/>
                <a:ea typeface="华文细黑" panose="02010600040101010101" pitchFamily="2" charset="-122"/>
              </a:rPr>
              <a:t>直接删除，需要建立反向索引数组</a:t>
            </a:r>
          </a:p>
        </p:txBody>
      </p:sp>
      <p:pic>
        <p:nvPicPr>
          <p:cNvPr id="2" name="图片 1"/>
          <p:cNvPicPr>
            <a:picLocks noChangeAspect="1"/>
          </p:cNvPicPr>
          <p:nvPr/>
        </p:nvPicPr>
        <p:blipFill>
          <a:blip r:embed="rId2"/>
          <a:stretch>
            <a:fillRect/>
          </a:stretch>
        </p:blipFill>
        <p:spPr>
          <a:xfrm>
            <a:off x="368349" y="1149671"/>
            <a:ext cx="8640000" cy="2849523"/>
          </a:xfrm>
          <a:prstGeom prst="rect">
            <a:avLst/>
          </a:prstGeom>
        </p:spPr>
      </p:pic>
    </p:spTree>
    <p:extLst>
      <p:ext uri="{BB962C8B-B14F-4D97-AF65-F5344CB8AC3E}">
        <p14:creationId xmlns:p14="http://schemas.microsoft.com/office/powerpoint/2010/main" val="2247700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3823" y="145935"/>
            <a:ext cx="3574473" cy="584775"/>
          </a:xfrm>
          <a:prstGeom prst="rect">
            <a:avLst/>
          </a:prstGeom>
          <a:noFill/>
        </p:spPr>
        <p:txBody>
          <a:bodyPr wrap="square" rtlCol="0">
            <a:spAutoFit/>
          </a:bodyPr>
          <a:lstStyle/>
          <a:p>
            <a:r>
              <a:rPr lang="en-US" altLang="zh-CN" sz="3200" b="1" dirty="0"/>
              <a:t>H6-1 </a:t>
            </a:r>
            <a:r>
              <a:rPr lang="zh-CN" altLang="en-US" sz="3200" b="1" dirty="0"/>
              <a:t>在线比赛</a:t>
            </a:r>
          </a:p>
        </p:txBody>
      </p:sp>
      <p:sp>
        <p:nvSpPr>
          <p:cNvPr id="5" name="文本框 4"/>
          <p:cNvSpPr txBox="1"/>
          <p:nvPr/>
        </p:nvSpPr>
        <p:spPr>
          <a:xfrm>
            <a:off x="368349" y="4568988"/>
            <a:ext cx="8258066"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解法</a:t>
            </a:r>
            <a:endParaRPr lang="en-US" altLang="zh-CN" sz="2400" b="1" dirty="0">
              <a:latin typeface="微软雅黑" panose="020B0503020204020204" pitchFamily="34" charset="-122"/>
              <a:ea typeface="微软雅黑" panose="020B0503020204020204" pitchFamily="34" charset="-122"/>
            </a:endParaRPr>
          </a:p>
          <a:p>
            <a:r>
              <a:rPr lang="en-US" altLang="zh-CN" sz="2400" dirty="0"/>
              <a:t>	</a:t>
            </a:r>
            <a:r>
              <a:rPr lang="zh-CN" altLang="en-US" sz="2400" dirty="0"/>
              <a:t>二叉搜索树额外维护</a:t>
            </a:r>
            <a:r>
              <a:rPr lang="en-US" altLang="zh-CN" sz="2400" dirty="0"/>
              <a:t>size</a:t>
            </a:r>
            <a:r>
              <a:rPr lang="zh-CN" altLang="en-US" sz="2400" dirty="0"/>
              <a:t>域（数据结构的扩张），查询时类似第</a:t>
            </a:r>
            <a:r>
              <a:rPr lang="en-US" altLang="zh-CN" sz="2400" dirty="0"/>
              <a:t>9</a:t>
            </a:r>
            <a:r>
              <a:rPr lang="zh-CN" altLang="en-US" sz="2400" dirty="0"/>
              <a:t>章</a:t>
            </a:r>
            <a:r>
              <a:rPr lang="en-US" altLang="zh-CN" sz="2400" dirty="0"/>
              <a:t>Order Statistics</a:t>
            </a:r>
            <a:r>
              <a:rPr lang="zh-CN" altLang="en-US" sz="2400" dirty="0"/>
              <a:t>中的</a:t>
            </a:r>
            <a:r>
              <a:rPr lang="en-US" altLang="zh-CN" sz="2400" dirty="0"/>
              <a:t>SELECT</a:t>
            </a:r>
            <a:r>
              <a:rPr lang="zh-CN" altLang="en-US" sz="2400" dirty="0"/>
              <a:t>函数。</a:t>
            </a:r>
            <a:endParaRPr lang="zh-CN" altLang="en-US" sz="2400" dirty="0">
              <a:latin typeface="华文细黑" panose="02010600040101010101" pitchFamily="2" charset="-122"/>
              <a:ea typeface="华文细黑" panose="02010600040101010101" pitchFamily="2" charset="-122"/>
            </a:endParaRPr>
          </a:p>
        </p:txBody>
      </p:sp>
      <p:pic>
        <p:nvPicPr>
          <p:cNvPr id="4" name="图片 3">
            <a:extLst>
              <a:ext uri="{FF2B5EF4-FFF2-40B4-BE49-F238E27FC236}">
                <a16:creationId xmlns:a16="http://schemas.microsoft.com/office/drawing/2014/main" id="{996F753C-97DE-4AA8-8EDC-36EE50334272}"/>
              </a:ext>
            </a:extLst>
          </p:cNvPr>
          <p:cNvPicPr>
            <a:picLocks noChangeAspect="1"/>
          </p:cNvPicPr>
          <p:nvPr/>
        </p:nvPicPr>
        <p:blipFill>
          <a:blip r:embed="rId2"/>
          <a:stretch>
            <a:fillRect/>
          </a:stretch>
        </p:blipFill>
        <p:spPr>
          <a:xfrm>
            <a:off x="291667" y="1102237"/>
            <a:ext cx="8411429" cy="2971429"/>
          </a:xfrm>
          <a:prstGeom prst="rect">
            <a:avLst/>
          </a:prstGeom>
        </p:spPr>
      </p:pic>
    </p:spTree>
    <p:extLst>
      <p:ext uri="{BB962C8B-B14F-4D97-AF65-F5344CB8AC3E}">
        <p14:creationId xmlns:p14="http://schemas.microsoft.com/office/powerpoint/2010/main" val="250837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3823" y="145935"/>
            <a:ext cx="3574473" cy="584775"/>
          </a:xfrm>
          <a:prstGeom prst="rect">
            <a:avLst/>
          </a:prstGeom>
          <a:noFill/>
        </p:spPr>
        <p:txBody>
          <a:bodyPr wrap="square" rtlCol="0">
            <a:spAutoFit/>
          </a:bodyPr>
          <a:lstStyle/>
          <a:p>
            <a:r>
              <a:rPr lang="en-US" altLang="zh-CN" sz="3200" b="1" dirty="0"/>
              <a:t>H6-2 </a:t>
            </a:r>
            <a:r>
              <a:rPr lang="zh-CN" altLang="en-US" sz="3200" b="1" dirty="0"/>
              <a:t>朋友圈</a:t>
            </a:r>
          </a:p>
        </p:txBody>
      </p:sp>
      <p:sp>
        <p:nvSpPr>
          <p:cNvPr id="5" name="文本框 4"/>
          <p:cNvSpPr txBox="1"/>
          <p:nvPr/>
        </p:nvSpPr>
        <p:spPr>
          <a:xfrm>
            <a:off x="368349" y="3373232"/>
            <a:ext cx="8258066"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解法</a:t>
            </a:r>
            <a:endParaRPr lang="en-US" altLang="zh-CN" sz="2400" b="1" dirty="0">
              <a:latin typeface="微软雅黑" panose="020B0503020204020204" pitchFamily="34" charset="-122"/>
              <a:ea typeface="微软雅黑" panose="020B0503020204020204" pitchFamily="34" charset="-122"/>
            </a:endParaRPr>
          </a:p>
          <a:p>
            <a:r>
              <a:rPr lang="en-US" altLang="zh-CN" sz="2400" dirty="0"/>
              <a:t>	</a:t>
            </a:r>
            <a:r>
              <a:rPr lang="zh-CN" altLang="en-US" sz="2400" dirty="0"/>
              <a:t>使用</a:t>
            </a:r>
            <a:r>
              <a:rPr lang="zh-CN" altLang="en-US" sz="2400" dirty="0">
                <a:solidFill>
                  <a:schemeClr val="accent1"/>
                </a:solidFill>
              </a:rPr>
              <a:t>并查集</a:t>
            </a:r>
            <a:r>
              <a:rPr lang="zh-CN" altLang="en-US" sz="2400" dirty="0"/>
              <a:t>维护朋友关系，需要使用路径压缩优化。</a:t>
            </a:r>
            <a:endParaRPr lang="zh-CN" altLang="en-US" sz="2400" dirty="0">
              <a:latin typeface="华文细黑" panose="02010600040101010101" pitchFamily="2" charset="-122"/>
              <a:ea typeface="华文细黑" panose="02010600040101010101" pitchFamily="2" charset="-122"/>
            </a:endParaRPr>
          </a:p>
        </p:txBody>
      </p:sp>
      <p:pic>
        <p:nvPicPr>
          <p:cNvPr id="2" name="图片 1">
            <a:extLst>
              <a:ext uri="{FF2B5EF4-FFF2-40B4-BE49-F238E27FC236}">
                <a16:creationId xmlns:a16="http://schemas.microsoft.com/office/drawing/2014/main" id="{D258505B-0241-4A38-9EE0-716C6AEF6098}"/>
              </a:ext>
            </a:extLst>
          </p:cNvPr>
          <p:cNvPicPr>
            <a:picLocks noChangeAspect="1"/>
          </p:cNvPicPr>
          <p:nvPr/>
        </p:nvPicPr>
        <p:blipFill>
          <a:blip r:embed="rId2"/>
          <a:stretch>
            <a:fillRect/>
          </a:stretch>
        </p:blipFill>
        <p:spPr>
          <a:xfrm>
            <a:off x="192620" y="1214141"/>
            <a:ext cx="8609523" cy="1798096"/>
          </a:xfrm>
          <a:prstGeom prst="rect">
            <a:avLst/>
          </a:prstGeom>
        </p:spPr>
      </p:pic>
    </p:spTree>
    <p:extLst>
      <p:ext uri="{BB962C8B-B14F-4D97-AF65-F5344CB8AC3E}">
        <p14:creationId xmlns:p14="http://schemas.microsoft.com/office/powerpoint/2010/main" val="44533431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332</TotalTime>
  <Words>770</Words>
  <Application>Microsoft Office PowerPoint</Application>
  <PresentationFormat>全屏显示(4:3)</PresentationFormat>
  <Paragraphs>86</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华文细黑</vt:lpstr>
      <vt:lpstr>微软雅黑</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MY1115</dc:creator>
  <cp:lastModifiedBy>张弛</cp:lastModifiedBy>
  <cp:revision>19</cp:revision>
  <dcterms:created xsi:type="dcterms:W3CDTF">2019-07-05T05:38:52Z</dcterms:created>
  <dcterms:modified xsi:type="dcterms:W3CDTF">2019-11-20T15:53:29Z</dcterms:modified>
</cp:coreProperties>
</file>