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2152-B9CF-4ACC-81DF-762921271BF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C88D3-7414-4DF1-BE96-C525775BC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2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3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C3F19-532C-4836-AB5A-5A9132B4A7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6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C3F19-532C-4836-AB5A-5A9132B4A7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2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C3F19-532C-4836-AB5A-5A9132B4A7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06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C3F19-532C-4836-AB5A-5A9132B4A7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45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24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4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97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91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68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ACA646-765E-5B4E-8F49-A210CB62066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5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C3F19-532C-4836-AB5A-5A9132B4A7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3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F9D81-3698-427F-A8DC-F58F215FFD26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3FC797-72E9-4163-8363-3E9B1EC456A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0"/>
            <a:ext cx="3383560" cy="6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FFB90-C1CF-442B-8FDC-CCC7D65AD266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08CDF9-A7C1-4146-B9F5-93BA71CD645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2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400F-9035-4585-8415-8A845625457E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9197F8-EB73-4A2C-AF15-77D0F77D51C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94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2D1C8-D195-4DBC-B7C2-24FBAD4CE97E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FBB55-5383-4680-AC02-FAC14F853CF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B09E1C7E-111D-469C-9610-3DFE3679A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117" y="121777"/>
            <a:ext cx="6592887" cy="639763"/>
          </a:xfr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03B278-6C91-D449-8380-3E22D0B9C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1EFFD938-2774-CD42-88BB-9E655C246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2D1C8-D195-4DBC-B7C2-24FBAD4CE97E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FBB55-5383-4680-AC02-FAC14F853CF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B09E1C7E-111D-469C-9610-3DFE3679A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117" y="121777"/>
            <a:ext cx="6592887" cy="639763"/>
          </a:xfr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C9975-FE93-5449-BB2F-2B7B8B72D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5D8AC7C4-E59C-1B45-8FF8-51218207C3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54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51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08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44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706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8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C4A59-C91A-4A42-9019-046B4BD63ACB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953799-F081-4815-802F-C218EE31B7A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4CAA5-8319-C446-B41D-B74AE8243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DADCF8-8422-B140-B378-3C45E20AC5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87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75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65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89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9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00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2D1C8-D195-4DBC-B7C2-24FBAD4CE9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D76BA972-582C-154E-A3DD-AA14C0968935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755581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E0775-179F-4741-B74D-99EA03EC2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75104" y="34231"/>
            <a:ext cx="1531840" cy="70086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39F9D17-6C29-7346-BD83-4322FC1A7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117" y="56462"/>
            <a:ext cx="9500522" cy="61331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椭圆 40">
            <a:extLst>
              <a:ext uri="{FF2B5EF4-FFF2-40B4-BE49-F238E27FC236}">
                <a16:creationId xmlns:a16="http://schemas.microsoft.com/office/drawing/2014/main" id="{CCA4BDB6-C259-C048-9E89-C6F6047B56C4}"/>
              </a:ext>
            </a:extLst>
          </p:cNvPr>
          <p:cNvSpPr/>
          <p:nvPr userDrawn="1"/>
        </p:nvSpPr>
        <p:spPr>
          <a:xfrm>
            <a:off x="11381015" y="6310400"/>
            <a:ext cx="625930" cy="457026"/>
          </a:xfrm>
          <a:prstGeom prst="ellipse">
            <a:avLst/>
          </a:prstGeom>
          <a:solidFill>
            <a:srgbClr val="02409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A6819-7E7F-4C14-8B24-A68214AB9022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/>
          <a:srcRect l="8177" t="2247" r="9531" b="2992"/>
          <a:stretch/>
        </p:blipFill>
        <p:spPr>
          <a:xfrm>
            <a:off x="9700192" y="46088"/>
            <a:ext cx="662359" cy="66340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4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020C2-29B9-41D7-94C5-C7CA8C979E81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139F8-3F1A-4188-B890-2CA9C75599F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C3A6E-84A3-C547-A3BC-99C1A1642C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27E65210-5D0A-A04E-8B5A-A40945439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3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C5CDCD-762D-4581-BD15-E3D8E0C9DBE0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85DA33-E55C-453F-85B9-330D30DC76C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D7C691-5DDE-4C9C-B1D5-463E38034D7E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F2040-8E9D-4C1B-BCA2-DAB78069FA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11E80E-F166-6E4C-89A0-681A38CD3F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12" name="图片 8">
            <a:extLst>
              <a:ext uri="{FF2B5EF4-FFF2-40B4-BE49-F238E27FC236}">
                <a16:creationId xmlns:a16="http://schemas.microsoft.com/office/drawing/2014/main" id="{317B7DD1-FF90-E84C-BE52-FE08517DC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CD0043-2B3B-4ABF-87D6-BB09D3D725EA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8B35F-21E2-46E5-B42B-EAC6AC57209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D8B82-6529-CA4A-AE5A-6A3AEAD9B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DB3B9D-B010-2D40-AC6C-279129242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4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02E68-49FF-4297-929F-9B59DAE175C5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760ED-91BF-455C-8E17-7E38E4FD632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8CE547-C79F-BA4E-90A5-B1514BBD8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A7FE58-D45A-044B-8BF1-CBADA3D47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2D1C8-D195-4DBC-B7C2-24FBAD4CE97E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FBB55-5383-4680-AC02-FAC14F853CF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7E0775-179F-4741-B74D-99EA03EC2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115DE6-7736-8943-B120-114B036D82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CE2C3-F346-4C0C-93F6-88098AE83BEC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A68BC-C218-4052-BD46-DD9FA7983CA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7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E3CB5-35B2-4768-B451-13E4C6591C26}" type="datetime1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F2CD5-B924-4760-BDA0-9C2E2A2CFD8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1CA3F-A2C1-4D4E-8DF5-0F70068D049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42AA2-8F4F-4C8B-A8F5-9B33CFCD55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6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340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P9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" y="873824"/>
            <a:ext cx="11213973" cy="19065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168" y="2952176"/>
            <a:ext cx="1086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对于电路交换，在所有</a:t>
            </a:r>
            <a:r>
              <a:rPr lang="zh-CN" altLang="en-US" dirty="0" smtClean="0">
                <a:latin typeface="Constantia" panose="02030602050306030303" pitchFamily="18" charset="0"/>
              </a:rPr>
              <a:t>的时间内必须为每个用户预留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100kbps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N=1Gbps/100kbps=10000;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01168" y="3884864"/>
            <a:ext cx="1129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个用户中选取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个用户，以概率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发送数据，剩余（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M-N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）个用户以概率（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）保持静止，取遍所有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的情况求和：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646" y="4753188"/>
            <a:ext cx="2578989" cy="8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5F3CF3-CC45-1440-A4C0-20D0B2277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第二</a:t>
            </a:r>
            <a:r>
              <a:rPr lang="zh-CN" altLang="en-US" smtClean="0"/>
              <a:t>章</a:t>
            </a:r>
            <a:r>
              <a:rPr lang="en-US" altLang="zh-CN" smtClean="0"/>
              <a:t>P3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277640" y="961124"/>
            <a:ext cx="114817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考虑一个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客户机要以给定的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URL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获取一个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页面。开始时并不知道该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服务器的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地址，在这种情况下，除了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外，还需要什么运输层和应用层协议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ANS: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/>
            </a:r>
            <a:b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应用层：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DNS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协议</a:t>
            </a:r>
            <a:b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传输层：对于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DNS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使用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UDP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协议</a:t>
            </a:r>
            <a:b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对于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使用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0481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5F3CF3-CC45-1440-A4C0-20D0B2277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第二</a:t>
            </a:r>
            <a:r>
              <a:rPr lang="zh-CN" altLang="en-US" smtClean="0"/>
              <a:t>章</a:t>
            </a:r>
            <a:r>
              <a:rPr lang="en-US" altLang="zh-CN" smtClean="0"/>
              <a:t>P7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87117" y="1195362"/>
            <a:ext cx="11481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假定你在浏览器总点击一个超链接获得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页面。假定相关的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URL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地址没有缓存在本地主机上，因此必须进行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DNS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查询从而获得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地址。如果主机从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DNS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得到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地址之前，已经访问了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个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DNS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服务器，相继产生的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依次为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RTT1,...,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。进一步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假定与链路相关的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页面只包含一个对象，即少量的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HTML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文本。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令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表示本地主机和包含对象的服务器之间的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值。假定该对象传输时间为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，则从客户机点击该超链接到它接收到该对象需要多长时间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据题意，可知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获得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地址的总时间为：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RTT1+RTT2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+...+RTTn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。当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客户端获取到要请求的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URL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地址时，客户端就会消耗一个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去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跟目的服务器建立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连接，当建立完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连接后，由于请求的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 page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中只有一个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所以只需要消耗一个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response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以获取请求的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网页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故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总消耗的时间为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2RTT0+RTT1+RTT2+...+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3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5F3CF3-CC45-1440-A4C0-20D0B2277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第二</a:t>
            </a:r>
            <a:r>
              <a:rPr lang="zh-CN" altLang="en-US" smtClean="0"/>
              <a:t>章</a:t>
            </a:r>
            <a:r>
              <a:rPr lang="en-US" altLang="zh-CN" smtClean="0"/>
              <a:t>P8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87117" y="1195362"/>
            <a:ext cx="115739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参照习题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，假定在同一个服务器上某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HTML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文件引用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了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个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非常小的对象。忽略发送时间，在下列情况下需要多长时间？</a:t>
            </a:r>
            <a:b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没有并行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连接的非持久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/>
            </a:r>
            <a:b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b.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配置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个并行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连接的非持久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/>
            </a:r>
            <a:b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c.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持久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ANS: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2RTT0+RTT1+RTT2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RTTn+8∗2RTT0=RTT1+RTT2+...+RTTn+18RTT0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2RTT0+RTT1+RTT2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*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2RTT0=RTT1+RTT2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RTTn+6RTT0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流水：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2RTT0+RTT1+RTT2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RTTn+RTT0=RTT1+RTT2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RTTn+3RTT0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非流水：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2RTT0+RTT1+RTT2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RTTn+8RTT0=RTT1+RTT2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+...+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RTTn+10RTT0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2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5F3CF3-CC45-1440-A4C0-20D0B2277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第二</a:t>
            </a:r>
            <a:r>
              <a:rPr lang="zh-CN" altLang="en-US" smtClean="0"/>
              <a:t>章</a:t>
            </a:r>
            <a:r>
              <a:rPr lang="en-US" altLang="zh-CN" smtClean="0"/>
              <a:t>P9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87118" y="890562"/>
            <a:ext cx="99334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考虑图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2-12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，其中有一个机构的网络和因特网互联。假定对象的平均长度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850 000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比特，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从这个机构网的浏览器到初始服务器的平均请求率是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16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请求。还假定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从接入链路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的因特网一侧的路由器转发一个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请求开始，到接收到其响应的平均时间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。将总的平均响应时间建模为平均访问时延（即从因特网路由器到机构路由器的时延）和平均因特网时延之和。对于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平均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接入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时延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Δ/(1−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Δβ),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式中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Δ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域接入链路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发送一个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对象的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平均时间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是对象对该访问链路的平均到达率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求出总的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响应时间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现在假定在这个机构的局域网中安装了缓存器。假定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命中率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英文版为丢失率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，求出总的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响应时间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561" y="890562"/>
            <a:ext cx="2030742" cy="27337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117" y="3973670"/>
            <a:ext cx="11833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通过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一个传输速率为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的链路传输长度为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的对象需要的时间是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L/R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。平均时间是对象的平均大小除以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R: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= (850,000 bits)/(15,000,000 bits/sec) = 0.0567 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链路的流量强度是：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βΔ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＝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(16 requests/sec)(0.0567 sec/request) 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0.907.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因此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，平均访问时延是：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Δ/(1-βΔ)=(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0.0567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sec)/(1 -0 .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907)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seconds.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因此，总的平均响应时间是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 +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 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3.6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因为有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％的请求有机构的网络满足，所以访问链路的流量强度减少了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％。因此平均访问时延是：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0.0567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sec)/[1 – (0.6)(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0.907)]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0.124 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如果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请求由缓存器满足的话，其响应时间近似为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。当缓存器未命中时，平均响应时间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0.123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 +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 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3.124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因此平均响应时间是：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(0.4)(0 sec) + (0.6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)(3.124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sec) 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1.87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seconds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因此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平均响应时间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由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3.6sec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减少到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1.87sec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2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427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P10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" y="788641"/>
            <a:ext cx="10962323" cy="22428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1883" y="3266603"/>
            <a:ext cx="5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24" y="3312155"/>
            <a:ext cx="7414241" cy="343328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387131" y="3726824"/>
            <a:ext cx="4525228" cy="987334"/>
            <a:chOff x="2911270" y="3698832"/>
            <a:chExt cx="4525228" cy="98733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247053" y="4124130"/>
              <a:ext cx="38722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磁盘 15"/>
            <p:cNvSpPr/>
            <p:nvPr/>
          </p:nvSpPr>
          <p:spPr>
            <a:xfrm>
              <a:off x="4394715" y="4026158"/>
              <a:ext cx="326572" cy="195943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5564977" y="4026157"/>
              <a:ext cx="326572" cy="195943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008386" y="3967839"/>
              <a:ext cx="317241" cy="3125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119257" y="3967839"/>
              <a:ext cx="317241" cy="3125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11270" y="4378389"/>
              <a:ext cx="671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L/R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48365" y="4378389"/>
              <a:ext cx="545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L/R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28263" y="4378389"/>
              <a:ext cx="545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L/R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35688" y="4378389"/>
              <a:ext cx="671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/s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19757" y="3698832"/>
              <a:ext cx="671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proc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68211" y="3698832"/>
              <a:ext cx="671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proc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25453" y="4378389"/>
              <a:ext cx="671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/s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55936" y="4378389"/>
              <a:ext cx="671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/s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81883" y="5284579"/>
            <a:ext cx="55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带入数据得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6+6+6+20+16+4+3+3=64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1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269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" y="849298"/>
            <a:ext cx="11186160" cy="10607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7" y="2224389"/>
            <a:ext cx="1086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个分组排队时延：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，第二个分组排队时延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L/R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个分组排队时延为（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L/R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故平均时延为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182" y="3018945"/>
            <a:ext cx="3537761" cy="14697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727" y="4488704"/>
            <a:ext cx="1086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L/2R &lt; LN/R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LN/R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时间内已传完，不需要等待，所以一个分组的平均排队时延仍为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L/2R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5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269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176" y="3789754"/>
            <a:ext cx="925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每条路径的最大吞吐量取决于其组成链路的最小传输速率，找这样一条最大的路径即可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1" y="905534"/>
            <a:ext cx="9890449" cy="1306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47290"/>
          <a:stretch/>
        </p:blipFill>
        <p:spPr>
          <a:xfrm>
            <a:off x="3382697" y="2261368"/>
            <a:ext cx="4808181" cy="1550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42" y="4233730"/>
            <a:ext cx="6818627" cy="300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755" y="5299700"/>
            <a:ext cx="2438400" cy="695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5176" y="4658425"/>
            <a:ext cx="925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若能使用所有的路径，则将每条路径的最大吞吐量相加即可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0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269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31" y="4275100"/>
            <a:ext cx="69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由于链路是串联的，且丢包率独立，故接收方成功收到的概率为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" y="973035"/>
            <a:ext cx="11186160" cy="14947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66" y="2528511"/>
            <a:ext cx="4810161" cy="15485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572" y="4644432"/>
            <a:ext cx="1101996" cy="428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0531" y="5073397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总的重传次数：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1/Ps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要重传的次数：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1/Ps -1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269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176" y="3118104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" y="884610"/>
            <a:ext cx="10445115" cy="28028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773" y="3870110"/>
            <a:ext cx="69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带宽时延积：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 = 2×10</a:t>
            </a:r>
            <a:r>
              <a:rPr lang="en-US" altLang="zh-CN" baseline="300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×2×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baseline="30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/2.5×10</a:t>
            </a:r>
            <a:r>
              <a:rPr lang="en-US" altLang="zh-CN" baseline="30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=160000 bits</a:t>
            </a:r>
            <a:r>
              <a:rPr lang="en-US" altLang="zh-CN" baseline="30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800" b="0" i="0" u="none" strike="noStrike" kern="1200" cap="none" spc="0" normalizeH="0" baseline="30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772" y="4239442"/>
            <a:ext cx="69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在链路上具有的比特数量最大即带宽时延积</a:t>
            </a:r>
            <a:endParaRPr kumimoji="0" lang="en-US" altLang="zh-CN" sz="1800" b="0" i="0" u="none" strike="noStrike" kern="1200" cap="none" spc="0" normalizeH="0" baseline="30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71" y="4608774"/>
            <a:ext cx="69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noProof="0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链路上的最大比特数</a:t>
            </a:r>
            <a:endParaRPr kumimoji="0" lang="en-US" altLang="zh-CN" sz="1800" b="0" i="0" u="none" strike="noStrike" kern="1200" cap="none" spc="0" normalizeH="0" baseline="30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05" y="5000812"/>
            <a:ext cx="760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.</a:t>
            </a:r>
            <a:r>
              <a:rPr lang="zh-CN" altLang="en-US" noProof="0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链路</a:t>
            </a:r>
            <a:r>
              <a:rPr lang="zh-CN" altLang="en-US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长度</a:t>
            </a:r>
            <a:r>
              <a:rPr lang="en-US" altLang="zh-CN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/</a:t>
            </a:r>
            <a:r>
              <a:rPr lang="zh-CN" altLang="en-US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比特数</a:t>
            </a:r>
            <a:r>
              <a:rPr lang="en-US" altLang="zh-CN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=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2×10</a:t>
            </a:r>
            <a:r>
              <a:rPr lang="en-US" altLang="zh-CN" baseline="30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/1.6×10</a:t>
            </a:r>
            <a:r>
              <a:rPr lang="en-US" altLang="zh-CN" baseline="30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=125m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（足球场长度为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90-120m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kern="1200" cap="none" spc="0" normalizeH="0" baseline="30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05" y="5528183"/>
            <a:ext cx="760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noProof="0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. m/(</a:t>
            </a:r>
            <a:r>
              <a:rPr lang="en-US" altLang="zh-CN" dirty="0" err="1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m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r/s)=s/R</a:t>
            </a:r>
            <a:endParaRPr kumimoji="0" lang="en-US" altLang="zh-CN" sz="1800" b="0" i="0" u="none" strike="noStrike" kern="1200" cap="none" spc="0" normalizeH="0" baseline="30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1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269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9472" y="844596"/>
            <a:ext cx="288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不分</a:t>
            </a:r>
            <a:r>
              <a:rPr lang="zh-CN" altLang="en-US" dirty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：源主机到目的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33" y="843333"/>
            <a:ext cx="5715029" cy="5986531"/>
            <a:chOff x="177927" y="874204"/>
            <a:chExt cx="7886700" cy="70008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927" y="874204"/>
              <a:ext cx="7867650" cy="8667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927" y="1740979"/>
              <a:ext cx="7886700" cy="61341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924604" y="1203335"/>
            <a:ext cx="1917139" cy="741190"/>
            <a:chOff x="7267355" y="833372"/>
            <a:chExt cx="1917139" cy="7411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/>
            <a:srcRect r="62097"/>
            <a:stretch/>
          </p:blipFill>
          <p:spPr>
            <a:xfrm>
              <a:off x="7267355" y="833372"/>
              <a:ext cx="694959" cy="74119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6"/>
            <a:srcRect l="23234" t="7807" r="63100" b="-28037"/>
            <a:stretch/>
          </p:blipFill>
          <p:spPr>
            <a:xfrm>
              <a:off x="8018583" y="1097280"/>
              <a:ext cx="281354" cy="3558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6205" y="1097280"/>
              <a:ext cx="828289" cy="250997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5979472" y="2118598"/>
            <a:ext cx="38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分组：第一个分组到第一台交换机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6239" y="1883128"/>
            <a:ext cx="1917139" cy="63095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79472" y="2664529"/>
            <a:ext cx="47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第一个分组到第二台交换机：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79472" y="3064887"/>
            <a:ext cx="47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第</a:t>
            </a:r>
            <a:r>
              <a:rPr lang="zh-CN" altLang="en-US" dirty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个分组到第一台交换机：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93968" y="3460374"/>
            <a:ext cx="6019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noProof="0" dirty="0" smtClean="0">
                <a:solidFill>
                  <a:prstClr val="black"/>
                </a:solidFill>
                <a:latin typeface="Constantia" panose="02030602050306030303" pitchFamily="18" charset="0"/>
                <a:ea typeface="微软雅黑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第一个报文到达目的：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第二个报文到达目的在第一个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5ms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，以此类推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15+799×5=4.01 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zh-CN" altLang="en-US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不分组时间的</a:t>
            </a:r>
            <a:r>
              <a:rPr lang="en-US" altLang="zh-CN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79472" y="4686858"/>
            <a:ext cx="601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若不分组，需要重传时，若一个比特错误，则整个报文需要重传；另外，大报文传输中，小报文有很大的时延。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9471" y="5359344"/>
            <a:ext cx="621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分组报文之间需要有序到达目的地；</a:t>
            </a:r>
            <a:endParaRPr lang="en-US" altLang="zh-CN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1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每一个分组报文需要加一个报头，增加了整个报文的字节数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4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78AC16-7EFC-4EDC-AAAA-F96850D9B418}"/>
              </a:ext>
            </a:extLst>
          </p:cNvPr>
          <p:cNvSpPr txBox="1">
            <a:spLocks/>
          </p:cNvSpPr>
          <p:nvPr/>
        </p:nvSpPr>
        <p:spPr>
          <a:xfrm>
            <a:off x="-1" y="117233"/>
            <a:ext cx="269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4DCFA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第一章习题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4DCFA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747" y="2544485"/>
            <a:ext cx="10387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微软雅黑"/>
                <a:cs typeface="+mn-cs"/>
              </a:rPr>
              <a:t>当前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F/S-2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个包到达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时，最后一个包还需要（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S+80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/R   ×2 sec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才能到达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因此总时延为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使得时延最小的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012317"/>
            <a:ext cx="789622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383" y="3122784"/>
            <a:ext cx="2143125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833" y="4253533"/>
            <a:ext cx="23526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5F3CF3-CC45-1440-A4C0-20D0B2277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第二</a:t>
            </a:r>
            <a:r>
              <a:rPr lang="zh-CN" altLang="en-US" smtClean="0"/>
              <a:t>章</a:t>
            </a:r>
            <a:r>
              <a:rPr lang="en-US" altLang="zh-CN" smtClean="0"/>
              <a:t>P1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277640" y="961124"/>
            <a:ext cx="1148174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假设用户请求由某些文本和两幅图片组成的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页面。对于这个页面，客户机将发送一个请求报文并接收三个响应报文。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ANS:False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；对于一个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 page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中，每一个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都需要发出一个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 message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，然后收到相应的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response message,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所以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一个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 page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时，所有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 message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response message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都是成对出现的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两个不同的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页面可以通过一个持久连接发送。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ANS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True;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在一个持久连接中，因为已经客户端浏览器已经服务器建立了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连接，在此基础上就可以连续传递多个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，当所有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和来自服务器的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response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都收到后，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连接才关闭，故这两个不同的网页可以在同一个持久连接中传送。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 startAt="3"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在浏览器和初始服务器之间使用非持久连接的话，一个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报文段可能携带两个不同的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服务请求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报文。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ANS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False;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在非持久连接中，对于要传送的每一个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web object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都需要建立相应的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连接，在对应于每一个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连接建立完成后，客户端就向服务器发送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 message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，然后在服务器收到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request message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之后就会发回一个包含客户端请求的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object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response message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然后就关闭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连接，因此在一个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连接中不可能有两个不同的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HTTP request message.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 startAt="3"/>
              <a:tabLst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d.  HTTP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响应报文中的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Date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：首部指出了该报文中的对象最后一次修改的时间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ANS:False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; DATE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是提供日期和时间标志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说明报文是什么时间创建的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。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e. HTTP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响应报文决不会有空的报文体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ANS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False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 startAt="3"/>
              <a:tabLst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1216</Words>
  <Application>Microsoft Office PowerPoint</Application>
  <PresentationFormat>宽屏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Constantia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婆娑树</cp:lastModifiedBy>
  <cp:revision>24</cp:revision>
  <dcterms:created xsi:type="dcterms:W3CDTF">2019-11-05T13:44:26Z</dcterms:created>
  <dcterms:modified xsi:type="dcterms:W3CDTF">2019-11-05T16:45:38Z</dcterms:modified>
</cp:coreProperties>
</file>