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78818" autoAdjust="0"/>
  </p:normalViewPr>
  <p:slideViewPr>
    <p:cSldViewPr snapToGrid="0">
      <p:cViewPr varScale="1">
        <p:scale>
          <a:sx n="54" d="100"/>
          <a:sy n="54" d="100"/>
        </p:scale>
        <p:origin x="283" y="4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8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B98E4B8-10B3-43D4-A984-94807188AE97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69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9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9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2CB8AA4-EC05-4927-B0BF-DA5B27B492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lang="zh-CN" smtClean="0"/>
              <a:t>考察流水线与非流水线之间的指令周期与执行时间</a:t>
            </a:r>
            <a:endParaRPr altLang="en-US" dirty="0" lang="zh-CN"/>
          </a:p>
        </p:txBody>
      </p:sp>
      <p:sp>
        <p:nvSpPr>
          <p:cNvPr id="104859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2CB8AA4-EC05-4927-B0BF-DA5B27B4921A}" type="slidenum">
              <a:rPr altLang="en-US" lang="zh-CN" smtClean="0"/>
              <a:t>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lang="zh-CN" smtClean="0"/>
              <a:t>第一题：流水线的时钟周期和非流水线的时钟周期的差别。因为流水线每一个时钟周期内，多级都在同时运作，如果不取最慢的部件的时延作为时钟周期，将导致该部件运行不完整。</a:t>
            </a:r>
            <a:endParaRPr altLang="zh-CN" dirty="0" lang="en-US" smtClean="0"/>
          </a:p>
          <a:p>
            <a:r>
              <a:rPr altLang="en-US" dirty="0" lang="zh-CN" smtClean="0"/>
              <a:t>而单周期和流水线部件相同，但是一个时钟周期</a:t>
            </a:r>
            <a:endParaRPr altLang="zh-CN" dirty="0" lang="en-US" smtClean="0"/>
          </a:p>
          <a:p>
            <a:endParaRPr altLang="zh-CN" dirty="0" lang="en-US" smtClean="0"/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dirty="0" lang="zh-CN" smtClean="0"/>
              <a:t>第二题：虽然流水线提高了吞吐，但是每个指令的延时原则上都相同，都是</a:t>
            </a:r>
            <a:r>
              <a:rPr altLang="zh-CN" dirty="0" lang="en-US" smtClean="0"/>
              <a:t>5</a:t>
            </a:r>
            <a:r>
              <a:rPr altLang="en-US" dirty="0" lang="zh-CN" smtClean="0"/>
              <a:t>个周期。</a:t>
            </a:r>
            <a:endParaRPr altLang="zh-CN" dirty="0" lang="en-US" smtClean="0"/>
          </a:p>
          <a:p>
            <a:endParaRPr altLang="zh-CN" dirty="0" lang="en-US" smtClean="0"/>
          </a:p>
          <a:p>
            <a:r>
              <a:rPr altLang="en-US" dirty="0" lang="zh-CN" smtClean="0"/>
              <a:t>第三题和第一题原理相同</a:t>
            </a:r>
            <a:endParaRPr altLang="zh-CN" dirty="0" lang="en-US" smtClean="0"/>
          </a:p>
          <a:p>
            <a:endParaRPr altLang="zh-CN" dirty="0" lang="en-US" smtClean="0"/>
          </a:p>
          <a:p>
            <a:pPr indent="0" marL="0">
              <a:buNone/>
            </a:pPr>
            <a:r>
              <a:rPr altLang="en-US" dirty="0" lang="zh-CN" smtClean="0"/>
              <a:t>第四题：</a:t>
            </a:r>
            <a:r>
              <a:rPr altLang="zh-CN" dirty="0" lang="en-US" err="1" smtClean="0"/>
              <a:t>lw</a:t>
            </a:r>
            <a:r>
              <a:rPr altLang="en-US" dirty="0" lang="zh-CN" smtClean="0"/>
              <a:t>和</a:t>
            </a:r>
            <a:r>
              <a:rPr altLang="zh-CN" dirty="0" lang="en-US" err="1" smtClean="0"/>
              <a:t>sw</a:t>
            </a:r>
            <a:r>
              <a:rPr altLang="en-US" dirty="0" lang="zh-CN" smtClean="0"/>
              <a:t>指令会使用存储器，</a:t>
            </a:r>
            <a:r>
              <a:rPr altLang="zh-CN" dirty="0" lang="en-US" smtClean="0"/>
              <a:t>n</a:t>
            </a:r>
            <a:r>
              <a:rPr altLang="en-US" dirty="0" lang="zh-CN" smtClean="0"/>
              <a:t>条指令，完成需</a:t>
            </a:r>
            <a:r>
              <a:rPr altLang="zh-CN" dirty="0" lang="en-US" smtClean="0"/>
              <a:t>n+4</a:t>
            </a:r>
            <a:r>
              <a:rPr altLang="en-US" dirty="0" lang="zh-CN" smtClean="0"/>
              <a:t>个周期，</a:t>
            </a:r>
            <a:r>
              <a:rPr altLang="zh-CN" dirty="0" lang="en-US" smtClean="0"/>
              <a:t>0.25n</a:t>
            </a:r>
            <a:r>
              <a:rPr altLang="en-US" dirty="0" lang="zh-CN" smtClean="0"/>
              <a:t>个周期使用了存储器</a:t>
            </a:r>
            <a:endParaRPr altLang="zh-CN" dirty="0" lang="en-US" smtClean="0"/>
          </a:p>
          <a:p>
            <a:endParaRPr altLang="zh-CN" dirty="0" lang="en-US" smtClean="0"/>
          </a:p>
          <a:p>
            <a:r>
              <a:rPr altLang="en-US" dirty="0" lang="zh-CN" smtClean="0"/>
              <a:t>第五题同第四题</a:t>
            </a:r>
            <a:endParaRPr altLang="zh-CN" dirty="0" lang="en-US" smtClean="0"/>
          </a:p>
          <a:p>
            <a:endParaRPr altLang="zh-CN" dirty="0" lang="en-US" smtClean="0"/>
          </a:p>
          <a:p>
            <a:r>
              <a:rPr altLang="en-US" dirty="0" lang="zh-CN" smtClean="0"/>
              <a:t>第六题：</a:t>
            </a:r>
            <a:endParaRPr altLang="zh-CN" dirty="0" lang="en-US" smtClean="0"/>
          </a:p>
          <a:p>
            <a:r>
              <a:rPr altLang="en-US" dirty="0" lang="zh-CN" smtClean="0"/>
              <a:t>单周期</a:t>
            </a:r>
            <a:endParaRPr altLang="zh-CN" dirty="0" lang="en-US" smtClean="0"/>
          </a:p>
          <a:p>
            <a:r>
              <a:rPr altLang="en-US" dirty="0" lang="zh-CN" smtClean="0"/>
              <a:t>多周期</a:t>
            </a:r>
            <a:endParaRPr altLang="zh-CN" dirty="0" lang="en-US" smtClean="0"/>
          </a:p>
          <a:p>
            <a:r>
              <a:rPr altLang="en-US" dirty="0" lang="zh-CN" smtClean="0"/>
              <a:t>流水线</a:t>
            </a:r>
            <a:endParaRPr altLang="zh-CN" dirty="0" lang="en-US" smtClean="0"/>
          </a:p>
          <a:p>
            <a:endParaRPr altLang="zh-CN" dirty="0" lang="en-US" smtClean="0"/>
          </a:p>
        </p:txBody>
      </p:sp>
      <p:sp>
        <p:nvSpPr>
          <p:cNvPr id="104860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2CB8AA4-EC05-4927-B0BF-DA5B27B4921A}" type="slidenum">
              <a:rPr altLang="en-US" lang="zh-CN" smtClean="0"/>
              <a:t>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lang="zh-CN" smtClean="0"/>
              <a:t>考察数据相关</a:t>
            </a:r>
            <a:r>
              <a:rPr altLang="en-US" dirty="0" lang="zh-CN" smtClean="0"/>
              <a:t>和数据冲突之间的关系以及解决数据冲突的方法</a:t>
            </a:r>
            <a:endParaRPr altLang="en-US" dirty="0" lang="zh-CN"/>
          </a:p>
        </p:txBody>
      </p:sp>
      <p:sp>
        <p:nvSpPr>
          <p:cNvPr id="104860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2CB8AA4-EC05-4927-B0BF-DA5B27B4921A}" type="slidenum">
              <a:rPr altLang="en-US" lang="zh-CN" smtClean="0"/>
              <a:t>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lang="zh-CN" smtClean="0"/>
              <a:t>前期知识：</a:t>
            </a:r>
            <a:endParaRPr altLang="zh-CN" dirty="0" lang="en-US" smtClean="0"/>
          </a:p>
          <a:p>
            <a:endParaRPr altLang="zh-CN" dirty="0" lang="en-US" smtClean="0"/>
          </a:p>
          <a:p>
            <a:r>
              <a:rPr altLang="en-US" dirty="0" lang="zh-CN" smtClean="0"/>
              <a:t>数</a:t>
            </a:r>
            <a:r>
              <a:rPr altLang="en-US" dirty="0" lang="zh-CN" smtClean="0"/>
              <a:t>据相关可能导致数据冲突，但是数据冲突和流水线本身属性有关。数据相关通常有三种，而在五级流水线中只有</a:t>
            </a:r>
            <a:r>
              <a:rPr altLang="zh-CN" dirty="0" lang="en-US" smtClean="0"/>
              <a:t>RAW</a:t>
            </a:r>
            <a:r>
              <a:rPr altLang="en-US" dirty="0" lang="zh-CN" smtClean="0"/>
              <a:t>会产生数据冲突。</a:t>
            </a:r>
            <a:endParaRPr altLang="zh-CN" dirty="0" lang="en-US" smtClean="0"/>
          </a:p>
          <a:p>
            <a:endParaRPr altLang="zh-CN" dirty="0" lang="en-US" smtClean="0"/>
          </a:p>
          <a:p>
            <a:endParaRPr altLang="zh-CN" dirty="0" lang="en-US" smtClean="0"/>
          </a:p>
          <a:p>
            <a:r>
              <a:rPr altLang="en-US" dirty="0" lang="zh-CN" smtClean="0"/>
              <a:t>通常意义上的数据冲突可通过转发消除，但</a:t>
            </a:r>
            <a:r>
              <a:rPr altLang="zh-CN" dirty="0" lang="en-US" smtClean="0"/>
              <a:t>load-use</a:t>
            </a:r>
            <a:r>
              <a:rPr altLang="en-US" dirty="0" lang="zh-CN" smtClean="0"/>
              <a:t>冲突不可被转发消除</a:t>
            </a:r>
            <a:endParaRPr altLang="zh-CN" dirty="0" lang="en-US" smtClean="0"/>
          </a:p>
        </p:txBody>
      </p:sp>
      <p:sp>
        <p:nvSpPr>
          <p:cNvPr id="10486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2CB8AA4-EC05-4927-B0BF-DA5B27B4921A}" type="slidenum">
              <a:rPr altLang="en-US" lang="zh-CN" smtClean="0"/>
              <a:t>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dirty="0" lang="en-US" smtClean="0"/>
              <a:t>数据相关可能导致数据冲突，但是数据冲突和流水线本身属性有关。
例如：5级流水线的只有RAW数据相关会造成冲突</a:t>
            </a:r>
            <a:endParaRPr altLang="zh-CN" dirty="0" lang="en-US" smtClean="0"/>
          </a:p>
        </p:txBody>
      </p:sp>
      <p:sp>
        <p:nvSpPr>
          <p:cNvPr id="10486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2CB8AA4-EC05-4927-B0BF-DA5B27B4921A}" type="slidenum">
              <a:rPr altLang="en-US" lang="zh-CN" smtClean="0"/>
              <a:t>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2CB8AA4-EC05-4927-B0BF-DA5B27B4921A}" type="slidenum">
              <a:rPr altLang="en-US" lang="zh-CN" smtClean="0"/>
              <a:t>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lang="zh-CN" smtClean="0"/>
              <a:t>只有</a:t>
            </a:r>
            <a:r>
              <a:rPr altLang="zh-CN" dirty="0" lang="en-US" smtClean="0"/>
              <a:t>ALU</a:t>
            </a:r>
            <a:r>
              <a:rPr altLang="en-US" dirty="0" lang="zh-CN" smtClean="0"/>
              <a:t>到</a:t>
            </a:r>
            <a:r>
              <a:rPr altLang="zh-CN" dirty="0" lang="en-US" smtClean="0"/>
              <a:t>ALU</a:t>
            </a:r>
            <a:r>
              <a:rPr altLang="en-US" dirty="0" lang="zh-CN" smtClean="0"/>
              <a:t>的转发，则中间橙线所代表的转发缺失，</a:t>
            </a:r>
            <a:r>
              <a:rPr altLang="zh-CN" dirty="0" lang="en-US" smtClean="0"/>
              <a:t>load</a:t>
            </a:r>
            <a:r>
              <a:rPr altLang="en-US" dirty="0" lang="zh-CN" smtClean="0"/>
              <a:t>指令读出的数据无法向流水线其他位置转</a:t>
            </a:r>
            <a:r>
              <a:rPr altLang="en-US" dirty="0" lang="zh-CN" smtClean="0"/>
              <a:t>发</a:t>
            </a:r>
            <a:endParaRPr altLang="zh-CN" dirty="0" lang="en-US" smtClean="0"/>
          </a:p>
          <a:p>
            <a:endParaRPr altLang="zh-CN" dirty="0" lang="en-US" smtClean="0"/>
          </a:p>
          <a:p>
            <a:r>
              <a:rPr altLang="en-US" dirty="0" lang="zh-CN" smtClean="0"/>
              <a:t>无 </a:t>
            </a:r>
            <a:r>
              <a:rPr altLang="zh-CN" dirty="0" lang="en-US" smtClean="0"/>
              <a:t>MDR </a:t>
            </a:r>
            <a:r>
              <a:rPr altLang="en-US" dirty="0" lang="zh-CN" smtClean="0"/>
              <a:t>和 </a:t>
            </a:r>
            <a:r>
              <a:rPr altLang="zh-CN" dirty="0" lang="en-US" smtClean="0"/>
              <a:t>MEM/</a:t>
            </a:r>
            <a:r>
              <a:rPr altLang="zh-CN" dirty="0" lang="en-US" err="1" smtClean="0"/>
              <a:t>WB.aluout</a:t>
            </a:r>
            <a:r>
              <a:rPr altLang="zh-CN" dirty="0" lang="en-US" smtClean="0"/>
              <a:t> </a:t>
            </a:r>
            <a:r>
              <a:rPr altLang="en-US" dirty="0" lang="zh-CN" smtClean="0"/>
              <a:t>到</a:t>
            </a:r>
            <a:r>
              <a:rPr altLang="zh-CN" dirty="0" lang="en-US" err="1" smtClean="0"/>
              <a:t>alu</a:t>
            </a:r>
            <a:r>
              <a:rPr altLang="zh-CN" dirty="0" lang="en-US" smtClean="0"/>
              <a:t> </a:t>
            </a:r>
            <a:r>
              <a:rPr altLang="zh-CN" dirty="0" lang="en-US" err="1" smtClean="0"/>
              <a:t>src</a:t>
            </a:r>
            <a:r>
              <a:rPr altLang="en-US" dirty="0" lang="zh-CN" smtClean="0"/>
              <a:t>的转发</a:t>
            </a:r>
            <a:endParaRPr altLang="zh-CN" dirty="0" lang="en-US" smtClean="0"/>
          </a:p>
          <a:p>
            <a:r>
              <a:rPr altLang="en-US" dirty="0" lang="zh-CN" smtClean="0"/>
              <a:t>无</a:t>
            </a:r>
            <a:r>
              <a:rPr altLang="zh-CN" dirty="0" lang="en-US" err="1" smtClean="0"/>
              <a:t>aluout</a:t>
            </a:r>
            <a:r>
              <a:rPr altLang="en-US" dirty="0" lang="zh-CN" smtClean="0"/>
              <a:t>到</a:t>
            </a:r>
            <a:r>
              <a:rPr altLang="zh-CN" dirty="0" lang="en-US" smtClean="0"/>
              <a:t>EXE/MEM.B</a:t>
            </a:r>
            <a:r>
              <a:rPr altLang="en-US" dirty="0" lang="zh-CN" smtClean="0"/>
              <a:t>寄存器的转发</a:t>
            </a:r>
            <a:endParaRPr altLang="en-US" dirty="0" lang="zh-CN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2CB8AA4-EC05-4927-B0BF-DA5B27B4921A}" type="slidenum">
              <a:rPr altLang="en-US" lang="zh-CN" smtClean="0"/>
              <a:t>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lang="zh-CN" smtClean="0"/>
              <a:t>控制信号</a:t>
            </a:r>
            <a:endParaRPr altLang="en-US" dirty="0" lang="zh-CN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2CB8AA4-EC05-4927-B0BF-DA5B27B4921A}" type="slidenum">
              <a:rPr altLang="en-US" lang="zh-CN" smtClean="0"/>
              <a:t>12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单击以编辑母版副标题样式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65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6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67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67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67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64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68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68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68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5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65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65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F24F0-5F72-4B3E-A460-A42CB9048899}" type="datetimeFigureOut">
              <a:rPr altLang="en-US" lang="zh-CN" smtClean="0"/>
              <a:t>2019/6/13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E4B7B-F847-456E-8621-5FDACA8FE11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US" dirty="0" lang="zh-CN" smtClean="0"/>
              <a:t>计算机组成原理</a:t>
            </a:r>
            <a:r>
              <a:rPr altLang="zh-CN" dirty="0" lang="en-US" smtClean="0"/>
              <a:t>HW4</a:t>
            </a:r>
            <a:endParaRPr altLang="en-US" dirty="0" lang="zh-CN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dirty="0" lang="zh-CN" smtClean="0"/>
              <a:t>罗永平 李晋南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4.16</a:t>
            </a:r>
            <a:endParaRPr altLang="en-US" dirty="0" lang="zh-CN"/>
          </a:p>
        </p:txBody>
      </p:sp>
      <p:sp>
        <p:nvSpPr>
          <p:cNvPr id="1048629" name="内容占位符 2"/>
          <p:cNvSpPr>
            <a:spLocks noGrp="1"/>
          </p:cNvSpPr>
          <p:nvPr>
            <p:ph idx="1"/>
          </p:nvPr>
        </p:nvSpPr>
        <p:spPr>
          <a:xfrm>
            <a:off x="474947" y="1779444"/>
            <a:ext cx="10515600" cy="4351338"/>
          </a:xfrm>
        </p:spPr>
        <p:txBody>
          <a:bodyPr>
            <a:normAutofit fontScale="79167" lnSpcReduction="20000"/>
          </a:bodyPr>
          <a:p>
            <a:r>
              <a:rPr altLang="en-US" dirty="0" sz="3600" lang="zh-CN" smtClean="0"/>
              <a:t>段间寄存器内容</a:t>
            </a:r>
            <a:endParaRPr altLang="zh-CN" dirty="0" sz="3600" lang="en-US" smtClean="0"/>
          </a:p>
          <a:p>
            <a:r>
              <a:rPr altLang="en-US" dirty="0" sz="3600" lang="zh-CN" smtClean="0"/>
              <a:t>每</a:t>
            </a:r>
            <a:r>
              <a:rPr altLang="en-US" dirty="0" sz="3600" lang="zh-CN"/>
              <a:t>阶</a:t>
            </a:r>
            <a:r>
              <a:rPr altLang="en-US" dirty="0" sz="3600" lang="zh-CN" smtClean="0"/>
              <a:t>段操作（课件</a:t>
            </a:r>
            <a:r>
              <a:rPr altLang="zh-CN" dirty="0" sz="3600" lang="en-US" smtClean="0"/>
              <a:t>4 p65-66</a:t>
            </a:r>
            <a:r>
              <a:rPr altLang="en-US" dirty="0" sz="3600" lang="zh-CN" smtClean="0"/>
              <a:t>）</a:t>
            </a:r>
            <a:endParaRPr altLang="zh-CN" dirty="0" sz="3600" lang="en-US" smtClean="0"/>
          </a:p>
          <a:p>
            <a:r>
              <a:rPr altLang="zh-CN" dirty="0" sz="3600" lang="en-US" smtClean="0"/>
              <a:t>4.16.2 </a:t>
            </a:r>
            <a:r>
              <a:rPr altLang="zh-CN" dirty="0" sz="3600" lang="en-US" err="1" smtClean="0"/>
              <a:t>lw</a:t>
            </a:r>
            <a:r>
              <a:rPr altLang="en-US" dirty="0" sz="3600" lang="zh-CN" smtClean="0"/>
              <a:t>指令读了</a:t>
            </a:r>
            <a:r>
              <a:rPr altLang="zh-CN" dirty="0" sz="3600" lang="en-US" smtClean="0"/>
              <a:t>$1 </a:t>
            </a:r>
            <a:r>
              <a:rPr altLang="en-US" dirty="0" sz="3600" lang="zh-CN" smtClean="0"/>
              <a:t>和</a:t>
            </a:r>
            <a:r>
              <a:rPr altLang="zh-CN" dirty="0" sz="3600" lang="en-US"/>
              <a:t>$</a:t>
            </a:r>
            <a:r>
              <a:rPr altLang="zh-CN" dirty="0" sz="3600" lang="en-US" smtClean="0"/>
              <a:t>6</a:t>
            </a:r>
          </a:p>
          <a:p>
            <a:pPr indent="0" marL="0">
              <a:buNone/>
            </a:pPr>
            <a:endParaRPr altLang="zh-CN" dirty="0" sz="3600" lang="en-US" smtClean="0"/>
          </a:p>
          <a:p>
            <a:endParaRPr altLang="zh-CN" dirty="0" lang="en-US"/>
          </a:p>
          <a:p>
            <a:pPr lvl="1"/>
            <a:endParaRPr altLang="zh-CN" dirty="0" lang="en-US" smtClean="0"/>
          </a:p>
          <a:p>
            <a:pPr lvl="1"/>
            <a:endParaRPr altLang="zh-CN" dirty="0" lang="en-US"/>
          </a:p>
          <a:p>
            <a:pPr lvl="1"/>
            <a:endParaRPr altLang="zh-CN" dirty="0" lang="en-US" smtClean="0"/>
          </a:p>
          <a:p>
            <a:pPr lvl="1"/>
            <a:endParaRPr altLang="zh-CN" dirty="0" lang="en-US" smtClean="0"/>
          </a:p>
          <a:p>
            <a:pPr lvl="1"/>
            <a:endParaRPr altLang="zh-CN" dirty="0" lang="en-US" smtClean="0"/>
          </a:p>
          <a:p>
            <a:pPr indent="0" marL="0">
              <a:buNone/>
            </a:pPr>
            <a:r>
              <a:rPr altLang="zh-CN" dirty="0" lang="en-US"/>
              <a:t>	</a:t>
            </a:r>
            <a:endParaRPr altLang="en-US" dirty="0" lang="zh-CN"/>
          </a:p>
        </p:txBody>
      </p:sp>
      <p:pic>
        <p:nvPicPr>
          <p:cNvPr id="2097160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732747" y="1316413"/>
            <a:ext cx="6459253" cy="4282440"/>
          </a:xfrm>
          <a:prstGeom prst="rect"/>
        </p:spPr>
      </p:pic>
      <p:pic>
        <p:nvPicPr>
          <p:cNvPr id="2097161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74947" y="5708998"/>
            <a:ext cx="9304020" cy="510540"/>
          </a:xfrm>
          <a:prstGeom prst="rect"/>
        </p:spPr>
      </p:pic>
      <p:sp>
        <p:nvSpPr>
          <p:cNvPr id="1048630" name="椭圆 5"/>
          <p:cNvSpPr/>
          <p:nvPr/>
        </p:nvSpPr>
        <p:spPr>
          <a:xfrm>
            <a:off x="1969630" y="5443548"/>
            <a:ext cx="2631687" cy="1041439"/>
          </a:xfrm>
          <a:prstGeom prst="ellipse"/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4.16.4</a:t>
            </a:r>
            <a:endParaRPr altLang="en-US" dirty="0" lang="zh-CN"/>
          </a:p>
        </p:txBody>
      </p:sp>
      <p:pic>
        <p:nvPicPr>
          <p:cNvPr id="2097162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8477" y="1690688"/>
            <a:ext cx="5276538" cy="4189615"/>
          </a:xfrm>
        </p:spPr>
      </p:pic>
      <p:pic>
        <p:nvPicPr>
          <p:cNvPr id="2097163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545015" y="1787192"/>
            <a:ext cx="6646985" cy="4250267"/>
          </a:xfrm>
          <a:prstGeom prst="rect"/>
        </p:spPr>
      </p:pic>
      <p:pic>
        <p:nvPicPr>
          <p:cNvPr id="2097164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533839" y="268621"/>
            <a:ext cx="9658161" cy="81722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4.18</a:t>
            </a:r>
            <a:endParaRPr altLang="en-US" dirty="0" lang="zh-CN"/>
          </a:p>
        </p:txBody>
      </p:sp>
      <p:pic>
        <p:nvPicPr>
          <p:cNvPr id="2097165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97191" y="1755343"/>
            <a:ext cx="7601863" cy="4351338"/>
          </a:xfrm>
        </p:spPr>
      </p:pic>
      <p:sp>
        <p:nvSpPr>
          <p:cNvPr id="1048633" name="文本框 4"/>
          <p:cNvSpPr txBox="1"/>
          <p:nvPr/>
        </p:nvSpPr>
        <p:spPr>
          <a:xfrm>
            <a:off x="8977745" y="1985818"/>
            <a:ext cx="3463637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 smtClean="0"/>
              <a:t>流水线控制信号</a:t>
            </a:r>
            <a:r>
              <a:rPr altLang="en-US" b="1" dirty="0" lang="zh-CN" smtClean="0"/>
              <a:t>和多周期一样</a:t>
            </a:r>
            <a:r>
              <a:rPr altLang="en-US" dirty="0" lang="zh-CN" smtClean="0"/>
              <a:t>，</a:t>
            </a:r>
            <a:endParaRPr altLang="zh-CN" dirty="0" lang="en-US" smtClean="0"/>
          </a:p>
          <a:p>
            <a:r>
              <a:rPr altLang="en-US" dirty="0" lang="zh-CN"/>
              <a:t>只不</a:t>
            </a:r>
            <a:r>
              <a:rPr altLang="en-US" dirty="0" lang="zh-CN" smtClean="0"/>
              <a:t>过控制信号在</a:t>
            </a:r>
            <a:r>
              <a:rPr altLang="zh-CN" b="1" dirty="0" lang="en-US" smtClean="0"/>
              <a:t>ID</a:t>
            </a:r>
            <a:r>
              <a:rPr altLang="en-US" b="1" dirty="0" lang="zh-CN" smtClean="0"/>
              <a:t>段</a:t>
            </a:r>
            <a:r>
              <a:rPr altLang="en-US" dirty="0" lang="zh-CN" smtClean="0"/>
              <a:t>产生，</a:t>
            </a:r>
            <a:endParaRPr altLang="zh-CN" dirty="0" lang="en-US" smtClean="0"/>
          </a:p>
          <a:p>
            <a:r>
              <a:rPr altLang="en-US" dirty="0" lang="zh-CN" smtClean="0"/>
              <a:t>并一路送到使用它的位置</a:t>
            </a:r>
            <a:endParaRPr altLang="en-US" dirty="0" lang="zh-CN"/>
          </a:p>
        </p:txBody>
      </p:sp>
      <p:cxnSp>
        <p:nvCxnSpPr>
          <p:cNvPr id="3145728" name="直接箭头连接符 6"/>
          <p:cNvCxnSpPr>
            <a:cxnSpLocks/>
            <a:endCxn id="1048634" idx="1"/>
          </p:cNvCxnSpPr>
          <p:nvPr/>
        </p:nvCxnSpPr>
        <p:spPr>
          <a:xfrm>
            <a:off x="7924800" y="5985164"/>
            <a:ext cx="1514763" cy="121517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4" name="文本框 7"/>
          <p:cNvSpPr txBox="1"/>
          <p:nvPr/>
        </p:nvSpPr>
        <p:spPr>
          <a:xfrm>
            <a:off x="9439563" y="5783515"/>
            <a:ext cx="25400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 smtClean="0"/>
              <a:t>它只</a:t>
            </a:r>
            <a:r>
              <a:rPr altLang="en-US" dirty="0" lang="zh-CN"/>
              <a:t>是</a:t>
            </a:r>
            <a:r>
              <a:rPr altLang="en-US" dirty="0" lang="zh-CN" smtClean="0"/>
              <a:t>送回去控制自己的指令</a:t>
            </a:r>
            <a:r>
              <a:rPr altLang="zh-CN" dirty="0" lang="en-US" smtClean="0"/>
              <a:t>REG</a:t>
            </a:r>
            <a:r>
              <a:rPr altLang="en-US" dirty="0" lang="zh-CN" smtClean="0"/>
              <a:t>写操作</a:t>
            </a:r>
            <a:endParaRPr altLang="en-US" dirty="0"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4.20</a:t>
            </a:r>
            <a:r>
              <a:rPr altLang="en-US" dirty="0" lang="zh-CN" smtClean="0"/>
              <a:t>和</a:t>
            </a:r>
            <a:r>
              <a:rPr altLang="zh-CN" dirty="0" lang="en-US" smtClean="0"/>
              <a:t>4.21</a:t>
            </a:r>
            <a:endParaRPr altLang="en-US" dirty="0" lang="zh-CN"/>
          </a:p>
        </p:txBody>
      </p:sp>
      <p:sp>
        <p:nvSpPr>
          <p:cNvPr id="104863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 smtClean="0"/>
              <a:t>和</a:t>
            </a:r>
            <a:r>
              <a:rPr altLang="zh-CN" dirty="0" lang="en-US" smtClean="0"/>
              <a:t>4.13</a:t>
            </a:r>
            <a:r>
              <a:rPr altLang="en-US" dirty="0" lang="zh-CN" smtClean="0"/>
              <a:t>类似，我们来实际做一遍</a:t>
            </a:r>
            <a:endParaRPr altLang="zh-CN" dirty="0" lang="en-US" smtClean="0"/>
          </a:p>
          <a:p>
            <a:r>
              <a:rPr altLang="zh-CN" dirty="0" lang="en-US" smtClean="0"/>
              <a:t>a</a:t>
            </a:r>
          </a:p>
          <a:p>
            <a:endParaRPr altLang="zh-CN" dirty="0" lang="en-US"/>
          </a:p>
          <a:p>
            <a:endParaRPr altLang="zh-CN" dirty="0" lang="en-US" smtClean="0"/>
          </a:p>
          <a:p>
            <a:endParaRPr altLang="zh-CN" dirty="0" lang="en-US" smtClean="0"/>
          </a:p>
          <a:p>
            <a:endParaRPr altLang="zh-CN" dirty="0" lang="en-US"/>
          </a:p>
          <a:p>
            <a:endParaRPr altLang="zh-CN" dirty="0" lang="en-US"/>
          </a:p>
          <a:p>
            <a:r>
              <a:rPr altLang="en-US" dirty="0" lang="zh-CN" smtClean="0"/>
              <a:t>注意</a:t>
            </a:r>
            <a:r>
              <a:rPr altLang="zh-CN" dirty="0" lang="en-US" smtClean="0"/>
              <a:t>(</a:t>
            </a:r>
            <a:r>
              <a:rPr altLang="en-US" dirty="0" lang="zh-CN" smtClean="0"/>
              <a:t>屁话</a:t>
            </a:r>
            <a:r>
              <a:rPr altLang="zh-CN" dirty="0" lang="en-US" smtClean="0"/>
              <a:t>)</a:t>
            </a:r>
            <a:r>
              <a:rPr altLang="en-US" dirty="0" lang="zh-CN" smtClean="0"/>
              <a:t>：作业越多，考试概率越大</a:t>
            </a:r>
            <a:endParaRPr altLang="en-US" dirty="0" lang="zh-CN"/>
          </a:p>
        </p:txBody>
      </p:sp>
      <p:pic>
        <p:nvPicPr>
          <p:cNvPr id="2097166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994236" y="2634009"/>
            <a:ext cx="3548950" cy="2061960"/>
          </a:xfrm>
          <a:prstGeom prst="rect"/>
        </p:spPr>
      </p:pic>
      <p:graphicFrame>
        <p:nvGraphicFramePr>
          <p:cNvPr id="4194304" name="表格 5"/>
          <p:cNvGraphicFramePr>
            <a:graphicFrameLocks noGrp="1"/>
          </p:cNvGraphicFramePr>
          <p:nvPr/>
        </p:nvGraphicFramePr>
        <p:xfrm>
          <a:off x="1496291" y="2567709"/>
          <a:ext cx="48398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978"/>
                <a:gridCol w="4113876"/>
              </a:tblGrid>
              <a:tr h="320634">
                <a:tc>
                  <a:txBody>
                    <a:bodyPr/>
                    <a:p>
                      <a:endParaRPr altLang="en-US" dirty="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lang="zh-CN" smtClean="0"/>
                        <a:t>相关类型</a:t>
                      </a:r>
                      <a:endParaRPr altLang="en-US" dirty="0" lang="zh-CN"/>
                    </a:p>
                  </a:txBody>
                </a:tc>
              </a:tr>
              <a:tr h="320634">
                <a:tc>
                  <a:txBody>
                    <a:bodyPr/>
                    <a:p>
                      <a:r>
                        <a:rPr altLang="zh-CN" dirty="0" lang="en-US" smtClean="0"/>
                        <a:t>I1 </a:t>
                      </a:r>
                      <a:r>
                        <a:rPr altLang="zh-CN" baseline="0" dirty="0" lang="en-US" smtClean="0"/>
                        <a:t> </a:t>
                      </a:r>
                      <a:r>
                        <a:rPr altLang="zh-CN" dirty="0" lang="en-US" smtClean="0"/>
                        <a:t>I2</a:t>
                      </a:r>
                      <a:endParaRPr altLang="en-US" dirty="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zh-CN" dirty="0" lang="en-US" smtClean="0"/>
                        <a:t>WAR($2)</a:t>
                      </a:r>
                      <a:endParaRPr altLang="en-US" dirty="0" lang="zh-CN"/>
                    </a:p>
                  </a:txBody>
                </a:tc>
              </a:tr>
              <a:tr h="320634"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dirty="0" lang="en-US" smtClean="0"/>
                        <a:t>I1 </a:t>
                      </a:r>
                      <a:r>
                        <a:rPr altLang="zh-CN" baseline="0" dirty="0" lang="en-US" smtClean="0"/>
                        <a:t> </a:t>
                      </a:r>
                      <a:r>
                        <a:rPr altLang="zh-CN" dirty="0" lang="en-US" smtClean="0"/>
                        <a:t>I3</a:t>
                      </a:r>
                      <a:endParaRPr altLang="en-US" dirty="0" lang="zh-CN" smtClean="0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zh-CN" dirty="0" lang="en-US" smtClean="0"/>
                        <a:t>WAW($1)</a:t>
                      </a:r>
                      <a:r>
                        <a:rPr altLang="zh-CN" baseline="0" dirty="0" lang="en-US" smtClean="0"/>
                        <a:t> </a:t>
                      </a:r>
                      <a:r>
                        <a:rPr altLang="zh-CN" baseline="0" dirty="0" lang="en-US" smtClean="0">
                          <a:solidFill>
                            <a:srgbClr val="FF0000"/>
                          </a:solidFill>
                        </a:rPr>
                        <a:t>RAW($1)</a:t>
                      </a:r>
                      <a:endParaRPr altLang="en-US" dirty="0" lang="zh-CN">
                        <a:solidFill>
                          <a:srgbClr val="FF0000"/>
                        </a:solidFill>
                      </a:endParaRPr>
                    </a:p>
                  </a:txBody>
                </a:tc>
              </a:tr>
              <a:tr h="320634"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dirty="0" lang="en-US" smtClean="0"/>
                        <a:t>I2 </a:t>
                      </a:r>
                      <a:r>
                        <a:rPr altLang="zh-CN" baseline="0" dirty="0" lang="en-US" smtClean="0"/>
                        <a:t> </a:t>
                      </a:r>
                      <a:r>
                        <a:rPr altLang="zh-CN" dirty="0" lang="en-US" smtClean="0"/>
                        <a:t>I3</a:t>
                      </a:r>
                      <a:endParaRPr altLang="en-US" dirty="0" lang="zh-CN" smtClean="0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zh-CN" dirty="0" lang="en-US" smtClean="0">
                          <a:solidFill>
                            <a:srgbClr val="FF0000"/>
                          </a:solidFill>
                        </a:rPr>
                        <a:t>RAW($2)</a:t>
                      </a:r>
                      <a:r>
                        <a:rPr altLang="zh-CN" baseline="0" dirty="0" lang="en-US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altLang="en-US" dirty="0" lang="zh-CN">
                        <a:solidFill>
                          <a:srgbClr val="FF0000"/>
                        </a:solidFill>
                      </a:endParaRPr>
                    </a:p>
                  </a:txBody>
                </a:tc>
              </a:tr>
              <a:tr h="320634"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dirty="0" lang="en-US" smtClean="0"/>
                        <a:t>I2 </a:t>
                      </a:r>
                      <a:r>
                        <a:rPr altLang="zh-CN" baseline="0" dirty="0" lang="en-US" smtClean="0"/>
                        <a:t> </a:t>
                      </a:r>
                      <a:r>
                        <a:rPr altLang="zh-CN" dirty="0" lang="en-US" smtClean="0"/>
                        <a:t>I4</a:t>
                      </a:r>
                      <a:endParaRPr altLang="en-US" dirty="0" lang="zh-CN" smtClean="0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zh-CN" dirty="0" lang="en-US" smtClean="0">
                          <a:solidFill>
                            <a:srgbClr val="FF0000"/>
                          </a:solidFill>
                        </a:rPr>
                        <a:t>RAW($2)</a:t>
                      </a:r>
                      <a:endParaRPr altLang="en-US" dirty="0" lang="zh-CN">
                        <a:solidFill>
                          <a:srgbClr val="FF0000"/>
                        </a:solidFill>
                      </a:endParaRPr>
                    </a:p>
                  </a:txBody>
                </a:tc>
              </a:tr>
              <a:tr h="320634"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dirty="0" lang="en-US" smtClean="0"/>
                        <a:t>I3 </a:t>
                      </a:r>
                      <a:r>
                        <a:rPr altLang="zh-CN" baseline="0" dirty="0" lang="en-US" smtClean="0"/>
                        <a:t> </a:t>
                      </a:r>
                      <a:r>
                        <a:rPr altLang="zh-CN" dirty="0" lang="en-US" smtClean="0"/>
                        <a:t>I4</a:t>
                      </a:r>
                      <a:endParaRPr altLang="en-US" dirty="0" lang="zh-CN" smtClean="0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zh-CN" dirty="0" lang="en-US" smtClean="0">
                          <a:solidFill>
                            <a:srgbClr val="FF0000"/>
                          </a:solidFill>
                        </a:rPr>
                        <a:t>RAW($1)</a:t>
                      </a:r>
                      <a:endParaRPr altLang="en-US" dirty="0" lang="zh-CN">
                        <a:solidFill>
                          <a:srgbClr val="FF0000"/>
                        </a:solidFill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4.12</a:t>
            </a:r>
            <a:endParaRPr altLang="en-US" dirty="0" lang="zh-CN"/>
          </a:p>
        </p:txBody>
      </p:sp>
      <p:pic>
        <p:nvPicPr>
          <p:cNvPr id="2097152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04918" y="1469015"/>
            <a:ext cx="7382164" cy="477476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4.12</a:t>
            </a:r>
            <a:endParaRPr altLang="en-US" dirty="0" lang="zh-CN"/>
          </a:p>
        </p:txBody>
      </p:sp>
      <p:sp>
        <p:nvSpPr>
          <p:cNvPr id="104859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9286" lnSpcReduction="10000"/>
          </a:bodyPr>
          <a:p>
            <a:pPr indent="-514350" marL="514350">
              <a:buAutoNum type="arabicPeriod"/>
            </a:pPr>
            <a:r>
              <a:rPr altLang="zh-CN" dirty="0" lang="en-US" smtClean="0"/>
              <a:t>(</a:t>
            </a:r>
            <a:r>
              <a:rPr altLang="en-US" dirty="0" lang="zh-CN"/>
              <a:t>流水</a:t>
            </a:r>
            <a:r>
              <a:rPr altLang="en-US" dirty="0" lang="zh-CN" smtClean="0"/>
              <a:t>线和多周期</a:t>
            </a:r>
            <a:r>
              <a:rPr altLang="zh-CN" dirty="0" lang="en-US" smtClean="0"/>
              <a:t>)</a:t>
            </a:r>
            <a:r>
              <a:rPr altLang="en-US" dirty="0" lang="zh-CN" smtClean="0"/>
              <a:t>时钟周期</a:t>
            </a:r>
            <a:r>
              <a:rPr altLang="en-US" dirty="0" lang="zh-CN"/>
              <a:t>照顾</a:t>
            </a:r>
            <a:r>
              <a:rPr altLang="en-US" dirty="0" lang="zh-CN" smtClean="0"/>
              <a:t>最慢的部件（水桶原理）</a:t>
            </a:r>
            <a:endParaRPr altLang="zh-CN" dirty="0" lang="en-US"/>
          </a:p>
          <a:p>
            <a:pPr indent="-514350" marL="514350">
              <a:buAutoNum type="arabicPeriod"/>
            </a:pPr>
            <a:r>
              <a:rPr altLang="en-US" dirty="0" lang="zh-CN"/>
              <a:t>虽然流水</a:t>
            </a:r>
            <a:r>
              <a:rPr altLang="en-US" dirty="0" lang="zh-CN" smtClean="0"/>
              <a:t>线提高了吞吐，但是每个指令的延时原则上都相同</a:t>
            </a:r>
            <a:endParaRPr altLang="zh-CN" dirty="0" lang="en-US" smtClean="0"/>
          </a:p>
          <a:p>
            <a:pPr indent="-514350" marL="514350">
              <a:buAutoNum type="arabicPeriod"/>
            </a:pPr>
            <a:r>
              <a:rPr altLang="en-US" dirty="0" lang="zh-CN" smtClean="0"/>
              <a:t>无</a:t>
            </a:r>
            <a:endParaRPr altLang="zh-CN" dirty="0" lang="en-US" smtClean="0"/>
          </a:p>
          <a:p>
            <a:pPr indent="-514350" marL="514350">
              <a:buAutoNum type="arabicPeriod"/>
            </a:pPr>
            <a:r>
              <a:rPr altLang="zh-CN" dirty="0" lang="en-US" err="1" smtClean="0"/>
              <a:t>lw</a:t>
            </a:r>
            <a:r>
              <a:rPr altLang="en-US" dirty="0" lang="zh-CN" smtClean="0"/>
              <a:t>和</a:t>
            </a:r>
            <a:r>
              <a:rPr altLang="zh-CN" dirty="0" lang="en-US" err="1" smtClean="0"/>
              <a:t>sw</a:t>
            </a:r>
            <a:r>
              <a:rPr altLang="en-US" dirty="0" lang="zh-CN" smtClean="0"/>
              <a:t>指令会使用</a:t>
            </a:r>
            <a:r>
              <a:rPr altLang="en-US" dirty="0" lang="zh-CN"/>
              <a:t>存储</a:t>
            </a:r>
            <a:r>
              <a:rPr altLang="en-US" dirty="0" lang="zh-CN" smtClean="0"/>
              <a:t>器，</a:t>
            </a:r>
            <a:r>
              <a:rPr altLang="zh-CN" dirty="0" lang="en-US" smtClean="0"/>
              <a:t>n</a:t>
            </a:r>
            <a:r>
              <a:rPr altLang="en-US" dirty="0" lang="zh-CN" smtClean="0"/>
              <a:t>条指令，完成需</a:t>
            </a:r>
            <a:r>
              <a:rPr altLang="zh-CN" dirty="0" lang="en-US" smtClean="0"/>
              <a:t>n+4</a:t>
            </a:r>
            <a:r>
              <a:rPr altLang="en-US" dirty="0" lang="zh-CN" smtClean="0"/>
              <a:t>个周期，</a:t>
            </a:r>
            <a:r>
              <a:rPr altLang="zh-CN" dirty="0" lang="en-US" smtClean="0"/>
              <a:t>0.25n</a:t>
            </a:r>
            <a:r>
              <a:rPr altLang="en-US" dirty="0" lang="zh-CN" smtClean="0"/>
              <a:t>个周期使用了存储器</a:t>
            </a:r>
            <a:endParaRPr altLang="zh-CN" dirty="0" lang="en-US" smtClean="0"/>
          </a:p>
          <a:p>
            <a:pPr indent="-514350" marL="514350">
              <a:buAutoNum type="arabicPeriod"/>
            </a:pPr>
            <a:r>
              <a:rPr altLang="en-US" dirty="0" lang="zh-CN" smtClean="0"/>
              <a:t>除</a:t>
            </a:r>
            <a:r>
              <a:rPr altLang="zh-CN" dirty="0" lang="en-US" smtClean="0"/>
              <a:t>jump</a:t>
            </a:r>
            <a:r>
              <a:rPr altLang="en-US" dirty="0" lang="zh-CN" smtClean="0"/>
              <a:t>指令和</a:t>
            </a:r>
            <a:r>
              <a:rPr altLang="zh-CN" dirty="0" lang="en-US" smtClean="0"/>
              <a:t>branch</a:t>
            </a:r>
            <a:r>
              <a:rPr altLang="en-US" dirty="0" lang="zh-CN" smtClean="0"/>
              <a:t>指令外均写寄存器，同上</a:t>
            </a:r>
            <a:endParaRPr altLang="zh-CN" dirty="0" lang="en-US" smtClean="0"/>
          </a:p>
          <a:p>
            <a:pPr indent="-514350" marL="514350">
              <a:buAutoNum type="arabicPeriod"/>
            </a:pPr>
            <a:r>
              <a:rPr altLang="zh-CN" dirty="0" lang="en-US" smtClean="0"/>
              <a:t>(</a:t>
            </a:r>
            <a:r>
              <a:rPr altLang="en-US" dirty="0" lang="zh-CN" smtClean="0">
                <a:solidFill>
                  <a:srgbClr val="FF0000"/>
                </a:solidFill>
              </a:rPr>
              <a:t>答案有误</a:t>
            </a:r>
            <a:r>
              <a:rPr altLang="zh-CN" dirty="0" lang="en-US" smtClean="0"/>
              <a:t>) </a:t>
            </a:r>
          </a:p>
          <a:p>
            <a:pPr indent="0" marL="0">
              <a:buNone/>
            </a:pPr>
            <a:r>
              <a:rPr altLang="zh-CN" dirty="0" lang="en-US" smtClean="0"/>
              <a:t>     </a:t>
            </a:r>
            <a:r>
              <a:rPr altLang="en-US" dirty="0" lang="zh-CN" smtClean="0"/>
              <a:t>流水线：</a:t>
            </a:r>
            <a:r>
              <a:rPr altLang="zh-CN" dirty="0" lang="en-US" smtClean="0"/>
              <a:t>1</a:t>
            </a:r>
          </a:p>
          <a:p>
            <a:pPr indent="0" marL="0">
              <a:buNone/>
            </a:pPr>
            <a:r>
              <a:rPr altLang="zh-CN" dirty="0" lang="en-US"/>
              <a:t> </a:t>
            </a:r>
            <a:r>
              <a:rPr altLang="zh-CN" dirty="0" lang="en-US" smtClean="0"/>
              <a:t>    </a:t>
            </a:r>
            <a:r>
              <a:rPr altLang="en-US" dirty="0" lang="zh-CN" smtClean="0"/>
              <a:t>单</a:t>
            </a:r>
            <a:r>
              <a:rPr altLang="en-US" dirty="0" lang="zh-CN"/>
              <a:t>周</a:t>
            </a:r>
            <a:r>
              <a:rPr altLang="en-US" dirty="0" lang="zh-CN" smtClean="0"/>
              <a:t>期：</a:t>
            </a:r>
            <a:r>
              <a:rPr altLang="zh-CN" dirty="0" lang="en-US" smtClean="0"/>
              <a:t>3.3/4.0</a:t>
            </a:r>
          </a:p>
          <a:p>
            <a:pPr indent="0" marL="0">
              <a:buNone/>
            </a:pPr>
            <a:r>
              <a:rPr altLang="zh-CN" dirty="0" lang="en-US" smtClean="0"/>
              <a:t>     </a:t>
            </a:r>
            <a:r>
              <a:rPr altLang="en-US" dirty="0" lang="zh-CN" smtClean="0"/>
              <a:t>多</a:t>
            </a:r>
            <a:r>
              <a:rPr altLang="en-US" dirty="0" lang="zh-CN"/>
              <a:t>周期</a:t>
            </a:r>
            <a:r>
              <a:rPr altLang="zh-CN" dirty="0" lang="en-US"/>
              <a:t>50% * 4 + 25% * </a:t>
            </a:r>
            <a:r>
              <a:rPr altLang="zh-CN" dirty="0" lang="en-US">
                <a:solidFill>
                  <a:srgbClr val="FF0000"/>
                </a:solidFill>
              </a:rPr>
              <a:t>3</a:t>
            </a:r>
            <a:r>
              <a:rPr altLang="zh-CN" dirty="0" lang="en-US"/>
              <a:t> + 15% * 5 + 10% * 4 = </a:t>
            </a:r>
            <a:r>
              <a:rPr altLang="zh-CN" dirty="0" lang="en-US" smtClean="0"/>
              <a:t>3.9 / 4.05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4.13</a:t>
            </a:r>
            <a:endParaRPr altLang="en-US" dirty="0" lang="zh-CN"/>
          </a:p>
        </p:txBody>
      </p:sp>
      <p:pic>
        <p:nvPicPr>
          <p:cNvPr id="2097153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87248" y="736703"/>
            <a:ext cx="7271897" cy="4351338"/>
          </a:xfrm>
        </p:spPr>
      </p:pic>
      <p:pic>
        <p:nvPicPr>
          <p:cNvPr id="2097154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87248" y="5088041"/>
            <a:ext cx="7589520" cy="127254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4.13</a:t>
            </a:r>
            <a:endParaRPr altLang="en-US" dirty="0" lang="zh-CN"/>
          </a:p>
        </p:txBody>
      </p:sp>
      <p:sp>
        <p:nvSpPr>
          <p:cNvPr id="1048607" name="内容占位符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1690688"/>
            <a:ext cx="10515600" cy="4486275"/>
          </a:xfrm>
          <a:blipFill>
            <a:blip xmlns:r="http://schemas.openxmlformats.org/officeDocument/2006/relationships" r:embed="rId1"/>
            <a:stretch>
              <a:fillRect l="-1043" t="-2310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4.13</a:t>
            </a:r>
            <a:endParaRPr altLang="en-US" dirty="0" lang="zh-CN"/>
          </a:p>
        </p:txBody>
      </p:sp>
      <p:sp>
        <p:nvSpPr>
          <p:cNvPr id="1048612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p>
            <a:r>
              <a:rPr altLang="en-US" dirty="0" lang="zh-CN"/>
              <a:t>转</a:t>
            </a:r>
            <a:r>
              <a:rPr altLang="en-US" dirty="0" lang="zh-CN" smtClean="0"/>
              <a:t>发可消除冲突</a:t>
            </a:r>
            <a:endParaRPr altLang="zh-CN" dirty="0" lang="en-US" smtClean="0"/>
          </a:p>
          <a:p>
            <a:pPr lvl="1"/>
            <a:r>
              <a:rPr altLang="en-US" dirty="0" lang="zh-CN" smtClean="0"/>
              <a:t>写回和读取间隔少于</a:t>
            </a:r>
            <a:r>
              <a:rPr altLang="zh-CN" dirty="0" lang="en-US" smtClean="0"/>
              <a:t>2</a:t>
            </a:r>
            <a:r>
              <a:rPr altLang="en-US" dirty="0" lang="zh-CN" smtClean="0"/>
              <a:t>周期</a:t>
            </a:r>
            <a:endParaRPr altLang="zh-CN" dirty="0" lang="en-US" smtClean="0"/>
          </a:p>
          <a:p>
            <a:pPr lvl="1"/>
            <a:r>
              <a:rPr altLang="en-US" dirty="0" lang="zh-CN" smtClean="0"/>
              <a:t>不是</a:t>
            </a:r>
            <a:r>
              <a:rPr altLang="zh-CN" dirty="0" lang="en-US" smtClean="0"/>
              <a:t>load-use</a:t>
            </a:r>
            <a:r>
              <a:rPr altLang="en-US" dirty="0" lang="zh-CN" smtClean="0"/>
              <a:t>冲突</a:t>
            </a:r>
            <a:endParaRPr altLang="zh-CN" dirty="0" lang="en-US" smtClean="0"/>
          </a:p>
          <a:p>
            <a:pPr lvl="1"/>
            <a:r>
              <a:rPr altLang="en-US" dirty="0" lang="zh-CN" smtClean="0"/>
              <a:t>转发和插入</a:t>
            </a:r>
            <a:r>
              <a:rPr altLang="zh-CN" dirty="0" lang="en-US" err="1" smtClean="0"/>
              <a:t>nop</a:t>
            </a:r>
            <a:r>
              <a:rPr altLang="en-US" dirty="0" lang="zh-CN" smtClean="0"/>
              <a:t>均可消除</a:t>
            </a:r>
            <a:endParaRPr altLang="zh-CN" dirty="0" lang="en-US" smtClean="0"/>
          </a:p>
          <a:p>
            <a:pPr indent="0" marL="0">
              <a:buNone/>
            </a:pPr>
            <a:endParaRPr altLang="zh-CN" dirty="0" lang="en-US" smtClean="0"/>
          </a:p>
          <a:p>
            <a:r>
              <a:rPr altLang="en-US" dirty="0" lang="zh-CN"/>
              <a:t>转</a:t>
            </a:r>
            <a:r>
              <a:rPr altLang="en-US" dirty="0" lang="zh-CN" smtClean="0"/>
              <a:t>发不可消除冲突</a:t>
            </a:r>
            <a:endParaRPr altLang="zh-CN" dirty="0" lang="en-US" smtClean="0"/>
          </a:p>
          <a:p>
            <a:pPr lvl="1"/>
            <a:r>
              <a:rPr altLang="zh-CN" dirty="0" lang="en-US" smtClean="0"/>
              <a:t>load-use</a:t>
            </a:r>
            <a:r>
              <a:rPr altLang="en-US" dirty="0" lang="zh-CN" smtClean="0"/>
              <a:t>冲突</a:t>
            </a:r>
            <a:r>
              <a:rPr altLang="zh-CN" dirty="0" lang="en-US" smtClean="0"/>
              <a:t>(</a:t>
            </a:r>
            <a:r>
              <a:rPr altLang="en-US" dirty="0" lang="zh-CN" smtClean="0"/>
              <a:t>特别</a:t>
            </a:r>
            <a:r>
              <a:rPr altLang="zh-CN" dirty="0" lang="en-US" err="1" smtClean="0"/>
              <a:t>lw+R</a:t>
            </a:r>
            <a:r>
              <a:rPr altLang="zh-CN" dirty="0" lang="en-US" smtClean="0"/>
              <a:t>)</a:t>
            </a:r>
            <a:endParaRPr altLang="zh-CN" dirty="0" lang="en-US"/>
          </a:p>
          <a:p>
            <a:pPr lvl="1"/>
            <a:r>
              <a:rPr altLang="en-US" dirty="0" lang="zh-CN" smtClean="0"/>
              <a:t>必须插入</a:t>
            </a:r>
            <a:r>
              <a:rPr altLang="zh-CN" dirty="0" lang="en-US" err="1" smtClean="0"/>
              <a:t>nop</a:t>
            </a:r>
            <a:endParaRPr altLang="zh-CN" dirty="0" lang="en-US" smtClean="0"/>
          </a:p>
          <a:p>
            <a:pPr indent="0" marL="0">
              <a:buNone/>
            </a:pPr>
            <a:endParaRPr altLang="zh-CN" dirty="0" lang="en-US"/>
          </a:p>
        </p:txBody>
      </p:sp>
      <p:pic>
        <p:nvPicPr>
          <p:cNvPr id="2097155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05951" y="630048"/>
            <a:ext cx="7086049" cy="3462177"/>
          </a:xfrm>
          <a:prstGeom prst="rect"/>
        </p:spPr>
      </p:pic>
      <p:pic>
        <p:nvPicPr>
          <p:cNvPr id="2097156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05951" y="4507620"/>
            <a:ext cx="7086049" cy="199735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4.13</a:t>
            </a:r>
            <a:endParaRPr altLang="en-US" dirty="0" lang="zh-CN"/>
          </a:p>
        </p:txBody>
      </p:sp>
      <p:sp>
        <p:nvSpPr>
          <p:cNvPr id="1048617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p>
            <a:r>
              <a:rPr altLang="en-US" dirty="0" lang="zh-CN" smtClean="0"/>
              <a:t>如何插入</a:t>
            </a:r>
            <a:r>
              <a:rPr altLang="zh-CN" dirty="0" lang="en-US" err="1" smtClean="0"/>
              <a:t>nop</a:t>
            </a:r>
            <a:r>
              <a:rPr altLang="en-US" dirty="0" lang="zh-CN" smtClean="0"/>
              <a:t>解决冲突</a:t>
            </a:r>
            <a:endParaRPr altLang="zh-CN" dirty="0" lang="en-US" smtClean="0"/>
          </a:p>
          <a:p>
            <a:pPr lvl="1"/>
            <a:r>
              <a:rPr altLang="zh-CN" dirty="0" lang="zh-CN" smtClean="0"/>
              <a:t>保证</a:t>
            </a:r>
            <a:r>
              <a:rPr altLang="zh-CN" dirty="0" lang="zh-CN" smtClean="0"/>
              <a:t>写</a:t>
            </a:r>
            <a:r>
              <a:rPr altLang="zh-CN" dirty="0" lang="zh-CN" smtClean="0"/>
              <a:t>指令</a:t>
            </a:r>
            <a:r>
              <a:rPr altLang="zh-CN" dirty="0" lang="zh-CN" smtClean="0"/>
              <a:t>和</a:t>
            </a:r>
            <a:r>
              <a:rPr altLang="zh-CN" dirty="0" lang="zh-CN" smtClean="0"/>
              <a:t>读</a:t>
            </a:r>
            <a:r>
              <a:rPr altLang="zh-CN" dirty="0" lang="zh-CN" smtClean="0"/>
              <a:t>指令</a:t>
            </a:r>
            <a:r>
              <a:rPr altLang="zh-CN" dirty="0" lang="zh-CN" smtClean="0"/>
              <a:t>间隔</a:t>
            </a:r>
            <a:r>
              <a:rPr altLang="zh-CN" dirty="0" lang="zh-CN" smtClean="0"/>
              <a:t>至少</a:t>
            </a:r>
            <a:r>
              <a:rPr altLang="zh-CN" dirty="0" lang="zh-CN" smtClean="0"/>
              <a:t>两个</a:t>
            </a:r>
            <a:r>
              <a:rPr altLang="zh-CN" dirty="0" lang="zh-CN" smtClean="0"/>
              <a:t>周期</a:t>
            </a:r>
            <a:endParaRPr altLang="zh-CN" dirty="0" lang="en-US" smtClean="0"/>
          </a:p>
          <a:p>
            <a:pPr lvl="1"/>
            <a:endParaRPr altLang="zh-CN" dirty="0" lang="en-US" smtClean="0"/>
          </a:p>
          <a:p>
            <a:pPr lvl="1"/>
            <a:r>
              <a:rPr altLang="zh-CN" dirty="0" lang="zh-CN" smtClean="0"/>
              <a:t>插入</a:t>
            </a:r>
            <a:r>
              <a:rPr altLang="zh-CN" dirty="0" lang="en-US" smtClean="0"/>
              <a:t>2</a:t>
            </a:r>
            <a:r>
              <a:rPr altLang="zh-CN" dirty="0" lang="zh-CN" smtClean="0"/>
              <a:t>个</a:t>
            </a:r>
            <a:r>
              <a:rPr altLang="zh-CN" dirty="0" lang="en-US" smtClean="0"/>
              <a:t>nop</a:t>
            </a:r>
            <a:r>
              <a:rPr altLang="zh-CN" dirty="0" lang="zh-CN" smtClean="0"/>
              <a:t>和</a:t>
            </a:r>
            <a:r>
              <a:rPr altLang="zh-CN" dirty="0" lang="zh-CN" smtClean="0"/>
              <a:t>插入</a:t>
            </a:r>
            <a:r>
              <a:rPr altLang="zh-CN" dirty="0" lang="en-US" smtClean="0"/>
              <a:t>3</a:t>
            </a:r>
            <a:r>
              <a:rPr altLang="zh-CN" dirty="0" lang="zh-CN" smtClean="0"/>
              <a:t>个</a:t>
            </a:r>
            <a:r>
              <a:rPr altLang="zh-CN" dirty="0" lang="en-US" smtClean="0"/>
              <a:t>nop</a:t>
            </a:r>
            <a:r>
              <a:rPr altLang="zh-CN" dirty="0" lang="zh-CN" smtClean="0"/>
              <a:t>的</a:t>
            </a:r>
            <a:r>
              <a:rPr altLang="zh-CN" dirty="0" lang="zh-CN" smtClean="0"/>
              <a:t>区别</a:t>
            </a:r>
            <a:endParaRPr altLang="zh-CN" dirty="0" lang="en-US" smtClean="0"/>
          </a:p>
        </p:txBody>
      </p:sp>
      <p:pic>
        <p:nvPicPr>
          <p:cNvPr id="2097157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51112" y="536416"/>
            <a:ext cx="10040888" cy="73517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49832" y="1556182"/>
            <a:ext cx="7086049" cy="3462177"/>
          </a:xfrm>
          <a:prstGeom prst="rect"/>
        </p:spPr>
      </p:pic>
      <p:sp>
        <p:nvSpPr>
          <p:cNvPr id="104862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4.13</a:t>
            </a:r>
            <a:endParaRPr altLang="en-US" dirty="0" lang="zh-CN"/>
          </a:p>
        </p:txBody>
      </p:sp>
      <p:sp>
        <p:nvSpPr>
          <p:cNvPr id="1048622" name="内容占位符 2"/>
          <p:cNvSpPr>
            <a:spLocks noGrp="1"/>
          </p:cNvSpPr>
          <p:nvPr>
            <p:ph idx="1"/>
          </p:nvPr>
        </p:nvSpPr>
        <p:spPr>
          <a:xfrm>
            <a:off x="769092" y="1825625"/>
            <a:ext cx="4594741" cy="4351338"/>
          </a:xfrm>
        </p:spPr>
        <p:txBody>
          <a:bodyPr>
            <a:normAutofit/>
          </a:bodyPr>
          <a:p>
            <a:r>
              <a:rPr altLang="en-US" dirty="0" lang="zh-CN" smtClean="0"/>
              <a:t>只有</a:t>
            </a:r>
            <a:r>
              <a:rPr altLang="zh-CN" dirty="0" lang="en-US" smtClean="0"/>
              <a:t>ALU</a:t>
            </a:r>
            <a:r>
              <a:rPr altLang="en-US" dirty="0" lang="zh-CN" smtClean="0"/>
              <a:t>至</a:t>
            </a:r>
            <a:r>
              <a:rPr altLang="zh-CN" dirty="0" lang="en-US" smtClean="0"/>
              <a:t>ALU</a:t>
            </a:r>
            <a:r>
              <a:rPr altLang="en-US" dirty="0" lang="zh-CN" smtClean="0"/>
              <a:t>的转</a:t>
            </a:r>
            <a:r>
              <a:rPr altLang="en-US" dirty="0" lang="zh-CN" smtClean="0"/>
              <a:t>发</a:t>
            </a:r>
            <a:endParaRPr altLang="zh-CN" dirty="0" lang="en-US" smtClean="0"/>
          </a:p>
          <a:p>
            <a:pPr lvl="1"/>
            <a:r>
              <a:rPr altLang="en-US" dirty="0" lang="zh-CN"/>
              <a:t>支持</a:t>
            </a:r>
            <a:r>
              <a:rPr altLang="zh-CN" dirty="0" lang="en-US" smtClean="0"/>
              <a:t>R </a:t>
            </a:r>
            <a:r>
              <a:rPr altLang="zh-CN" dirty="0" lang="en-US"/>
              <a:t>+ </a:t>
            </a:r>
            <a:r>
              <a:rPr altLang="zh-CN" dirty="0" lang="en-US" smtClean="0"/>
              <a:t>R</a:t>
            </a:r>
          </a:p>
          <a:p>
            <a:pPr lvl="1"/>
            <a:r>
              <a:rPr altLang="en-US" dirty="0" lang="zh-CN" smtClean="0"/>
              <a:t>支持</a:t>
            </a:r>
            <a:r>
              <a:rPr altLang="zh-CN" dirty="0" lang="en-US" smtClean="0"/>
              <a:t>R </a:t>
            </a:r>
            <a:r>
              <a:rPr altLang="zh-CN" dirty="0" lang="en-US"/>
              <a:t>+ </a:t>
            </a:r>
            <a:r>
              <a:rPr altLang="zh-CN" dirty="0" lang="en-US" smtClean="0"/>
              <a:t>branch</a:t>
            </a:r>
          </a:p>
          <a:p>
            <a:pPr lvl="1"/>
            <a:r>
              <a:rPr altLang="en-US" dirty="0" lang="zh-CN" smtClean="0"/>
              <a:t>不支持</a:t>
            </a:r>
            <a:r>
              <a:rPr altLang="zh-CN" dirty="0" lang="en-US" err="1" smtClean="0"/>
              <a:t>lw</a:t>
            </a:r>
            <a:r>
              <a:rPr altLang="zh-CN" dirty="0" lang="en-US" err="1" smtClean="0"/>
              <a:t>+R</a:t>
            </a:r>
            <a:endParaRPr altLang="zh-CN" dirty="0" lang="en-US" smtClean="0"/>
          </a:p>
          <a:p>
            <a:pPr lvl="1"/>
            <a:r>
              <a:rPr altLang="en-US" dirty="0" lang="zh-CN"/>
              <a:t>不支</a:t>
            </a:r>
            <a:r>
              <a:rPr altLang="en-US" dirty="0" lang="zh-CN" smtClean="0"/>
              <a:t>持</a:t>
            </a:r>
            <a:r>
              <a:rPr altLang="zh-CN" dirty="0" lang="en-US" err="1" smtClean="0"/>
              <a:t>lw+sw</a:t>
            </a:r>
            <a:endParaRPr altLang="zh-CN" dirty="0" lang="en-US" smtClean="0"/>
          </a:p>
          <a:p>
            <a:pPr lvl="1"/>
            <a:r>
              <a:rPr altLang="en-US" dirty="0" lang="zh-CN" smtClean="0"/>
              <a:t>不</a:t>
            </a:r>
            <a:r>
              <a:rPr altLang="en-US" dirty="0" lang="zh-CN"/>
              <a:t>支</a:t>
            </a:r>
            <a:r>
              <a:rPr altLang="en-US" dirty="0" lang="zh-CN" smtClean="0"/>
              <a:t>持</a:t>
            </a:r>
            <a:r>
              <a:rPr altLang="zh-CN" dirty="0" lang="en-US" err="1" smtClean="0"/>
              <a:t>lw+branch</a:t>
            </a:r>
            <a:endParaRPr altLang="zh-CN" dirty="0" lang="en-US" smtClean="0"/>
          </a:p>
          <a:p>
            <a:pPr lvl="1"/>
            <a:r>
              <a:rPr altLang="en-US" dirty="0" lang="zh-CN"/>
              <a:t>不支持</a:t>
            </a:r>
            <a:r>
              <a:rPr altLang="zh-CN" dirty="0" lang="en-US" err="1" smtClean="0"/>
              <a:t>R+sw</a:t>
            </a:r>
            <a:r>
              <a:rPr altLang="zh-CN" dirty="0" lang="en-US" smtClean="0"/>
              <a:t/>
            </a:r>
            <a:br>
              <a:rPr altLang="zh-CN" dirty="0" lang="en-US" smtClean="0"/>
            </a:br>
            <a:endParaRPr altLang="zh-CN" dirty="0" lang="en-US" smtClean="0"/>
          </a:p>
        </p:txBody>
      </p:sp>
      <p:sp>
        <p:nvSpPr>
          <p:cNvPr id="1048623" name="椭圆 6"/>
          <p:cNvSpPr/>
          <p:nvPr/>
        </p:nvSpPr>
        <p:spPr>
          <a:xfrm>
            <a:off x="8492856" y="2088879"/>
            <a:ext cx="414002" cy="1585732"/>
          </a:xfrm>
          <a:prstGeom prst="ellipse"/>
          <a:solidFill>
            <a:schemeClr val="bg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4.16</a:t>
            </a:r>
            <a:endParaRPr altLang="en-US" dirty="0" lang="zh-CN"/>
          </a:p>
        </p:txBody>
      </p:sp>
      <p:pic>
        <p:nvPicPr>
          <p:cNvPr id="2097159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45790" y="1530061"/>
            <a:ext cx="7573337" cy="512701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计算机组成原理HW4</dc:title>
  <dc:creator>Luo Yongping</dc:creator>
  <cp:lastModifiedBy>Luo Yongping</cp:lastModifiedBy>
  <dcterms:created xsi:type="dcterms:W3CDTF">2019-05-14T21:07:58Z</dcterms:created>
  <dcterms:modified xsi:type="dcterms:W3CDTF">2019-06-13T01:51:44Z</dcterms:modified>
</cp:coreProperties>
</file>