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112" d="100"/>
          <a:sy n="112"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e\Desktop\balloon\result\&#27719;&#2463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e\Desktop\balloon\result\&#27719;&#2463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zh-CN" altLang="en-US" sz="2000" b="1" dirty="0">
                <a:solidFill>
                  <a:schemeClr val="tx1"/>
                </a:solidFill>
              </a:rPr>
              <a:t>分数段人数统计</a:t>
            </a:r>
          </a:p>
        </c:rich>
      </c:tx>
      <c:layout>
        <c:manualLayout>
          <c:xMode val="edge"/>
          <c:yMode val="edge"/>
          <c:x val="0.31104981832540585"/>
          <c:y val="6.4465800764433746E-3"/>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16675527001228069"/>
          <c:y val="0.20207900727534153"/>
          <c:w val="0.78723740504196815"/>
          <c:h val="0.53188626762022473"/>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假想!$F$52:$J$52</c:f>
              <c:strCache>
                <c:ptCount val="5"/>
                <c:pt idx="0">
                  <c:v>&lt;7分</c:v>
                </c:pt>
                <c:pt idx="1">
                  <c:v>7分</c:v>
                </c:pt>
                <c:pt idx="2">
                  <c:v>8分</c:v>
                </c:pt>
                <c:pt idx="3">
                  <c:v>9分</c:v>
                </c:pt>
                <c:pt idx="4">
                  <c:v>10分</c:v>
                </c:pt>
              </c:strCache>
            </c:strRef>
          </c:cat>
          <c:val>
            <c:numRef>
              <c:f>假想!$F$53:$J$53</c:f>
              <c:numCache>
                <c:formatCode>General</c:formatCode>
                <c:ptCount val="5"/>
                <c:pt idx="0">
                  <c:v>0</c:v>
                </c:pt>
                <c:pt idx="1">
                  <c:v>10</c:v>
                </c:pt>
                <c:pt idx="2">
                  <c:v>22</c:v>
                </c:pt>
                <c:pt idx="3">
                  <c:v>49</c:v>
                </c:pt>
                <c:pt idx="4">
                  <c:v>61</c:v>
                </c:pt>
              </c:numCache>
            </c:numRef>
          </c:val>
          <c:extLst>
            <c:ext xmlns:c16="http://schemas.microsoft.com/office/drawing/2014/chart" uri="{C3380CC4-5D6E-409C-BE32-E72D297353CC}">
              <c16:uniqueId val="{00000000-8357-40A9-8C3B-994B9A618BE2}"/>
            </c:ext>
          </c:extLst>
        </c:ser>
        <c:dLbls>
          <c:showLegendKey val="0"/>
          <c:showVal val="0"/>
          <c:showCatName val="0"/>
          <c:showSerName val="0"/>
          <c:showPercent val="0"/>
          <c:showBubbleSize val="0"/>
        </c:dLbls>
        <c:gapWidth val="120"/>
        <c:overlap val="-27"/>
        <c:axId val="558542384"/>
        <c:axId val="558543040"/>
      </c:barChart>
      <c:catAx>
        <c:axId val="558542384"/>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zh-CN" altLang="en-US" sz="1600" b="1" dirty="0"/>
                  <a:t>分数</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58543040"/>
        <c:crosses val="autoZero"/>
        <c:auto val="1"/>
        <c:lblAlgn val="ctr"/>
        <c:lblOffset val="100"/>
        <c:noMultiLvlLbl val="0"/>
      </c:catAx>
      <c:valAx>
        <c:axId val="558543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zh-CN" altLang="en-US" sz="1600" b="1" dirty="0"/>
                  <a:t>人数</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58542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19379844961239"/>
          <c:y val="0.21504237288135594"/>
          <c:w val="0.71511627906976749"/>
          <c:h val="0.78177966101694918"/>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897-4463-982A-62E4ACF3657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897-4463-982A-62E4ACF3657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897-4463-982A-62E4ACF3657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897-4463-982A-62E4ACF3657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897-4463-982A-62E4ACF36570}"/>
              </c:ext>
            </c:extLst>
          </c:dPt>
          <c:dLbls>
            <c:dLbl>
              <c:idx val="0"/>
              <c:delete val="1"/>
              <c:extLst>
                <c:ext xmlns:c15="http://schemas.microsoft.com/office/drawing/2012/chart" uri="{CE6537A1-D6FC-4f65-9D91-7224C49458BB}"/>
                <c:ext xmlns:c16="http://schemas.microsoft.com/office/drawing/2014/chart" uri="{C3380CC4-5D6E-409C-BE32-E72D297353CC}">
                  <c16:uniqueId val="{00000001-8897-4463-982A-62E4ACF36570}"/>
                </c:ext>
              </c:extLst>
            </c:dLbl>
            <c:dLbl>
              <c:idx val="1"/>
              <c:layout>
                <c:manualLayout>
                  <c:x val="-7.6920130623207059E-2"/>
                  <c:y val="0.21504237288135594"/>
                </c:manualLayout>
              </c:layout>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chemeClr val="tx1">
                          <a:lumMod val="75000"/>
                          <a:lumOff val="25000"/>
                        </a:schemeClr>
                      </a:solidFill>
                      <a:latin typeface="+mn-lt"/>
                      <a:ea typeface="+mn-ea"/>
                      <a:cs typeface="+mn-cs"/>
                    </a:defRPr>
                  </a:pPr>
                  <a:endParaRPr lang="zh-CN"/>
                </a:p>
              </c:txPr>
              <c:showLegendKey val="0"/>
              <c:showVal val="0"/>
              <c:showCatName val="1"/>
              <c:showSerName val="0"/>
              <c:showPercent val="1"/>
              <c:showBubbleSize val="0"/>
              <c:extLst>
                <c:ext xmlns:c15="http://schemas.microsoft.com/office/drawing/2012/chart" uri="{CE6537A1-D6FC-4f65-9D91-7224C49458BB}">
                  <c15:layout>
                    <c:manualLayout>
                      <c:w val="0.13176371848867727"/>
                      <c:h val="0.22360169491525425"/>
                    </c:manualLayout>
                  </c15:layout>
                </c:ext>
                <c:ext xmlns:c16="http://schemas.microsoft.com/office/drawing/2014/chart" uri="{C3380CC4-5D6E-409C-BE32-E72D297353CC}">
                  <c16:uniqueId val="{00000003-8897-4463-982A-62E4ACF36570}"/>
                </c:ext>
              </c:extLst>
            </c:dLbl>
            <c:dLbl>
              <c:idx val="3"/>
              <c:layout>
                <c:manualLayout>
                  <c:x val="-0.16660440700726362"/>
                  <c:y val="-0.1058474576271187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897-4463-982A-62E4ACF36570}"/>
                </c:ext>
              </c:extLst>
            </c:dLbl>
            <c:dLbl>
              <c:idx val="4"/>
              <c:layout>
                <c:manualLayout>
                  <c:x val="0.21852713178294575"/>
                  <c:y val="7.313559322033898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8897-4463-982A-62E4ACF36570}"/>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zh-CN"/>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假想!$F$52:$J$52</c:f>
              <c:strCache>
                <c:ptCount val="5"/>
                <c:pt idx="0">
                  <c:v>&lt;7分</c:v>
                </c:pt>
                <c:pt idx="1">
                  <c:v>7分</c:v>
                </c:pt>
                <c:pt idx="2">
                  <c:v>8分</c:v>
                </c:pt>
                <c:pt idx="3">
                  <c:v>9分</c:v>
                </c:pt>
                <c:pt idx="4">
                  <c:v>10分</c:v>
                </c:pt>
              </c:strCache>
            </c:strRef>
          </c:cat>
          <c:val>
            <c:numRef>
              <c:f>假想!$F$53:$J$53</c:f>
              <c:numCache>
                <c:formatCode>General</c:formatCode>
                <c:ptCount val="5"/>
                <c:pt idx="0">
                  <c:v>0</c:v>
                </c:pt>
                <c:pt idx="1">
                  <c:v>10</c:v>
                </c:pt>
                <c:pt idx="2">
                  <c:v>22</c:v>
                </c:pt>
                <c:pt idx="3">
                  <c:v>49</c:v>
                </c:pt>
                <c:pt idx="4">
                  <c:v>61</c:v>
                </c:pt>
              </c:numCache>
            </c:numRef>
          </c:val>
          <c:extLst>
            <c:ext xmlns:c16="http://schemas.microsoft.com/office/drawing/2014/chart" uri="{C3380CC4-5D6E-409C-BE32-E72D297353CC}">
              <c16:uniqueId val="{0000000A-8897-4463-982A-62E4ACF3657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99FB1-4CC4-4D67-835C-B4868C7413FC}"/>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988CC7-DCAC-4E1E-B30A-56D5DB8E183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099B94-F11E-4F19-804C-7530FAC22757}"/>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5C854CDC-86B2-4D6D-BFA4-911972CBD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85BA8E-9874-4C8E-9BFB-532A4C9D5CA5}"/>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199292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4262A-610F-4BBB-B3CE-8FB7281C5E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4371B0-55CC-4DC5-B9B7-EAFD8C9D6A0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C27B7E-35D2-4500-955B-0302EAD4D020}"/>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67C57BB5-1E8B-41CD-96B2-DEBAB3B42A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70E23E-010C-4D0C-8702-C8036B08F781}"/>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1094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9BD486-A521-4A59-85DC-B389D65395BA}"/>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284B9B-7407-4E5F-9C2C-E3C3A91C22B1}"/>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E4261F-AD74-41A5-BB0C-45FF3604E92A}"/>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C630777A-40C8-44E0-8D61-D1C6535784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33AA56-3D1C-492D-9AC0-36DED28DC047}"/>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156395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431E5-2993-4B8F-95BA-0ED00E153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525B1C-7D38-4EAD-826D-DF167956D18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AC04CA-855A-4A69-B8E7-9EAD33CDC2DB}"/>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667DFA5C-3346-4310-8CB8-232FFD1F30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46A01D-5220-4378-9AE9-0AF4F15E1586}"/>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355477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3E02B-72C9-4C5A-B8DF-51EF59F2FC5D}"/>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2741F9-8F36-4C71-A07C-8B07D19A7667}"/>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1BE4390-1708-4134-BB17-3E6411AD3A15}"/>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FF6A5A9B-1F8E-45D4-93DC-730FCBA3B4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357EBF-A9FD-48FE-B672-EE08C4678BBE}"/>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117227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CACB-59EC-4898-A0FB-38578CA13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2E4D32-8875-436E-B180-278D011F022D}"/>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3F6F2AE-0D41-4F90-A7DD-A11D7397EA40}"/>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A1FA416-4C87-4E0E-BC89-A8881F7C05CC}"/>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6" name="页脚占位符 5">
            <a:extLst>
              <a:ext uri="{FF2B5EF4-FFF2-40B4-BE49-F238E27FC236}">
                <a16:creationId xmlns:a16="http://schemas.microsoft.com/office/drawing/2014/main" id="{DC2C7DDA-9673-4D67-99D4-AFCE4B231C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E5DE8B-A634-4688-9720-E18B35B4F159}"/>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41704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F106A-39A0-4B94-B592-65E5D12570D7}"/>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66DD0F-53FE-4EA5-AF15-574D62901109}"/>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B63C9F-6F8C-4BBB-9381-9BB954FFE1C1}"/>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3CC956-17FB-4C0A-8E89-14D7C525FC79}"/>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63CAA4-45C7-4FFE-AD89-625B3DFE9980}"/>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7AA12A5-338F-4821-80E1-305001446EE7}"/>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8" name="页脚占位符 7">
            <a:extLst>
              <a:ext uri="{FF2B5EF4-FFF2-40B4-BE49-F238E27FC236}">
                <a16:creationId xmlns:a16="http://schemas.microsoft.com/office/drawing/2014/main" id="{646E373C-A1A0-4D6A-81CA-CE5C003399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2FCCA44-EF69-4DFD-AFA8-C84B038201B3}"/>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21062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4DCE6-1DCC-479D-BB13-F23A53B5F14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941B39-5066-477C-AEF8-C766DFA3FD6B}"/>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4" name="页脚占位符 3">
            <a:extLst>
              <a:ext uri="{FF2B5EF4-FFF2-40B4-BE49-F238E27FC236}">
                <a16:creationId xmlns:a16="http://schemas.microsoft.com/office/drawing/2014/main" id="{6DC734E0-3147-4B7F-95D4-A7066C2384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8B632A-4988-4203-8F74-F914F107D02F}"/>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51940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3B6A95-8D31-4A15-8C45-F6C52D458E7D}"/>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3" name="页脚占位符 2">
            <a:extLst>
              <a:ext uri="{FF2B5EF4-FFF2-40B4-BE49-F238E27FC236}">
                <a16:creationId xmlns:a16="http://schemas.microsoft.com/office/drawing/2014/main" id="{4A72C30D-716E-4B63-B4F7-60AF9E634A1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BC12B6-C59D-497B-AC31-EF37EA30EFC5}"/>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1285572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F0C57-BE24-471D-9073-1236E03D9CFD}"/>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A850B1D-8851-4C27-A64E-E1BDB627B5AC}"/>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D8F992-5AFC-4D36-90EC-FC8174E1473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BBE0AE-AD34-415F-B4AB-B894F2388BDA}"/>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6" name="页脚占位符 5">
            <a:extLst>
              <a:ext uri="{FF2B5EF4-FFF2-40B4-BE49-F238E27FC236}">
                <a16:creationId xmlns:a16="http://schemas.microsoft.com/office/drawing/2014/main" id="{256CD556-4D55-46EC-A690-CFF23AEFA0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F77E93-4F8A-4FC8-8A6E-04EB935E74A4}"/>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77691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A9EB8-F6C0-4C8F-82C6-F09C99B3ADB4}"/>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A7BD6D0-7449-42AE-9FB5-85303B195369}"/>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00DB20-8166-47A9-A454-D597B7C824AC}"/>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F0967B-C03F-4C57-BE85-798E4B50FFB6}"/>
              </a:ext>
            </a:extLst>
          </p:cNvPr>
          <p:cNvSpPr>
            <a:spLocks noGrp="1"/>
          </p:cNvSpPr>
          <p:nvPr>
            <p:ph type="dt" sz="half" idx="10"/>
          </p:nvPr>
        </p:nvSpPr>
        <p:spPr/>
        <p:txBody>
          <a:bodyPr/>
          <a:lstStyle/>
          <a:p>
            <a:fld id="{03FA5958-9259-4EB2-918E-CB4450C7CE17}" type="datetimeFigureOut">
              <a:rPr lang="zh-CN" altLang="en-US" smtClean="0"/>
              <a:t>2019/5/25</a:t>
            </a:fld>
            <a:endParaRPr lang="zh-CN" altLang="en-US"/>
          </a:p>
        </p:txBody>
      </p:sp>
      <p:sp>
        <p:nvSpPr>
          <p:cNvPr id="6" name="页脚占位符 5">
            <a:extLst>
              <a:ext uri="{FF2B5EF4-FFF2-40B4-BE49-F238E27FC236}">
                <a16:creationId xmlns:a16="http://schemas.microsoft.com/office/drawing/2014/main" id="{3BF95A51-6B84-48CD-92BD-0A7EB67530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B8213-1C5B-4E69-9E0B-1B1E6F20BC00}"/>
              </a:ext>
            </a:extLst>
          </p:cNvPr>
          <p:cNvSpPr>
            <a:spLocks noGrp="1"/>
          </p:cNvSpPr>
          <p:nvPr>
            <p:ph type="sldNum" sz="quarter" idx="12"/>
          </p:nvPr>
        </p:nvSpPr>
        <p:spPr/>
        <p:txBody>
          <a:body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26369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86238E-A173-447B-856F-8A6607E6F4F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3E360B-1311-456F-BFC1-1DD16FAB5ED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C59AAC-F512-401F-9A18-876E353BBB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A5958-9259-4EB2-918E-CB4450C7CE17}" type="datetimeFigureOut">
              <a:rPr lang="zh-CN" altLang="en-US" smtClean="0"/>
              <a:t>2019/5/25</a:t>
            </a:fld>
            <a:endParaRPr lang="zh-CN" altLang="en-US"/>
          </a:p>
        </p:txBody>
      </p:sp>
      <p:sp>
        <p:nvSpPr>
          <p:cNvPr id="5" name="页脚占位符 4">
            <a:extLst>
              <a:ext uri="{FF2B5EF4-FFF2-40B4-BE49-F238E27FC236}">
                <a16:creationId xmlns:a16="http://schemas.microsoft.com/office/drawing/2014/main" id="{D89F7D69-89F4-4D6E-AAEF-79E3E37FF36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821D4E-AF93-4F61-BA6E-200964061A6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3CADF-7C7B-491D-9640-4D82F5BB7A68}" type="slidenum">
              <a:rPr lang="zh-CN" altLang="en-US" smtClean="0"/>
              <a:t>‹#›</a:t>
            </a:fld>
            <a:endParaRPr lang="zh-CN" altLang="en-US"/>
          </a:p>
        </p:txBody>
      </p:sp>
    </p:spTree>
    <p:extLst>
      <p:ext uri="{BB962C8B-B14F-4D97-AF65-F5344CB8AC3E}">
        <p14:creationId xmlns:p14="http://schemas.microsoft.com/office/powerpoint/2010/main" val="96559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8F718-0536-4AE7-8939-017864593C88}"/>
              </a:ext>
            </a:extLst>
          </p:cNvPr>
          <p:cNvSpPr>
            <a:spLocks noGrp="1"/>
          </p:cNvSpPr>
          <p:nvPr>
            <p:ph type="ctrTitle"/>
          </p:nvPr>
        </p:nvSpPr>
        <p:spPr/>
        <p:txBody>
          <a:bodyPr/>
          <a:lstStyle/>
          <a:p>
            <a:r>
              <a:rPr lang="en-US" altLang="zh-CN" dirty="0"/>
              <a:t>HW3-</a:t>
            </a:r>
            <a:r>
              <a:rPr lang="zh-CN" altLang="en-US" dirty="0"/>
              <a:t>解答</a:t>
            </a:r>
          </a:p>
        </p:txBody>
      </p:sp>
      <p:sp>
        <p:nvSpPr>
          <p:cNvPr id="3" name="副标题 2">
            <a:extLst>
              <a:ext uri="{FF2B5EF4-FFF2-40B4-BE49-F238E27FC236}">
                <a16:creationId xmlns:a16="http://schemas.microsoft.com/office/drawing/2014/main" id="{43DC22C8-4BC4-469D-8F40-D51FE6776D80}"/>
              </a:ext>
            </a:extLst>
          </p:cNvPr>
          <p:cNvSpPr>
            <a:spLocks noGrp="1"/>
          </p:cNvSpPr>
          <p:nvPr>
            <p:ph type="subTitle" idx="1"/>
          </p:nvPr>
        </p:nvSpPr>
        <p:spPr/>
        <p:txBody>
          <a:bodyPr/>
          <a:lstStyle/>
          <a:p>
            <a:r>
              <a:rPr lang="zh-CN" altLang="en-US" dirty="0"/>
              <a:t>李佳伟</a:t>
            </a:r>
          </a:p>
        </p:txBody>
      </p:sp>
    </p:spTree>
    <p:extLst>
      <p:ext uri="{BB962C8B-B14F-4D97-AF65-F5344CB8AC3E}">
        <p14:creationId xmlns:p14="http://schemas.microsoft.com/office/powerpoint/2010/main" val="77584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C6F23-BFDD-4DB7-A167-CE0AC68ABC3A}"/>
              </a:ext>
            </a:extLst>
          </p:cNvPr>
          <p:cNvSpPr>
            <a:spLocks noGrp="1"/>
          </p:cNvSpPr>
          <p:nvPr>
            <p:ph type="title"/>
          </p:nvPr>
        </p:nvSpPr>
        <p:spPr>
          <a:xfrm>
            <a:off x="628650" y="365126"/>
            <a:ext cx="8080784" cy="1460499"/>
          </a:xfrm>
        </p:spPr>
        <p:txBody>
          <a:bodyPr>
            <a:noAutofit/>
          </a:bodyPr>
          <a:lstStyle/>
          <a:p>
            <a:pPr>
              <a:lnSpc>
                <a:spcPct val="100000"/>
              </a:lnSpc>
            </a:pPr>
            <a:r>
              <a:rPr lang="en-US" altLang="zh-CN" sz="2800" dirty="0">
                <a:latin typeface="+mn-ea"/>
                <a:ea typeface="+mn-ea"/>
              </a:rPr>
              <a:t>3.1 Including the initial parent process, how many processes are created by the program? </a:t>
            </a:r>
            <a:endParaRPr lang="zh-CN" altLang="en-US" sz="2800" dirty="0">
              <a:latin typeface="+mn-ea"/>
              <a:ea typeface="+mn-ea"/>
            </a:endParaRPr>
          </a:p>
        </p:txBody>
      </p:sp>
      <p:sp>
        <p:nvSpPr>
          <p:cNvPr id="3" name="内容占位符 2">
            <a:extLst>
              <a:ext uri="{FF2B5EF4-FFF2-40B4-BE49-F238E27FC236}">
                <a16:creationId xmlns:a16="http://schemas.microsoft.com/office/drawing/2014/main" id="{14DDDA09-7696-4DF7-83D0-A1054B27BEAE}"/>
              </a:ext>
            </a:extLst>
          </p:cNvPr>
          <p:cNvSpPr>
            <a:spLocks noGrp="1"/>
          </p:cNvSpPr>
          <p:nvPr>
            <p:ph idx="1"/>
          </p:nvPr>
        </p:nvSpPr>
        <p:spPr>
          <a:xfrm>
            <a:off x="628650" y="5294523"/>
            <a:ext cx="7886700" cy="1198351"/>
          </a:xfrm>
        </p:spPr>
        <p:txBody>
          <a:bodyPr>
            <a:normAutofit/>
          </a:bodyPr>
          <a:lstStyle/>
          <a:p>
            <a:r>
              <a:rPr lang="en-US" altLang="zh-CN" sz="2000" b="1" dirty="0"/>
              <a:t>Answer: 16 processes are created</a:t>
            </a:r>
            <a:r>
              <a:rPr lang="en-US" altLang="zh-CN" sz="2000" dirty="0"/>
              <a:t>.</a:t>
            </a:r>
          </a:p>
        </p:txBody>
      </p:sp>
      <p:pic>
        <p:nvPicPr>
          <p:cNvPr id="4" name="图片 3">
            <a:extLst>
              <a:ext uri="{FF2B5EF4-FFF2-40B4-BE49-F238E27FC236}">
                <a16:creationId xmlns:a16="http://schemas.microsoft.com/office/drawing/2014/main" id="{BDA07579-543C-4E4D-8E1E-EFACC26AC141}"/>
              </a:ext>
            </a:extLst>
          </p:cNvPr>
          <p:cNvPicPr>
            <a:picLocks noChangeAspect="1"/>
          </p:cNvPicPr>
          <p:nvPr/>
        </p:nvPicPr>
        <p:blipFill>
          <a:blip r:embed="rId2"/>
          <a:stretch>
            <a:fillRect/>
          </a:stretch>
        </p:blipFill>
        <p:spPr>
          <a:xfrm>
            <a:off x="628650" y="1716984"/>
            <a:ext cx="3257143" cy="2961905"/>
          </a:xfrm>
          <a:prstGeom prst="rect">
            <a:avLst/>
          </a:prstGeom>
        </p:spPr>
      </p:pic>
    </p:spTree>
    <p:extLst>
      <p:ext uri="{BB962C8B-B14F-4D97-AF65-F5344CB8AC3E}">
        <p14:creationId xmlns:p14="http://schemas.microsoft.com/office/powerpoint/2010/main" val="165059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B51C69-833F-4092-AB07-7BF6B07AA9DE}"/>
              </a:ext>
            </a:extLst>
          </p:cNvPr>
          <p:cNvPicPr>
            <a:picLocks noChangeAspect="1"/>
          </p:cNvPicPr>
          <p:nvPr/>
        </p:nvPicPr>
        <p:blipFill>
          <a:blip r:embed="rId2"/>
          <a:stretch>
            <a:fillRect/>
          </a:stretch>
        </p:blipFill>
        <p:spPr>
          <a:xfrm>
            <a:off x="4100683" y="1129443"/>
            <a:ext cx="5043317" cy="3309322"/>
          </a:xfrm>
          <a:prstGeom prst="rect">
            <a:avLst/>
          </a:prstGeom>
        </p:spPr>
      </p:pic>
      <p:sp>
        <p:nvSpPr>
          <p:cNvPr id="2" name="标题 1">
            <a:extLst>
              <a:ext uri="{FF2B5EF4-FFF2-40B4-BE49-F238E27FC236}">
                <a16:creationId xmlns:a16="http://schemas.microsoft.com/office/drawing/2014/main" id="{E46C6F23-BFDD-4DB7-A167-CE0AC68ABC3A}"/>
              </a:ext>
            </a:extLst>
          </p:cNvPr>
          <p:cNvSpPr>
            <a:spLocks noGrp="1"/>
          </p:cNvSpPr>
          <p:nvPr>
            <p:ph type="title"/>
          </p:nvPr>
        </p:nvSpPr>
        <p:spPr>
          <a:xfrm>
            <a:off x="628650" y="202164"/>
            <a:ext cx="8080784" cy="1460499"/>
          </a:xfrm>
        </p:spPr>
        <p:txBody>
          <a:bodyPr>
            <a:noAutofit/>
          </a:bodyPr>
          <a:lstStyle/>
          <a:p>
            <a:pPr>
              <a:lnSpc>
                <a:spcPct val="100000"/>
              </a:lnSpc>
            </a:pPr>
            <a:r>
              <a:rPr lang="en-US" altLang="zh-CN" sz="2800" dirty="0"/>
              <a:t>3.2 Explain the circumstances under which the line of code marked </a:t>
            </a:r>
            <a:r>
              <a:rPr lang="en-US" altLang="zh-CN" sz="2800" dirty="0" err="1"/>
              <a:t>printf</a:t>
            </a:r>
            <a:r>
              <a:rPr lang="en-US" altLang="zh-CN" sz="2800" dirty="0"/>
              <a:t> (‘‘LINE J’’) in Figure 2 will be reached</a:t>
            </a:r>
            <a:endParaRPr lang="zh-CN" altLang="en-US" sz="2800" dirty="0">
              <a:latin typeface="+mn-ea"/>
              <a:ea typeface="+mn-ea"/>
            </a:endParaRPr>
          </a:p>
        </p:txBody>
      </p:sp>
      <p:sp>
        <p:nvSpPr>
          <p:cNvPr id="3" name="内容占位符 2">
            <a:extLst>
              <a:ext uri="{FF2B5EF4-FFF2-40B4-BE49-F238E27FC236}">
                <a16:creationId xmlns:a16="http://schemas.microsoft.com/office/drawing/2014/main" id="{14DDDA09-7696-4DF7-83D0-A1054B27BEAE}"/>
              </a:ext>
            </a:extLst>
          </p:cNvPr>
          <p:cNvSpPr>
            <a:spLocks noGrp="1"/>
          </p:cNvSpPr>
          <p:nvPr>
            <p:ph idx="1"/>
          </p:nvPr>
        </p:nvSpPr>
        <p:spPr>
          <a:xfrm>
            <a:off x="411480" y="4297681"/>
            <a:ext cx="8587665" cy="2560320"/>
          </a:xfrm>
        </p:spPr>
        <p:txBody>
          <a:bodyPr>
            <a:normAutofit/>
          </a:bodyPr>
          <a:lstStyle/>
          <a:p>
            <a:pPr marL="0" indent="0">
              <a:lnSpc>
                <a:spcPct val="100000"/>
              </a:lnSpc>
              <a:buNone/>
            </a:pPr>
            <a:r>
              <a:rPr lang="en-US" altLang="zh-CN" sz="2200" b="1" dirty="0"/>
              <a:t>If the call to exec() succeeds, the new program is now running and control from the call to exec() never returns. In this scenario, the line </a:t>
            </a:r>
            <a:r>
              <a:rPr lang="en-US" altLang="zh-CN" sz="2200" b="1" dirty="0" err="1"/>
              <a:t>printf</a:t>
            </a:r>
            <a:r>
              <a:rPr lang="en-US" altLang="zh-CN" sz="2200" b="1" dirty="0"/>
              <a:t>("Line J"); would never be performed. </a:t>
            </a:r>
          </a:p>
          <a:p>
            <a:pPr marL="0" indent="0">
              <a:lnSpc>
                <a:spcPct val="100000"/>
              </a:lnSpc>
              <a:buNone/>
            </a:pPr>
            <a:r>
              <a:rPr lang="en-US" altLang="zh-CN" sz="2200" b="1" dirty="0"/>
              <a:t>However, if an error occurs in the call to exec(), the function returns control and therefor the line </a:t>
            </a:r>
            <a:r>
              <a:rPr lang="en-US" altLang="zh-CN" sz="2200" b="1" dirty="0" err="1"/>
              <a:t>printf</a:t>
            </a:r>
            <a:r>
              <a:rPr lang="en-US" altLang="zh-CN" sz="2200" b="1" dirty="0"/>
              <a:t>("Line J"); would be performed</a:t>
            </a:r>
          </a:p>
        </p:txBody>
      </p:sp>
      <p:sp>
        <p:nvSpPr>
          <p:cNvPr id="6" name="矩形 5">
            <a:extLst>
              <a:ext uri="{FF2B5EF4-FFF2-40B4-BE49-F238E27FC236}">
                <a16:creationId xmlns:a16="http://schemas.microsoft.com/office/drawing/2014/main" id="{021DAA90-1CB8-41D2-9AF6-BFFE5F570067}"/>
              </a:ext>
            </a:extLst>
          </p:cNvPr>
          <p:cNvSpPr/>
          <p:nvPr/>
        </p:nvSpPr>
        <p:spPr>
          <a:xfrm>
            <a:off x="411480" y="3804404"/>
            <a:ext cx="1372492" cy="461665"/>
          </a:xfrm>
          <a:prstGeom prst="rect">
            <a:avLst/>
          </a:prstGeom>
        </p:spPr>
        <p:txBody>
          <a:bodyPr wrap="none">
            <a:spAutoFit/>
          </a:bodyPr>
          <a:lstStyle/>
          <a:p>
            <a:r>
              <a:rPr lang="en-US" altLang="zh-CN" sz="2400" b="1" dirty="0"/>
              <a:t>Answer: </a:t>
            </a:r>
            <a:endParaRPr lang="zh-CN" altLang="en-US" sz="2400" dirty="0"/>
          </a:p>
        </p:txBody>
      </p:sp>
    </p:spTree>
    <p:extLst>
      <p:ext uri="{BB962C8B-B14F-4D97-AF65-F5344CB8AC3E}">
        <p14:creationId xmlns:p14="http://schemas.microsoft.com/office/powerpoint/2010/main" val="420682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C6F23-BFDD-4DB7-A167-CE0AC68ABC3A}"/>
              </a:ext>
            </a:extLst>
          </p:cNvPr>
          <p:cNvSpPr>
            <a:spLocks noGrp="1"/>
          </p:cNvSpPr>
          <p:nvPr>
            <p:ph type="title"/>
          </p:nvPr>
        </p:nvSpPr>
        <p:spPr>
          <a:xfrm>
            <a:off x="347991" y="184057"/>
            <a:ext cx="8451975" cy="1460499"/>
          </a:xfrm>
        </p:spPr>
        <p:txBody>
          <a:bodyPr>
            <a:noAutofit/>
          </a:bodyPr>
          <a:lstStyle/>
          <a:p>
            <a:pPr>
              <a:lnSpc>
                <a:spcPct val="100000"/>
              </a:lnSpc>
            </a:pPr>
            <a:r>
              <a:rPr lang="en-US" altLang="zh-CN" sz="2800" dirty="0"/>
              <a:t>3.3 Using the program in Figure 3, identify the values of </a:t>
            </a:r>
            <a:r>
              <a:rPr lang="en-US" altLang="zh-CN" sz="2800" dirty="0" err="1"/>
              <a:t>pid</a:t>
            </a:r>
            <a:r>
              <a:rPr lang="en-US" altLang="zh-CN" sz="2800" dirty="0"/>
              <a:t> at lines A, B, C, and D. (Assume that the actual </a:t>
            </a:r>
            <a:r>
              <a:rPr lang="en-US" altLang="zh-CN" sz="2800" dirty="0" err="1"/>
              <a:t>pids</a:t>
            </a:r>
            <a:r>
              <a:rPr lang="en-US" altLang="zh-CN" sz="2800" dirty="0"/>
              <a:t> of the parent and child are 2600 and 2603, respectively.)</a:t>
            </a:r>
            <a:endParaRPr lang="zh-CN" altLang="en-US" sz="2800" dirty="0">
              <a:latin typeface="+mn-ea"/>
              <a:ea typeface="+mn-ea"/>
            </a:endParaRPr>
          </a:p>
        </p:txBody>
      </p:sp>
      <p:sp>
        <p:nvSpPr>
          <p:cNvPr id="3" name="内容占位符 2">
            <a:extLst>
              <a:ext uri="{FF2B5EF4-FFF2-40B4-BE49-F238E27FC236}">
                <a16:creationId xmlns:a16="http://schemas.microsoft.com/office/drawing/2014/main" id="{14DDDA09-7696-4DF7-83D0-A1054B27BEAE}"/>
              </a:ext>
            </a:extLst>
          </p:cNvPr>
          <p:cNvSpPr>
            <a:spLocks noGrp="1"/>
          </p:cNvSpPr>
          <p:nvPr>
            <p:ph idx="1"/>
          </p:nvPr>
        </p:nvSpPr>
        <p:spPr>
          <a:xfrm>
            <a:off x="5558828" y="2370982"/>
            <a:ext cx="3585172" cy="2270645"/>
          </a:xfrm>
        </p:spPr>
        <p:txBody>
          <a:bodyPr>
            <a:normAutofit/>
          </a:bodyPr>
          <a:lstStyle/>
          <a:p>
            <a:pPr marL="0" indent="0">
              <a:lnSpc>
                <a:spcPct val="100000"/>
              </a:lnSpc>
              <a:buNone/>
            </a:pPr>
            <a:r>
              <a:rPr lang="en-US" altLang="zh-CN" sz="2000" b="1" dirty="0"/>
              <a:t>Answer: </a:t>
            </a:r>
          </a:p>
          <a:p>
            <a:pPr marL="0" indent="0">
              <a:lnSpc>
                <a:spcPct val="100000"/>
              </a:lnSpc>
              <a:buNone/>
            </a:pPr>
            <a:r>
              <a:rPr lang="en-US" altLang="zh-CN" sz="2000" b="1" dirty="0"/>
              <a:t>A = 0, </a:t>
            </a:r>
          </a:p>
          <a:p>
            <a:pPr marL="0" indent="0">
              <a:lnSpc>
                <a:spcPct val="100000"/>
              </a:lnSpc>
              <a:buNone/>
            </a:pPr>
            <a:r>
              <a:rPr lang="en-US" altLang="zh-CN" sz="2000" b="1" dirty="0"/>
              <a:t>B = 2603, </a:t>
            </a:r>
          </a:p>
          <a:p>
            <a:pPr marL="0" indent="0">
              <a:lnSpc>
                <a:spcPct val="100000"/>
              </a:lnSpc>
              <a:buNone/>
            </a:pPr>
            <a:r>
              <a:rPr lang="en-US" altLang="zh-CN" sz="2000" b="1" dirty="0"/>
              <a:t>C = 2603, </a:t>
            </a:r>
          </a:p>
          <a:p>
            <a:pPr marL="0" indent="0">
              <a:lnSpc>
                <a:spcPct val="100000"/>
              </a:lnSpc>
              <a:buNone/>
            </a:pPr>
            <a:r>
              <a:rPr lang="en-US" altLang="zh-CN" sz="2000" b="1" dirty="0"/>
              <a:t>D = 2600</a:t>
            </a:r>
            <a:endParaRPr lang="en-US" altLang="zh-CN" sz="2000" dirty="0"/>
          </a:p>
        </p:txBody>
      </p:sp>
      <p:pic>
        <p:nvPicPr>
          <p:cNvPr id="4" name="图片 3">
            <a:extLst>
              <a:ext uri="{FF2B5EF4-FFF2-40B4-BE49-F238E27FC236}">
                <a16:creationId xmlns:a16="http://schemas.microsoft.com/office/drawing/2014/main" id="{D782F56D-20EF-4D2B-9799-F064BACADDCE}"/>
              </a:ext>
            </a:extLst>
          </p:cNvPr>
          <p:cNvPicPr>
            <a:picLocks noChangeAspect="1"/>
          </p:cNvPicPr>
          <p:nvPr/>
        </p:nvPicPr>
        <p:blipFill>
          <a:blip r:embed="rId2"/>
          <a:stretch>
            <a:fillRect/>
          </a:stretch>
        </p:blipFill>
        <p:spPr>
          <a:xfrm>
            <a:off x="447579" y="1854807"/>
            <a:ext cx="4612159" cy="3954844"/>
          </a:xfrm>
          <a:prstGeom prst="rect">
            <a:avLst/>
          </a:prstGeom>
        </p:spPr>
      </p:pic>
    </p:spTree>
    <p:extLst>
      <p:ext uri="{BB962C8B-B14F-4D97-AF65-F5344CB8AC3E}">
        <p14:creationId xmlns:p14="http://schemas.microsoft.com/office/powerpoint/2010/main" val="112654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C6F23-BFDD-4DB7-A167-CE0AC68ABC3A}"/>
              </a:ext>
            </a:extLst>
          </p:cNvPr>
          <p:cNvSpPr>
            <a:spLocks noGrp="1"/>
          </p:cNvSpPr>
          <p:nvPr>
            <p:ph type="title"/>
          </p:nvPr>
        </p:nvSpPr>
        <p:spPr>
          <a:xfrm>
            <a:off x="347991" y="184057"/>
            <a:ext cx="8451975" cy="1128695"/>
          </a:xfrm>
        </p:spPr>
        <p:txBody>
          <a:bodyPr>
            <a:noAutofit/>
          </a:bodyPr>
          <a:lstStyle/>
          <a:p>
            <a:pPr>
              <a:lnSpc>
                <a:spcPct val="100000"/>
              </a:lnSpc>
            </a:pPr>
            <a:r>
              <a:rPr lang="en-US" altLang="zh-CN" sz="2800" dirty="0"/>
              <a:t>3.4 Using the program shown in Figure 4, explain what the output will be at lines X and Y</a:t>
            </a:r>
            <a:endParaRPr lang="zh-CN" altLang="en-US" sz="2800" dirty="0">
              <a:latin typeface="+mn-ea"/>
              <a:ea typeface="+mn-ea"/>
            </a:endParaRPr>
          </a:p>
        </p:txBody>
      </p:sp>
      <p:pic>
        <p:nvPicPr>
          <p:cNvPr id="5" name="图片 4">
            <a:extLst>
              <a:ext uri="{FF2B5EF4-FFF2-40B4-BE49-F238E27FC236}">
                <a16:creationId xmlns:a16="http://schemas.microsoft.com/office/drawing/2014/main" id="{7C64697C-41EB-4D33-9925-2C7F8688E3A1}"/>
              </a:ext>
            </a:extLst>
          </p:cNvPr>
          <p:cNvPicPr>
            <a:picLocks noChangeAspect="1"/>
          </p:cNvPicPr>
          <p:nvPr/>
        </p:nvPicPr>
        <p:blipFill>
          <a:blip r:embed="rId2"/>
          <a:stretch>
            <a:fillRect/>
          </a:stretch>
        </p:blipFill>
        <p:spPr>
          <a:xfrm>
            <a:off x="407409" y="1312752"/>
            <a:ext cx="5274628" cy="4852658"/>
          </a:xfrm>
          <a:prstGeom prst="rect">
            <a:avLst/>
          </a:prstGeom>
        </p:spPr>
      </p:pic>
      <p:sp>
        <p:nvSpPr>
          <p:cNvPr id="3" name="内容占位符 2">
            <a:extLst>
              <a:ext uri="{FF2B5EF4-FFF2-40B4-BE49-F238E27FC236}">
                <a16:creationId xmlns:a16="http://schemas.microsoft.com/office/drawing/2014/main" id="{14DDDA09-7696-4DF7-83D0-A1054B27BEAE}"/>
              </a:ext>
            </a:extLst>
          </p:cNvPr>
          <p:cNvSpPr>
            <a:spLocks noGrp="1"/>
          </p:cNvSpPr>
          <p:nvPr>
            <p:ph idx="1"/>
          </p:nvPr>
        </p:nvSpPr>
        <p:spPr>
          <a:xfrm>
            <a:off x="5558828" y="2370982"/>
            <a:ext cx="3585172" cy="2270645"/>
          </a:xfrm>
        </p:spPr>
        <p:txBody>
          <a:bodyPr>
            <a:normAutofit/>
          </a:bodyPr>
          <a:lstStyle/>
          <a:p>
            <a:pPr marL="0" indent="0">
              <a:lnSpc>
                <a:spcPct val="100000"/>
              </a:lnSpc>
              <a:buNone/>
            </a:pPr>
            <a:r>
              <a:rPr lang="en-US" altLang="zh-CN" sz="2000" b="1" dirty="0"/>
              <a:t>Answer: </a:t>
            </a:r>
          </a:p>
          <a:p>
            <a:pPr marL="0" indent="0">
              <a:lnSpc>
                <a:spcPct val="100000"/>
              </a:lnSpc>
              <a:buNone/>
            </a:pPr>
            <a:r>
              <a:rPr lang="en-US" altLang="zh-CN" sz="2000" b="1" dirty="0"/>
              <a:t>X are 0, -1, -4, -9, -16.</a:t>
            </a:r>
          </a:p>
          <a:p>
            <a:pPr marL="0" indent="0">
              <a:lnSpc>
                <a:spcPct val="100000"/>
              </a:lnSpc>
              <a:buNone/>
            </a:pPr>
            <a:r>
              <a:rPr lang="en-US" altLang="zh-CN" sz="2000" b="1" dirty="0"/>
              <a:t>Y are 0, 1, 2, 3, 4</a:t>
            </a:r>
            <a:endParaRPr lang="en-US" altLang="zh-CN" sz="2000" dirty="0"/>
          </a:p>
        </p:txBody>
      </p:sp>
    </p:spTree>
    <p:extLst>
      <p:ext uri="{BB962C8B-B14F-4D97-AF65-F5344CB8AC3E}">
        <p14:creationId xmlns:p14="http://schemas.microsoft.com/office/powerpoint/2010/main" val="140461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36A74ED-80A0-4161-A569-C2BEB303BB0B}"/>
              </a:ext>
            </a:extLst>
          </p:cNvPr>
          <p:cNvPicPr>
            <a:picLocks noChangeAspect="1"/>
          </p:cNvPicPr>
          <p:nvPr/>
        </p:nvPicPr>
        <p:blipFill>
          <a:blip r:embed="rId2"/>
          <a:stretch>
            <a:fillRect/>
          </a:stretch>
        </p:blipFill>
        <p:spPr>
          <a:xfrm>
            <a:off x="347991" y="1786143"/>
            <a:ext cx="5266667" cy="3285714"/>
          </a:xfrm>
          <a:prstGeom prst="rect">
            <a:avLst/>
          </a:prstGeom>
        </p:spPr>
      </p:pic>
      <p:sp>
        <p:nvSpPr>
          <p:cNvPr id="2" name="标题 1">
            <a:extLst>
              <a:ext uri="{FF2B5EF4-FFF2-40B4-BE49-F238E27FC236}">
                <a16:creationId xmlns:a16="http://schemas.microsoft.com/office/drawing/2014/main" id="{E46C6F23-BFDD-4DB7-A167-CE0AC68ABC3A}"/>
              </a:ext>
            </a:extLst>
          </p:cNvPr>
          <p:cNvSpPr>
            <a:spLocks noGrp="1"/>
          </p:cNvSpPr>
          <p:nvPr>
            <p:ph type="title"/>
          </p:nvPr>
        </p:nvSpPr>
        <p:spPr>
          <a:xfrm>
            <a:off x="347991" y="184057"/>
            <a:ext cx="8451975" cy="1128695"/>
          </a:xfrm>
        </p:spPr>
        <p:txBody>
          <a:bodyPr>
            <a:noAutofit/>
          </a:bodyPr>
          <a:lstStyle/>
          <a:p>
            <a:pPr>
              <a:lnSpc>
                <a:spcPct val="100000"/>
              </a:lnSpc>
            </a:pPr>
            <a:r>
              <a:rPr lang="en-US" altLang="zh-CN" sz="2800" dirty="0"/>
              <a:t>3.5 For the program in Figure 5, will LINE X be executed, and explain why</a:t>
            </a:r>
            <a:endParaRPr lang="zh-CN" altLang="en-US" sz="2800" dirty="0">
              <a:latin typeface="+mn-ea"/>
              <a:ea typeface="+mn-ea"/>
            </a:endParaRPr>
          </a:p>
        </p:txBody>
      </p:sp>
      <p:sp>
        <p:nvSpPr>
          <p:cNvPr id="3" name="内容占位符 2">
            <a:extLst>
              <a:ext uri="{FF2B5EF4-FFF2-40B4-BE49-F238E27FC236}">
                <a16:creationId xmlns:a16="http://schemas.microsoft.com/office/drawing/2014/main" id="{14DDDA09-7696-4DF7-83D0-A1054B27BEAE}"/>
              </a:ext>
            </a:extLst>
          </p:cNvPr>
          <p:cNvSpPr>
            <a:spLocks noGrp="1"/>
          </p:cNvSpPr>
          <p:nvPr>
            <p:ph idx="1"/>
          </p:nvPr>
        </p:nvSpPr>
        <p:spPr>
          <a:xfrm>
            <a:off x="5586743" y="2293677"/>
            <a:ext cx="3585172" cy="2270645"/>
          </a:xfrm>
        </p:spPr>
        <p:txBody>
          <a:bodyPr>
            <a:normAutofit/>
          </a:bodyPr>
          <a:lstStyle/>
          <a:p>
            <a:pPr marL="0" indent="0">
              <a:lnSpc>
                <a:spcPct val="100000"/>
              </a:lnSpc>
              <a:buNone/>
            </a:pPr>
            <a:r>
              <a:rPr lang="en-US" altLang="zh-CN" sz="2000" b="1" dirty="0"/>
              <a:t>Answer: </a:t>
            </a:r>
          </a:p>
          <a:p>
            <a:pPr marL="0" indent="0">
              <a:lnSpc>
                <a:spcPct val="100000"/>
              </a:lnSpc>
              <a:buNone/>
            </a:pPr>
            <a:r>
              <a:rPr lang="en-US" altLang="zh-CN" sz="2000" b="1" dirty="0"/>
              <a:t>(same to 3.2)</a:t>
            </a:r>
          </a:p>
          <a:p>
            <a:pPr marL="0" indent="0">
              <a:lnSpc>
                <a:spcPct val="100000"/>
              </a:lnSpc>
              <a:buNone/>
            </a:pPr>
            <a:endParaRPr lang="en-US" altLang="zh-CN" sz="2000" b="1" dirty="0"/>
          </a:p>
        </p:txBody>
      </p:sp>
      <p:pic>
        <p:nvPicPr>
          <p:cNvPr id="6" name="图片 5">
            <a:extLst>
              <a:ext uri="{FF2B5EF4-FFF2-40B4-BE49-F238E27FC236}">
                <a16:creationId xmlns:a16="http://schemas.microsoft.com/office/drawing/2014/main" id="{0D032ACB-5B90-492D-9527-7EF051D72437}"/>
              </a:ext>
            </a:extLst>
          </p:cNvPr>
          <p:cNvPicPr>
            <a:picLocks noChangeAspect="1"/>
          </p:cNvPicPr>
          <p:nvPr/>
        </p:nvPicPr>
        <p:blipFill>
          <a:blip r:embed="rId3"/>
          <a:stretch>
            <a:fillRect/>
          </a:stretch>
        </p:blipFill>
        <p:spPr>
          <a:xfrm>
            <a:off x="4572000" y="3873759"/>
            <a:ext cx="4530309" cy="1671488"/>
          </a:xfrm>
          <a:prstGeom prst="rect">
            <a:avLst/>
          </a:prstGeom>
        </p:spPr>
      </p:pic>
    </p:spTree>
    <p:extLst>
      <p:ext uri="{BB962C8B-B14F-4D97-AF65-F5344CB8AC3E}">
        <p14:creationId xmlns:p14="http://schemas.microsoft.com/office/powerpoint/2010/main" val="358032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C6F23-BFDD-4DB7-A167-CE0AC68ABC3A}"/>
              </a:ext>
            </a:extLst>
          </p:cNvPr>
          <p:cNvSpPr>
            <a:spLocks noGrp="1"/>
          </p:cNvSpPr>
          <p:nvPr>
            <p:ph type="title"/>
          </p:nvPr>
        </p:nvSpPr>
        <p:spPr>
          <a:xfrm>
            <a:off x="347991" y="184057"/>
            <a:ext cx="8451975" cy="1602086"/>
          </a:xfrm>
        </p:spPr>
        <p:txBody>
          <a:bodyPr>
            <a:noAutofit/>
          </a:bodyPr>
          <a:lstStyle/>
          <a:p>
            <a:pPr>
              <a:lnSpc>
                <a:spcPct val="100000"/>
              </a:lnSpc>
            </a:pPr>
            <a:r>
              <a:rPr lang="en-US" altLang="zh-CN" sz="2800" dirty="0"/>
              <a:t>3.7 Explain what is a zombie process and when a zombie process will be eliminated (i.e., its PCB entry is removed from kernel).</a:t>
            </a:r>
            <a:endParaRPr lang="zh-CN" altLang="en-US" sz="2800" dirty="0">
              <a:latin typeface="+mn-ea"/>
              <a:ea typeface="+mn-ea"/>
            </a:endParaRPr>
          </a:p>
        </p:txBody>
      </p:sp>
      <p:sp>
        <p:nvSpPr>
          <p:cNvPr id="3" name="内容占位符 2">
            <a:extLst>
              <a:ext uri="{FF2B5EF4-FFF2-40B4-BE49-F238E27FC236}">
                <a16:creationId xmlns:a16="http://schemas.microsoft.com/office/drawing/2014/main" id="{14DDDA09-7696-4DF7-83D0-A1054B27BEAE}"/>
              </a:ext>
            </a:extLst>
          </p:cNvPr>
          <p:cNvSpPr>
            <a:spLocks noGrp="1"/>
          </p:cNvSpPr>
          <p:nvPr>
            <p:ph idx="1"/>
          </p:nvPr>
        </p:nvSpPr>
        <p:spPr>
          <a:xfrm>
            <a:off x="434566" y="1786143"/>
            <a:ext cx="8084745" cy="3404982"/>
          </a:xfrm>
        </p:spPr>
        <p:txBody>
          <a:bodyPr>
            <a:normAutofit/>
          </a:bodyPr>
          <a:lstStyle/>
          <a:p>
            <a:pPr marL="0" indent="0">
              <a:lnSpc>
                <a:spcPct val="110000"/>
              </a:lnSpc>
              <a:buNone/>
            </a:pPr>
            <a:r>
              <a:rPr lang="en-US" altLang="zh-CN" sz="2000" b="1" dirty="0"/>
              <a:t>Answer: </a:t>
            </a:r>
          </a:p>
          <a:p>
            <a:pPr marL="0" indent="0">
              <a:lnSpc>
                <a:spcPct val="110000"/>
              </a:lnSpc>
              <a:buNone/>
            </a:pPr>
            <a:r>
              <a:rPr lang="en-US" altLang="zh-CN" sz="2400" b="1" dirty="0"/>
              <a:t>A zombie process is a process whose execution is completed but it still has an entry in the process table. Zombie processes usually occur for child processes, as the parent process still needs to read its child’s exit status. Once this is done using the wait system call, the zombie process is eliminated from the process table. </a:t>
            </a:r>
          </a:p>
        </p:txBody>
      </p:sp>
    </p:spTree>
    <p:extLst>
      <p:ext uri="{BB962C8B-B14F-4D97-AF65-F5344CB8AC3E}">
        <p14:creationId xmlns:p14="http://schemas.microsoft.com/office/powerpoint/2010/main" val="317266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C6F23-BFDD-4DB7-A167-CE0AC68ABC3A}"/>
              </a:ext>
            </a:extLst>
          </p:cNvPr>
          <p:cNvSpPr>
            <a:spLocks noGrp="1"/>
          </p:cNvSpPr>
          <p:nvPr>
            <p:ph type="title"/>
          </p:nvPr>
        </p:nvSpPr>
        <p:spPr>
          <a:xfrm>
            <a:off x="347991" y="184057"/>
            <a:ext cx="8451975" cy="1128695"/>
          </a:xfrm>
        </p:spPr>
        <p:txBody>
          <a:bodyPr>
            <a:noAutofit/>
          </a:bodyPr>
          <a:lstStyle/>
          <a:p>
            <a:pPr>
              <a:lnSpc>
                <a:spcPct val="100000"/>
              </a:lnSpc>
            </a:pPr>
            <a:r>
              <a:rPr lang="en-US" altLang="zh-CN" sz="2800" dirty="0"/>
              <a:t>3.6 Explain why “terminated state” is necessary for processes.</a:t>
            </a:r>
            <a:endParaRPr lang="zh-CN" altLang="en-US" sz="2800" dirty="0">
              <a:latin typeface="+mn-ea"/>
              <a:ea typeface="+mn-ea"/>
            </a:endParaRPr>
          </a:p>
        </p:txBody>
      </p:sp>
      <p:sp>
        <p:nvSpPr>
          <p:cNvPr id="3" name="内容占位符 2">
            <a:extLst>
              <a:ext uri="{FF2B5EF4-FFF2-40B4-BE49-F238E27FC236}">
                <a16:creationId xmlns:a16="http://schemas.microsoft.com/office/drawing/2014/main" id="{14DDDA09-7696-4DF7-83D0-A1054B27BEAE}"/>
              </a:ext>
            </a:extLst>
          </p:cNvPr>
          <p:cNvSpPr>
            <a:spLocks noGrp="1"/>
          </p:cNvSpPr>
          <p:nvPr>
            <p:ph idx="1"/>
          </p:nvPr>
        </p:nvSpPr>
        <p:spPr>
          <a:xfrm>
            <a:off x="434566" y="1786143"/>
            <a:ext cx="8365400" cy="3323067"/>
          </a:xfrm>
        </p:spPr>
        <p:txBody>
          <a:bodyPr>
            <a:normAutofit/>
          </a:bodyPr>
          <a:lstStyle/>
          <a:p>
            <a:pPr marL="0" indent="0">
              <a:lnSpc>
                <a:spcPct val="100000"/>
              </a:lnSpc>
              <a:buNone/>
            </a:pPr>
            <a:r>
              <a:rPr lang="en-US" altLang="zh-CN" sz="2400" b="1" dirty="0"/>
              <a:t>Answer: </a:t>
            </a:r>
          </a:p>
          <a:p>
            <a:pPr>
              <a:lnSpc>
                <a:spcPct val="100000"/>
              </a:lnSpc>
            </a:pPr>
            <a:r>
              <a:rPr lang="en-US" altLang="zh-CN" sz="2400" b="1" dirty="0"/>
              <a:t>Once the process finishes its execution, its PCB should be removed from main memory. Without </a:t>
            </a:r>
            <a:r>
              <a:rPr lang="en-US" altLang="zh-CN" sz="2400" dirty="0"/>
              <a:t>“terminated state”</a:t>
            </a:r>
            <a:r>
              <a:rPr lang="en-US" altLang="zh-CN" sz="2400" b="1" dirty="0"/>
              <a:t> , how does the parent process know when to remove the PCB of child process. (if the parent doesn’t call wait() )</a:t>
            </a:r>
          </a:p>
          <a:p>
            <a:pPr>
              <a:lnSpc>
                <a:spcPct val="100000"/>
              </a:lnSpc>
            </a:pPr>
            <a:r>
              <a:rPr lang="en-US" altLang="zh-CN" sz="2400" b="1" dirty="0"/>
              <a:t>(Because the system needs to identify and remove zombie processes)</a:t>
            </a:r>
          </a:p>
        </p:txBody>
      </p:sp>
    </p:spTree>
    <p:extLst>
      <p:ext uri="{BB962C8B-B14F-4D97-AF65-F5344CB8AC3E}">
        <p14:creationId xmlns:p14="http://schemas.microsoft.com/office/powerpoint/2010/main" val="176421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9103B-38D6-423C-9811-407494FA6C70}"/>
              </a:ext>
            </a:extLst>
          </p:cNvPr>
          <p:cNvSpPr>
            <a:spLocks noGrp="1"/>
          </p:cNvSpPr>
          <p:nvPr>
            <p:ph type="title"/>
          </p:nvPr>
        </p:nvSpPr>
        <p:spPr/>
        <p:txBody>
          <a:bodyPr/>
          <a:lstStyle/>
          <a:p>
            <a:r>
              <a:rPr lang="en-US" altLang="zh-CN" dirty="0"/>
              <a:t>HW3</a:t>
            </a:r>
            <a:r>
              <a:rPr lang="zh-CN" altLang="en-US" dirty="0"/>
              <a:t>提交情况</a:t>
            </a:r>
          </a:p>
        </p:txBody>
      </p:sp>
      <p:graphicFrame>
        <p:nvGraphicFramePr>
          <p:cNvPr id="4" name="表格 3">
            <a:extLst>
              <a:ext uri="{FF2B5EF4-FFF2-40B4-BE49-F238E27FC236}">
                <a16:creationId xmlns:a16="http://schemas.microsoft.com/office/drawing/2014/main" id="{4F5B5E27-2DAF-499C-99F6-8938FD526076}"/>
              </a:ext>
            </a:extLst>
          </p:cNvPr>
          <p:cNvGraphicFramePr>
            <a:graphicFrameLocks noGrp="1"/>
          </p:cNvGraphicFramePr>
          <p:nvPr>
            <p:extLst>
              <p:ext uri="{D42A27DB-BD31-4B8C-83A1-F6EECF244321}">
                <p14:modId xmlns:p14="http://schemas.microsoft.com/office/powerpoint/2010/main" val="3461045816"/>
              </p:ext>
            </p:extLst>
          </p:nvPr>
        </p:nvGraphicFramePr>
        <p:xfrm>
          <a:off x="646851" y="1690689"/>
          <a:ext cx="3925149" cy="792480"/>
        </p:xfrm>
        <a:graphic>
          <a:graphicData uri="http://schemas.openxmlformats.org/drawingml/2006/table">
            <a:tbl>
              <a:tblPr firstRow="1" bandRow="1">
                <a:tableStyleId>{2D5ABB26-0587-4C30-8999-92F81FD0307C}</a:tableStyleId>
              </a:tblPr>
              <a:tblGrid>
                <a:gridCol w="1308383">
                  <a:extLst>
                    <a:ext uri="{9D8B030D-6E8A-4147-A177-3AD203B41FA5}">
                      <a16:colId xmlns:a16="http://schemas.microsoft.com/office/drawing/2014/main" val="3363830051"/>
                    </a:ext>
                  </a:extLst>
                </a:gridCol>
                <a:gridCol w="1308383">
                  <a:extLst>
                    <a:ext uri="{9D8B030D-6E8A-4147-A177-3AD203B41FA5}">
                      <a16:colId xmlns:a16="http://schemas.microsoft.com/office/drawing/2014/main" val="3607027995"/>
                    </a:ext>
                  </a:extLst>
                </a:gridCol>
                <a:gridCol w="1308383">
                  <a:extLst>
                    <a:ext uri="{9D8B030D-6E8A-4147-A177-3AD203B41FA5}">
                      <a16:colId xmlns:a16="http://schemas.microsoft.com/office/drawing/2014/main" val="993901415"/>
                    </a:ext>
                  </a:extLst>
                </a:gridCol>
              </a:tblGrid>
              <a:tr h="342053">
                <a:tc>
                  <a:txBody>
                    <a:bodyPr/>
                    <a:lstStyle/>
                    <a:p>
                      <a:pPr algn="ctr"/>
                      <a:r>
                        <a:rPr lang="zh-CN" altLang="en-US" sz="2000" b="1" dirty="0"/>
                        <a:t>应交人数</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zh-CN" altLang="en-US" sz="2000" b="1" dirty="0"/>
                        <a:t>实交</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zh-CN" altLang="en-US" sz="2000" b="1" dirty="0"/>
                        <a:t>未交</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59660044"/>
                  </a:ext>
                </a:extLst>
              </a:tr>
              <a:tr h="342053">
                <a:tc>
                  <a:txBody>
                    <a:bodyPr/>
                    <a:lstStyle/>
                    <a:p>
                      <a:pPr algn="ctr"/>
                      <a:r>
                        <a:rPr lang="en-US" altLang="zh-CN" sz="2000" dirty="0">
                          <a:latin typeface="+mn-ea"/>
                          <a:ea typeface="+mn-ea"/>
                        </a:rPr>
                        <a:t>150</a:t>
                      </a:r>
                      <a:endParaRPr lang="zh-CN" altLang="en-US" sz="2000" dirty="0">
                        <a:latin typeface="+mn-ea"/>
                        <a:ea typeface="+mn-ea"/>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ltLang="zh-CN" sz="2000" dirty="0">
                          <a:latin typeface="+mn-ea"/>
                          <a:ea typeface="+mn-ea"/>
                        </a:rPr>
                        <a:t>142</a:t>
                      </a:r>
                      <a:endParaRPr lang="zh-CN" altLang="en-US" sz="2000" dirty="0">
                        <a:latin typeface="+mn-ea"/>
                        <a:ea typeface="+mn-ea"/>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en-US" altLang="zh-CN" sz="2000" dirty="0">
                          <a:latin typeface="+mn-ea"/>
                          <a:ea typeface="+mn-ea"/>
                        </a:rPr>
                        <a:t>8</a:t>
                      </a:r>
                      <a:endParaRPr lang="zh-CN" altLang="en-US" sz="2000" dirty="0">
                        <a:latin typeface="+mn-ea"/>
                        <a:ea typeface="+mn-ea"/>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98413"/>
                  </a:ext>
                </a:extLst>
              </a:tr>
            </a:tbl>
          </a:graphicData>
        </a:graphic>
      </p:graphicFrame>
      <p:graphicFrame>
        <p:nvGraphicFramePr>
          <p:cNvPr id="6" name="图表 5">
            <a:extLst>
              <a:ext uri="{FF2B5EF4-FFF2-40B4-BE49-F238E27FC236}">
                <a16:creationId xmlns:a16="http://schemas.microsoft.com/office/drawing/2014/main" id="{D4822642-0593-4DDA-A556-298326170307}"/>
              </a:ext>
            </a:extLst>
          </p:cNvPr>
          <p:cNvGraphicFramePr>
            <a:graphicFrameLocks/>
          </p:cNvGraphicFramePr>
          <p:nvPr>
            <p:extLst>
              <p:ext uri="{D42A27DB-BD31-4B8C-83A1-F6EECF244321}">
                <p14:modId xmlns:p14="http://schemas.microsoft.com/office/powerpoint/2010/main" val="3457506328"/>
              </p:ext>
            </p:extLst>
          </p:nvPr>
        </p:nvGraphicFramePr>
        <p:xfrm>
          <a:off x="476886" y="2969837"/>
          <a:ext cx="4416688" cy="30406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a:extLst>
              <a:ext uri="{FF2B5EF4-FFF2-40B4-BE49-F238E27FC236}">
                <a16:creationId xmlns:a16="http://schemas.microsoft.com/office/drawing/2014/main" id="{163E1B38-6D52-4B04-977F-E4C0A80E36E8}"/>
              </a:ext>
            </a:extLst>
          </p:cNvPr>
          <p:cNvGraphicFramePr>
            <a:graphicFrameLocks/>
          </p:cNvGraphicFramePr>
          <p:nvPr>
            <p:extLst>
              <p:ext uri="{D42A27DB-BD31-4B8C-83A1-F6EECF244321}">
                <p14:modId xmlns:p14="http://schemas.microsoft.com/office/powerpoint/2010/main" val="500709312"/>
              </p:ext>
            </p:extLst>
          </p:nvPr>
        </p:nvGraphicFramePr>
        <p:xfrm>
          <a:off x="5205756" y="2865699"/>
          <a:ext cx="3276600" cy="2997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D88A7AA8-A25C-4071-9515-C3A1A0D51DD7}"/>
              </a:ext>
            </a:extLst>
          </p:cNvPr>
          <p:cNvSpPr txBox="1"/>
          <p:nvPr/>
        </p:nvSpPr>
        <p:spPr>
          <a:xfrm>
            <a:off x="6110522" y="2969837"/>
            <a:ext cx="1467068" cy="400110"/>
          </a:xfrm>
          <a:prstGeom prst="rect">
            <a:avLst/>
          </a:prstGeom>
          <a:noFill/>
        </p:spPr>
        <p:txBody>
          <a:bodyPr wrap="none" rtlCol="0">
            <a:spAutoFit/>
          </a:bodyPr>
          <a:lstStyle/>
          <a:p>
            <a:r>
              <a:rPr lang="zh-CN" altLang="en-US" sz="2000" b="1" dirty="0"/>
              <a:t>分数段分布</a:t>
            </a:r>
          </a:p>
        </p:txBody>
      </p:sp>
    </p:spTree>
    <p:extLst>
      <p:ext uri="{BB962C8B-B14F-4D97-AF65-F5344CB8AC3E}">
        <p14:creationId xmlns:p14="http://schemas.microsoft.com/office/powerpoint/2010/main" val="27735417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442</Words>
  <Application>Microsoft Office PowerPoint</Application>
  <PresentationFormat>全屏显示(4:3)</PresentationFormat>
  <Paragraphs>42</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HW3-解答</vt:lpstr>
      <vt:lpstr>3.1 Including the initial parent process, how many processes are created by the program? </vt:lpstr>
      <vt:lpstr>3.2 Explain the circumstances under which the line of code marked printf (‘‘LINE J’’) in Figure 2 will be reached</vt:lpstr>
      <vt:lpstr>3.3 Using the program in Figure 3, identify the values of pid at lines A, B, C, and D. (Assume that the actual pids of the parent and child are 2600 and 2603, respectively.)</vt:lpstr>
      <vt:lpstr>3.4 Using the program shown in Figure 4, explain what the output will be at lines X and Y</vt:lpstr>
      <vt:lpstr>3.5 For the program in Figure 5, will LINE X be executed, and explain why</vt:lpstr>
      <vt:lpstr>3.7 Explain what is a zombie process and when a zombie process will be eliminated (i.e., its PCB entry is removed from kernel).</vt:lpstr>
      <vt:lpstr>3.6 Explain why “terminated state” is necessary for processes.</vt:lpstr>
      <vt:lpstr>HW3提交情况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HW3-解答</dc:title>
  <dc:creator>lee.jiawei@qq.com</dc:creator>
  <cp:lastModifiedBy>lee.jiawei@qq.com</cp:lastModifiedBy>
  <cp:revision>32</cp:revision>
  <dcterms:created xsi:type="dcterms:W3CDTF">2019-05-24T14:58:11Z</dcterms:created>
  <dcterms:modified xsi:type="dcterms:W3CDTF">2019-05-25T02:58:43Z</dcterms:modified>
</cp:coreProperties>
</file>