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0" r:id="rId3"/>
    <p:sldId id="257" r:id="rId4"/>
    <p:sldId id="258" r:id="rId5"/>
    <p:sldId id="259" r:id="rId6"/>
    <p:sldId id="265" r:id="rId7"/>
    <p:sldId id="266" r:id="rId8"/>
    <p:sldId id="271" r:id="rId9"/>
    <p:sldId id="260" r:id="rId10"/>
    <p:sldId id="264" r:id="rId11"/>
    <p:sldId id="267" r:id="rId12"/>
    <p:sldId id="268" r:id="rId13"/>
    <p:sldId id="261" r:id="rId14"/>
    <p:sldId id="263" r:id="rId15"/>
    <p:sldId id="262" r:id="rId16"/>
    <p:sldId id="26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749"/>
    <p:restoredTop sz="94684"/>
  </p:normalViewPr>
  <p:slideViewPr>
    <p:cSldViewPr snapToGrid="0" snapToObjects="1">
      <p:cViewPr varScale="1">
        <p:scale>
          <a:sx n="106" d="100"/>
          <a:sy n="106" d="100"/>
        </p:scale>
        <p:origin x="5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7FCAAD-4D63-1747-B91F-92B79D7DC1F4}" type="datetimeFigureOut">
              <a:rPr kumimoji="1" lang="zh-CN" altLang="en-US" smtClean="0"/>
              <a:t>2019/6/12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E77942A-E115-9845-B13A-A2B658FB2AEF}" type="slidenum">
              <a:rPr kumimoji="1" lang="zh-CN" altLang="en-US" smtClean="0"/>
              <a:t>‹#›</a:t>
            </a:fld>
            <a:endParaRPr kumimoji="1" lang="zh-CN" altLang="en-US"/>
          </a:p>
        </p:txBody>
      </p:sp>
    </p:spTree>
    <p:extLst>
      <p:ext uri="{BB962C8B-B14F-4D97-AF65-F5344CB8AC3E}">
        <p14:creationId xmlns:p14="http://schemas.microsoft.com/office/powerpoint/2010/main" val="1962100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7FCAAD-4D63-1747-B91F-92B79D7DC1F4}" type="datetimeFigureOut">
              <a:rPr kumimoji="1" lang="zh-CN" altLang="en-US" smtClean="0"/>
              <a:t>2019/6/12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E77942A-E115-9845-B13A-A2B658FB2AEF}" type="slidenum">
              <a:rPr kumimoji="1" lang="zh-CN" altLang="en-US" smtClean="0"/>
              <a:t>‹#›</a:t>
            </a:fld>
            <a:endParaRPr kumimoji="1" lang="zh-CN" altLang="en-US"/>
          </a:p>
        </p:txBody>
      </p:sp>
    </p:spTree>
    <p:extLst>
      <p:ext uri="{BB962C8B-B14F-4D97-AF65-F5344CB8AC3E}">
        <p14:creationId xmlns:p14="http://schemas.microsoft.com/office/powerpoint/2010/main" val="4169011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7FCAAD-4D63-1747-B91F-92B79D7DC1F4}" type="datetimeFigureOut">
              <a:rPr kumimoji="1" lang="zh-CN" altLang="en-US" smtClean="0"/>
              <a:t>2019/6/12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E77942A-E115-9845-B13A-A2B658FB2AEF}" type="slidenum">
              <a:rPr kumimoji="1" lang="zh-CN" altLang="en-US" smtClean="0"/>
              <a:t>‹#›</a:t>
            </a:fld>
            <a:endParaRPr kumimoji="1" lang="zh-CN" altLang="en-US"/>
          </a:p>
        </p:txBody>
      </p:sp>
    </p:spTree>
    <p:extLst>
      <p:ext uri="{BB962C8B-B14F-4D97-AF65-F5344CB8AC3E}">
        <p14:creationId xmlns:p14="http://schemas.microsoft.com/office/powerpoint/2010/main" val="4289163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7FCAAD-4D63-1747-B91F-92B79D7DC1F4}" type="datetimeFigureOut">
              <a:rPr kumimoji="1" lang="zh-CN" altLang="en-US" smtClean="0"/>
              <a:t>2019/6/12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E77942A-E115-9845-B13A-A2B658FB2AEF}" type="slidenum">
              <a:rPr kumimoji="1" lang="zh-CN" altLang="en-US" smtClean="0"/>
              <a:t>‹#›</a:t>
            </a:fld>
            <a:endParaRPr kumimoji="1" lang="zh-CN" altLang="en-US"/>
          </a:p>
        </p:txBody>
      </p:sp>
    </p:spTree>
    <p:extLst>
      <p:ext uri="{BB962C8B-B14F-4D97-AF65-F5344CB8AC3E}">
        <p14:creationId xmlns:p14="http://schemas.microsoft.com/office/powerpoint/2010/main" val="376867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C7FCAAD-4D63-1747-B91F-92B79D7DC1F4}" type="datetimeFigureOut">
              <a:rPr kumimoji="1" lang="zh-CN" altLang="en-US" smtClean="0"/>
              <a:t>2019/6/12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E77942A-E115-9845-B13A-A2B658FB2AEF}" type="slidenum">
              <a:rPr kumimoji="1" lang="zh-CN" altLang="en-US" smtClean="0"/>
              <a:t>‹#›</a:t>
            </a:fld>
            <a:endParaRPr kumimoji="1" lang="zh-CN" altLang="en-US"/>
          </a:p>
        </p:txBody>
      </p:sp>
    </p:spTree>
    <p:extLst>
      <p:ext uri="{BB962C8B-B14F-4D97-AF65-F5344CB8AC3E}">
        <p14:creationId xmlns:p14="http://schemas.microsoft.com/office/powerpoint/2010/main" val="2327229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7FCAAD-4D63-1747-B91F-92B79D7DC1F4}" type="datetimeFigureOut">
              <a:rPr kumimoji="1" lang="zh-CN" altLang="en-US" smtClean="0"/>
              <a:t>2019/6/12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E77942A-E115-9845-B13A-A2B658FB2AEF}" type="slidenum">
              <a:rPr kumimoji="1" lang="zh-CN" altLang="en-US" smtClean="0"/>
              <a:t>‹#›</a:t>
            </a:fld>
            <a:endParaRPr kumimoji="1" lang="zh-CN" altLang="en-US"/>
          </a:p>
        </p:txBody>
      </p:sp>
    </p:spTree>
    <p:extLst>
      <p:ext uri="{BB962C8B-B14F-4D97-AF65-F5344CB8AC3E}">
        <p14:creationId xmlns:p14="http://schemas.microsoft.com/office/powerpoint/2010/main" val="1997471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C7FCAAD-4D63-1747-B91F-92B79D7DC1F4}" type="datetimeFigureOut">
              <a:rPr kumimoji="1" lang="zh-CN" altLang="en-US" smtClean="0"/>
              <a:t>2019/6/12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E77942A-E115-9845-B13A-A2B658FB2AEF}" type="slidenum">
              <a:rPr kumimoji="1" lang="zh-CN" altLang="en-US" smtClean="0"/>
              <a:t>‹#›</a:t>
            </a:fld>
            <a:endParaRPr kumimoji="1" lang="zh-CN" altLang="en-US"/>
          </a:p>
        </p:txBody>
      </p:sp>
    </p:spTree>
    <p:extLst>
      <p:ext uri="{BB962C8B-B14F-4D97-AF65-F5344CB8AC3E}">
        <p14:creationId xmlns:p14="http://schemas.microsoft.com/office/powerpoint/2010/main" val="349148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C7FCAAD-4D63-1747-B91F-92B79D7DC1F4}" type="datetimeFigureOut">
              <a:rPr kumimoji="1" lang="zh-CN" altLang="en-US" smtClean="0"/>
              <a:t>2019/6/12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E77942A-E115-9845-B13A-A2B658FB2AEF}" type="slidenum">
              <a:rPr kumimoji="1" lang="zh-CN" altLang="en-US" smtClean="0"/>
              <a:t>‹#›</a:t>
            </a:fld>
            <a:endParaRPr kumimoji="1" lang="zh-CN" altLang="en-US"/>
          </a:p>
        </p:txBody>
      </p:sp>
    </p:spTree>
    <p:extLst>
      <p:ext uri="{BB962C8B-B14F-4D97-AF65-F5344CB8AC3E}">
        <p14:creationId xmlns:p14="http://schemas.microsoft.com/office/powerpoint/2010/main" val="2904788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7FCAAD-4D63-1747-B91F-92B79D7DC1F4}" type="datetimeFigureOut">
              <a:rPr kumimoji="1" lang="zh-CN" altLang="en-US" smtClean="0"/>
              <a:t>2019/6/12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BE77942A-E115-9845-B13A-A2B658FB2AEF}" type="slidenum">
              <a:rPr kumimoji="1" lang="zh-CN" altLang="en-US" smtClean="0"/>
              <a:t>‹#›</a:t>
            </a:fld>
            <a:endParaRPr kumimoji="1" lang="zh-CN" altLang="en-US"/>
          </a:p>
        </p:txBody>
      </p:sp>
    </p:spTree>
    <p:extLst>
      <p:ext uri="{BB962C8B-B14F-4D97-AF65-F5344CB8AC3E}">
        <p14:creationId xmlns:p14="http://schemas.microsoft.com/office/powerpoint/2010/main" val="3301904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7FCAAD-4D63-1747-B91F-92B79D7DC1F4}" type="datetimeFigureOut">
              <a:rPr kumimoji="1" lang="zh-CN" altLang="en-US" smtClean="0"/>
              <a:t>2019/6/12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E77942A-E115-9845-B13A-A2B658FB2AEF}" type="slidenum">
              <a:rPr kumimoji="1" lang="zh-CN" altLang="en-US" smtClean="0"/>
              <a:t>‹#›</a:t>
            </a:fld>
            <a:endParaRPr kumimoji="1" lang="zh-CN" altLang="en-US"/>
          </a:p>
        </p:txBody>
      </p:sp>
    </p:spTree>
    <p:extLst>
      <p:ext uri="{BB962C8B-B14F-4D97-AF65-F5344CB8AC3E}">
        <p14:creationId xmlns:p14="http://schemas.microsoft.com/office/powerpoint/2010/main" val="89631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7FCAAD-4D63-1747-B91F-92B79D7DC1F4}" type="datetimeFigureOut">
              <a:rPr kumimoji="1" lang="zh-CN" altLang="en-US" smtClean="0"/>
              <a:t>2019/6/12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E77942A-E115-9845-B13A-A2B658FB2AEF}" type="slidenum">
              <a:rPr kumimoji="1" lang="zh-CN" altLang="en-US" smtClean="0"/>
              <a:t>‹#›</a:t>
            </a:fld>
            <a:endParaRPr kumimoji="1" lang="zh-CN" altLang="en-US"/>
          </a:p>
        </p:txBody>
      </p:sp>
    </p:spTree>
    <p:extLst>
      <p:ext uri="{BB962C8B-B14F-4D97-AF65-F5344CB8AC3E}">
        <p14:creationId xmlns:p14="http://schemas.microsoft.com/office/powerpoint/2010/main" val="1174894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FCAAD-4D63-1747-B91F-92B79D7DC1F4}" type="datetimeFigureOut">
              <a:rPr kumimoji="1" lang="zh-CN" altLang="en-US" smtClean="0"/>
              <a:t>2019/6/12</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77942A-E115-9845-B13A-A2B658FB2AEF}" type="slidenum">
              <a:rPr kumimoji="1" lang="zh-CN" altLang="en-US" smtClean="0"/>
              <a:t>‹#›</a:t>
            </a:fld>
            <a:endParaRPr kumimoji="1" lang="zh-CN" altLang="en-US"/>
          </a:p>
        </p:txBody>
      </p:sp>
    </p:spTree>
    <p:extLst>
      <p:ext uri="{BB962C8B-B14F-4D97-AF65-F5344CB8AC3E}">
        <p14:creationId xmlns:p14="http://schemas.microsoft.com/office/powerpoint/2010/main" val="2389585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F5A7A-2177-1746-8320-750F01D044C7}"/>
              </a:ext>
            </a:extLst>
          </p:cNvPr>
          <p:cNvSpPr>
            <a:spLocks noGrp="1"/>
          </p:cNvSpPr>
          <p:nvPr>
            <p:ph type="ctrTitle"/>
          </p:nvPr>
        </p:nvSpPr>
        <p:spPr/>
        <p:txBody>
          <a:bodyPr/>
          <a:lstStyle/>
          <a:p>
            <a:r>
              <a:rPr kumimoji="1" lang="zh-CN" altLang="en-US" dirty="0"/>
              <a:t>操作系统作业五</a:t>
            </a:r>
          </a:p>
        </p:txBody>
      </p:sp>
    </p:spTree>
    <p:extLst>
      <p:ext uri="{BB962C8B-B14F-4D97-AF65-F5344CB8AC3E}">
        <p14:creationId xmlns:p14="http://schemas.microsoft.com/office/powerpoint/2010/main" val="3992915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5C5DE-7CDB-E54E-A23C-EC0751CA3271}"/>
              </a:ext>
            </a:extLst>
          </p:cNvPr>
          <p:cNvSpPr>
            <a:spLocks noGrp="1"/>
          </p:cNvSpPr>
          <p:nvPr>
            <p:ph type="title"/>
          </p:nvPr>
        </p:nvSpPr>
        <p:spPr/>
        <p:txBody>
          <a:bodyPr/>
          <a:lstStyle/>
          <a:p>
            <a:r>
              <a:rPr kumimoji="1" lang="en-US" altLang="zh-CN" dirty="0"/>
              <a:t>3</a:t>
            </a:r>
            <a:endParaRPr kumimoji="1" lang="zh-CN" altLang="en-US" dirty="0"/>
          </a:p>
        </p:txBody>
      </p:sp>
      <p:sp>
        <p:nvSpPr>
          <p:cNvPr id="3" name="内容占位符 2">
            <a:extLst>
              <a:ext uri="{FF2B5EF4-FFF2-40B4-BE49-F238E27FC236}">
                <a16:creationId xmlns:a16="http://schemas.microsoft.com/office/drawing/2014/main" id="{AC9DA7CF-373B-FD4A-8E46-961766031B00}"/>
              </a:ext>
            </a:extLst>
          </p:cNvPr>
          <p:cNvSpPr>
            <a:spLocks noGrp="1"/>
          </p:cNvSpPr>
          <p:nvPr>
            <p:ph idx="1"/>
          </p:nvPr>
        </p:nvSpPr>
        <p:spPr/>
        <p:txBody>
          <a:bodyPr>
            <a:normAutofit/>
          </a:bodyPr>
          <a:lstStyle/>
          <a:p>
            <a:pPr marL="0" indent="0">
              <a:buNone/>
            </a:pPr>
            <a:r>
              <a:rPr kumimoji="1" lang="en" altLang="zh-CN" sz="2000" dirty="0"/>
              <a:t>Peterson’s solution satisfy all the requirements.</a:t>
            </a:r>
          </a:p>
          <a:p>
            <a:pPr marL="0" indent="0">
              <a:buNone/>
            </a:pPr>
            <a:endParaRPr kumimoji="1" lang="zh-CN" altLang="en-US" sz="2000" dirty="0"/>
          </a:p>
        </p:txBody>
      </p:sp>
      <p:pic>
        <p:nvPicPr>
          <p:cNvPr id="4" name="图片 3">
            <a:extLst>
              <a:ext uri="{FF2B5EF4-FFF2-40B4-BE49-F238E27FC236}">
                <a16:creationId xmlns:a16="http://schemas.microsoft.com/office/drawing/2014/main" id="{2B20E45F-321C-F84A-BF4C-67090D8212E4}"/>
              </a:ext>
            </a:extLst>
          </p:cNvPr>
          <p:cNvPicPr>
            <a:picLocks noChangeAspect="1"/>
          </p:cNvPicPr>
          <p:nvPr/>
        </p:nvPicPr>
        <p:blipFill>
          <a:blip r:embed="rId2"/>
          <a:stretch>
            <a:fillRect/>
          </a:stretch>
        </p:blipFill>
        <p:spPr>
          <a:xfrm>
            <a:off x="1987550" y="2356644"/>
            <a:ext cx="5168900" cy="3289300"/>
          </a:xfrm>
          <a:prstGeom prst="rect">
            <a:avLst/>
          </a:prstGeom>
        </p:spPr>
      </p:pic>
    </p:spTree>
    <p:extLst>
      <p:ext uri="{BB962C8B-B14F-4D97-AF65-F5344CB8AC3E}">
        <p14:creationId xmlns:p14="http://schemas.microsoft.com/office/powerpoint/2010/main" val="3916482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0D42B-C3F8-2546-BA96-A95971AABB72}"/>
              </a:ext>
            </a:extLst>
          </p:cNvPr>
          <p:cNvSpPr>
            <a:spLocks noGrp="1"/>
          </p:cNvSpPr>
          <p:nvPr>
            <p:ph type="title"/>
          </p:nvPr>
        </p:nvSpPr>
        <p:spPr/>
        <p:txBody>
          <a:bodyPr/>
          <a:lstStyle/>
          <a:p>
            <a:r>
              <a:rPr kumimoji="1" lang="en-US" altLang="zh-CN" dirty="0"/>
              <a:t>3</a:t>
            </a:r>
            <a:endParaRPr kumimoji="1" lang="zh-CN" altLang="en-US" dirty="0"/>
          </a:p>
        </p:txBody>
      </p:sp>
      <p:sp>
        <p:nvSpPr>
          <p:cNvPr id="3" name="内容占位符 2">
            <a:extLst>
              <a:ext uri="{FF2B5EF4-FFF2-40B4-BE49-F238E27FC236}">
                <a16:creationId xmlns:a16="http://schemas.microsoft.com/office/drawing/2014/main" id="{EE03B3B5-09F5-5A4B-BBA1-1C6A36C93703}"/>
              </a:ext>
            </a:extLst>
          </p:cNvPr>
          <p:cNvSpPr>
            <a:spLocks noGrp="1"/>
          </p:cNvSpPr>
          <p:nvPr>
            <p:ph idx="1"/>
          </p:nvPr>
        </p:nvSpPr>
        <p:spPr/>
        <p:txBody>
          <a:bodyPr>
            <a:noAutofit/>
          </a:bodyPr>
          <a:lstStyle/>
          <a:p>
            <a:pPr marL="0" indent="0">
              <a:buNone/>
            </a:pPr>
            <a:r>
              <a:rPr lang="en" altLang="zh-CN" sz="2000" dirty="0"/>
              <a:t>Mutual exclusion: </a:t>
            </a:r>
          </a:p>
          <a:p>
            <a:pPr marL="0" indent="0">
              <a:buNone/>
            </a:pPr>
            <a:r>
              <a:rPr lang="en" altLang="zh-CN" sz="2000" dirty="0"/>
              <a:t>P0 and P1 can never be in the critical section at the same time: If P0 is in its critical section, then interested[0] is true. In addition, either interested[1] is false, or turn is 0, or P1 is trying to enter its critical section, after setting interested[1] to true but before setting turn to 0 and busy waiting. So if both processes are in their critical sections then we conclude that the state must </a:t>
            </a:r>
            <a:r>
              <a:rPr lang="en" altLang="zh-CN" sz="2000"/>
              <a:t>satisfy and </a:t>
            </a:r>
            <a:r>
              <a:rPr lang="en" altLang="zh-CN" sz="2000" dirty="0"/>
              <a:t>turn = 0 and turn </a:t>
            </a:r>
            <a:r>
              <a:rPr lang="en" altLang="zh-CN" sz="2000"/>
              <a:t>= 1.</a:t>
            </a:r>
            <a:endParaRPr lang="en" altLang="zh-CN" sz="2000" dirty="0"/>
          </a:p>
          <a:p>
            <a:endParaRPr kumimoji="1" lang="zh-CN" altLang="en-US" sz="2000" dirty="0"/>
          </a:p>
        </p:txBody>
      </p:sp>
    </p:spTree>
    <p:extLst>
      <p:ext uri="{BB962C8B-B14F-4D97-AF65-F5344CB8AC3E}">
        <p14:creationId xmlns:p14="http://schemas.microsoft.com/office/powerpoint/2010/main" val="1618934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0D42B-C3F8-2546-BA96-A95971AABB72}"/>
              </a:ext>
            </a:extLst>
          </p:cNvPr>
          <p:cNvSpPr>
            <a:spLocks noGrp="1"/>
          </p:cNvSpPr>
          <p:nvPr>
            <p:ph type="title"/>
          </p:nvPr>
        </p:nvSpPr>
        <p:spPr/>
        <p:txBody>
          <a:bodyPr/>
          <a:lstStyle/>
          <a:p>
            <a:r>
              <a:rPr kumimoji="1" lang="en-US" altLang="zh-CN" dirty="0"/>
              <a:t>3</a:t>
            </a:r>
            <a:endParaRPr kumimoji="1" lang="zh-CN" altLang="en-US" dirty="0"/>
          </a:p>
        </p:txBody>
      </p:sp>
      <p:sp>
        <p:nvSpPr>
          <p:cNvPr id="3" name="内容占位符 2">
            <a:extLst>
              <a:ext uri="{FF2B5EF4-FFF2-40B4-BE49-F238E27FC236}">
                <a16:creationId xmlns:a16="http://schemas.microsoft.com/office/drawing/2014/main" id="{EE03B3B5-09F5-5A4B-BBA1-1C6A36C93703}"/>
              </a:ext>
            </a:extLst>
          </p:cNvPr>
          <p:cNvSpPr>
            <a:spLocks noGrp="1"/>
          </p:cNvSpPr>
          <p:nvPr>
            <p:ph idx="1"/>
          </p:nvPr>
        </p:nvSpPr>
        <p:spPr/>
        <p:txBody>
          <a:bodyPr>
            <a:noAutofit/>
          </a:bodyPr>
          <a:lstStyle/>
          <a:p>
            <a:pPr marL="0" indent="0">
              <a:buNone/>
            </a:pPr>
            <a:r>
              <a:rPr lang="en" altLang="zh-CN" sz="2000" dirty="0"/>
              <a:t>Progress:</a:t>
            </a:r>
          </a:p>
          <a:p>
            <a:pPr marL="0" indent="0">
              <a:buNone/>
            </a:pPr>
            <a:r>
              <a:rPr lang="en" altLang="zh-CN" sz="2000" dirty="0"/>
              <a:t>A process will set its interested to false right</a:t>
            </a:r>
            <a:r>
              <a:rPr lang="zh-CN" altLang="en-US" sz="2000" dirty="0"/>
              <a:t> </a:t>
            </a:r>
            <a:r>
              <a:rPr lang="en" altLang="zh-CN" sz="2000" dirty="0"/>
              <a:t>after leaving critical section, so it won’t </a:t>
            </a:r>
            <a:r>
              <a:rPr kumimoji="1" lang="en-US" altLang="zh-CN" sz="2000" dirty="0"/>
              <a:t>block other processes.</a:t>
            </a:r>
            <a:endParaRPr lang="en" altLang="zh-CN" sz="2000" dirty="0"/>
          </a:p>
          <a:p>
            <a:pPr marL="0" indent="0">
              <a:buNone/>
            </a:pPr>
            <a:endParaRPr lang="en" altLang="zh-CN" sz="2000" dirty="0"/>
          </a:p>
          <a:p>
            <a:pPr marL="0" indent="0">
              <a:buNone/>
            </a:pPr>
            <a:r>
              <a:rPr lang="en" altLang="zh-CN" sz="2000" dirty="0"/>
              <a:t>Bounded waiting:</a:t>
            </a:r>
          </a:p>
          <a:p>
            <a:pPr marL="0" indent="0">
              <a:buNone/>
            </a:pPr>
            <a:r>
              <a:rPr kumimoji="1" lang="en" altLang="zh-CN" sz="2000" dirty="0"/>
              <a:t>In Peterson's algorithm, a process will never wait longer than one turn for entrance to the critical section.</a:t>
            </a:r>
            <a:endParaRPr kumimoji="1" lang="zh-CN" altLang="en-US" sz="2000" dirty="0"/>
          </a:p>
          <a:p>
            <a:endParaRPr kumimoji="1" lang="zh-CN" altLang="en-US" sz="2000" dirty="0"/>
          </a:p>
        </p:txBody>
      </p:sp>
    </p:spTree>
    <p:extLst>
      <p:ext uri="{BB962C8B-B14F-4D97-AF65-F5344CB8AC3E}">
        <p14:creationId xmlns:p14="http://schemas.microsoft.com/office/powerpoint/2010/main" val="770497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3DDBC-2228-D144-A97C-7A89067CE4A1}"/>
              </a:ext>
            </a:extLst>
          </p:cNvPr>
          <p:cNvSpPr>
            <a:spLocks noGrp="1"/>
          </p:cNvSpPr>
          <p:nvPr>
            <p:ph type="title"/>
          </p:nvPr>
        </p:nvSpPr>
        <p:spPr/>
        <p:txBody>
          <a:bodyPr/>
          <a:lstStyle/>
          <a:p>
            <a:r>
              <a:rPr kumimoji="1" lang="en-US" altLang="zh-CN" dirty="0"/>
              <a:t>4</a:t>
            </a:r>
            <a:endParaRPr kumimoji="1" lang="zh-CN" altLang="en-US" dirty="0"/>
          </a:p>
        </p:txBody>
      </p:sp>
      <p:sp>
        <p:nvSpPr>
          <p:cNvPr id="3" name="内容占位符 2">
            <a:extLst>
              <a:ext uri="{FF2B5EF4-FFF2-40B4-BE49-F238E27FC236}">
                <a16:creationId xmlns:a16="http://schemas.microsoft.com/office/drawing/2014/main" id="{799820CE-A362-6C4E-9EB3-5D8E2C735309}"/>
              </a:ext>
            </a:extLst>
          </p:cNvPr>
          <p:cNvSpPr>
            <a:spLocks noGrp="1"/>
          </p:cNvSpPr>
          <p:nvPr>
            <p:ph idx="1"/>
          </p:nvPr>
        </p:nvSpPr>
        <p:spPr/>
        <p:txBody>
          <a:bodyPr>
            <a:normAutofit/>
          </a:bodyPr>
          <a:lstStyle/>
          <a:p>
            <a:pPr marL="0" indent="0">
              <a:buNone/>
            </a:pPr>
            <a:r>
              <a:rPr kumimoji="1" lang="en" altLang="zh-CN" sz="2000" dirty="0"/>
              <a:t>What are the key idea and the cons of the Peterson’s solution?</a:t>
            </a:r>
          </a:p>
          <a:p>
            <a:pPr marL="0" indent="0">
              <a:buNone/>
            </a:pPr>
            <a:endParaRPr kumimoji="1" lang="en-US" altLang="zh-CN" sz="2000" dirty="0"/>
          </a:p>
          <a:p>
            <a:pPr marL="0" indent="0">
              <a:buNone/>
            </a:pPr>
            <a:r>
              <a:rPr kumimoji="1" lang="en-US" altLang="zh-CN" sz="2000" dirty="0"/>
              <a:t>Key</a:t>
            </a:r>
            <a:r>
              <a:rPr kumimoji="1" lang="zh-CN" altLang="en-US" sz="2000" dirty="0"/>
              <a:t> </a:t>
            </a:r>
            <a:r>
              <a:rPr kumimoji="1" lang="en-US" altLang="zh-CN" sz="2000" dirty="0"/>
              <a:t>idea:</a:t>
            </a:r>
            <a:r>
              <a:rPr kumimoji="1" lang="en" altLang="zh-CN" sz="2000" dirty="0"/>
              <a:t> </a:t>
            </a:r>
          </a:p>
          <a:p>
            <a:r>
              <a:rPr kumimoji="1" lang="en-US" altLang="zh-CN" sz="2000" dirty="0"/>
              <a:t>Share two data items</a:t>
            </a:r>
          </a:p>
          <a:p>
            <a:pPr lvl="1"/>
            <a:r>
              <a:rPr kumimoji="1" lang="en-US" altLang="zh-CN" sz="2000" dirty="0"/>
              <a:t>int turn; // whose turn to enter its critical section</a:t>
            </a:r>
          </a:p>
          <a:p>
            <a:pPr lvl="1"/>
            <a:r>
              <a:rPr kumimoji="1" lang="en-US" altLang="zh-CN" sz="2000" dirty="0" err="1"/>
              <a:t>boolean</a:t>
            </a:r>
            <a:r>
              <a:rPr kumimoji="1" lang="en-US" altLang="zh-CN" sz="2000" dirty="0"/>
              <a:t> interested[2]; // if a process wants to enter</a:t>
            </a:r>
          </a:p>
          <a:p>
            <a:r>
              <a:rPr kumimoji="1" lang="en-US" altLang="zh-CN" sz="2000" dirty="0"/>
              <a:t>Processes would act as a gentleman: the process always let another process to enter the critical region first although it wants to enter too.</a:t>
            </a:r>
          </a:p>
          <a:p>
            <a:r>
              <a:rPr kumimoji="1" lang="en-US" altLang="zh-CN" sz="2000" dirty="0"/>
              <a:t>No alternation is there</a:t>
            </a:r>
          </a:p>
        </p:txBody>
      </p:sp>
    </p:spTree>
    <p:extLst>
      <p:ext uri="{BB962C8B-B14F-4D97-AF65-F5344CB8AC3E}">
        <p14:creationId xmlns:p14="http://schemas.microsoft.com/office/powerpoint/2010/main" val="3922785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005C88-D0F0-5246-9163-3528C852CFC0}"/>
              </a:ext>
            </a:extLst>
          </p:cNvPr>
          <p:cNvSpPr>
            <a:spLocks noGrp="1"/>
          </p:cNvSpPr>
          <p:nvPr>
            <p:ph type="title"/>
          </p:nvPr>
        </p:nvSpPr>
        <p:spPr/>
        <p:txBody>
          <a:bodyPr/>
          <a:lstStyle/>
          <a:p>
            <a:r>
              <a:rPr kumimoji="1" lang="en-US" altLang="zh-CN" dirty="0"/>
              <a:t>4</a:t>
            </a:r>
            <a:endParaRPr kumimoji="1" lang="zh-CN" altLang="en-US" dirty="0"/>
          </a:p>
        </p:txBody>
      </p:sp>
      <p:sp>
        <p:nvSpPr>
          <p:cNvPr id="3" name="内容占位符 2">
            <a:extLst>
              <a:ext uri="{FF2B5EF4-FFF2-40B4-BE49-F238E27FC236}">
                <a16:creationId xmlns:a16="http://schemas.microsoft.com/office/drawing/2014/main" id="{769F50C3-F4D4-184C-B2DB-D37B1D734BB8}"/>
              </a:ext>
            </a:extLst>
          </p:cNvPr>
          <p:cNvSpPr>
            <a:spLocks noGrp="1"/>
          </p:cNvSpPr>
          <p:nvPr>
            <p:ph idx="1"/>
          </p:nvPr>
        </p:nvSpPr>
        <p:spPr/>
        <p:txBody>
          <a:bodyPr/>
          <a:lstStyle/>
          <a:p>
            <a:pPr marL="0" indent="0">
              <a:buNone/>
            </a:pPr>
            <a:r>
              <a:rPr kumimoji="1" lang="en-US" altLang="zh-CN" sz="2000" dirty="0"/>
              <a:t>Cons:</a:t>
            </a:r>
          </a:p>
          <a:p>
            <a:pPr marL="0" indent="0">
              <a:buNone/>
            </a:pPr>
            <a:r>
              <a:rPr kumimoji="1" lang="en" altLang="zh-CN" sz="2000" dirty="0"/>
              <a:t>Busy waiting has its own problem:</a:t>
            </a:r>
          </a:p>
          <a:p>
            <a:r>
              <a:rPr kumimoji="1" lang="en" altLang="zh-CN" sz="2000" dirty="0"/>
              <a:t>wasting CPU time</a:t>
            </a:r>
          </a:p>
          <a:p>
            <a:r>
              <a:rPr kumimoji="1" lang="en" altLang="zh-CN" sz="2000" dirty="0"/>
              <a:t>priority inversion problem</a:t>
            </a:r>
            <a:endParaRPr kumimoji="1" lang="zh-CN" altLang="en-US" sz="2000" dirty="0"/>
          </a:p>
        </p:txBody>
      </p:sp>
    </p:spTree>
    <p:extLst>
      <p:ext uri="{BB962C8B-B14F-4D97-AF65-F5344CB8AC3E}">
        <p14:creationId xmlns:p14="http://schemas.microsoft.com/office/powerpoint/2010/main" val="4218591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74F79-FF3F-2345-85BA-03052B66CDA8}"/>
              </a:ext>
            </a:extLst>
          </p:cNvPr>
          <p:cNvSpPr>
            <a:spLocks noGrp="1"/>
          </p:cNvSpPr>
          <p:nvPr>
            <p:ph type="title"/>
          </p:nvPr>
        </p:nvSpPr>
        <p:spPr/>
        <p:txBody>
          <a:bodyPr/>
          <a:lstStyle/>
          <a:p>
            <a:r>
              <a:rPr kumimoji="1" lang="en-US" altLang="zh-CN" dirty="0"/>
              <a:t>5</a:t>
            </a:r>
            <a:endParaRPr kumimoji="1" lang="zh-CN" altLang="en-US" dirty="0"/>
          </a:p>
        </p:txBody>
      </p:sp>
      <p:sp>
        <p:nvSpPr>
          <p:cNvPr id="3" name="内容占位符 2">
            <a:extLst>
              <a:ext uri="{FF2B5EF4-FFF2-40B4-BE49-F238E27FC236}">
                <a16:creationId xmlns:a16="http://schemas.microsoft.com/office/drawing/2014/main" id="{CB31FB17-34AD-0641-ABDC-86FF0E913564}"/>
              </a:ext>
            </a:extLst>
          </p:cNvPr>
          <p:cNvSpPr>
            <a:spLocks noGrp="1"/>
          </p:cNvSpPr>
          <p:nvPr>
            <p:ph idx="1"/>
          </p:nvPr>
        </p:nvSpPr>
        <p:spPr/>
        <p:txBody>
          <a:bodyPr>
            <a:normAutofit/>
          </a:bodyPr>
          <a:lstStyle/>
          <a:p>
            <a:pPr marL="0" indent="0">
              <a:buNone/>
            </a:pPr>
            <a:r>
              <a:rPr kumimoji="1" lang="en" altLang="zh-CN" sz="2000" dirty="0"/>
              <a:t>What is semaphore? How to use semaphore to implement section entry and section exit (no busy waiting)? Please give the code.</a:t>
            </a:r>
          </a:p>
          <a:p>
            <a:pPr marL="0" indent="0">
              <a:buNone/>
            </a:pPr>
            <a:endParaRPr kumimoji="1" lang="en" altLang="zh-CN" sz="2000" dirty="0"/>
          </a:p>
          <a:p>
            <a:pPr marL="0" indent="0">
              <a:buNone/>
            </a:pPr>
            <a:r>
              <a:rPr kumimoji="1" lang="en" altLang="zh-CN" sz="2000" dirty="0"/>
              <a:t>Semaphore is a data type (additional shared object)</a:t>
            </a:r>
          </a:p>
          <a:p>
            <a:r>
              <a:rPr kumimoji="1" lang="en" altLang="zh-CN" sz="2000" dirty="0"/>
              <a:t>Accessed only through two standard atomic operations</a:t>
            </a:r>
          </a:p>
          <a:p>
            <a:r>
              <a:rPr kumimoji="1" lang="en" altLang="zh-CN" sz="2000" dirty="0"/>
              <a:t>down(): originally termed P (from Dutch </a:t>
            </a:r>
            <a:r>
              <a:rPr kumimoji="1" lang="en" altLang="zh-CN" sz="2000" dirty="0" err="1"/>
              <a:t>proberen</a:t>
            </a:r>
            <a:r>
              <a:rPr kumimoji="1" lang="en" altLang="zh-CN" sz="2000" dirty="0"/>
              <a:t>, “to test”), wait() in textbook</a:t>
            </a:r>
          </a:p>
          <a:p>
            <a:pPr lvl="1"/>
            <a:r>
              <a:rPr kumimoji="1" lang="en" altLang="zh-CN" sz="2000" dirty="0"/>
              <a:t>Decrementing the count</a:t>
            </a:r>
          </a:p>
          <a:p>
            <a:r>
              <a:rPr kumimoji="1" lang="en" altLang="zh-CN" sz="2000" dirty="0"/>
              <a:t>up(): originally termed V (from </a:t>
            </a:r>
            <a:r>
              <a:rPr kumimoji="1" lang="en" altLang="zh-CN" sz="2000" dirty="0" err="1"/>
              <a:t>verhogen</a:t>
            </a:r>
            <a:r>
              <a:rPr kumimoji="1" lang="en" altLang="zh-CN" sz="2000" dirty="0"/>
              <a:t>, “to increment”), signal() in textbook</a:t>
            </a:r>
          </a:p>
          <a:p>
            <a:pPr lvl="1"/>
            <a:r>
              <a:rPr kumimoji="1" lang="en" altLang="zh-CN" sz="2000" dirty="0"/>
              <a:t>Incrementing the count</a:t>
            </a:r>
          </a:p>
          <a:p>
            <a:pPr marL="0" indent="0">
              <a:buNone/>
            </a:pPr>
            <a:endParaRPr kumimoji="1" lang="en" altLang="zh-CN" sz="2000" dirty="0"/>
          </a:p>
          <a:p>
            <a:pPr marL="0" indent="0">
              <a:buNone/>
            </a:pPr>
            <a:endParaRPr kumimoji="1" lang="zh-CN" altLang="en-US" sz="2000" dirty="0"/>
          </a:p>
        </p:txBody>
      </p:sp>
    </p:spTree>
    <p:extLst>
      <p:ext uri="{BB962C8B-B14F-4D97-AF65-F5344CB8AC3E}">
        <p14:creationId xmlns:p14="http://schemas.microsoft.com/office/powerpoint/2010/main" val="3659917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74F79-FF3F-2345-85BA-03052B66CDA8}"/>
              </a:ext>
            </a:extLst>
          </p:cNvPr>
          <p:cNvSpPr>
            <a:spLocks noGrp="1"/>
          </p:cNvSpPr>
          <p:nvPr>
            <p:ph type="title"/>
          </p:nvPr>
        </p:nvSpPr>
        <p:spPr/>
        <p:txBody>
          <a:bodyPr/>
          <a:lstStyle/>
          <a:p>
            <a:r>
              <a:rPr kumimoji="1" lang="en-US" altLang="zh-CN" dirty="0"/>
              <a:t>5</a:t>
            </a:r>
            <a:endParaRPr kumimoji="1" lang="zh-CN" altLang="en-US" dirty="0"/>
          </a:p>
        </p:txBody>
      </p:sp>
      <p:sp>
        <p:nvSpPr>
          <p:cNvPr id="3" name="内容占位符 2">
            <a:extLst>
              <a:ext uri="{FF2B5EF4-FFF2-40B4-BE49-F238E27FC236}">
                <a16:creationId xmlns:a16="http://schemas.microsoft.com/office/drawing/2014/main" id="{CB31FB17-34AD-0641-ABDC-86FF0E913564}"/>
              </a:ext>
            </a:extLst>
          </p:cNvPr>
          <p:cNvSpPr>
            <a:spLocks noGrp="1"/>
          </p:cNvSpPr>
          <p:nvPr>
            <p:ph idx="1"/>
          </p:nvPr>
        </p:nvSpPr>
        <p:spPr/>
        <p:txBody>
          <a:bodyPr>
            <a:normAutofit/>
          </a:bodyPr>
          <a:lstStyle/>
          <a:p>
            <a:pPr marL="0" indent="0">
              <a:buNone/>
            </a:pPr>
            <a:endParaRPr kumimoji="1" lang="en" altLang="zh-CN" sz="2000" dirty="0"/>
          </a:p>
          <a:p>
            <a:pPr marL="0" indent="0">
              <a:buNone/>
            </a:pPr>
            <a:endParaRPr kumimoji="1" lang="zh-CN" altLang="en-US" sz="2000" dirty="0"/>
          </a:p>
        </p:txBody>
      </p:sp>
      <p:pic>
        <p:nvPicPr>
          <p:cNvPr id="5" name="图片 4">
            <a:extLst>
              <a:ext uri="{FF2B5EF4-FFF2-40B4-BE49-F238E27FC236}">
                <a16:creationId xmlns:a16="http://schemas.microsoft.com/office/drawing/2014/main" id="{AE1423AB-3CDE-0748-9CFE-B60A7192F454}"/>
              </a:ext>
            </a:extLst>
          </p:cNvPr>
          <p:cNvPicPr>
            <a:picLocks noChangeAspect="1"/>
          </p:cNvPicPr>
          <p:nvPr/>
        </p:nvPicPr>
        <p:blipFill>
          <a:blip r:embed="rId2"/>
          <a:stretch>
            <a:fillRect/>
          </a:stretch>
        </p:blipFill>
        <p:spPr>
          <a:xfrm>
            <a:off x="1411888" y="2472504"/>
            <a:ext cx="2641600" cy="2527300"/>
          </a:xfrm>
          <a:prstGeom prst="rect">
            <a:avLst/>
          </a:prstGeom>
        </p:spPr>
      </p:pic>
      <p:pic>
        <p:nvPicPr>
          <p:cNvPr id="6" name="图片 5">
            <a:extLst>
              <a:ext uri="{FF2B5EF4-FFF2-40B4-BE49-F238E27FC236}">
                <a16:creationId xmlns:a16="http://schemas.microsoft.com/office/drawing/2014/main" id="{222B09B5-2ADD-8A46-9062-B426782EB2E2}"/>
              </a:ext>
            </a:extLst>
          </p:cNvPr>
          <p:cNvPicPr>
            <a:picLocks noChangeAspect="1"/>
          </p:cNvPicPr>
          <p:nvPr/>
        </p:nvPicPr>
        <p:blipFill>
          <a:blip r:embed="rId3"/>
          <a:stretch>
            <a:fillRect/>
          </a:stretch>
        </p:blipFill>
        <p:spPr>
          <a:xfrm>
            <a:off x="5058869" y="2472504"/>
            <a:ext cx="2451100" cy="1993900"/>
          </a:xfrm>
          <a:prstGeom prst="rect">
            <a:avLst/>
          </a:prstGeom>
        </p:spPr>
      </p:pic>
    </p:spTree>
    <p:extLst>
      <p:ext uri="{BB962C8B-B14F-4D97-AF65-F5344CB8AC3E}">
        <p14:creationId xmlns:p14="http://schemas.microsoft.com/office/powerpoint/2010/main" val="1197968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3E457-73EE-C246-8AF5-1AB602E2733A}"/>
              </a:ext>
            </a:extLst>
          </p:cNvPr>
          <p:cNvSpPr>
            <a:spLocks noGrp="1"/>
          </p:cNvSpPr>
          <p:nvPr>
            <p:ph type="title"/>
          </p:nvPr>
        </p:nvSpPr>
        <p:spPr/>
        <p:txBody>
          <a:bodyPr/>
          <a:lstStyle/>
          <a:p>
            <a:r>
              <a:rPr kumimoji="1" lang="en-US" altLang="zh-CN" dirty="0"/>
              <a:t>0</a:t>
            </a:r>
            <a:endParaRPr kumimoji="1" lang="zh-CN" altLang="en-US" dirty="0"/>
          </a:p>
        </p:txBody>
      </p:sp>
      <p:sp>
        <p:nvSpPr>
          <p:cNvPr id="3" name="内容占位符 2">
            <a:extLst>
              <a:ext uri="{FF2B5EF4-FFF2-40B4-BE49-F238E27FC236}">
                <a16:creationId xmlns:a16="http://schemas.microsoft.com/office/drawing/2014/main" id="{4FBC0D48-87CA-224A-B416-8856C6ED2B10}"/>
              </a:ext>
            </a:extLst>
          </p:cNvPr>
          <p:cNvSpPr>
            <a:spLocks noGrp="1"/>
          </p:cNvSpPr>
          <p:nvPr>
            <p:ph idx="1"/>
          </p:nvPr>
        </p:nvSpPr>
        <p:spPr/>
        <p:txBody>
          <a:bodyPr lIns="90000">
            <a:noAutofit/>
          </a:bodyPr>
          <a:lstStyle/>
          <a:p>
            <a:pPr marL="0" indent="0">
              <a:buNone/>
            </a:pPr>
            <a:r>
              <a:rPr lang="en" altLang="zh-CN" sz="2000" dirty="0"/>
              <a:t>Mutual exclusion:</a:t>
            </a:r>
          </a:p>
          <a:p>
            <a:pPr marL="0" indent="0">
              <a:buNone/>
            </a:pPr>
            <a:r>
              <a:rPr lang="en" altLang="zh-CN" sz="2000" dirty="0"/>
              <a:t>No two processes could be simultaneously inside their critical sections.</a:t>
            </a:r>
          </a:p>
          <a:p>
            <a:pPr marL="0" indent="0">
              <a:buNone/>
            </a:pPr>
            <a:endParaRPr lang="en" altLang="zh-CN" sz="2000" dirty="0"/>
          </a:p>
          <a:p>
            <a:pPr marL="0" indent="0">
              <a:buNone/>
            </a:pPr>
            <a:r>
              <a:rPr lang="en" altLang="zh-CN" sz="2000" dirty="0"/>
              <a:t>Progress: </a:t>
            </a:r>
          </a:p>
          <a:p>
            <a:pPr marL="0" indent="0">
              <a:buNone/>
            </a:pPr>
            <a:r>
              <a:rPr lang="en" altLang="zh-CN" sz="2000" dirty="0"/>
              <a:t>No process running outside its critical section should block other processes.</a:t>
            </a:r>
          </a:p>
          <a:p>
            <a:pPr marL="0" indent="0">
              <a:buNone/>
            </a:pPr>
            <a:endParaRPr lang="en" altLang="zh-CN" sz="2000" dirty="0"/>
          </a:p>
          <a:p>
            <a:pPr marL="0" indent="0">
              <a:buNone/>
            </a:pPr>
            <a:r>
              <a:rPr lang="en" altLang="zh-CN" sz="2000" dirty="0"/>
              <a:t>Bounded waiting</a:t>
            </a:r>
          </a:p>
          <a:p>
            <a:pPr marL="0" indent="0">
              <a:buNone/>
            </a:pPr>
            <a:r>
              <a:rPr kumimoji="1" lang="en" altLang="zh-CN" sz="2000" dirty="0"/>
              <a:t>No process would have to wait forever in order to enter its critical section.</a:t>
            </a:r>
            <a:endParaRPr kumimoji="1" lang="zh-CN" altLang="en-US" sz="2000" dirty="0"/>
          </a:p>
        </p:txBody>
      </p:sp>
    </p:spTree>
    <p:extLst>
      <p:ext uri="{BB962C8B-B14F-4D97-AF65-F5344CB8AC3E}">
        <p14:creationId xmlns:p14="http://schemas.microsoft.com/office/powerpoint/2010/main" val="3358780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3E457-73EE-C246-8AF5-1AB602E2733A}"/>
              </a:ext>
            </a:extLst>
          </p:cNvPr>
          <p:cNvSpPr>
            <a:spLocks noGrp="1"/>
          </p:cNvSpPr>
          <p:nvPr>
            <p:ph type="title"/>
          </p:nvPr>
        </p:nvSpPr>
        <p:spPr/>
        <p:txBody>
          <a:bodyPr/>
          <a:lstStyle/>
          <a:p>
            <a:r>
              <a:rPr kumimoji="1" lang="en-US" altLang="zh-CN" dirty="0"/>
              <a:t>1</a:t>
            </a:r>
            <a:endParaRPr kumimoji="1" lang="zh-CN" altLang="en-US" dirty="0"/>
          </a:p>
        </p:txBody>
      </p:sp>
      <p:sp>
        <p:nvSpPr>
          <p:cNvPr id="3" name="内容占位符 2">
            <a:extLst>
              <a:ext uri="{FF2B5EF4-FFF2-40B4-BE49-F238E27FC236}">
                <a16:creationId xmlns:a16="http://schemas.microsoft.com/office/drawing/2014/main" id="{4FBC0D48-87CA-224A-B416-8856C6ED2B10}"/>
              </a:ext>
            </a:extLst>
          </p:cNvPr>
          <p:cNvSpPr>
            <a:spLocks noGrp="1"/>
          </p:cNvSpPr>
          <p:nvPr>
            <p:ph idx="1"/>
          </p:nvPr>
        </p:nvSpPr>
        <p:spPr/>
        <p:txBody>
          <a:bodyPr lIns="90000">
            <a:noAutofit/>
          </a:bodyPr>
          <a:lstStyle/>
          <a:p>
            <a:pPr marL="0" indent="0">
              <a:buNone/>
            </a:pPr>
            <a:r>
              <a:rPr kumimoji="1" lang="en" altLang="zh-CN" sz="2000" dirty="0"/>
              <a:t>The first known correct software solution to the critical-section problem for two processes was developed by Dekker.</a:t>
            </a:r>
            <a:r>
              <a:rPr kumimoji="1" lang="zh-CN" altLang="en-US" sz="2000" dirty="0"/>
              <a:t> </a:t>
            </a:r>
            <a:r>
              <a:rPr kumimoji="1" lang="en" altLang="zh-CN" sz="2000" dirty="0"/>
              <a:t>Prove that the algorithm satisfies all three requirements for the critical-section problem.</a:t>
            </a:r>
            <a:endParaRPr kumimoji="1" lang="zh-CN" altLang="en-US" sz="2000" dirty="0"/>
          </a:p>
        </p:txBody>
      </p:sp>
      <p:pic>
        <p:nvPicPr>
          <p:cNvPr id="4" name="图片 3">
            <a:extLst>
              <a:ext uri="{FF2B5EF4-FFF2-40B4-BE49-F238E27FC236}">
                <a16:creationId xmlns:a16="http://schemas.microsoft.com/office/drawing/2014/main" id="{92950238-391E-5E43-A6CE-9C6E54F4B399}"/>
              </a:ext>
            </a:extLst>
          </p:cNvPr>
          <p:cNvPicPr>
            <a:picLocks noChangeAspect="1"/>
          </p:cNvPicPr>
          <p:nvPr/>
        </p:nvPicPr>
        <p:blipFill>
          <a:blip r:embed="rId2"/>
          <a:stretch>
            <a:fillRect/>
          </a:stretch>
        </p:blipFill>
        <p:spPr>
          <a:xfrm>
            <a:off x="2686529" y="2874203"/>
            <a:ext cx="3770942" cy="3618671"/>
          </a:xfrm>
          <a:prstGeom prst="rect">
            <a:avLst/>
          </a:prstGeom>
        </p:spPr>
      </p:pic>
    </p:spTree>
    <p:extLst>
      <p:ext uri="{BB962C8B-B14F-4D97-AF65-F5344CB8AC3E}">
        <p14:creationId xmlns:p14="http://schemas.microsoft.com/office/powerpoint/2010/main" val="92908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3E457-73EE-C246-8AF5-1AB602E2733A}"/>
              </a:ext>
            </a:extLst>
          </p:cNvPr>
          <p:cNvSpPr>
            <a:spLocks noGrp="1"/>
          </p:cNvSpPr>
          <p:nvPr>
            <p:ph type="title"/>
          </p:nvPr>
        </p:nvSpPr>
        <p:spPr/>
        <p:txBody>
          <a:bodyPr/>
          <a:lstStyle/>
          <a:p>
            <a:r>
              <a:rPr kumimoji="1" lang="en-US" altLang="zh-CN" dirty="0"/>
              <a:t>1</a:t>
            </a:r>
            <a:endParaRPr kumimoji="1" lang="zh-CN" altLang="en-US" dirty="0"/>
          </a:p>
        </p:txBody>
      </p:sp>
      <p:sp>
        <p:nvSpPr>
          <p:cNvPr id="3" name="内容占位符 2">
            <a:extLst>
              <a:ext uri="{FF2B5EF4-FFF2-40B4-BE49-F238E27FC236}">
                <a16:creationId xmlns:a16="http://schemas.microsoft.com/office/drawing/2014/main" id="{4FBC0D48-87CA-224A-B416-8856C6ED2B10}"/>
              </a:ext>
            </a:extLst>
          </p:cNvPr>
          <p:cNvSpPr>
            <a:spLocks noGrp="1"/>
          </p:cNvSpPr>
          <p:nvPr>
            <p:ph idx="1"/>
          </p:nvPr>
        </p:nvSpPr>
        <p:spPr/>
        <p:txBody>
          <a:bodyPr lIns="90000">
            <a:noAutofit/>
          </a:bodyPr>
          <a:lstStyle/>
          <a:p>
            <a:pPr marL="0" indent="0">
              <a:buNone/>
            </a:pPr>
            <a:r>
              <a:rPr lang="en" altLang="zh-CN" sz="2000" dirty="0"/>
              <a:t>Mutual exclusion:</a:t>
            </a:r>
          </a:p>
          <a:p>
            <a:pPr marL="0" indent="0">
              <a:buNone/>
            </a:pPr>
            <a:r>
              <a:rPr lang="en" altLang="zh-CN" sz="2000" dirty="0"/>
              <a:t>If both processes set their flag to true, only one will succeed, namely, the process whose turn it is. The waiting process can only enter its critical section when the other process updates the value of turn.</a:t>
            </a:r>
          </a:p>
          <a:p>
            <a:pPr marL="0" indent="0">
              <a:buNone/>
            </a:pPr>
            <a:endParaRPr lang="en" altLang="zh-CN" sz="2000" dirty="0"/>
          </a:p>
          <a:p>
            <a:pPr marL="0" indent="0">
              <a:buNone/>
            </a:pPr>
            <a:r>
              <a:rPr lang="en" altLang="zh-CN" sz="2000" dirty="0"/>
              <a:t>Progress: </a:t>
            </a:r>
          </a:p>
          <a:p>
            <a:pPr marL="0" indent="0">
              <a:buNone/>
            </a:pPr>
            <a:r>
              <a:rPr lang="en" altLang="zh-CN" sz="2000" dirty="0"/>
              <a:t>A process will set its flag to false right</a:t>
            </a:r>
            <a:r>
              <a:rPr lang="zh-CN" altLang="en-US" sz="2000" dirty="0"/>
              <a:t> </a:t>
            </a:r>
            <a:r>
              <a:rPr lang="en" altLang="zh-CN" sz="2000" dirty="0"/>
              <a:t>after leaving critical section, so it won’t </a:t>
            </a:r>
            <a:r>
              <a:rPr kumimoji="1" lang="en-US" altLang="zh-CN" sz="2000" dirty="0"/>
              <a:t>block other processes.</a:t>
            </a:r>
            <a:endParaRPr lang="en" altLang="zh-CN" sz="2000" dirty="0"/>
          </a:p>
          <a:p>
            <a:pPr marL="0" indent="0">
              <a:buNone/>
            </a:pPr>
            <a:endParaRPr lang="en" altLang="zh-CN" sz="2000" dirty="0"/>
          </a:p>
          <a:p>
            <a:pPr marL="0" indent="0">
              <a:buNone/>
            </a:pPr>
            <a:r>
              <a:rPr lang="en" altLang="zh-CN" sz="2000" dirty="0"/>
              <a:t>Bounded waiting</a:t>
            </a:r>
          </a:p>
          <a:p>
            <a:pPr marL="0" indent="0">
              <a:buNone/>
            </a:pPr>
            <a:r>
              <a:rPr kumimoji="1" lang="en" altLang="zh-CN" sz="2000" dirty="0"/>
              <a:t>A process will never wait longer than one turn for entrance to the critical section since the other process will </a:t>
            </a:r>
            <a:r>
              <a:rPr lang="en" altLang="zh-CN" sz="2000" dirty="0"/>
              <a:t>set its flag and turn</a:t>
            </a:r>
            <a:r>
              <a:rPr lang="zh-CN" altLang="en-US" sz="2000" dirty="0"/>
              <a:t> </a:t>
            </a:r>
            <a:r>
              <a:rPr lang="en" altLang="zh-CN" sz="2000" dirty="0"/>
              <a:t>after leaving critical section</a:t>
            </a:r>
            <a:r>
              <a:rPr kumimoji="1" lang="en" altLang="zh-CN" sz="2000" dirty="0"/>
              <a:t>.</a:t>
            </a:r>
            <a:endParaRPr kumimoji="1" lang="zh-CN" altLang="en-US" sz="2000" dirty="0"/>
          </a:p>
        </p:txBody>
      </p:sp>
    </p:spTree>
    <p:extLst>
      <p:ext uri="{BB962C8B-B14F-4D97-AF65-F5344CB8AC3E}">
        <p14:creationId xmlns:p14="http://schemas.microsoft.com/office/powerpoint/2010/main" val="2150406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62D1C-91A7-BA40-AC62-B7AE35B857E2}"/>
              </a:ext>
            </a:extLst>
          </p:cNvPr>
          <p:cNvSpPr>
            <a:spLocks noGrp="1"/>
          </p:cNvSpPr>
          <p:nvPr>
            <p:ph type="title"/>
          </p:nvPr>
        </p:nvSpPr>
        <p:spPr/>
        <p:txBody>
          <a:bodyPr/>
          <a:lstStyle/>
          <a:p>
            <a:r>
              <a:rPr kumimoji="1" lang="en-US" altLang="zh-CN" dirty="0"/>
              <a:t>2</a:t>
            </a:r>
            <a:endParaRPr kumimoji="1" lang="zh-CN" altLang="en-US" dirty="0"/>
          </a:p>
        </p:txBody>
      </p:sp>
      <p:sp>
        <p:nvSpPr>
          <p:cNvPr id="3" name="内容占位符 2">
            <a:extLst>
              <a:ext uri="{FF2B5EF4-FFF2-40B4-BE49-F238E27FC236}">
                <a16:creationId xmlns:a16="http://schemas.microsoft.com/office/drawing/2014/main" id="{EA2E9C8A-D733-4240-9EB4-DBE72E5263B9}"/>
              </a:ext>
            </a:extLst>
          </p:cNvPr>
          <p:cNvSpPr>
            <a:spLocks noGrp="1"/>
          </p:cNvSpPr>
          <p:nvPr>
            <p:ph idx="1"/>
          </p:nvPr>
        </p:nvSpPr>
        <p:spPr/>
        <p:txBody>
          <a:bodyPr>
            <a:normAutofit/>
          </a:bodyPr>
          <a:lstStyle/>
          <a:p>
            <a:pPr marL="0" indent="0">
              <a:buNone/>
            </a:pPr>
            <a:r>
              <a:rPr kumimoji="1" lang="en" altLang="zh-CN" sz="2000" dirty="0"/>
              <a:t>Consider the code example for allocating and releasing processes shown in Figure 2.</a:t>
            </a:r>
          </a:p>
          <a:p>
            <a:pPr marL="457200" indent="-457200">
              <a:buAutoNum type="alphaLcPeriod"/>
            </a:pPr>
            <a:r>
              <a:rPr kumimoji="1" lang="en" altLang="zh-CN" sz="2000" dirty="0"/>
              <a:t>Identify the race condition(s).</a:t>
            </a:r>
          </a:p>
          <a:p>
            <a:pPr marL="457200" indent="-457200">
              <a:buAutoNum type="alphaLcPeriod"/>
            </a:pPr>
            <a:r>
              <a:rPr kumimoji="1" lang="en" altLang="zh-CN" sz="2000" dirty="0"/>
              <a:t>Assume you have a mutex lock named mutex with the operations acquire() and release(). Indicate where the locking needs to be placed to prevent the race condition(s).</a:t>
            </a:r>
          </a:p>
          <a:p>
            <a:pPr marL="0" indent="0">
              <a:buNone/>
            </a:pPr>
            <a:endParaRPr kumimoji="1" lang="en" altLang="zh-CN" sz="2000" dirty="0"/>
          </a:p>
        </p:txBody>
      </p:sp>
    </p:spTree>
    <p:extLst>
      <p:ext uri="{BB962C8B-B14F-4D97-AF65-F5344CB8AC3E}">
        <p14:creationId xmlns:p14="http://schemas.microsoft.com/office/powerpoint/2010/main" val="2134951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62D1C-91A7-BA40-AC62-B7AE35B857E2}"/>
              </a:ext>
            </a:extLst>
          </p:cNvPr>
          <p:cNvSpPr>
            <a:spLocks noGrp="1"/>
          </p:cNvSpPr>
          <p:nvPr>
            <p:ph type="title"/>
          </p:nvPr>
        </p:nvSpPr>
        <p:spPr/>
        <p:txBody>
          <a:bodyPr/>
          <a:lstStyle/>
          <a:p>
            <a:r>
              <a:rPr kumimoji="1" lang="en-US" altLang="zh-CN" dirty="0"/>
              <a:t>2</a:t>
            </a:r>
            <a:endParaRPr kumimoji="1" lang="zh-CN" altLang="en-US" dirty="0"/>
          </a:p>
        </p:txBody>
      </p:sp>
      <p:pic>
        <p:nvPicPr>
          <p:cNvPr id="4" name="图片 3">
            <a:extLst>
              <a:ext uri="{FF2B5EF4-FFF2-40B4-BE49-F238E27FC236}">
                <a16:creationId xmlns:a16="http://schemas.microsoft.com/office/drawing/2014/main" id="{7D6EB004-3CAF-4D4E-BF8B-A0EEDF4BBD93}"/>
              </a:ext>
            </a:extLst>
          </p:cNvPr>
          <p:cNvPicPr>
            <a:picLocks noChangeAspect="1"/>
          </p:cNvPicPr>
          <p:nvPr/>
        </p:nvPicPr>
        <p:blipFill>
          <a:blip r:embed="rId2"/>
          <a:stretch>
            <a:fillRect/>
          </a:stretch>
        </p:blipFill>
        <p:spPr>
          <a:xfrm>
            <a:off x="2070100" y="1511430"/>
            <a:ext cx="5003800" cy="4432300"/>
          </a:xfrm>
          <a:prstGeom prst="rect">
            <a:avLst/>
          </a:prstGeom>
        </p:spPr>
      </p:pic>
    </p:spTree>
    <p:extLst>
      <p:ext uri="{BB962C8B-B14F-4D97-AF65-F5344CB8AC3E}">
        <p14:creationId xmlns:p14="http://schemas.microsoft.com/office/powerpoint/2010/main" val="392676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29EE6-7BF0-8947-9EF2-E7DF4359F563}"/>
              </a:ext>
            </a:extLst>
          </p:cNvPr>
          <p:cNvSpPr>
            <a:spLocks noGrp="1"/>
          </p:cNvSpPr>
          <p:nvPr>
            <p:ph type="title"/>
          </p:nvPr>
        </p:nvSpPr>
        <p:spPr/>
        <p:txBody>
          <a:bodyPr/>
          <a:lstStyle/>
          <a:p>
            <a:r>
              <a:rPr kumimoji="1" lang="en-US" altLang="zh-CN" dirty="0"/>
              <a:t>2</a:t>
            </a:r>
            <a:endParaRPr kumimoji="1" lang="zh-CN" altLang="en-US" dirty="0"/>
          </a:p>
        </p:txBody>
      </p:sp>
      <p:sp>
        <p:nvSpPr>
          <p:cNvPr id="3" name="内容占位符 2">
            <a:extLst>
              <a:ext uri="{FF2B5EF4-FFF2-40B4-BE49-F238E27FC236}">
                <a16:creationId xmlns:a16="http://schemas.microsoft.com/office/drawing/2014/main" id="{6C04C204-9EBF-274C-AF8C-1181E0C91311}"/>
              </a:ext>
            </a:extLst>
          </p:cNvPr>
          <p:cNvSpPr>
            <a:spLocks noGrp="1"/>
          </p:cNvSpPr>
          <p:nvPr>
            <p:ph idx="1"/>
          </p:nvPr>
        </p:nvSpPr>
        <p:spPr/>
        <p:txBody>
          <a:bodyPr>
            <a:normAutofit/>
          </a:bodyPr>
          <a:lstStyle/>
          <a:p>
            <a:pPr marL="514350" indent="-514350">
              <a:buAutoNum type="alphaLcPeriod"/>
            </a:pPr>
            <a:r>
              <a:rPr lang="en" altLang="zh-CN" sz="2000" dirty="0"/>
              <a:t>There is a race condition on the variable number of processes. </a:t>
            </a:r>
          </a:p>
          <a:p>
            <a:pPr marL="514350" indent="-514350">
              <a:buAutoNum type="alphaLcPeriod"/>
            </a:pPr>
            <a:r>
              <a:rPr kumimoji="1" lang="en-US" altLang="zh-CN" sz="2000" dirty="0"/>
              <a:t> </a:t>
            </a:r>
            <a:endParaRPr kumimoji="1" lang="zh-CN" altLang="en-US" sz="2000" dirty="0"/>
          </a:p>
        </p:txBody>
      </p:sp>
      <p:pic>
        <p:nvPicPr>
          <p:cNvPr id="5" name="图片 4">
            <a:extLst>
              <a:ext uri="{FF2B5EF4-FFF2-40B4-BE49-F238E27FC236}">
                <a16:creationId xmlns:a16="http://schemas.microsoft.com/office/drawing/2014/main" id="{2FB28C70-AC21-B642-8C2E-4399B0C832F0}"/>
              </a:ext>
            </a:extLst>
          </p:cNvPr>
          <p:cNvPicPr>
            <a:picLocks noChangeAspect="1"/>
          </p:cNvPicPr>
          <p:nvPr/>
        </p:nvPicPr>
        <p:blipFill>
          <a:blip r:embed="rId2"/>
          <a:stretch>
            <a:fillRect/>
          </a:stretch>
        </p:blipFill>
        <p:spPr>
          <a:xfrm>
            <a:off x="2740844" y="2502062"/>
            <a:ext cx="3662312" cy="3549377"/>
          </a:xfrm>
          <a:prstGeom prst="rect">
            <a:avLst/>
          </a:prstGeom>
        </p:spPr>
      </p:pic>
    </p:spTree>
    <p:extLst>
      <p:ext uri="{BB962C8B-B14F-4D97-AF65-F5344CB8AC3E}">
        <p14:creationId xmlns:p14="http://schemas.microsoft.com/office/powerpoint/2010/main" val="294873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1F96F-1584-3A49-890A-0D3253F69D9F}"/>
              </a:ext>
            </a:extLst>
          </p:cNvPr>
          <p:cNvSpPr>
            <a:spLocks noGrp="1"/>
          </p:cNvSpPr>
          <p:nvPr>
            <p:ph type="title"/>
          </p:nvPr>
        </p:nvSpPr>
        <p:spPr/>
        <p:txBody>
          <a:bodyPr/>
          <a:lstStyle/>
          <a:p>
            <a:r>
              <a:rPr kumimoji="1" lang="en-US" altLang="zh-CN" dirty="0"/>
              <a:t>3</a:t>
            </a:r>
            <a:endParaRPr kumimoji="1" lang="zh-CN" altLang="en-US" dirty="0"/>
          </a:p>
        </p:txBody>
      </p:sp>
      <p:sp>
        <p:nvSpPr>
          <p:cNvPr id="3" name="内容占位符 2">
            <a:extLst>
              <a:ext uri="{FF2B5EF4-FFF2-40B4-BE49-F238E27FC236}">
                <a16:creationId xmlns:a16="http://schemas.microsoft.com/office/drawing/2014/main" id="{A26EC182-07A7-A249-9CA4-AFA6C1269929}"/>
              </a:ext>
            </a:extLst>
          </p:cNvPr>
          <p:cNvSpPr>
            <a:spLocks noGrp="1"/>
          </p:cNvSpPr>
          <p:nvPr>
            <p:ph idx="1"/>
          </p:nvPr>
        </p:nvSpPr>
        <p:spPr/>
        <p:txBody>
          <a:bodyPr>
            <a:normAutofit/>
          </a:bodyPr>
          <a:lstStyle/>
          <a:p>
            <a:pPr marL="0" indent="0">
              <a:buNone/>
            </a:pPr>
            <a:r>
              <a:rPr kumimoji="1" lang="en" altLang="zh-CN" sz="2000" dirty="0"/>
              <a:t>Strict alternation</a:t>
            </a:r>
            <a:endParaRPr kumimoji="1" lang="zh-CN" altLang="en-US" sz="2000" dirty="0"/>
          </a:p>
        </p:txBody>
      </p:sp>
      <p:pic>
        <p:nvPicPr>
          <p:cNvPr id="5" name="图片 4">
            <a:extLst>
              <a:ext uri="{FF2B5EF4-FFF2-40B4-BE49-F238E27FC236}">
                <a16:creationId xmlns:a16="http://schemas.microsoft.com/office/drawing/2014/main" id="{30005337-0664-B54A-BC6D-A004E56C8F4F}"/>
              </a:ext>
            </a:extLst>
          </p:cNvPr>
          <p:cNvPicPr>
            <a:picLocks noChangeAspect="1"/>
          </p:cNvPicPr>
          <p:nvPr/>
        </p:nvPicPr>
        <p:blipFill>
          <a:blip r:embed="rId2"/>
          <a:stretch>
            <a:fillRect/>
          </a:stretch>
        </p:blipFill>
        <p:spPr>
          <a:xfrm>
            <a:off x="2946400" y="2635250"/>
            <a:ext cx="3251200" cy="1587500"/>
          </a:xfrm>
          <a:prstGeom prst="rect">
            <a:avLst/>
          </a:prstGeom>
        </p:spPr>
      </p:pic>
    </p:spTree>
    <p:extLst>
      <p:ext uri="{BB962C8B-B14F-4D97-AF65-F5344CB8AC3E}">
        <p14:creationId xmlns:p14="http://schemas.microsoft.com/office/powerpoint/2010/main" val="914415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1F96F-1584-3A49-890A-0D3253F69D9F}"/>
              </a:ext>
            </a:extLst>
          </p:cNvPr>
          <p:cNvSpPr>
            <a:spLocks noGrp="1"/>
          </p:cNvSpPr>
          <p:nvPr>
            <p:ph type="title"/>
          </p:nvPr>
        </p:nvSpPr>
        <p:spPr/>
        <p:txBody>
          <a:bodyPr/>
          <a:lstStyle/>
          <a:p>
            <a:r>
              <a:rPr kumimoji="1" lang="en-US" altLang="zh-CN" dirty="0"/>
              <a:t>3</a:t>
            </a:r>
            <a:endParaRPr kumimoji="1" lang="zh-CN" altLang="en-US" dirty="0"/>
          </a:p>
        </p:txBody>
      </p:sp>
      <p:sp>
        <p:nvSpPr>
          <p:cNvPr id="3" name="内容占位符 2">
            <a:extLst>
              <a:ext uri="{FF2B5EF4-FFF2-40B4-BE49-F238E27FC236}">
                <a16:creationId xmlns:a16="http://schemas.microsoft.com/office/drawing/2014/main" id="{A26EC182-07A7-A249-9CA4-AFA6C1269929}"/>
              </a:ext>
            </a:extLst>
          </p:cNvPr>
          <p:cNvSpPr>
            <a:spLocks noGrp="1"/>
          </p:cNvSpPr>
          <p:nvPr>
            <p:ph idx="1"/>
          </p:nvPr>
        </p:nvSpPr>
        <p:spPr/>
        <p:txBody>
          <a:bodyPr>
            <a:normAutofit/>
          </a:bodyPr>
          <a:lstStyle/>
          <a:p>
            <a:pPr marL="0" indent="0">
              <a:buNone/>
            </a:pPr>
            <a:r>
              <a:rPr kumimoji="1" lang="en" altLang="zh-CN" sz="2000" dirty="0"/>
              <a:t>Can strict alternation and Peterson’s solution satisfy all the requirements as a solution of the critical-section problem? Please explain why.</a:t>
            </a:r>
          </a:p>
          <a:p>
            <a:pPr marL="0" indent="0">
              <a:buNone/>
            </a:pPr>
            <a:endParaRPr kumimoji="1" lang="en" altLang="zh-CN" sz="2000" dirty="0"/>
          </a:p>
          <a:p>
            <a:pPr marL="0" indent="0">
              <a:buNone/>
            </a:pPr>
            <a:r>
              <a:rPr kumimoji="1" lang="en" altLang="zh-CN" sz="2000" dirty="0"/>
              <a:t>Strict alternation</a:t>
            </a:r>
            <a:r>
              <a:rPr kumimoji="1" lang="zh-CN" altLang="en-US" sz="2000" dirty="0"/>
              <a:t> </a:t>
            </a:r>
            <a:r>
              <a:rPr kumimoji="1" lang="en-US" altLang="zh-CN" sz="2000" dirty="0"/>
              <a:t>violate requirement #3: no process running outside its critical section should block other processes.</a:t>
            </a:r>
          </a:p>
          <a:p>
            <a:pPr marL="457200" indent="-457200">
              <a:buFont typeface="+mj-lt"/>
              <a:buAutoNum type="arabicPeriod"/>
            </a:pPr>
            <a:r>
              <a:rPr kumimoji="1" lang="en" altLang="zh-CN" sz="2000" dirty="0"/>
              <a:t>Process 0 leaves its critical region and sets turn to 1, enters its non critical region.</a:t>
            </a:r>
          </a:p>
          <a:p>
            <a:pPr marL="457200" indent="-457200">
              <a:buFont typeface="+mj-lt"/>
              <a:buAutoNum type="arabicPeriod"/>
            </a:pPr>
            <a:r>
              <a:rPr kumimoji="1" lang="en" altLang="zh-CN" sz="2000" dirty="0"/>
              <a:t>Process 1 enters its critical region, sets turn to 0 and leaves its critical region.</a:t>
            </a:r>
          </a:p>
          <a:p>
            <a:pPr marL="457200" indent="-457200">
              <a:buFont typeface="+mj-lt"/>
              <a:buAutoNum type="arabicPeriod"/>
            </a:pPr>
            <a:r>
              <a:rPr kumimoji="1" lang="en" altLang="zh-CN" sz="2000" dirty="0"/>
              <a:t>Process 1 enters its non-critical region, quickly finishes its job and goes back to the while loop. Since turn is 0, process 1 has to wait for process 0 to finish its non-critical region so that it can enter its critical region.</a:t>
            </a:r>
          </a:p>
          <a:p>
            <a:pPr marL="0" indent="0">
              <a:buNone/>
            </a:pPr>
            <a:endParaRPr kumimoji="1" lang="zh-CN" altLang="en-US" sz="2000" dirty="0"/>
          </a:p>
        </p:txBody>
      </p:sp>
    </p:spTree>
    <p:extLst>
      <p:ext uri="{BB962C8B-B14F-4D97-AF65-F5344CB8AC3E}">
        <p14:creationId xmlns:p14="http://schemas.microsoft.com/office/powerpoint/2010/main" val="9179066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421</TotalTime>
  <Words>712</Words>
  <Application>Microsoft Macintosh PowerPoint</Application>
  <PresentationFormat>全屏显示(4:3)</PresentationFormat>
  <Paragraphs>73</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Arial</vt:lpstr>
      <vt:lpstr>Calibri</vt:lpstr>
      <vt:lpstr>Calibri Light</vt:lpstr>
      <vt:lpstr>Office 主题​​</vt:lpstr>
      <vt:lpstr>操作系统作业五</vt:lpstr>
      <vt:lpstr>0</vt:lpstr>
      <vt:lpstr>1</vt:lpstr>
      <vt:lpstr>1</vt:lpstr>
      <vt:lpstr>2</vt:lpstr>
      <vt:lpstr>2</vt:lpstr>
      <vt:lpstr>2</vt:lpstr>
      <vt:lpstr>3</vt:lpstr>
      <vt:lpstr>3</vt:lpstr>
      <vt:lpstr>3</vt:lpstr>
      <vt:lpstr>3</vt:lpstr>
      <vt:lpstr>3</vt:lpstr>
      <vt:lpstr>4</vt:lpstr>
      <vt:lpstr>4</vt:lpstr>
      <vt:lpstr>5</vt:lpstr>
      <vt:lpstr>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操作系统作业五</dc:title>
  <dc:creator>翎璟</dc:creator>
  <cp:lastModifiedBy>翎璟</cp:lastModifiedBy>
  <cp:revision>58</cp:revision>
  <dcterms:created xsi:type="dcterms:W3CDTF">2019-05-25T07:28:46Z</dcterms:created>
  <dcterms:modified xsi:type="dcterms:W3CDTF">2019-06-12T11:21:54Z</dcterms:modified>
</cp:coreProperties>
</file>