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8"/>
  </p:notesMasterIdLst>
  <p:sldIdLst>
    <p:sldId id="331" r:id="rId2"/>
    <p:sldId id="338" r:id="rId3"/>
    <p:sldId id="340" r:id="rId4"/>
    <p:sldId id="339" r:id="rId5"/>
    <p:sldId id="341" r:id="rId6"/>
    <p:sldId id="342" r:id="rId7"/>
    <p:sldId id="343" r:id="rId8"/>
    <p:sldId id="344" r:id="rId9"/>
    <p:sldId id="345" r:id="rId10"/>
    <p:sldId id="346" r:id="rId11"/>
    <p:sldId id="347" r:id="rId12"/>
    <p:sldId id="348" r:id="rId13"/>
    <p:sldId id="349" r:id="rId14"/>
    <p:sldId id="350" r:id="rId15"/>
    <p:sldId id="283" r:id="rId16"/>
    <p:sldId id="284" r:id="rId1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0053A3"/>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68" autoAdjust="0"/>
    <p:restoredTop sz="94660"/>
  </p:normalViewPr>
  <p:slideViewPr>
    <p:cSldViewPr snapToGrid="0">
      <p:cViewPr varScale="1">
        <p:scale>
          <a:sx n="107" d="100"/>
          <a:sy n="107" d="100"/>
        </p:scale>
        <p:origin x="52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A0A5D50F-E76A-4E5A-B73B-691D4EAA5A9E}" type="datetimeFigureOut">
              <a:rPr lang="zh-CN" altLang="en-US"/>
              <a:pPr>
                <a:defRPr/>
              </a:pPr>
              <a:t>2019/6/11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7FA0891E-96AF-43F1-A855-AED822384BA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右图为</a:t>
            </a:r>
            <a:r>
              <a:rPr lang="zh-CN" altLang="en-US" sz="1200" b="0" i="0" u="none" strike="noStrike" kern="1200" dirty="0">
                <a:solidFill>
                  <a:schemeClr val="tx1"/>
                </a:solidFill>
                <a:effectLst/>
                <a:latin typeface="+mn-lt"/>
                <a:ea typeface="+mn-ea"/>
                <a:cs typeface="+mn-cs"/>
              </a:rPr>
              <a:t>是一个 </a:t>
            </a:r>
            <a:r>
              <a:rPr lang="en-US" altLang="zh-CN" sz="1200" b="0" i="0" u="none" strike="noStrike" kern="1200" dirty="0">
                <a:solidFill>
                  <a:schemeClr val="tx1"/>
                </a:solidFill>
                <a:effectLst/>
                <a:latin typeface="+mn-lt"/>
                <a:ea typeface="+mn-ea"/>
                <a:cs typeface="+mn-cs"/>
              </a:rPr>
              <a:t>Intel </a:t>
            </a:r>
            <a:r>
              <a:rPr lang="zh-CN" altLang="en-US" sz="1200" b="0" i="0" u="none" strike="noStrike" kern="1200" dirty="0">
                <a:solidFill>
                  <a:schemeClr val="tx1"/>
                </a:solidFill>
                <a:effectLst/>
                <a:latin typeface="+mn-lt"/>
                <a:ea typeface="+mn-ea"/>
                <a:cs typeface="+mn-cs"/>
              </a:rPr>
              <a:t>平台上的实现步骤的例子：</a:t>
            </a:r>
            <a:endParaRPr lang="en-US" altLang="zh-CN" dirty="0"/>
          </a:p>
          <a:p>
            <a:r>
              <a:rPr lang="en-US" altLang="zh-CN" dirty="0"/>
              <a:t>1</a:t>
            </a:r>
            <a:r>
              <a:rPr lang="zh-CN" altLang="en-US" dirty="0"/>
              <a:t>、</a:t>
            </a:r>
            <a:r>
              <a:rPr lang="zh-CN" altLang="en-US" sz="1200" b="1" i="0" u="none" strike="noStrike" kern="1200" dirty="0">
                <a:solidFill>
                  <a:schemeClr val="tx1"/>
                </a:solidFill>
                <a:effectLst/>
                <a:latin typeface="+mn-lt"/>
                <a:ea typeface="+mn-ea"/>
                <a:cs typeface="+mn-cs"/>
              </a:rPr>
              <a:t>配置</a:t>
            </a:r>
            <a:r>
              <a:rPr lang="en-US" altLang="zh-CN" sz="1200" b="1" i="0" u="none" strike="noStrike" kern="1200" dirty="0">
                <a:solidFill>
                  <a:schemeClr val="tx1"/>
                </a:solidFill>
                <a:effectLst/>
                <a:latin typeface="+mn-lt"/>
                <a:ea typeface="+mn-ea"/>
                <a:cs typeface="+mn-cs"/>
              </a:rPr>
              <a:t>kernel</a:t>
            </a:r>
            <a:r>
              <a:rPr lang="zh-CN" altLang="en-US" sz="1200" b="1" i="0" u="none" strike="noStrike" kern="1200" dirty="0">
                <a:solidFill>
                  <a:schemeClr val="tx1"/>
                </a:solidFill>
                <a:effectLst/>
                <a:latin typeface="+mn-lt"/>
                <a:ea typeface="+mn-ea"/>
                <a:cs typeface="+mn-cs"/>
              </a:rPr>
              <a:t>，支持</a:t>
            </a:r>
            <a:r>
              <a:rPr lang="en-US" altLang="zh-CN" sz="1200" b="1" i="0" u="none" strike="noStrike" kern="1200" dirty="0" err="1">
                <a:solidFill>
                  <a:schemeClr val="tx1"/>
                </a:solidFill>
                <a:effectLst/>
                <a:latin typeface="+mn-lt"/>
                <a:ea typeface="+mn-ea"/>
                <a:cs typeface="+mn-cs"/>
              </a:rPr>
              <a:t>iommu</a:t>
            </a:r>
            <a:endParaRPr lang="en-US" altLang="zh-CN" sz="1200" b="1"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2</a:t>
            </a:r>
            <a:r>
              <a:rPr lang="zh-CN" altLang="en-US" sz="1200" b="1" i="0" u="none" strike="noStrike" kern="1200" dirty="0">
                <a:solidFill>
                  <a:schemeClr val="tx1"/>
                </a:solidFill>
                <a:effectLst/>
                <a:latin typeface="+mn-lt"/>
                <a:ea typeface="+mn-ea"/>
                <a:cs typeface="+mn-cs"/>
              </a:rPr>
              <a:t>、在</a:t>
            </a:r>
            <a:r>
              <a:rPr lang="en-US" altLang="zh-CN" sz="1200" b="1" i="0" u="none" strike="noStrike" kern="1200" dirty="0">
                <a:solidFill>
                  <a:schemeClr val="tx1"/>
                </a:solidFill>
                <a:effectLst/>
                <a:latin typeface="+mn-lt"/>
                <a:ea typeface="+mn-ea"/>
                <a:cs typeface="+mn-cs"/>
              </a:rPr>
              <a:t>host</a:t>
            </a:r>
            <a:r>
              <a:rPr lang="zh-CN" altLang="en-US" sz="1200" b="1" i="0" u="none" strike="noStrike" kern="1200" dirty="0">
                <a:solidFill>
                  <a:schemeClr val="tx1"/>
                </a:solidFill>
                <a:effectLst/>
                <a:latin typeface="+mn-lt"/>
                <a:ea typeface="+mn-ea"/>
                <a:cs typeface="+mn-cs"/>
              </a:rPr>
              <a:t>上</a:t>
            </a:r>
            <a:r>
              <a:rPr lang="en-US" altLang="zh-CN" sz="1200" b="1" i="0" u="none" strike="noStrike" kern="1200" dirty="0">
                <a:solidFill>
                  <a:schemeClr val="tx1"/>
                </a:solidFill>
                <a:effectLst/>
                <a:latin typeface="+mn-lt"/>
                <a:ea typeface="+mn-ea"/>
                <a:cs typeface="+mn-cs"/>
              </a:rPr>
              <a:t>unbind</a:t>
            </a:r>
            <a:r>
              <a:rPr lang="zh-CN" altLang="en-US" sz="1200" b="1" i="0" u="none" strike="noStrike" kern="1200" dirty="0">
                <a:solidFill>
                  <a:schemeClr val="tx1"/>
                </a:solidFill>
                <a:effectLst/>
                <a:latin typeface="+mn-lt"/>
                <a:ea typeface="+mn-ea"/>
                <a:cs typeface="+mn-cs"/>
              </a:rPr>
              <a:t>设备</a:t>
            </a:r>
            <a:r>
              <a:rPr lang="zh-CN" altLang="en-US" sz="1200" b="0" i="0" u="none" strike="noStrike" kern="1200" dirty="0">
                <a:solidFill>
                  <a:schemeClr val="tx1"/>
                </a:solidFill>
                <a:effectLst/>
                <a:latin typeface="+mn-lt"/>
                <a:ea typeface="+mn-ea"/>
                <a:cs typeface="+mn-cs"/>
              </a:rPr>
              <a:t>：加载</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模块，</a:t>
            </a:r>
            <a:r>
              <a:rPr lang="en-US" altLang="zh-CN" sz="1200" b="0" i="0" u="none" strike="noStrike" kern="1200" dirty="0" err="1">
                <a:solidFill>
                  <a:schemeClr val="tx1"/>
                </a:solidFill>
                <a:effectLst/>
                <a:latin typeface="+mn-lt"/>
                <a:ea typeface="+mn-ea"/>
                <a:cs typeface="+mn-cs"/>
              </a:rPr>
              <a:t>modprobe</a:t>
            </a:r>
            <a:r>
              <a:rPr lang="en-US" altLang="zh-CN" sz="1200" b="0" i="0" u="none" strike="noStrike" kern="1200" dirty="0">
                <a:solidFill>
                  <a:schemeClr val="tx1"/>
                </a:solidFill>
                <a:effectLst/>
                <a:latin typeface="+mn-lt"/>
                <a:ea typeface="+mn-ea"/>
                <a:cs typeface="+mn-cs"/>
              </a:rPr>
              <a:t> </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，选中某个设备</a:t>
            </a:r>
            <a:endParaRPr lang="en-US" altLang="zh-CN" sz="1200" b="0"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3</a:t>
            </a:r>
            <a:r>
              <a:rPr lang="zh-CN" altLang="en-US" sz="1200" b="1" i="0" u="none" strike="noStrike" kern="1200" dirty="0">
                <a:solidFill>
                  <a:schemeClr val="tx1"/>
                </a:solidFill>
                <a:effectLst/>
                <a:latin typeface="+mn-lt"/>
                <a:ea typeface="+mn-ea"/>
                <a:cs typeface="+mn-cs"/>
              </a:rPr>
              <a:t>、把设备给</a:t>
            </a:r>
            <a:r>
              <a:rPr lang="en-US" altLang="zh-CN" sz="1200" b="1" i="0" u="none" strike="noStrike" kern="1200" dirty="0">
                <a:solidFill>
                  <a:schemeClr val="tx1"/>
                </a:solidFill>
                <a:effectLst/>
                <a:latin typeface="+mn-lt"/>
                <a:ea typeface="+mn-ea"/>
                <a:cs typeface="+mn-cs"/>
              </a:rPr>
              <a:t>guest</a:t>
            </a:r>
            <a:endParaRPr lang="zh-CN" altLang="en-US" sz="1200" b="0" i="0" u="none" strike="noStrike" kern="1200" dirty="0">
              <a:solidFill>
                <a:schemeClr val="tx1"/>
              </a:solidFill>
              <a:effectLst/>
              <a:latin typeface="+mn-lt"/>
              <a:ea typeface="+mn-ea"/>
              <a:cs typeface="+mn-cs"/>
            </a:endParaRPr>
          </a:p>
          <a:p>
            <a:r>
              <a:rPr lang="en-US" altLang="zh-CN" sz="1200" b="1" i="0" u="none" strike="noStrike" kern="1200" dirty="0" err="1">
                <a:solidFill>
                  <a:schemeClr val="tx1"/>
                </a:solidFill>
                <a:effectLst/>
                <a:latin typeface="+mn-lt"/>
                <a:ea typeface="+mn-ea"/>
                <a:cs typeface="+mn-cs"/>
              </a:rPr>
              <a:t>vfio</a:t>
            </a:r>
            <a:endParaRPr lang="en-US" altLang="zh-CN" sz="1200" b="1"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FA0891E-96AF-43F1-A855-AED822384BAB}" type="slidenum">
              <a:rPr lang="zh-CN" altLang="en-US" smtClean="0"/>
              <a:pPr>
                <a:defRPr/>
              </a:pPr>
              <a:t>2</a:t>
            </a:fld>
            <a:endParaRPr lang="zh-CN" altLang="en-US"/>
          </a:p>
        </p:txBody>
      </p:sp>
    </p:spTree>
    <p:extLst>
      <p:ext uri="{BB962C8B-B14F-4D97-AF65-F5344CB8AC3E}">
        <p14:creationId xmlns:p14="http://schemas.microsoft.com/office/powerpoint/2010/main" val="2604879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右图为</a:t>
            </a:r>
            <a:r>
              <a:rPr lang="zh-CN" altLang="en-US" sz="1200" b="0" i="0" u="none" strike="noStrike" kern="1200" dirty="0">
                <a:solidFill>
                  <a:schemeClr val="tx1"/>
                </a:solidFill>
                <a:effectLst/>
                <a:latin typeface="+mn-lt"/>
                <a:ea typeface="+mn-ea"/>
                <a:cs typeface="+mn-cs"/>
              </a:rPr>
              <a:t>是一个 </a:t>
            </a:r>
            <a:r>
              <a:rPr lang="en-US" altLang="zh-CN" sz="1200" b="0" i="0" u="none" strike="noStrike" kern="1200" dirty="0">
                <a:solidFill>
                  <a:schemeClr val="tx1"/>
                </a:solidFill>
                <a:effectLst/>
                <a:latin typeface="+mn-lt"/>
                <a:ea typeface="+mn-ea"/>
                <a:cs typeface="+mn-cs"/>
              </a:rPr>
              <a:t>Intel </a:t>
            </a:r>
            <a:r>
              <a:rPr lang="zh-CN" altLang="en-US" sz="1200" b="0" i="0" u="none" strike="noStrike" kern="1200" dirty="0">
                <a:solidFill>
                  <a:schemeClr val="tx1"/>
                </a:solidFill>
                <a:effectLst/>
                <a:latin typeface="+mn-lt"/>
                <a:ea typeface="+mn-ea"/>
                <a:cs typeface="+mn-cs"/>
              </a:rPr>
              <a:t>平台上的实现步骤的例子：</a:t>
            </a:r>
            <a:endParaRPr lang="en-US" altLang="zh-CN" dirty="0"/>
          </a:p>
          <a:p>
            <a:r>
              <a:rPr lang="en-US" altLang="zh-CN" dirty="0"/>
              <a:t>1</a:t>
            </a:r>
            <a:r>
              <a:rPr lang="zh-CN" altLang="en-US" dirty="0"/>
              <a:t>、</a:t>
            </a:r>
            <a:r>
              <a:rPr lang="zh-CN" altLang="en-US" sz="1200" b="1" i="0" u="none" strike="noStrike" kern="1200" dirty="0">
                <a:solidFill>
                  <a:schemeClr val="tx1"/>
                </a:solidFill>
                <a:effectLst/>
                <a:latin typeface="+mn-lt"/>
                <a:ea typeface="+mn-ea"/>
                <a:cs typeface="+mn-cs"/>
              </a:rPr>
              <a:t>配置</a:t>
            </a:r>
            <a:r>
              <a:rPr lang="en-US" altLang="zh-CN" sz="1200" b="1" i="0" u="none" strike="noStrike" kern="1200" dirty="0">
                <a:solidFill>
                  <a:schemeClr val="tx1"/>
                </a:solidFill>
                <a:effectLst/>
                <a:latin typeface="+mn-lt"/>
                <a:ea typeface="+mn-ea"/>
                <a:cs typeface="+mn-cs"/>
              </a:rPr>
              <a:t>kernel</a:t>
            </a:r>
            <a:r>
              <a:rPr lang="zh-CN" altLang="en-US" sz="1200" b="1" i="0" u="none" strike="noStrike" kern="1200" dirty="0">
                <a:solidFill>
                  <a:schemeClr val="tx1"/>
                </a:solidFill>
                <a:effectLst/>
                <a:latin typeface="+mn-lt"/>
                <a:ea typeface="+mn-ea"/>
                <a:cs typeface="+mn-cs"/>
              </a:rPr>
              <a:t>，支持</a:t>
            </a:r>
            <a:r>
              <a:rPr lang="en-US" altLang="zh-CN" sz="1200" b="1" i="0" u="none" strike="noStrike" kern="1200" dirty="0" err="1">
                <a:solidFill>
                  <a:schemeClr val="tx1"/>
                </a:solidFill>
                <a:effectLst/>
                <a:latin typeface="+mn-lt"/>
                <a:ea typeface="+mn-ea"/>
                <a:cs typeface="+mn-cs"/>
              </a:rPr>
              <a:t>iommu</a:t>
            </a:r>
            <a:endParaRPr lang="en-US" altLang="zh-CN" sz="1200" b="1"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2</a:t>
            </a:r>
            <a:r>
              <a:rPr lang="zh-CN" altLang="en-US" sz="1200" b="1" i="0" u="none" strike="noStrike" kern="1200" dirty="0">
                <a:solidFill>
                  <a:schemeClr val="tx1"/>
                </a:solidFill>
                <a:effectLst/>
                <a:latin typeface="+mn-lt"/>
                <a:ea typeface="+mn-ea"/>
                <a:cs typeface="+mn-cs"/>
              </a:rPr>
              <a:t>、在</a:t>
            </a:r>
            <a:r>
              <a:rPr lang="en-US" altLang="zh-CN" sz="1200" b="1" i="0" u="none" strike="noStrike" kern="1200" dirty="0">
                <a:solidFill>
                  <a:schemeClr val="tx1"/>
                </a:solidFill>
                <a:effectLst/>
                <a:latin typeface="+mn-lt"/>
                <a:ea typeface="+mn-ea"/>
                <a:cs typeface="+mn-cs"/>
              </a:rPr>
              <a:t>host</a:t>
            </a:r>
            <a:r>
              <a:rPr lang="zh-CN" altLang="en-US" sz="1200" b="1" i="0" u="none" strike="noStrike" kern="1200" dirty="0">
                <a:solidFill>
                  <a:schemeClr val="tx1"/>
                </a:solidFill>
                <a:effectLst/>
                <a:latin typeface="+mn-lt"/>
                <a:ea typeface="+mn-ea"/>
                <a:cs typeface="+mn-cs"/>
              </a:rPr>
              <a:t>上</a:t>
            </a:r>
            <a:r>
              <a:rPr lang="en-US" altLang="zh-CN" sz="1200" b="1" i="0" u="none" strike="noStrike" kern="1200" dirty="0">
                <a:solidFill>
                  <a:schemeClr val="tx1"/>
                </a:solidFill>
                <a:effectLst/>
                <a:latin typeface="+mn-lt"/>
                <a:ea typeface="+mn-ea"/>
                <a:cs typeface="+mn-cs"/>
              </a:rPr>
              <a:t>unbind</a:t>
            </a:r>
            <a:r>
              <a:rPr lang="zh-CN" altLang="en-US" sz="1200" b="1" i="0" u="none" strike="noStrike" kern="1200" dirty="0">
                <a:solidFill>
                  <a:schemeClr val="tx1"/>
                </a:solidFill>
                <a:effectLst/>
                <a:latin typeface="+mn-lt"/>
                <a:ea typeface="+mn-ea"/>
                <a:cs typeface="+mn-cs"/>
              </a:rPr>
              <a:t>设备</a:t>
            </a:r>
            <a:r>
              <a:rPr lang="zh-CN" altLang="en-US" sz="1200" b="0" i="0" u="none" strike="noStrike" kern="1200" dirty="0">
                <a:solidFill>
                  <a:schemeClr val="tx1"/>
                </a:solidFill>
                <a:effectLst/>
                <a:latin typeface="+mn-lt"/>
                <a:ea typeface="+mn-ea"/>
                <a:cs typeface="+mn-cs"/>
              </a:rPr>
              <a:t>：加载</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模块，</a:t>
            </a:r>
            <a:r>
              <a:rPr lang="en-US" altLang="zh-CN" sz="1200" b="0" i="0" u="none" strike="noStrike" kern="1200" dirty="0" err="1">
                <a:solidFill>
                  <a:schemeClr val="tx1"/>
                </a:solidFill>
                <a:effectLst/>
                <a:latin typeface="+mn-lt"/>
                <a:ea typeface="+mn-ea"/>
                <a:cs typeface="+mn-cs"/>
              </a:rPr>
              <a:t>modprobe</a:t>
            </a:r>
            <a:r>
              <a:rPr lang="en-US" altLang="zh-CN" sz="1200" b="0" i="0" u="none" strike="noStrike" kern="1200" dirty="0">
                <a:solidFill>
                  <a:schemeClr val="tx1"/>
                </a:solidFill>
                <a:effectLst/>
                <a:latin typeface="+mn-lt"/>
                <a:ea typeface="+mn-ea"/>
                <a:cs typeface="+mn-cs"/>
              </a:rPr>
              <a:t> </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，选中某个设备</a:t>
            </a:r>
            <a:endParaRPr lang="en-US" altLang="zh-CN" sz="1200" b="0"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3</a:t>
            </a:r>
            <a:r>
              <a:rPr lang="zh-CN" altLang="en-US" sz="1200" b="1" i="0" u="none" strike="noStrike" kern="1200" dirty="0">
                <a:solidFill>
                  <a:schemeClr val="tx1"/>
                </a:solidFill>
                <a:effectLst/>
                <a:latin typeface="+mn-lt"/>
                <a:ea typeface="+mn-ea"/>
                <a:cs typeface="+mn-cs"/>
              </a:rPr>
              <a:t>、把设备给</a:t>
            </a:r>
            <a:r>
              <a:rPr lang="en-US" altLang="zh-CN" sz="1200" b="1" i="0" u="none" strike="noStrike" kern="1200" dirty="0">
                <a:solidFill>
                  <a:schemeClr val="tx1"/>
                </a:solidFill>
                <a:effectLst/>
                <a:latin typeface="+mn-lt"/>
                <a:ea typeface="+mn-ea"/>
                <a:cs typeface="+mn-cs"/>
              </a:rPr>
              <a:t>guest</a:t>
            </a:r>
            <a:endParaRPr lang="zh-CN" altLang="en-US" sz="1200" b="0" i="0" u="none" strike="noStrike" kern="1200" dirty="0">
              <a:solidFill>
                <a:schemeClr val="tx1"/>
              </a:solidFill>
              <a:effectLst/>
              <a:latin typeface="+mn-lt"/>
              <a:ea typeface="+mn-ea"/>
              <a:cs typeface="+mn-cs"/>
            </a:endParaRPr>
          </a:p>
          <a:p>
            <a:r>
              <a:rPr lang="en-US" altLang="zh-CN" sz="1200" b="1" i="0" u="none" strike="noStrike" kern="1200" dirty="0" err="1">
                <a:solidFill>
                  <a:schemeClr val="tx1"/>
                </a:solidFill>
                <a:effectLst/>
                <a:latin typeface="+mn-lt"/>
                <a:ea typeface="+mn-ea"/>
                <a:cs typeface="+mn-cs"/>
              </a:rPr>
              <a:t>vfio</a:t>
            </a:r>
            <a:endParaRPr lang="en-US" altLang="zh-CN" sz="1200" b="1"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FA0891E-96AF-43F1-A855-AED822384BAB}" type="slidenum">
              <a:rPr lang="zh-CN" altLang="en-US" smtClean="0"/>
              <a:pPr>
                <a:defRPr/>
              </a:pPr>
              <a:t>11</a:t>
            </a:fld>
            <a:endParaRPr lang="zh-CN" altLang="en-US"/>
          </a:p>
        </p:txBody>
      </p:sp>
    </p:spTree>
    <p:extLst>
      <p:ext uri="{BB962C8B-B14F-4D97-AF65-F5344CB8AC3E}">
        <p14:creationId xmlns:p14="http://schemas.microsoft.com/office/powerpoint/2010/main" val="951808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右图为</a:t>
            </a:r>
            <a:r>
              <a:rPr lang="zh-CN" altLang="en-US" sz="1200" b="0" i="0" u="none" strike="noStrike" kern="1200" dirty="0">
                <a:solidFill>
                  <a:schemeClr val="tx1"/>
                </a:solidFill>
                <a:effectLst/>
                <a:latin typeface="+mn-lt"/>
                <a:ea typeface="+mn-ea"/>
                <a:cs typeface="+mn-cs"/>
              </a:rPr>
              <a:t>是一个 </a:t>
            </a:r>
            <a:r>
              <a:rPr lang="en-US" altLang="zh-CN" sz="1200" b="0" i="0" u="none" strike="noStrike" kern="1200" dirty="0">
                <a:solidFill>
                  <a:schemeClr val="tx1"/>
                </a:solidFill>
                <a:effectLst/>
                <a:latin typeface="+mn-lt"/>
                <a:ea typeface="+mn-ea"/>
                <a:cs typeface="+mn-cs"/>
              </a:rPr>
              <a:t>Intel </a:t>
            </a:r>
            <a:r>
              <a:rPr lang="zh-CN" altLang="en-US" sz="1200" b="0" i="0" u="none" strike="noStrike" kern="1200" dirty="0">
                <a:solidFill>
                  <a:schemeClr val="tx1"/>
                </a:solidFill>
                <a:effectLst/>
                <a:latin typeface="+mn-lt"/>
                <a:ea typeface="+mn-ea"/>
                <a:cs typeface="+mn-cs"/>
              </a:rPr>
              <a:t>平台上的实现步骤的例子：</a:t>
            </a:r>
            <a:endParaRPr lang="en-US" altLang="zh-CN" dirty="0"/>
          </a:p>
          <a:p>
            <a:r>
              <a:rPr lang="en-US" altLang="zh-CN" dirty="0"/>
              <a:t>1</a:t>
            </a:r>
            <a:r>
              <a:rPr lang="zh-CN" altLang="en-US" dirty="0"/>
              <a:t>、</a:t>
            </a:r>
            <a:r>
              <a:rPr lang="zh-CN" altLang="en-US" sz="1200" b="1" i="0" u="none" strike="noStrike" kern="1200" dirty="0">
                <a:solidFill>
                  <a:schemeClr val="tx1"/>
                </a:solidFill>
                <a:effectLst/>
                <a:latin typeface="+mn-lt"/>
                <a:ea typeface="+mn-ea"/>
                <a:cs typeface="+mn-cs"/>
              </a:rPr>
              <a:t>配置</a:t>
            </a:r>
            <a:r>
              <a:rPr lang="en-US" altLang="zh-CN" sz="1200" b="1" i="0" u="none" strike="noStrike" kern="1200" dirty="0">
                <a:solidFill>
                  <a:schemeClr val="tx1"/>
                </a:solidFill>
                <a:effectLst/>
                <a:latin typeface="+mn-lt"/>
                <a:ea typeface="+mn-ea"/>
                <a:cs typeface="+mn-cs"/>
              </a:rPr>
              <a:t>kernel</a:t>
            </a:r>
            <a:r>
              <a:rPr lang="zh-CN" altLang="en-US" sz="1200" b="1" i="0" u="none" strike="noStrike" kern="1200" dirty="0">
                <a:solidFill>
                  <a:schemeClr val="tx1"/>
                </a:solidFill>
                <a:effectLst/>
                <a:latin typeface="+mn-lt"/>
                <a:ea typeface="+mn-ea"/>
                <a:cs typeface="+mn-cs"/>
              </a:rPr>
              <a:t>，支持</a:t>
            </a:r>
            <a:r>
              <a:rPr lang="en-US" altLang="zh-CN" sz="1200" b="1" i="0" u="none" strike="noStrike" kern="1200" dirty="0" err="1">
                <a:solidFill>
                  <a:schemeClr val="tx1"/>
                </a:solidFill>
                <a:effectLst/>
                <a:latin typeface="+mn-lt"/>
                <a:ea typeface="+mn-ea"/>
                <a:cs typeface="+mn-cs"/>
              </a:rPr>
              <a:t>iommu</a:t>
            </a:r>
            <a:endParaRPr lang="en-US" altLang="zh-CN" sz="1200" b="1"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2</a:t>
            </a:r>
            <a:r>
              <a:rPr lang="zh-CN" altLang="en-US" sz="1200" b="1" i="0" u="none" strike="noStrike" kern="1200" dirty="0">
                <a:solidFill>
                  <a:schemeClr val="tx1"/>
                </a:solidFill>
                <a:effectLst/>
                <a:latin typeface="+mn-lt"/>
                <a:ea typeface="+mn-ea"/>
                <a:cs typeface="+mn-cs"/>
              </a:rPr>
              <a:t>、在</a:t>
            </a:r>
            <a:r>
              <a:rPr lang="en-US" altLang="zh-CN" sz="1200" b="1" i="0" u="none" strike="noStrike" kern="1200" dirty="0">
                <a:solidFill>
                  <a:schemeClr val="tx1"/>
                </a:solidFill>
                <a:effectLst/>
                <a:latin typeface="+mn-lt"/>
                <a:ea typeface="+mn-ea"/>
                <a:cs typeface="+mn-cs"/>
              </a:rPr>
              <a:t>host</a:t>
            </a:r>
            <a:r>
              <a:rPr lang="zh-CN" altLang="en-US" sz="1200" b="1" i="0" u="none" strike="noStrike" kern="1200" dirty="0">
                <a:solidFill>
                  <a:schemeClr val="tx1"/>
                </a:solidFill>
                <a:effectLst/>
                <a:latin typeface="+mn-lt"/>
                <a:ea typeface="+mn-ea"/>
                <a:cs typeface="+mn-cs"/>
              </a:rPr>
              <a:t>上</a:t>
            </a:r>
            <a:r>
              <a:rPr lang="en-US" altLang="zh-CN" sz="1200" b="1" i="0" u="none" strike="noStrike" kern="1200" dirty="0">
                <a:solidFill>
                  <a:schemeClr val="tx1"/>
                </a:solidFill>
                <a:effectLst/>
                <a:latin typeface="+mn-lt"/>
                <a:ea typeface="+mn-ea"/>
                <a:cs typeface="+mn-cs"/>
              </a:rPr>
              <a:t>unbind</a:t>
            </a:r>
            <a:r>
              <a:rPr lang="zh-CN" altLang="en-US" sz="1200" b="1" i="0" u="none" strike="noStrike" kern="1200" dirty="0">
                <a:solidFill>
                  <a:schemeClr val="tx1"/>
                </a:solidFill>
                <a:effectLst/>
                <a:latin typeface="+mn-lt"/>
                <a:ea typeface="+mn-ea"/>
                <a:cs typeface="+mn-cs"/>
              </a:rPr>
              <a:t>设备</a:t>
            </a:r>
            <a:r>
              <a:rPr lang="zh-CN" altLang="en-US" sz="1200" b="0" i="0" u="none" strike="noStrike" kern="1200" dirty="0">
                <a:solidFill>
                  <a:schemeClr val="tx1"/>
                </a:solidFill>
                <a:effectLst/>
                <a:latin typeface="+mn-lt"/>
                <a:ea typeface="+mn-ea"/>
                <a:cs typeface="+mn-cs"/>
              </a:rPr>
              <a:t>：加载</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模块，</a:t>
            </a:r>
            <a:r>
              <a:rPr lang="en-US" altLang="zh-CN" sz="1200" b="0" i="0" u="none" strike="noStrike" kern="1200" dirty="0" err="1">
                <a:solidFill>
                  <a:schemeClr val="tx1"/>
                </a:solidFill>
                <a:effectLst/>
                <a:latin typeface="+mn-lt"/>
                <a:ea typeface="+mn-ea"/>
                <a:cs typeface="+mn-cs"/>
              </a:rPr>
              <a:t>modprobe</a:t>
            </a:r>
            <a:r>
              <a:rPr lang="en-US" altLang="zh-CN" sz="1200" b="0" i="0" u="none" strike="noStrike" kern="1200" dirty="0">
                <a:solidFill>
                  <a:schemeClr val="tx1"/>
                </a:solidFill>
                <a:effectLst/>
                <a:latin typeface="+mn-lt"/>
                <a:ea typeface="+mn-ea"/>
                <a:cs typeface="+mn-cs"/>
              </a:rPr>
              <a:t> </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，选中某个设备</a:t>
            </a:r>
            <a:endParaRPr lang="en-US" altLang="zh-CN" sz="1200" b="0"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3</a:t>
            </a:r>
            <a:r>
              <a:rPr lang="zh-CN" altLang="en-US" sz="1200" b="1" i="0" u="none" strike="noStrike" kern="1200" dirty="0">
                <a:solidFill>
                  <a:schemeClr val="tx1"/>
                </a:solidFill>
                <a:effectLst/>
                <a:latin typeface="+mn-lt"/>
                <a:ea typeface="+mn-ea"/>
                <a:cs typeface="+mn-cs"/>
              </a:rPr>
              <a:t>、把设备给</a:t>
            </a:r>
            <a:r>
              <a:rPr lang="en-US" altLang="zh-CN" sz="1200" b="1" i="0" u="none" strike="noStrike" kern="1200" dirty="0">
                <a:solidFill>
                  <a:schemeClr val="tx1"/>
                </a:solidFill>
                <a:effectLst/>
                <a:latin typeface="+mn-lt"/>
                <a:ea typeface="+mn-ea"/>
                <a:cs typeface="+mn-cs"/>
              </a:rPr>
              <a:t>guest</a:t>
            </a:r>
            <a:endParaRPr lang="zh-CN" altLang="en-US" sz="1200" b="0" i="0" u="none" strike="noStrike" kern="1200" dirty="0">
              <a:solidFill>
                <a:schemeClr val="tx1"/>
              </a:solidFill>
              <a:effectLst/>
              <a:latin typeface="+mn-lt"/>
              <a:ea typeface="+mn-ea"/>
              <a:cs typeface="+mn-cs"/>
            </a:endParaRPr>
          </a:p>
          <a:p>
            <a:r>
              <a:rPr lang="en-US" altLang="zh-CN" sz="1200" b="1" i="0" u="none" strike="noStrike" kern="1200" dirty="0" err="1">
                <a:solidFill>
                  <a:schemeClr val="tx1"/>
                </a:solidFill>
                <a:effectLst/>
                <a:latin typeface="+mn-lt"/>
                <a:ea typeface="+mn-ea"/>
                <a:cs typeface="+mn-cs"/>
              </a:rPr>
              <a:t>vfio</a:t>
            </a:r>
            <a:endParaRPr lang="en-US" altLang="zh-CN" sz="1200" b="1"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FA0891E-96AF-43F1-A855-AED822384BAB}" type="slidenum">
              <a:rPr lang="zh-CN" altLang="en-US" smtClean="0"/>
              <a:pPr>
                <a:defRPr/>
              </a:pPr>
              <a:t>12</a:t>
            </a:fld>
            <a:endParaRPr lang="zh-CN" altLang="en-US"/>
          </a:p>
        </p:txBody>
      </p:sp>
    </p:spTree>
    <p:extLst>
      <p:ext uri="{BB962C8B-B14F-4D97-AF65-F5344CB8AC3E}">
        <p14:creationId xmlns:p14="http://schemas.microsoft.com/office/powerpoint/2010/main" val="3155754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右图为</a:t>
            </a:r>
            <a:r>
              <a:rPr lang="zh-CN" altLang="en-US" sz="1200" b="0" i="0" u="none" strike="noStrike" kern="1200" dirty="0">
                <a:solidFill>
                  <a:schemeClr val="tx1"/>
                </a:solidFill>
                <a:effectLst/>
                <a:latin typeface="+mn-lt"/>
                <a:ea typeface="+mn-ea"/>
                <a:cs typeface="+mn-cs"/>
              </a:rPr>
              <a:t>是一个 </a:t>
            </a:r>
            <a:r>
              <a:rPr lang="en-US" altLang="zh-CN" sz="1200" b="0" i="0" u="none" strike="noStrike" kern="1200" dirty="0">
                <a:solidFill>
                  <a:schemeClr val="tx1"/>
                </a:solidFill>
                <a:effectLst/>
                <a:latin typeface="+mn-lt"/>
                <a:ea typeface="+mn-ea"/>
                <a:cs typeface="+mn-cs"/>
              </a:rPr>
              <a:t>Intel </a:t>
            </a:r>
            <a:r>
              <a:rPr lang="zh-CN" altLang="en-US" sz="1200" b="0" i="0" u="none" strike="noStrike" kern="1200" dirty="0">
                <a:solidFill>
                  <a:schemeClr val="tx1"/>
                </a:solidFill>
                <a:effectLst/>
                <a:latin typeface="+mn-lt"/>
                <a:ea typeface="+mn-ea"/>
                <a:cs typeface="+mn-cs"/>
              </a:rPr>
              <a:t>平台上的实现步骤的例子：</a:t>
            </a:r>
            <a:endParaRPr lang="en-US" altLang="zh-CN" dirty="0"/>
          </a:p>
          <a:p>
            <a:r>
              <a:rPr lang="en-US" altLang="zh-CN" dirty="0"/>
              <a:t>1</a:t>
            </a:r>
            <a:r>
              <a:rPr lang="zh-CN" altLang="en-US" dirty="0"/>
              <a:t>、</a:t>
            </a:r>
            <a:r>
              <a:rPr lang="zh-CN" altLang="en-US" sz="1200" b="1" i="0" u="none" strike="noStrike" kern="1200" dirty="0">
                <a:solidFill>
                  <a:schemeClr val="tx1"/>
                </a:solidFill>
                <a:effectLst/>
                <a:latin typeface="+mn-lt"/>
                <a:ea typeface="+mn-ea"/>
                <a:cs typeface="+mn-cs"/>
              </a:rPr>
              <a:t>配置</a:t>
            </a:r>
            <a:r>
              <a:rPr lang="en-US" altLang="zh-CN" sz="1200" b="1" i="0" u="none" strike="noStrike" kern="1200" dirty="0">
                <a:solidFill>
                  <a:schemeClr val="tx1"/>
                </a:solidFill>
                <a:effectLst/>
                <a:latin typeface="+mn-lt"/>
                <a:ea typeface="+mn-ea"/>
                <a:cs typeface="+mn-cs"/>
              </a:rPr>
              <a:t>kernel</a:t>
            </a:r>
            <a:r>
              <a:rPr lang="zh-CN" altLang="en-US" sz="1200" b="1" i="0" u="none" strike="noStrike" kern="1200" dirty="0">
                <a:solidFill>
                  <a:schemeClr val="tx1"/>
                </a:solidFill>
                <a:effectLst/>
                <a:latin typeface="+mn-lt"/>
                <a:ea typeface="+mn-ea"/>
                <a:cs typeface="+mn-cs"/>
              </a:rPr>
              <a:t>，支持</a:t>
            </a:r>
            <a:r>
              <a:rPr lang="en-US" altLang="zh-CN" sz="1200" b="1" i="0" u="none" strike="noStrike" kern="1200" dirty="0" err="1">
                <a:solidFill>
                  <a:schemeClr val="tx1"/>
                </a:solidFill>
                <a:effectLst/>
                <a:latin typeface="+mn-lt"/>
                <a:ea typeface="+mn-ea"/>
                <a:cs typeface="+mn-cs"/>
              </a:rPr>
              <a:t>iommu</a:t>
            </a:r>
            <a:endParaRPr lang="en-US" altLang="zh-CN" sz="1200" b="1"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2</a:t>
            </a:r>
            <a:r>
              <a:rPr lang="zh-CN" altLang="en-US" sz="1200" b="1" i="0" u="none" strike="noStrike" kern="1200" dirty="0">
                <a:solidFill>
                  <a:schemeClr val="tx1"/>
                </a:solidFill>
                <a:effectLst/>
                <a:latin typeface="+mn-lt"/>
                <a:ea typeface="+mn-ea"/>
                <a:cs typeface="+mn-cs"/>
              </a:rPr>
              <a:t>、在</a:t>
            </a:r>
            <a:r>
              <a:rPr lang="en-US" altLang="zh-CN" sz="1200" b="1" i="0" u="none" strike="noStrike" kern="1200" dirty="0">
                <a:solidFill>
                  <a:schemeClr val="tx1"/>
                </a:solidFill>
                <a:effectLst/>
                <a:latin typeface="+mn-lt"/>
                <a:ea typeface="+mn-ea"/>
                <a:cs typeface="+mn-cs"/>
              </a:rPr>
              <a:t>host</a:t>
            </a:r>
            <a:r>
              <a:rPr lang="zh-CN" altLang="en-US" sz="1200" b="1" i="0" u="none" strike="noStrike" kern="1200" dirty="0">
                <a:solidFill>
                  <a:schemeClr val="tx1"/>
                </a:solidFill>
                <a:effectLst/>
                <a:latin typeface="+mn-lt"/>
                <a:ea typeface="+mn-ea"/>
                <a:cs typeface="+mn-cs"/>
              </a:rPr>
              <a:t>上</a:t>
            </a:r>
            <a:r>
              <a:rPr lang="en-US" altLang="zh-CN" sz="1200" b="1" i="0" u="none" strike="noStrike" kern="1200" dirty="0">
                <a:solidFill>
                  <a:schemeClr val="tx1"/>
                </a:solidFill>
                <a:effectLst/>
                <a:latin typeface="+mn-lt"/>
                <a:ea typeface="+mn-ea"/>
                <a:cs typeface="+mn-cs"/>
              </a:rPr>
              <a:t>unbind</a:t>
            </a:r>
            <a:r>
              <a:rPr lang="zh-CN" altLang="en-US" sz="1200" b="1" i="0" u="none" strike="noStrike" kern="1200" dirty="0">
                <a:solidFill>
                  <a:schemeClr val="tx1"/>
                </a:solidFill>
                <a:effectLst/>
                <a:latin typeface="+mn-lt"/>
                <a:ea typeface="+mn-ea"/>
                <a:cs typeface="+mn-cs"/>
              </a:rPr>
              <a:t>设备</a:t>
            </a:r>
            <a:r>
              <a:rPr lang="zh-CN" altLang="en-US" sz="1200" b="0" i="0" u="none" strike="noStrike" kern="1200" dirty="0">
                <a:solidFill>
                  <a:schemeClr val="tx1"/>
                </a:solidFill>
                <a:effectLst/>
                <a:latin typeface="+mn-lt"/>
                <a:ea typeface="+mn-ea"/>
                <a:cs typeface="+mn-cs"/>
              </a:rPr>
              <a:t>：加载</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模块，</a:t>
            </a:r>
            <a:r>
              <a:rPr lang="en-US" altLang="zh-CN" sz="1200" b="0" i="0" u="none" strike="noStrike" kern="1200" dirty="0" err="1">
                <a:solidFill>
                  <a:schemeClr val="tx1"/>
                </a:solidFill>
                <a:effectLst/>
                <a:latin typeface="+mn-lt"/>
                <a:ea typeface="+mn-ea"/>
                <a:cs typeface="+mn-cs"/>
              </a:rPr>
              <a:t>modprobe</a:t>
            </a:r>
            <a:r>
              <a:rPr lang="en-US" altLang="zh-CN" sz="1200" b="0" i="0" u="none" strike="noStrike" kern="1200" dirty="0">
                <a:solidFill>
                  <a:schemeClr val="tx1"/>
                </a:solidFill>
                <a:effectLst/>
                <a:latin typeface="+mn-lt"/>
                <a:ea typeface="+mn-ea"/>
                <a:cs typeface="+mn-cs"/>
              </a:rPr>
              <a:t> </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，选中某个设备</a:t>
            </a:r>
            <a:endParaRPr lang="en-US" altLang="zh-CN" sz="1200" b="0"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3</a:t>
            </a:r>
            <a:r>
              <a:rPr lang="zh-CN" altLang="en-US" sz="1200" b="1" i="0" u="none" strike="noStrike" kern="1200" dirty="0">
                <a:solidFill>
                  <a:schemeClr val="tx1"/>
                </a:solidFill>
                <a:effectLst/>
                <a:latin typeface="+mn-lt"/>
                <a:ea typeface="+mn-ea"/>
                <a:cs typeface="+mn-cs"/>
              </a:rPr>
              <a:t>、把设备给</a:t>
            </a:r>
            <a:r>
              <a:rPr lang="en-US" altLang="zh-CN" sz="1200" b="1" i="0" u="none" strike="noStrike" kern="1200" dirty="0">
                <a:solidFill>
                  <a:schemeClr val="tx1"/>
                </a:solidFill>
                <a:effectLst/>
                <a:latin typeface="+mn-lt"/>
                <a:ea typeface="+mn-ea"/>
                <a:cs typeface="+mn-cs"/>
              </a:rPr>
              <a:t>guest</a:t>
            </a:r>
            <a:endParaRPr lang="zh-CN" altLang="en-US" sz="1200" b="0" i="0" u="none" strike="noStrike" kern="1200" dirty="0">
              <a:solidFill>
                <a:schemeClr val="tx1"/>
              </a:solidFill>
              <a:effectLst/>
              <a:latin typeface="+mn-lt"/>
              <a:ea typeface="+mn-ea"/>
              <a:cs typeface="+mn-cs"/>
            </a:endParaRPr>
          </a:p>
          <a:p>
            <a:r>
              <a:rPr lang="en-US" altLang="zh-CN" sz="1200" b="1" i="0" u="none" strike="noStrike" kern="1200" dirty="0" err="1">
                <a:solidFill>
                  <a:schemeClr val="tx1"/>
                </a:solidFill>
                <a:effectLst/>
                <a:latin typeface="+mn-lt"/>
                <a:ea typeface="+mn-ea"/>
                <a:cs typeface="+mn-cs"/>
              </a:rPr>
              <a:t>vfio</a:t>
            </a:r>
            <a:endParaRPr lang="en-US" altLang="zh-CN" sz="1200" b="1"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FA0891E-96AF-43F1-A855-AED822384BAB}" type="slidenum">
              <a:rPr lang="zh-CN" altLang="en-US" smtClean="0"/>
              <a:pPr>
                <a:defRPr/>
              </a:pPr>
              <a:t>13</a:t>
            </a:fld>
            <a:endParaRPr lang="zh-CN" altLang="en-US"/>
          </a:p>
        </p:txBody>
      </p:sp>
    </p:spTree>
    <p:extLst>
      <p:ext uri="{BB962C8B-B14F-4D97-AF65-F5344CB8AC3E}">
        <p14:creationId xmlns:p14="http://schemas.microsoft.com/office/powerpoint/2010/main" val="3088331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右图为</a:t>
            </a:r>
            <a:r>
              <a:rPr lang="zh-CN" altLang="en-US" sz="1200" b="0" i="0" u="none" strike="noStrike" kern="1200" dirty="0">
                <a:solidFill>
                  <a:schemeClr val="tx1"/>
                </a:solidFill>
                <a:effectLst/>
                <a:latin typeface="+mn-lt"/>
                <a:ea typeface="+mn-ea"/>
                <a:cs typeface="+mn-cs"/>
              </a:rPr>
              <a:t>是一个 </a:t>
            </a:r>
            <a:r>
              <a:rPr lang="en-US" altLang="zh-CN" sz="1200" b="0" i="0" u="none" strike="noStrike" kern="1200" dirty="0">
                <a:solidFill>
                  <a:schemeClr val="tx1"/>
                </a:solidFill>
                <a:effectLst/>
                <a:latin typeface="+mn-lt"/>
                <a:ea typeface="+mn-ea"/>
                <a:cs typeface="+mn-cs"/>
              </a:rPr>
              <a:t>Intel </a:t>
            </a:r>
            <a:r>
              <a:rPr lang="zh-CN" altLang="en-US" sz="1200" b="0" i="0" u="none" strike="noStrike" kern="1200" dirty="0">
                <a:solidFill>
                  <a:schemeClr val="tx1"/>
                </a:solidFill>
                <a:effectLst/>
                <a:latin typeface="+mn-lt"/>
                <a:ea typeface="+mn-ea"/>
                <a:cs typeface="+mn-cs"/>
              </a:rPr>
              <a:t>平台上的实现步骤的例子：</a:t>
            </a:r>
            <a:endParaRPr lang="en-US" altLang="zh-CN" dirty="0"/>
          </a:p>
          <a:p>
            <a:r>
              <a:rPr lang="en-US" altLang="zh-CN" dirty="0"/>
              <a:t>1</a:t>
            </a:r>
            <a:r>
              <a:rPr lang="zh-CN" altLang="en-US" dirty="0"/>
              <a:t>、</a:t>
            </a:r>
            <a:r>
              <a:rPr lang="zh-CN" altLang="en-US" sz="1200" b="1" i="0" u="none" strike="noStrike" kern="1200" dirty="0">
                <a:solidFill>
                  <a:schemeClr val="tx1"/>
                </a:solidFill>
                <a:effectLst/>
                <a:latin typeface="+mn-lt"/>
                <a:ea typeface="+mn-ea"/>
                <a:cs typeface="+mn-cs"/>
              </a:rPr>
              <a:t>配置</a:t>
            </a:r>
            <a:r>
              <a:rPr lang="en-US" altLang="zh-CN" sz="1200" b="1" i="0" u="none" strike="noStrike" kern="1200" dirty="0">
                <a:solidFill>
                  <a:schemeClr val="tx1"/>
                </a:solidFill>
                <a:effectLst/>
                <a:latin typeface="+mn-lt"/>
                <a:ea typeface="+mn-ea"/>
                <a:cs typeface="+mn-cs"/>
              </a:rPr>
              <a:t>kernel</a:t>
            </a:r>
            <a:r>
              <a:rPr lang="zh-CN" altLang="en-US" sz="1200" b="1" i="0" u="none" strike="noStrike" kern="1200" dirty="0">
                <a:solidFill>
                  <a:schemeClr val="tx1"/>
                </a:solidFill>
                <a:effectLst/>
                <a:latin typeface="+mn-lt"/>
                <a:ea typeface="+mn-ea"/>
                <a:cs typeface="+mn-cs"/>
              </a:rPr>
              <a:t>，支持</a:t>
            </a:r>
            <a:r>
              <a:rPr lang="en-US" altLang="zh-CN" sz="1200" b="1" i="0" u="none" strike="noStrike" kern="1200" dirty="0" err="1">
                <a:solidFill>
                  <a:schemeClr val="tx1"/>
                </a:solidFill>
                <a:effectLst/>
                <a:latin typeface="+mn-lt"/>
                <a:ea typeface="+mn-ea"/>
                <a:cs typeface="+mn-cs"/>
              </a:rPr>
              <a:t>iommu</a:t>
            </a:r>
            <a:endParaRPr lang="en-US" altLang="zh-CN" sz="1200" b="1"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2</a:t>
            </a:r>
            <a:r>
              <a:rPr lang="zh-CN" altLang="en-US" sz="1200" b="1" i="0" u="none" strike="noStrike" kern="1200" dirty="0">
                <a:solidFill>
                  <a:schemeClr val="tx1"/>
                </a:solidFill>
                <a:effectLst/>
                <a:latin typeface="+mn-lt"/>
                <a:ea typeface="+mn-ea"/>
                <a:cs typeface="+mn-cs"/>
              </a:rPr>
              <a:t>、在</a:t>
            </a:r>
            <a:r>
              <a:rPr lang="en-US" altLang="zh-CN" sz="1200" b="1" i="0" u="none" strike="noStrike" kern="1200" dirty="0">
                <a:solidFill>
                  <a:schemeClr val="tx1"/>
                </a:solidFill>
                <a:effectLst/>
                <a:latin typeface="+mn-lt"/>
                <a:ea typeface="+mn-ea"/>
                <a:cs typeface="+mn-cs"/>
              </a:rPr>
              <a:t>host</a:t>
            </a:r>
            <a:r>
              <a:rPr lang="zh-CN" altLang="en-US" sz="1200" b="1" i="0" u="none" strike="noStrike" kern="1200" dirty="0">
                <a:solidFill>
                  <a:schemeClr val="tx1"/>
                </a:solidFill>
                <a:effectLst/>
                <a:latin typeface="+mn-lt"/>
                <a:ea typeface="+mn-ea"/>
                <a:cs typeface="+mn-cs"/>
              </a:rPr>
              <a:t>上</a:t>
            </a:r>
            <a:r>
              <a:rPr lang="en-US" altLang="zh-CN" sz="1200" b="1" i="0" u="none" strike="noStrike" kern="1200" dirty="0">
                <a:solidFill>
                  <a:schemeClr val="tx1"/>
                </a:solidFill>
                <a:effectLst/>
                <a:latin typeface="+mn-lt"/>
                <a:ea typeface="+mn-ea"/>
                <a:cs typeface="+mn-cs"/>
              </a:rPr>
              <a:t>unbind</a:t>
            </a:r>
            <a:r>
              <a:rPr lang="zh-CN" altLang="en-US" sz="1200" b="1" i="0" u="none" strike="noStrike" kern="1200" dirty="0">
                <a:solidFill>
                  <a:schemeClr val="tx1"/>
                </a:solidFill>
                <a:effectLst/>
                <a:latin typeface="+mn-lt"/>
                <a:ea typeface="+mn-ea"/>
                <a:cs typeface="+mn-cs"/>
              </a:rPr>
              <a:t>设备</a:t>
            </a:r>
            <a:r>
              <a:rPr lang="zh-CN" altLang="en-US" sz="1200" b="0" i="0" u="none" strike="noStrike" kern="1200" dirty="0">
                <a:solidFill>
                  <a:schemeClr val="tx1"/>
                </a:solidFill>
                <a:effectLst/>
                <a:latin typeface="+mn-lt"/>
                <a:ea typeface="+mn-ea"/>
                <a:cs typeface="+mn-cs"/>
              </a:rPr>
              <a:t>：加载</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模块，</a:t>
            </a:r>
            <a:r>
              <a:rPr lang="en-US" altLang="zh-CN" sz="1200" b="0" i="0" u="none" strike="noStrike" kern="1200" dirty="0" err="1">
                <a:solidFill>
                  <a:schemeClr val="tx1"/>
                </a:solidFill>
                <a:effectLst/>
                <a:latin typeface="+mn-lt"/>
                <a:ea typeface="+mn-ea"/>
                <a:cs typeface="+mn-cs"/>
              </a:rPr>
              <a:t>modprobe</a:t>
            </a:r>
            <a:r>
              <a:rPr lang="en-US" altLang="zh-CN" sz="1200" b="0" i="0" u="none" strike="noStrike" kern="1200" dirty="0">
                <a:solidFill>
                  <a:schemeClr val="tx1"/>
                </a:solidFill>
                <a:effectLst/>
                <a:latin typeface="+mn-lt"/>
                <a:ea typeface="+mn-ea"/>
                <a:cs typeface="+mn-cs"/>
              </a:rPr>
              <a:t> </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，选中某个设备</a:t>
            </a:r>
            <a:endParaRPr lang="en-US" altLang="zh-CN" sz="1200" b="0"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3</a:t>
            </a:r>
            <a:r>
              <a:rPr lang="zh-CN" altLang="en-US" sz="1200" b="1" i="0" u="none" strike="noStrike" kern="1200" dirty="0">
                <a:solidFill>
                  <a:schemeClr val="tx1"/>
                </a:solidFill>
                <a:effectLst/>
                <a:latin typeface="+mn-lt"/>
                <a:ea typeface="+mn-ea"/>
                <a:cs typeface="+mn-cs"/>
              </a:rPr>
              <a:t>、把设备给</a:t>
            </a:r>
            <a:r>
              <a:rPr lang="en-US" altLang="zh-CN" sz="1200" b="1" i="0" u="none" strike="noStrike" kern="1200" dirty="0">
                <a:solidFill>
                  <a:schemeClr val="tx1"/>
                </a:solidFill>
                <a:effectLst/>
                <a:latin typeface="+mn-lt"/>
                <a:ea typeface="+mn-ea"/>
                <a:cs typeface="+mn-cs"/>
              </a:rPr>
              <a:t>guest</a:t>
            </a:r>
            <a:endParaRPr lang="zh-CN" altLang="en-US" sz="1200" b="0" i="0" u="none" strike="noStrike" kern="1200" dirty="0">
              <a:solidFill>
                <a:schemeClr val="tx1"/>
              </a:solidFill>
              <a:effectLst/>
              <a:latin typeface="+mn-lt"/>
              <a:ea typeface="+mn-ea"/>
              <a:cs typeface="+mn-cs"/>
            </a:endParaRPr>
          </a:p>
          <a:p>
            <a:r>
              <a:rPr lang="en-US" altLang="zh-CN" sz="1200" b="1" i="0" u="none" strike="noStrike" kern="1200" dirty="0" err="1">
                <a:solidFill>
                  <a:schemeClr val="tx1"/>
                </a:solidFill>
                <a:effectLst/>
                <a:latin typeface="+mn-lt"/>
                <a:ea typeface="+mn-ea"/>
                <a:cs typeface="+mn-cs"/>
              </a:rPr>
              <a:t>vfio</a:t>
            </a:r>
            <a:endParaRPr lang="en-US" altLang="zh-CN" sz="1200" b="1"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FA0891E-96AF-43F1-A855-AED822384BAB}" type="slidenum">
              <a:rPr lang="zh-CN" altLang="en-US" smtClean="0"/>
              <a:pPr>
                <a:defRPr/>
              </a:pPr>
              <a:t>14</a:t>
            </a:fld>
            <a:endParaRPr lang="zh-CN" altLang="en-US"/>
          </a:p>
        </p:txBody>
      </p:sp>
    </p:spTree>
    <p:extLst>
      <p:ext uri="{BB962C8B-B14F-4D97-AF65-F5344CB8AC3E}">
        <p14:creationId xmlns:p14="http://schemas.microsoft.com/office/powerpoint/2010/main" val="1668208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右图为</a:t>
            </a:r>
            <a:r>
              <a:rPr lang="zh-CN" altLang="en-US" sz="1200" b="0" i="0" u="none" strike="noStrike" kern="1200" dirty="0">
                <a:solidFill>
                  <a:schemeClr val="tx1"/>
                </a:solidFill>
                <a:effectLst/>
                <a:latin typeface="+mn-lt"/>
                <a:ea typeface="+mn-ea"/>
                <a:cs typeface="+mn-cs"/>
              </a:rPr>
              <a:t>是一个 </a:t>
            </a:r>
            <a:r>
              <a:rPr lang="en-US" altLang="zh-CN" sz="1200" b="0" i="0" u="none" strike="noStrike" kern="1200" dirty="0">
                <a:solidFill>
                  <a:schemeClr val="tx1"/>
                </a:solidFill>
                <a:effectLst/>
                <a:latin typeface="+mn-lt"/>
                <a:ea typeface="+mn-ea"/>
                <a:cs typeface="+mn-cs"/>
              </a:rPr>
              <a:t>Intel </a:t>
            </a:r>
            <a:r>
              <a:rPr lang="zh-CN" altLang="en-US" sz="1200" b="0" i="0" u="none" strike="noStrike" kern="1200" dirty="0">
                <a:solidFill>
                  <a:schemeClr val="tx1"/>
                </a:solidFill>
                <a:effectLst/>
                <a:latin typeface="+mn-lt"/>
                <a:ea typeface="+mn-ea"/>
                <a:cs typeface="+mn-cs"/>
              </a:rPr>
              <a:t>平台上的实现步骤的例子：</a:t>
            </a:r>
            <a:endParaRPr lang="en-US" altLang="zh-CN" dirty="0"/>
          </a:p>
          <a:p>
            <a:r>
              <a:rPr lang="en-US" altLang="zh-CN" dirty="0"/>
              <a:t>1</a:t>
            </a:r>
            <a:r>
              <a:rPr lang="zh-CN" altLang="en-US" dirty="0"/>
              <a:t>、</a:t>
            </a:r>
            <a:r>
              <a:rPr lang="zh-CN" altLang="en-US" sz="1200" b="1" i="0" u="none" strike="noStrike" kern="1200" dirty="0">
                <a:solidFill>
                  <a:schemeClr val="tx1"/>
                </a:solidFill>
                <a:effectLst/>
                <a:latin typeface="+mn-lt"/>
                <a:ea typeface="+mn-ea"/>
                <a:cs typeface="+mn-cs"/>
              </a:rPr>
              <a:t>配置</a:t>
            </a:r>
            <a:r>
              <a:rPr lang="en-US" altLang="zh-CN" sz="1200" b="1" i="0" u="none" strike="noStrike" kern="1200" dirty="0">
                <a:solidFill>
                  <a:schemeClr val="tx1"/>
                </a:solidFill>
                <a:effectLst/>
                <a:latin typeface="+mn-lt"/>
                <a:ea typeface="+mn-ea"/>
                <a:cs typeface="+mn-cs"/>
              </a:rPr>
              <a:t>kernel</a:t>
            </a:r>
            <a:r>
              <a:rPr lang="zh-CN" altLang="en-US" sz="1200" b="1" i="0" u="none" strike="noStrike" kern="1200" dirty="0">
                <a:solidFill>
                  <a:schemeClr val="tx1"/>
                </a:solidFill>
                <a:effectLst/>
                <a:latin typeface="+mn-lt"/>
                <a:ea typeface="+mn-ea"/>
                <a:cs typeface="+mn-cs"/>
              </a:rPr>
              <a:t>，支持</a:t>
            </a:r>
            <a:r>
              <a:rPr lang="en-US" altLang="zh-CN" sz="1200" b="1" i="0" u="none" strike="noStrike" kern="1200" dirty="0" err="1">
                <a:solidFill>
                  <a:schemeClr val="tx1"/>
                </a:solidFill>
                <a:effectLst/>
                <a:latin typeface="+mn-lt"/>
                <a:ea typeface="+mn-ea"/>
                <a:cs typeface="+mn-cs"/>
              </a:rPr>
              <a:t>iommu</a:t>
            </a:r>
            <a:endParaRPr lang="en-US" altLang="zh-CN" sz="1200" b="1"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2</a:t>
            </a:r>
            <a:r>
              <a:rPr lang="zh-CN" altLang="en-US" sz="1200" b="1" i="0" u="none" strike="noStrike" kern="1200" dirty="0">
                <a:solidFill>
                  <a:schemeClr val="tx1"/>
                </a:solidFill>
                <a:effectLst/>
                <a:latin typeface="+mn-lt"/>
                <a:ea typeface="+mn-ea"/>
                <a:cs typeface="+mn-cs"/>
              </a:rPr>
              <a:t>、在</a:t>
            </a:r>
            <a:r>
              <a:rPr lang="en-US" altLang="zh-CN" sz="1200" b="1" i="0" u="none" strike="noStrike" kern="1200" dirty="0">
                <a:solidFill>
                  <a:schemeClr val="tx1"/>
                </a:solidFill>
                <a:effectLst/>
                <a:latin typeface="+mn-lt"/>
                <a:ea typeface="+mn-ea"/>
                <a:cs typeface="+mn-cs"/>
              </a:rPr>
              <a:t>host</a:t>
            </a:r>
            <a:r>
              <a:rPr lang="zh-CN" altLang="en-US" sz="1200" b="1" i="0" u="none" strike="noStrike" kern="1200" dirty="0">
                <a:solidFill>
                  <a:schemeClr val="tx1"/>
                </a:solidFill>
                <a:effectLst/>
                <a:latin typeface="+mn-lt"/>
                <a:ea typeface="+mn-ea"/>
                <a:cs typeface="+mn-cs"/>
              </a:rPr>
              <a:t>上</a:t>
            </a:r>
            <a:r>
              <a:rPr lang="en-US" altLang="zh-CN" sz="1200" b="1" i="0" u="none" strike="noStrike" kern="1200" dirty="0">
                <a:solidFill>
                  <a:schemeClr val="tx1"/>
                </a:solidFill>
                <a:effectLst/>
                <a:latin typeface="+mn-lt"/>
                <a:ea typeface="+mn-ea"/>
                <a:cs typeface="+mn-cs"/>
              </a:rPr>
              <a:t>unbind</a:t>
            </a:r>
            <a:r>
              <a:rPr lang="zh-CN" altLang="en-US" sz="1200" b="1" i="0" u="none" strike="noStrike" kern="1200" dirty="0">
                <a:solidFill>
                  <a:schemeClr val="tx1"/>
                </a:solidFill>
                <a:effectLst/>
                <a:latin typeface="+mn-lt"/>
                <a:ea typeface="+mn-ea"/>
                <a:cs typeface="+mn-cs"/>
              </a:rPr>
              <a:t>设备</a:t>
            </a:r>
            <a:r>
              <a:rPr lang="zh-CN" altLang="en-US" sz="1200" b="0" i="0" u="none" strike="noStrike" kern="1200" dirty="0">
                <a:solidFill>
                  <a:schemeClr val="tx1"/>
                </a:solidFill>
                <a:effectLst/>
                <a:latin typeface="+mn-lt"/>
                <a:ea typeface="+mn-ea"/>
                <a:cs typeface="+mn-cs"/>
              </a:rPr>
              <a:t>：加载</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模块，</a:t>
            </a:r>
            <a:r>
              <a:rPr lang="en-US" altLang="zh-CN" sz="1200" b="0" i="0" u="none" strike="noStrike" kern="1200" dirty="0" err="1">
                <a:solidFill>
                  <a:schemeClr val="tx1"/>
                </a:solidFill>
                <a:effectLst/>
                <a:latin typeface="+mn-lt"/>
                <a:ea typeface="+mn-ea"/>
                <a:cs typeface="+mn-cs"/>
              </a:rPr>
              <a:t>modprobe</a:t>
            </a:r>
            <a:r>
              <a:rPr lang="en-US" altLang="zh-CN" sz="1200" b="0" i="0" u="none" strike="noStrike" kern="1200" dirty="0">
                <a:solidFill>
                  <a:schemeClr val="tx1"/>
                </a:solidFill>
                <a:effectLst/>
                <a:latin typeface="+mn-lt"/>
                <a:ea typeface="+mn-ea"/>
                <a:cs typeface="+mn-cs"/>
              </a:rPr>
              <a:t> </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，选中某个设备</a:t>
            </a:r>
            <a:endParaRPr lang="en-US" altLang="zh-CN" sz="1200" b="0"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3</a:t>
            </a:r>
            <a:r>
              <a:rPr lang="zh-CN" altLang="en-US" sz="1200" b="1" i="0" u="none" strike="noStrike" kern="1200" dirty="0">
                <a:solidFill>
                  <a:schemeClr val="tx1"/>
                </a:solidFill>
                <a:effectLst/>
                <a:latin typeface="+mn-lt"/>
                <a:ea typeface="+mn-ea"/>
                <a:cs typeface="+mn-cs"/>
              </a:rPr>
              <a:t>、把设备给</a:t>
            </a:r>
            <a:r>
              <a:rPr lang="en-US" altLang="zh-CN" sz="1200" b="1" i="0" u="none" strike="noStrike" kern="1200" dirty="0">
                <a:solidFill>
                  <a:schemeClr val="tx1"/>
                </a:solidFill>
                <a:effectLst/>
                <a:latin typeface="+mn-lt"/>
                <a:ea typeface="+mn-ea"/>
                <a:cs typeface="+mn-cs"/>
              </a:rPr>
              <a:t>guest</a:t>
            </a:r>
            <a:endParaRPr lang="zh-CN" altLang="en-US" sz="1200" b="0" i="0" u="none" strike="noStrike" kern="1200" dirty="0">
              <a:solidFill>
                <a:schemeClr val="tx1"/>
              </a:solidFill>
              <a:effectLst/>
              <a:latin typeface="+mn-lt"/>
              <a:ea typeface="+mn-ea"/>
              <a:cs typeface="+mn-cs"/>
            </a:endParaRPr>
          </a:p>
          <a:p>
            <a:r>
              <a:rPr lang="en-US" altLang="zh-CN" sz="1200" b="1" i="0" u="none" strike="noStrike" kern="1200" dirty="0" err="1">
                <a:solidFill>
                  <a:schemeClr val="tx1"/>
                </a:solidFill>
                <a:effectLst/>
                <a:latin typeface="+mn-lt"/>
                <a:ea typeface="+mn-ea"/>
                <a:cs typeface="+mn-cs"/>
              </a:rPr>
              <a:t>vfio</a:t>
            </a:r>
            <a:endParaRPr lang="en-US" altLang="zh-CN" sz="1200" b="1"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FA0891E-96AF-43F1-A855-AED822384BAB}" type="slidenum">
              <a:rPr lang="zh-CN" altLang="en-US" smtClean="0"/>
              <a:pPr>
                <a:defRPr/>
              </a:pPr>
              <a:t>3</a:t>
            </a:fld>
            <a:endParaRPr lang="zh-CN" altLang="en-US"/>
          </a:p>
        </p:txBody>
      </p:sp>
    </p:spTree>
    <p:extLst>
      <p:ext uri="{BB962C8B-B14F-4D97-AF65-F5344CB8AC3E}">
        <p14:creationId xmlns:p14="http://schemas.microsoft.com/office/powerpoint/2010/main" val="2118161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右图为</a:t>
            </a:r>
            <a:r>
              <a:rPr lang="zh-CN" altLang="en-US" sz="1200" b="0" i="0" u="none" strike="noStrike" kern="1200" dirty="0">
                <a:solidFill>
                  <a:schemeClr val="tx1"/>
                </a:solidFill>
                <a:effectLst/>
                <a:latin typeface="+mn-lt"/>
                <a:ea typeface="+mn-ea"/>
                <a:cs typeface="+mn-cs"/>
              </a:rPr>
              <a:t>是一个 </a:t>
            </a:r>
            <a:r>
              <a:rPr lang="en-US" altLang="zh-CN" sz="1200" b="0" i="0" u="none" strike="noStrike" kern="1200" dirty="0">
                <a:solidFill>
                  <a:schemeClr val="tx1"/>
                </a:solidFill>
                <a:effectLst/>
                <a:latin typeface="+mn-lt"/>
                <a:ea typeface="+mn-ea"/>
                <a:cs typeface="+mn-cs"/>
              </a:rPr>
              <a:t>Intel </a:t>
            </a:r>
            <a:r>
              <a:rPr lang="zh-CN" altLang="en-US" sz="1200" b="0" i="0" u="none" strike="noStrike" kern="1200" dirty="0">
                <a:solidFill>
                  <a:schemeClr val="tx1"/>
                </a:solidFill>
                <a:effectLst/>
                <a:latin typeface="+mn-lt"/>
                <a:ea typeface="+mn-ea"/>
                <a:cs typeface="+mn-cs"/>
              </a:rPr>
              <a:t>平台上的实现步骤的例子：</a:t>
            </a:r>
            <a:endParaRPr lang="en-US" altLang="zh-CN" dirty="0"/>
          </a:p>
          <a:p>
            <a:r>
              <a:rPr lang="en-US" altLang="zh-CN" dirty="0"/>
              <a:t>1</a:t>
            </a:r>
            <a:r>
              <a:rPr lang="zh-CN" altLang="en-US" dirty="0"/>
              <a:t>、</a:t>
            </a:r>
            <a:r>
              <a:rPr lang="zh-CN" altLang="en-US" sz="1200" b="1" i="0" u="none" strike="noStrike" kern="1200" dirty="0">
                <a:solidFill>
                  <a:schemeClr val="tx1"/>
                </a:solidFill>
                <a:effectLst/>
                <a:latin typeface="+mn-lt"/>
                <a:ea typeface="+mn-ea"/>
                <a:cs typeface="+mn-cs"/>
              </a:rPr>
              <a:t>配置</a:t>
            </a:r>
            <a:r>
              <a:rPr lang="en-US" altLang="zh-CN" sz="1200" b="1" i="0" u="none" strike="noStrike" kern="1200" dirty="0">
                <a:solidFill>
                  <a:schemeClr val="tx1"/>
                </a:solidFill>
                <a:effectLst/>
                <a:latin typeface="+mn-lt"/>
                <a:ea typeface="+mn-ea"/>
                <a:cs typeface="+mn-cs"/>
              </a:rPr>
              <a:t>kernel</a:t>
            </a:r>
            <a:r>
              <a:rPr lang="zh-CN" altLang="en-US" sz="1200" b="1" i="0" u="none" strike="noStrike" kern="1200" dirty="0">
                <a:solidFill>
                  <a:schemeClr val="tx1"/>
                </a:solidFill>
                <a:effectLst/>
                <a:latin typeface="+mn-lt"/>
                <a:ea typeface="+mn-ea"/>
                <a:cs typeface="+mn-cs"/>
              </a:rPr>
              <a:t>，支持</a:t>
            </a:r>
            <a:r>
              <a:rPr lang="en-US" altLang="zh-CN" sz="1200" b="1" i="0" u="none" strike="noStrike" kern="1200" dirty="0" err="1">
                <a:solidFill>
                  <a:schemeClr val="tx1"/>
                </a:solidFill>
                <a:effectLst/>
                <a:latin typeface="+mn-lt"/>
                <a:ea typeface="+mn-ea"/>
                <a:cs typeface="+mn-cs"/>
              </a:rPr>
              <a:t>iommu</a:t>
            </a:r>
            <a:endParaRPr lang="en-US" altLang="zh-CN" sz="1200" b="1"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2</a:t>
            </a:r>
            <a:r>
              <a:rPr lang="zh-CN" altLang="en-US" sz="1200" b="1" i="0" u="none" strike="noStrike" kern="1200" dirty="0">
                <a:solidFill>
                  <a:schemeClr val="tx1"/>
                </a:solidFill>
                <a:effectLst/>
                <a:latin typeface="+mn-lt"/>
                <a:ea typeface="+mn-ea"/>
                <a:cs typeface="+mn-cs"/>
              </a:rPr>
              <a:t>、在</a:t>
            </a:r>
            <a:r>
              <a:rPr lang="en-US" altLang="zh-CN" sz="1200" b="1" i="0" u="none" strike="noStrike" kern="1200" dirty="0">
                <a:solidFill>
                  <a:schemeClr val="tx1"/>
                </a:solidFill>
                <a:effectLst/>
                <a:latin typeface="+mn-lt"/>
                <a:ea typeface="+mn-ea"/>
                <a:cs typeface="+mn-cs"/>
              </a:rPr>
              <a:t>host</a:t>
            </a:r>
            <a:r>
              <a:rPr lang="zh-CN" altLang="en-US" sz="1200" b="1" i="0" u="none" strike="noStrike" kern="1200" dirty="0">
                <a:solidFill>
                  <a:schemeClr val="tx1"/>
                </a:solidFill>
                <a:effectLst/>
                <a:latin typeface="+mn-lt"/>
                <a:ea typeface="+mn-ea"/>
                <a:cs typeface="+mn-cs"/>
              </a:rPr>
              <a:t>上</a:t>
            </a:r>
            <a:r>
              <a:rPr lang="en-US" altLang="zh-CN" sz="1200" b="1" i="0" u="none" strike="noStrike" kern="1200" dirty="0">
                <a:solidFill>
                  <a:schemeClr val="tx1"/>
                </a:solidFill>
                <a:effectLst/>
                <a:latin typeface="+mn-lt"/>
                <a:ea typeface="+mn-ea"/>
                <a:cs typeface="+mn-cs"/>
              </a:rPr>
              <a:t>unbind</a:t>
            </a:r>
            <a:r>
              <a:rPr lang="zh-CN" altLang="en-US" sz="1200" b="1" i="0" u="none" strike="noStrike" kern="1200" dirty="0">
                <a:solidFill>
                  <a:schemeClr val="tx1"/>
                </a:solidFill>
                <a:effectLst/>
                <a:latin typeface="+mn-lt"/>
                <a:ea typeface="+mn-ea"/>
                <a:cs typeface="+mn-cs"/>
              </a:rPr>
              <a:t>设备</a:t>
            </a:r>
            <a:r>
              <a:rPr lang="zh-CN" altLang="en-US" sz="1200" b="0" i="0" u="none" strike="noStrike" kern="1200" dirty="0">
                <a:solidFill>
                  <a:schemeClr val="tx1"/>
                </a:solidFill>
                <a:effectLst/>
                <a:latin typeface="+mn-lt"/>
                <a:ea typeface="+mn-ea"/>
                <a:cs typeface="+mn-cs"/>
              </a:rPr>
              <a:t>：加载</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模块，</a:t>
            </a:r>
            <a:r>
              <a:rPr lang="en-US" altLang="zh-CN" sz="1200" b="0" i="0" u="none" strike="noStrike" kern="1200" dirty="0" err="1">
                <a:solidFill>
                  <a:schemeClr val="tx1"/>
                </a:solidFill>
                <a:effectLst/>
                <a:latin typeface="+mn-lt"/>
                <a:ea typeface="+mn-ea"/>
                <a:cs typeface="+mn-cs"/>
              </a:rPr>
              <a:t>modprobe</a:t>
            </a:r>
            <a:r>
              <a:rPr lang="en-US" altLang="zh-CN" sz="1200" b="0" i="0" u="none" strike="noStrike" kern="1200" dirty="0">
                <a:solidFill>
                  <a:schemeClr val="tx1"/>
                </a:solidFill>
                <a:effectLst/>
                <a:latin typeface="+mn-lt"/>
                <a:ea typeface="+mn-ea"/>
                <a:cs typeface="+mn-cs"/>
              </a:rPr>
              <a:t> </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，选中某个设备</a:t>
            </a:r>
            <a:endParaRPr lang="en-US" altLang="zh-CN" sz="1200" b="0"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3</a:t>
            </a:r>
            <a:r>
              <a:rPr lang="zh-CN" altLang="en-US" sz="1200" b="1" i="0" u="none" strike="noStrike" kern="1200" dirty="0">
                <a:solidFill>
                  <a:schemeClr val="tx1"/>
                </a:solidFill>
                <a:effectLst/>
                <a:latin typeface="+mn-lt"/>
                <a:ea typeface="+mn-ea"/>
                <a:cs typeface="+mn-cs"/>
              </a:rPr>
              <a:t>、把设备给</a:t>
            </a:r>
            <a:r>
              <a:rPr lang="en-US" altLang="zh-CN" sz="1200" b="1" i="0" u="none" strike="noStrike" kern="1200" dirty="0">
                <a:solidFill>
                  <a:schemeClr val="tx1"/>
                </a:solidFill>
                <a:effectLst/>
                <a:latin typeface="+mn-lt"/>
                <a:ea typeface="+mn-ea"/>
                <a:cs typeface="+mn-cs"/>
              </a:rPr>
              <a:t>guest</a:t>
            </a:r>
            <a:endParaRPr lang="zh-CN" altLang="en-US" sz="1200" b="0" i="0" u="none" strike="noStrike" kern="1200" dirty="0">
              <a:solidFill>
                <a:schemeClr val="tx1"/>
              </a:solidFill>
              <a:effectLst/>
              <a:latin typeface="+mn-lt"/>
              <a:ea typeface="+mn-ea"/>
              <a:cs typeface="+mn-cs"/>
            </a:endParaRPr>
          </a:p>
          <a:p>
            <a:r>
              <a:rPr lang="en-US" altLang="zh-CN" sz="1200" b="1" i="0" u="none" strike="noStrike" kern="1200" dirty="0" err="1">
                <a:solidFill>
                  <a:schemeClr val="tx1"/>
                </a:solidFill>
                <a:effectLst/>
                <a:latin typeface="+mn-lt"/>
                <a:ea typeface="+mn-ea"/>
                <a:cs typeface="+mn-cs"/>
              </a:rPr>
              <a:t>vfio</a:t>
            </a:r>
            <a:endParaRPr lang="en-US" altLang="zh-CN" sz="1200" b="1"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FA0891E-96AF-43F1-A855-AED822384BAB}" type="slidenum">
              <a:rPr lang="zh-CN" altLang="en-US" smtClean="0"/>
              <a:pPr>
                <a:defRPr/>
              </a:pPr>
              <a:t>4</a:t>
            </a:fld>
            <a:endParaRPr lang="zh-CN" altLang="en-US"/>
          </a:p>
        </p:txBody>
      </p:sp>
    </p:spTree>
    <p:extLst>
      <p:ext uri="{BB962C8B-B14F-4D97-AF65-F5344CB8AC3E}">
        <p14:creationId xmlns:p14="http://schemas.microsoft.com/office/powerpoint/2010/main" val="1740879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右图为</a:t>
            </a:r>
            <a:r>
              <a:rPr lang="zh-CN" altLang="en-US" sz="1200" b="0" i="0" u="none" strike="noStrike" kern="1200" dirty="0">
                <a:solidFill>
                  <a:schemeClr val="tx1"/>
                </a:solidFill>
                <a:effectLst/>
                <a:latin typeface="+mn-lt"/>
                <a:ea typeface="+mn-ea"/>
                <a:cs typeface="+mn-cs"/>
              </a:rPr>
              <a:t>是一个 </a:t>
            </a:r>
            <a:r>
              <a:rPr lang="en-US" altLang="zh-CN" sz="1200" b="0" i="0" u="none" strike="noStrike" kern="1200" dirty="0">
                <a:solidFill>
                  <a:schemeClr val="tx1"/>
                </a:solidFill>
                <a:effectLst/>
                <a:latin typeface="+mn-lt"/>
                <a:ea typeface="+mn-ea"/>
                <a:cs typeface="+mn-cs"/>
              </a:rPr>
              <a:t>Intel </a:t>
            </a:r>
            <a:r>
              <a:rPr lang="zh-CN" altLang="en-US" sz="1200" b="0" i="0" u="none" strike="noStrike" kern="1200" dirty="0">
                <a:solidFill>
                  <a:schemeClr val="tx1"/>
                </a:solidFill>
                <a:effectLst/>
                <a:latin typeface="+mn-lt"/>
                <a:ea typeface="+mn-ea"/>
                <a:cs typeface="+mn-cs"/>
              </a:rPr>
              <a:t>平台上的实现步骤的例子：</a:t>
            </a:r>
            <a:endParaRPr lang="en-US" altLang="zh-CN" dirty="0"/>
          </a:p>
          <a:p>
            <a:r>
              <a:rPr lang="en-US" altLang="zh-CN" dirty="0"/>
              <a:t>1</a:t>
            </a:r>
            <a:r>
              <a:rPr lang="zh-CN" altLang="en-US" dirty="0"/>
              <a:t>、</a:t>
            </a:r>
            <a:r>
              <a:rPr lang="zh-CN" altLang="en-US" sz="1200" b="1" i="0" u="none" strike="noStrike" kern="1200" dirty="0">
                <a:solidFill>
                  <a:schemeClr val="tx1"/>
                </a:solidFill>
                <a:effectLst/>
                <a:latin typeface="+mn-lt"/>
                <a:ea typeface="+mn-ea"/>
                <a:cs typeface="+mn-cs"/>
              </a:rPr>
              <a:t>配置</a:t>
            </a:r>
            <a:r>
              <a:rPr lang="en-US" altLang="zh-CN" sz="1200" b="1" i="0" u="none" strike="noStrike" kern="1200" dirty="0">
                <a:solidFill>
                  <a:schemeClr val="tx1"/>
                </a:solidFill>
                <a:effectLst/>
                <a:latin typeface="+mn-lt"/>
                <a:ea typeface="+mn-ea"/>
                <a:cs typeface="+mn-cs"/>
              </a:rPr>
              <a:t>kernel</a:t>
            </a:r>
            <a:r>
              <a:rPr lang="zh-CN" altLang="en-US" sz="1200" b="1" i="0" u="none" strike="noStrike" kern="1200" dirty="0">
                <a:solidFill>
                  <a:schemeClr val="tx1"/>
                </a:solidFill>
                <a:effectLst/>
                <a:latin typeface="+mn-lt"/>
                <a:ea typeface="+mn-ea"/>
                <a:cs typeface="+mn-cs"/>
              </a:rPr>
              <a:t>，支持</a:t>
            </a:r>
            <a:r>
              <a:rPr lang="en-US" altLang="zh-CN" sz="1200" b="1" i="0" u="none" strike="noStrike" kern="1200" dirty="0" err="1">
                <a:solidFill>
                  <a:schemeClr val="tx1"/>
                </a:solidFill>
                <a:effectLst/>
                <a:latin typeface="+mn-lt"/>
                <a:ea typeface="+mn-ea"/>
                <a:cs typeface="+mn-cs"/>
              </a:rPr>
              <a:t>iommu</a:t>
            </a:r>
            <a:endParaRPr lang="en-US" altLang="zh-CN" sz="1200" b="1"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2</a:t>
            </a:r>
            <a:r>
              <a:rPr lang="zh-CN" altLang="en-US" sz="1200" b="1" i="0" u="none" strike="noStrike" kern="1200" dirty="0">
                <a:solidFill>
                  <a:schemeClr val="tx1"/>
                </a:solidFill>
                <a:effectLst/>
                <a:latin typeface="+mn-lt"/>
                <a:ea typeface="+mn-ea"/>
                <a:cs typeface="+mn-cs"/>
              </a:rPr>
              <a:t>、在</a:t>
            </a:r>
            <a:r>
              <a:rPr lang="en-US" altLang="zh-CN" sz="1200" b="1" i="0" u="none" strike="noStrike" kern="1200" dirty="0">
                <a:solidFill>
                  <a:schemeClr val="tx1"/>
                </a:solidFill>
                <a:effectLst/>
                <a:latin typeface="+mn-lt"/>
                <a:ea typeface="+mn-ea"/>
                <a:cs typeface="+mn-cs"/>
              </a:rPr>
              <a:t>host</a:t>
            </a:r>
            <a:r>
              <a:rPr lang="zh-CN" altLang="en-US" sz="1200" b="1" i="0" u="none" strike="noStrike" kern="1200" dirty="0">
                <a:solidFill>
                  <a:schemeClr val="tx1"/>
                </a:solidFill>
                <a:effectLst/>
                <a:latin typeface="+mn-lt"/>
                <a:ea typeface="+mn-ea"/>
                <a:cs typeface="+mn-cs"/>
              </a:rPr>
              <a:t>上</a:t>
            </a:r>
            <a:r>
              <a:rPr lang="en-US" altLang="zh-CN" sz="1200" b="1" i="0" u="none" strike="noStrike" kern="1200" dirty="0">
                <a:solidFill>
                  <a:schemeClr val="tx1"/>
                </a:solidFill>
                <a:effectLst/>
                <a:latin typeface="+mn-lt"/>
                <a:ea typeface="+mn-ea"/>
                <a:cs typeface="+mn-cs"/>
              </a:rPr>
              <a:t>unbind</a:t>
            </a:r>
            <a:r>
              <a:rPr lang="zh-CN" altLang="en-US" sz="1200" b="1" i="0" u="none" strike="noStrike" kern="1200" dirty="0">
                <a:solidFill>
                  <a:schemeClr val="tx1"/>
                </a:solidFill>
                <a:effectLst/>
                <a:latin typeface="+mn-lt"/>
                <a:ea typeface="+mn-ea"/>
                <a:cs typeface="+mn-cs"/>
              </a:rPr>
              <a:t>设备</a:t>
            </a:r>
            <a:r>
              <a:rPr lang="zh-CN" altLang="en-US" sz="1200" b="0" i="0" u="none" strike="noStrike" kern="1200" dirty="0">
                <a:solidFill>
                  <a:schemeClr val="tx1"/>
                </a:solidFill>
                <a:effectLst/>
                <a:latin typeface="+mn-lt"/>
                <a:ea typeface="+mn-ea"/>
                <a:cs typeface="+mn-cs"/>
              </a:rPr>
              <a:t>：加载</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模块，</a:t>
            </a:r>
            <a:r>
              <a:rPr lang="en-US" altLang="zh-CN" sz="1200" b="0" i="0" u="none" strike="noStrike" kern="1200" dirty="0" err="1">
                <a:solidFill>
                  <a:schemeClr val="tx1"/>
                </a:solidFill>
                <a:effectLst/>
                <a:latin typeface="+mn-lt"/>
                <a:ea typeface="+mn-ea"/>
                <a:cs typeface="+mn-cs"/>
              </a:rPr>
              <a:t>modprobe</a:t>
            </a:r>
            <a:r>
              <a:rPr lang="en-US" altLang="zh-CN" sz="1200" b="0" i="0" u="none" strike="noStrike" kern="1200" dirty="0">
                <a:solidFill>
                  <a:schemeClr val="tx1"/>
                </a:solidFill>
                <a:effectLst/>
                <a:latin typeface="+mn-lt"/>
                <a:ea typeface="+mn-ea"/>
                <a:cs typeface="+mn-cs"/>
              </a:rPr>
              <a:t> </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，选中某个设备</a:t>
            </a:r>
            <a:endParaRPr lang="en-US" altLang="zh-CN" sz="1200" b="0"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3</a:t>
            </a:r>
            <a:r>
              <a:rPr lang="zh-CN" altLang="en-US" sz="1200" b="1" i="0" u="none" strike="noStrike" kern="1200" dirty="0">
                <a:solidFill>
                  <a:schemeClr val="tx1"/>
                </a:solidFill>
                <a:effectLst/>
                <a:latin typeface="+mn-lt"/>
                <a:ea typeface="+mn-ea"/>
                <a:cs typeface="+mn-cs"/>
              </a:rPr>
              <a:t>、把设备给</a:t>
            </a:r>
            <a:r>
              <a:rPr lang="en-US" altLang="zh-CN" sz="1200" b="1" i="0" u="none" strike="noStrike" kern="1200" dirty="0">
                <a:solidFill>
                  <a:schemeClr val="tx1"/>
                </a:solidFill>
                <a:effectLst/>
                <a:latin typeface="+mn-lt"/>
                <a:ea typeface="+mn-ea"/>
                <a:cs typeface="+mn-cs"/>
              </a:rPr>
              <a:t>guest</a:t>
            </a:r>
            <a:endParaRPr lang="zh-CN" altLang="en-US" sz="1200" b="0" i="0" u="none" strike="noStrike" kern="1200" dirty="0">
              <a:solidFill>
                <a:schemeClr val="tx1"/>
              </a:solidFill>
              <a:effectLst/>
              <a:latin typeface="+mn-lt"/>
              <a:ea typeface="+mn-ea"/>
              <a:cs typeface="+mn-cs"/>
            </a:endParaRPr>
          </a:p>
          <a:p>
            <a:r>
              <a:rPr lang="en-US" altLang="zh-CN" sz="1200" b="1" i="0" u="none" strike="noStrike" kern="1200" dirty="0" err="1">
                <a:solidFill>
                  <a:schemeClr val="tx1"/>
                </a:solidFill>
                <a:effectLst/>
                <a:latin typeface="+mn-lt"/>
                <a:ea typeface="+mn-ea"/>
                <a:cs typeface="+mn-cs"/>
              </a:rPr>
              <a:t>vfio</a:t>
            </a:r>
            <a:endParaRPr lang="en-US" altLang="zh-CN" sz="1200" b="1"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FA0891E-96AF-43F1-A855-AED822384BAB}" type="slidenum">
              <a:rPr lang="zh-CN" altLang="en-US" smtClean="0"/>
              <a:pPr>
                <a:defRPr/>
              </a:pPr>
              <a:t>5</a:t>
            </a:fld>
            <a:endParaRPr lang="zh-CN" altLang="en-US"/>
          </a:p>
        </p:txBody>
      </p:sp>
    </p:spTree>
    <p:extLst>
      <p:ext uri="{BB962C8B-B14F-4D97-AF65-F5344CB8AC3E}">
        <p14:creationId xmlns:p14="http://schemas.microsoft.com/office/powerpoint/2010/main" val="2792207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右图为</a:t>
            </a:r>
            <a:r>
              <a:rPr lang="zh-CN" altLang="en-US" sz="1200" b="0" i="0" u="none" strike="noStrike" kern="1200" dirty="0">
                <a:solidFill>
                  <a:schemeClr val="tx1"/>
                </a:solidFill>
                <a:effectLst/>
                <a:latin typeface="+mn-lt"/>
                <a:ea typeface="+mn-ea"/>
                <a:cs typeface="+mn-cs"/>
              </a:rPr>
              <a:t>是一个 </a:t>
            </a:r>
            <a:r>
              <a:rPr lang="en-US" altLang="zh-CN" sz="1200" b="0" i="0" u="none" strike="noStrike" kern="1200" dirty="0">
                <a:solidFill>
                  <a:schemeClr val="tx1"/>
                </a:solidFill>
                <a:effectLst/>
                <a:latin typeface="+mn-lt"/>
                <a:ea typeface="+mn-ea"/>
                <a:cs typeface="+mn-cs"/>
              </a:rPr>
              <a:t>Intel </a:t>
            </a:r>
            <a:r>
              <a:rPr lang="zh-CN" altLang="en-US" sz="1200" b="0" i="0" u="none" strike="noStrike" kern="1200" dirty="0">
                <a:solidFill>
                  <a:schemeClr val="tx1"/>
                </a:solidFill>
                <a:effectLst/>
                <a:latin typeface="+mn-lt"/>
                <a:ea typeface="+mn-ea"/>
                <a:cs typeface="+mn-cs"/>
              </a:rPr>
              <a:t>平台上的实现步骤的例子：</a:t>
            </a:r>
            <a:endParaRPr lang="en-US" altLang="zh-CN" dirty="0"/>
          </a:p>
          <a:p>
            <a:r>
              <a:rPr lang="en-US" altLang="zh-CN" dirty="0"/>
              <a:t>1</a:t>
            </a:r>
            <a:r>
              <a:rPr lang="zh-CN" altLang="en-US" dirty="0"/>
              <a:t>、</a:t>
            </a:r>
            <a:r>
              <a:rPr lang="zh-CN" altLang="en-US" sz="1200" b="1" i="0" u="none" strike="noStrike" kern="1200" dirty="0">
                <a:solidFill>
                  <a:schemeClr val="tx1"/>
                </a:solidFill>
                <a:effectLst/>
                <a:latin typeface="+mn-lt"/>
                <a:ea typeface="+mn-ea"/>
                <a:cs typeface="+mn-cs"/>
              </a:rPr>
              <a:t>配置</a:t>
            </a:r>
            <a:r>
              <a:rPr lang="en-US" altLang="zh-CN" sz="1200" b="1" i="0" u="none" strike="noStrike" kern="1200" dirty="0">
                <a:solidFill>
                  <a:schemeClr val="tx1"/>
                </a:solidFill>
                <a:effectLst/>
                <a:latin typeface="+mn-lt"/>
                <a:ea typeface="+mn-ea"/>
                <a:cs typeface="+mn-cs"/>
              </a:rPr>
              <a:t>kernel</a:t>
            </a:r>
            <a:r>
              <a:rPr lang="zh-CN" altLang="en-US" sz="1200" b="1" i="0" u="none" strike="noStrike" kern="1200" dirty="0">
                <a:solidFill>
                  <a:schemeClr val="tx1"/>
                </a:solidFill>
                <a:effectLst/>
                <a:latin typeface="+mn-lt"/>
                <a:ea typeface="+mn-ea"/>
                <a:cs typeface="+mn-cs"/>
              </a:rPr>
              <a:t>，支持</a:t>
            </a:r>
            <a:r>
              <a:rPr lang="en-US" altLang="zh-CN" sz="1200" b="1" i="0" u="none" strike="noStrike" kern="1200" dirty="0" err="1">
                <a:solidFill>
                  <a:schemeClr val="tx1"/>
                </a:solidFill>
                <a:effectLst/>
                <a:latin typeface="+mn-lt"/>
                <a:ea typeface="+mn-ea"/>
                <a:cs typeface="+mn-cs"/>
              </a:rPr>
              <a:t>iommu</a:t>
            </a:r>
            <a:endParaRPr lang="en-US" altLang="zh-CN" sz="1200" b="1"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2</a:t>
            </a:r>
            <a:r>
              <a:rPr lang="zh-CN" altLang="en-US" sz="1200" b="1" i="0" u="none" strike="noStrike" kern="1200" dirty="0">
                <a:solidFill>
                  <a:schemeClr val="tx1"/>
                </a:solidFill>
                <a:effectLst/>
                <a:latin typeface="+mn-lt"/>
                <a:ea typeface="+mn-ea"/>
                <a:cs typeface="+mn-cs"/>
              </a:rPr>
              <a:t>、在</a:t>
            </a:r>
            <a:r>
              <a:rPr lang="en-US" altLang="zh-CN" sz="1200" b="1" i="0" u="none" strike="noStrike" kern="1200" dirty="0">
                <a:solidFill>
                  <a:schemeClr val="tx1"/>
                </a:solidFill>
                <a:effectLst/>
                <a:latin typeface="+mn-lt"/>
                <a:ea typeface="+mn-ea"/>
                <a:cs typeface="+mn-cs"/>
              </a:rPr>
              <a:t>host</a:t>
            </a:r>
            <a:r>
              <a:rPr lang="zh-CN" altLang="en-US" sz="1200" b="1" i="0" u="none" strike="noStrike" kern="1200" dirty="0">
                <a:solidFill>
                  <a:schemeClr val="tx1"/>
                </a:solidFill>
                <a:effectLst/>
                <a:latin typeface="+mn-lt"/>
                <a:ea typeface="+mn-ea"/>
                <a:cs typeface="+mn-cs"/>
              </a:rPr>
              <a:t>上</a:t>
            </a:r>
            <a:r>
              <a:rPr lang="en-US" altLang="zh-CN" sz="1200" b="1" i="0" u="none" strike="noStrike" kern="1200" dirty="0">
                <a:solidFill>
                  <a:schemeClr val="tx1"/>
                </a:solidFill>
                <a:effectLst/>
                <a:latin typeface="+mn-lt"/>
                <a:ea typeface="+mn-ea"/>
                <a:cs typeface="+mn-cs"/>
              </a:rPr>
              <a:t>unbind</a:t>
            </a:r>
            <a:r>
              <a:rPr lang="zh-CN" altLang="en-US" sz="1200" b="1" i="0" u="none" strike="noStrike" kern="1200" dirty="0">
                <a:solidFill>
                  <a:schemeClr val="tx1"/>
                </a:solidFill>
                <a:effectLst/>
                <a:latin typeface="+mn-lt"/>
                <a:ea typeface="+mn-ea"/>
                <a:cs typeface="+mn-cs"/>
              </a:rPr>
              <a:t>设备</a:t>
            </a:r>
            <a:r>
              <a:rPr lang="zh-CN" altLang="en-US" sz="1200" b="0" i="0" u="none" strike="noStrike" kern="1200" dirty="0">
                <a:solidFill>
                  <a:schemeClr val="tx1"/>
                </a:solidFill>
                <a:effectLst/>
                <a:latin typeface="+mn-lt"/>
                <a:ea typeface="+mn-ea"/>
                <a:cs typeface="+mn-cs"/>
              </a:rPr>
              <a:t>：加载</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模块，</a:t>
            </a:r>
            <a:r>
              <a:rPr lang="en-US" altLang="zh-CN" sz="1200" b="0" i="0" u="none" strike="noStrike" kern="1200" dirty="0" err="1">
                <a:solidFill>
                  <a:schemeClr val="tx1"/>
                </a:solidFill>
                <a:effectLst/>
                <a:latin typeface="+mn-lt"/>
                <a:ea typeface="+mn-ea"/>
                <a:cs typeface="+mn-cs"/>
              </a:rPr>
              <a:t>modprobe</a:t>
            </a:r>
            <a:r>
              <a:rPr lang="en-US" altLang="zh-CN" sz="1200" b="0" i="0" u="none" strike="noStrike" kern="1200" dirty="0">
                <a:solidFill>
                  <a:schemeClr val="tx1"/>
                </a:solidFill>
                <a:effectLst/>
                <a:latin typeface="+mn-lt"/>
                <a:ea typeface="+mn-ea"/>
                <a:cs typeface="+mn-cs"/>
              </a:rPr>
              <a:t> </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，选中某个设备</a:t>
            </a:r>
            <a:endParaRPr lang="en-US" altLang="zh-CN" sz="1200" b="0"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3</a:t>
            </a:r>
            <a:r>
              <a:rPr lang="zh-CN" altLang="en-US" sz="1200" b="1" i="0" u="none" strike="noStrike" kern="1200" dirty="0">
                <a:solidFill>
                  <a:schemeClr val="tx1"/>
                </a:solidFill>
                <a:effectLst/>
                <a:latin typeface="+mn-lt"/>
                <a:ea typeface="+mn-ea"/>
                <a:cs typeface="+mn-cs"/>
              </a:rPr>
              <a:t>、把设备给</a:t>
            </a:r>
            <a:r>
              <a:rPr lang="en-US" altLang="zh-CN" sz="1200" b="1" i="0" u="none" strike="noStrike" kern="1200" dirty="0">
                <a:solidFill>
                  <a:schemeClr val="tx1"/>
                </a:solidFill>
                <a:effectLst/>
                <a:latin typeface="+mn-lt"/>
                <a:ea typeface="+mn-ea"/>
                <a:cs typeface="+mn-cs"/>
              </a:rPr>
              <a:t>guest</a:t>
            </a:r>
            <a:endParaRPr lang="zh-CN" altLang="en-US" sz="1200" b="0" i="0" u="none" strike="noStrike" kern="1200" dirty="0">
              <a:solidFill>
                <a:schemeClr val="tx1"/>
              </a:solidFill>
              <a:effectLst/>
              <a:latin typeface="+mn-lt"/>
              <a:ea typeface="+mn-ea"/>
              <a:cs typeface="+mn-cs"/>
            </a:endParaRPr>
          </a:p>
          <a:p>
            <a:r>
              <a:rPr lang="en-US" altLang="zh-CN" sz="1200" b="1" i="0" u="none" strike="noStrike" kern="1200" dirty="0" err="1">
                <a:solidFill>
                  <a:schemeClr val="tx1"/>
                </a:solidFill>
                <a:effectLst/>
                <a:latin typeface="+mn-lt"/>
                <a:ea typeface="+mn-ea"/>
                <a:cs typeface="+mn-cs"/>
              </a:rPr>
              <a:t>vfio</a:t>
            </a:r>
            <a:endParaRPr lang="en-US" altLang="zh-CN" sz="1200" b="1"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FA0891E-96AF-43F1-A855-AED822384BAB}" type="slidenum">
              <a:rPr lang="zh-CN" altLang="en-US" smtClean="0"/>
              <a:pPr>
                <a:defRPr/>
              </a:pPr>
              <a:t>6</a:t>
            </a:fld>
            <a:endParaRPr lang="zh-CN" altLang="en-US"/>
          </a:p>
        </p:txBody>
      </p:sp>
    </p:spTree>
    <p:extLst>
      <p:ext uri="{BB962C8B-B14F-4D97-AF65-F5344CB8AC3E}">
        <p14:creationId xmlns:p14="http://schemas.microsoft.com/office/powerpoint/2010/main" val="1352316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右图为</a:t>
            </a:r>
            <a:r>
              <a:rPr lang="zh-CN" altLang="en-US" sz="1200" b="0" i="0" u="none" strike="noStrike" kern="1200" dirty="0">
                <a:solidFill>
                  <a:schemeClr val="tx1"/>
                </a:solidFill>
                <a:effectLst/>
                <a:latin typeface="+mn-lt"/>
                <a:ea typeface="+mn-ea"/>
                <a:cs typeface="+mn-cs"/>
              </a:rPr>
              <a:t>是一个 </a:t>
            </a:r>
            <a:r>
              <a:rPr lang="en-US" altLang="zh-CN" sz="1200" b="0" i="0" u="none" strike="noStrike" kern="1200" dirty="0">
                <a:solidFill>
                  <a:schemeClr val="tx1"/>
                </a:solidFill>
                <a:effectLst/>
                <a:latin typeface="+mn-lt"/>
                <a:ea typeface="+mn-ea"/>
                <a:cs typeface="+mn-cs"/>
              </a:rPr>
              <a:t>Intel </a:t>
            </a:r>
            <a:r>
              <a:rPr lang="zh-CN" altLang="en-US" sz="1200" b="0" i="0" u="none" strike="noStrike" kern="1200" dirty="0">
                <a:solidFill>
                  <a:schemeClr val="tx1"/>
                </a:solidFill>
                <a:effectLst/>
                <a:latin typeface="+mn-lt"/>
                <a:ea typeface="+mn-ea"/>
                <a:cs typeface="+mn-cs"/>
              </a:rPr>
              <a:t>平台上的实现步骤的例子：</a:t>
            </a:r>
            <a:endParaRPr lang="en-US" altLang="zh-CN" dirty="0"/>
          </a:p>
          <a:p>
            <a:r>
              <a:rPr lang="en-US" altLang="zh-CN" dirty="0"/>
              <a:t>1</a:t>
            </a:r>
            <a:r>
              <a:rPr lang="zh-CN" altLang="en-US" dirty="0"/>
              <a:t>、</a:t>
            </a:r>
            <a:r>
              <a:rPr lang="zh-CN" altLang="en-US" sz="1200" b="1" i="0" u="none" strike="noStrike" kern="1200" dirty="0">
                <a:solidFill>
                  <a:schemeClr val="tx1"/>
                </a:solidFill>
                <a:effectLst/>
                <a:latin typeface="+mn-lt"/>
                <a:ea typeface="+mn-ea"/>
                <a:cs typeface="+mn-cs"/>
              </a:rPr>
              <a:t>配置</a:t>
            </a:r>
            <a:r>
              <a:rPr lang="en-US" altLang="zh-CN" sz="1200" b="1" i="0" u="none" strike="noStrike" kern="1200" dirty="0">
                <a:solidFill>
                  <a:schemeClr val="tx1"/>
                </a:solidFill>
                <a:effectLst/>
                <a:latin typeface="+mn-lt"/>
                <a:ea typeface="+mn-ea"/>
                <a:cs typeface="+mn-cs"/>
              </a:rPr>
              <a:t>kernel</a:t>
            </a:r>
            <a:r>
              <a:rPr lang="zh-CN" altLang="en-US" sz="1200" b="1" i="0" u="none" strike="noStrike" kern="1200" dirty="0">
                <a:solidFill>
                  <a:schemeClr val="tx1"/>
                </a:solidFill>
                <a:effectLst/>
                <a:latin typeface="+mn-lt"/>
                <a:ea typeface="+mn-ea"/>
                <a:cs typeface="+mn-cs"/>
              </a:rPr>
              <a:t>，支持</a:t>
            </a:r>
            <a:r>
              <a:rPr lang="en-US" altLang="zh-CN" sz="1200" b="1" i="0" u="none" strike="noStrike" kern="1200" dirty="0" err="1">
                <a:solidFill>
                  <a:schemeClr val="tx1"/>
                </a:solidFill>
                <a:effectLst/>
                <a:latin typeface="+mn-lt"/>
                <a:ea typeface="+mn-ea"/>
                <a:cs typeface="+mn-cs"/>
              </a:rPr>
              <a:t>iommu</a:t>
            </a:r>
            <a:endParaRPr lang="en-US" altLang="zh-CN" sz="1200" b="1"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2</a:t>
            </a:r>
            <a:r>
              <a:rPr lang="zh-CN" altLang="en-US" sz="1200" b="1" i="0" u="none" strike="noStrike" kern="1200" dirty="0">
                <a:solidFill>
                  <a:schemeClr val="tx1"/>
                </a:solidFill>
                <a:effectLst/>
                <a:latin typeface="+mn-lt"/>
                <a:ea typeface="+mn-ea"/>
                <a:cs typeface="+mn-cs"/>
              </a:rPr>
              <a:t>、在</a:t>
            </a:r>
            <a:r>
              <a:rPr lang="en-US" altLang="zh-CN" sz="1200" b="1" i="0" u="none" strike="noStrike" kern="1200" dirty="0">
                <a:solidFill>
                  <a:schemeClr val="tx1"/>
                </a:solidFill>
                <a:effectLst/>
                <a:latin typeface="+mn-lt"/>
                <a:ea typeface="+mn-ea"/>
                <a:cs typeface="+mn-cs"/>
              </a:rPr>
              <a:t>host</a:t>
            </a:r>
            <a:r>
              <a:rPr lang="zh-CN" altLang="en-US" sz="1200" b="1" i="0" u="none" strike="noStrike" kern="1200" dirty="0">
                <a:solidFill>
                  <a:schemeClr val="tx1"/>
                </a:solidFill>
                <a:effectLst/>
                <a:latin typeface="+mn-lt"/>
                <a:ea typeface="+mn-ea"/>
                <a:cs typeface="+mn-cs"/>
              </a:rPr>
              <a:t>上</a:t>
            </a:r>
            <a:r>
              <a:rPr lang="en-US" altLang="zh-CN" sz="1200" b="1" i="0" u="none" strike="noStrike" kern="1200" dirty="0">
                <a:solidFill>
                  <a:schemeClr val="tx1"/>
                </a:solidFill>
                <a:effectLst/>
                <a:latin typeface="+mn-lt"/>
                <a:ea typeface="+mn-ea"/>
                <a:cs typeface="+mn-cs"/>
              </a:rPr>
              <a:t>unbind</a:t>
            </a:r>
            <a:r>
              <a:rPr lang="zh-CN" altLang="en-US" sz="1200" b="1" i="0" u="none" strike="noStrike" kern="1200" dirty="0">
                <a:solidFill>
                  <a:schemeClr val="tx1"/>
                </a:solidFill>
                <a:effectLst/>
                <a:latin typeface="+mn-lt"/>
                <a:ea typeface="+mn-ea"/>
                <a:cs typeface="+mn-cs"/>
              </a:rPr>
              <a:t>设备</a:t>
            </a:r>
            <a:r>
              <a:rPr lang="zh-CN" altLang="en-US" sz="1200" b="0" i="0" u="none" strike="noStrike" kern="1200" dirty="0">
                <a:solidFill>
                  <a:schemeClr val="tx1"/>
                </a:solidFill>
                <a:effectLst/>
                <a:latin typeface="+mn-lt"/>
                <a:ea typeface="+mn-ea"/>
                <a:cs typeface="+mn-cs"/>
              </a:rPr>
              <a:t>：加载</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模块，</a:t>
            </a:r>
            <a:r>
              <a:rPr lang="en-US" altLang="zh-CN" sz="1200" b="0" i="0" u="none" strike="noStrike" kern="1200" dirty="0" err="1">
                <a:solidFill>
                  <a:schemeClr val="tx1"/>
                </a:solidFill>
                <a:effectLst/>
                <a:latin typeface="+mn-lt"/>
                <a:ea typeface="+mn-ea"/>
                <a:cs typeface="+mn-cs"/>
              </a:rPr>
              <a:t>modprobe</a:t>
            </a:r>
            <a:r>
              <a:rPr lang="en-US" altLang="zh-CN" sz="1200" b="0" i="0" u="none" strike="noStrike" kern="1200" dirty="0">
                <a:solidFill>
                  <a:schemeClr val="tx1"/>
                </a:solidFill>
                <a:effectLst/>
                <a:latin typeface="+mn-lt"/>
                <a:ea typeface="+mn-ea"/>
                <a:cs typeface="+mn-cs"/>
              </a:rPr>
              <a:t> </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，选中某个设备</a:t>
            </a:r>
            <a:endParaRPr lang="en-US" altLang="zh-CN" sz="1200" b="0"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3</a:t>
            </a:r>
            <a:r>
              <a:rPr lang="zh-CN" altLang="en-US" sz="1200" b="1" i="0" u="none" strike="noStrike" kern="1200" dirty="0">
                <a:solidFill>
                  <a:schemeClr val="tx1"/>
                </a:solidFill>
                <a:effectLst/>
                <a:latin typeface="+mn-lt"/>
                <a:ea typeface="+mn-ea"/>
                <a:cs typeface="+mn-cs"/>
              </a:rPr>
              <a:t>、把设备给</a:t>
            </a:r>
            <a:r>
              <a:rPr lang="en-US" altLang="zh-CN" sz="1200" b="1" i="0" u="none" strike="noStrike" kern="1200" dirty="0">
                <a:solidFill>
                  <a:schemeClr val="tx1"/>
                </a:solidFill>
                <a:effectLst/>
                <a:latin typeface="+mn-lt"/>
                <a:ea typeface="+mn-ea"/>
                <a:cs typeface="+mn-cs"/>
              </a:rPr>
              <a:t>guest</a:t>
            </a:r>
            <a:endParaRPr lang="zh-CN" altLang="en-US" sz="1200" b="0" i="0" u="none" strike="noStrike" kern="1200" dirty="0">
              <a:solidFill>
                <a:schemeClr val="tx1"/>
              </a:solidFill>
              <a:effectLst/>
              <a:latin typeface="+mn-lt"/>
              <a:ea typeface="+mn-ea"/>
              <a:cs typeface="+mn-cs"/>
            </a:endParaRPr>
          </a:p>
          <a:p>
            <a:r>
              <a:rPr lang="en-US" altLang="zh-CN" sz="1200" b="1" i="0" u="none" strike="noStrike" kern="1200" dirty="0" err="1">
                <a:solidFill>
                  <a:schemeClr val="tx1"/>
                </a:solidFill>
                <a:effectLst/>
                <a:latin typeface="+mn-lt"/>
                <a:ea typeface="+mn-ea"/>
                <a:cs typeface="+mn-cs"/>
              </a:rPr>
              <a:t>vfio</a:t>
            </a:r>
            <a:endParaRPr lang="en-US" altLang="zh-CN" sz="1200" b="1"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FA0891E-96AF-43F1-A855-AED822384BAB}" type="slidenum">
              <a:rPr lang="zh-CN" altLang="en-US" smtClean="0"/>
              <a:pPr>
                <a:defRPr/>
              </a:pPr>
              <a:t>7</a:t>
            </a:fld>
            <a:endParaRPr lang="zh-CN" altLang="en-US"/>
          </a:p>
        </p:txBody>
      </p:sp>
    </p:spTree>
    <p:extLst>
      <p:ext uri="{BB962C8B-B14F-4D97-AF65-F5344CB8AC3E}">
        <p14:creationId xmlns:p14="http://schemas.microsoft.com/office/powerpoint/2010/main" val="1558925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右图为</a:t>
            </a:r>
            <a:r>
              <a:rPr lang="zh-CN" altLang="en-US" sz="1200" b="0" i="0" u="none" strike="noStrike" kern="1200" dirty="0">
                <a:solidFill>
                  <a:schemeClr val="tx1"/>
                </a:solidFill>
                <a:effectLst/>
                <a:latin typeface="+mn-lt"/>
                <a:ea typeface="+mn-ea"/>
                <a:cs typeface="+mn-cs"/>
              </a:rPr>
              <a:t>是一个 </a:t>
            </a:r>
            <a:r>
              <a:rPr lang="en-US" altLang="zh-CN" sz="1200" b="0" i="0" u="none" strike="noStrike" kern="1200" dirty="0">
                <a:solidFill>
                  <a:schemeClr val="tx1"/>
                </a:solidFill>
                <a:effectLst/>
                <a:latin typeface="+mn-lt"/>
                <a:ea typeface="+mn-ea"/>
                <a:cs typeface="+mn-cs"/>
              </a:rPr>
              <a:t>Intel </a:t>
            </a:r>
            <a:r>
              <a:rPr lang="zh-CN" altLang="en-US" sz="1200" b="0" i="0" u="none" strike="noStrike" kern="1200" dirty="0">
                <a:solidFill>
                  <a:schemeClr val="tx1"/>
                </a:solidFill>
                <a:effectLst/>
                <a:latin typeface="+mn-lt"/>
                <a:ea typeface="+mn-ea"/>
                <a:cs typeface="+mn-cs"/>
              </a:rPr>
              <a:t>平台上的实现步骤的例子：</a:t>
            </a:r>
            <a:endParaRPr lang="en-US" altLang="zh-CN" dirty="0"/>
          </a:p>
          <a:p>
            <a:r>
              <a:rPr lang="en-US" altLang="zh-CN" dirty="0"/>
              <a:t>1</a:t>
            </a:r>
            <a:r>
              <a:rPr lang="zh-CN" altLang="en-US" dirty="0"/>
              <a:t>、</a:t>
            </a:r>
            <a:r>
              <a:rPr lang="zh-CN" altLang="en-US" sz="1200" b="1" i="0" u="none" strike="noStrike" kern="1200" dirty="0">
                <a:solidFill>
                  <a:schemeClr val="tx1"/>
                </a:solidFill>
                <a:effectLst/>
                <a:latin typeface="+mn-lt"/>
                <a:ea typeface="+mn-ea"/>
                <a:cs typeface="+mn-cs"/>
              </a:rPr>
              <a:t>配置</a:t>
            </a:r>
            <a:r>
              <a:rPr lang="en-US" altLang="zh-CN" sz="1200" b="1" i="0" u="none" strike="noStrike" kern="1200" dirty="0">
                <a:solidFill>
                  <a:schemeClr val="tx1"/>
                </a:solidFill>
                <a:effectLst/>
                <a:latin typeface="+mn-lt"/>
                <a:ea typeface="+mn-ea"/>
                <a:cs typeface="+mn-cs"/>
              </a:rPr>
              <a:t>kernel</a:t>
            </a:r>
            <a:r>
              <a:rPr lang="zh-CN" altLang="en-US" sz="1200" b="1" i="0" u="none" strike="noStrike" kern="1200" dirty="0">
                <a:solidFill>
                  <a:schemeClr val="tx1"/>
                </a:solidFill>
                <a:effectLst/>
                <a:latin typeface="+mn-lt"/>
                <a:ea typeface="+mn-ea"/>
                <a:cs typeface="+mn-cs"/>
              </a:rPr>
              <a:t>，支持</a:t>
            </a:r>
            <a:r>
              <a:rPr lang="en-US" altLang="zh-CN" sz="1200" b="1" i="0" u="none" strike="noStrike" kern="1200" dirty="0" err="1">
                <a:solidFill>
                  <a:schemeClr val="tx1"/>
                </a:solidFill>
                <a:effectLst/>
                <a:latin typeface="+mn-lt"/>
                <a:ea typeface="+mn-ea"/>
                <a:cs typeface="+mn-cs"/>
              </a:rPr>
              <a:t>iommu</a:t>
            </a:r>
            <a:endParaRPr lang="en-US" altLang="zh-CN" sz="1200" b="1"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2</a:t>
            </a:r>
            <a:r>
              <a:rPr lang="zh-CN" altLang="en-US" sz="1200" b="1" i="0" u="none" strike="noStrike" kern="1200" dirty="0">
                <a:solidFill>
                  <a:schemeClr val="tx1"/>
                </a:solidFill>
                <a:effectLst/>
                <a:latin typeface="+mn-lt"/>
                <a:ea typeface="+mn-ea"/>
                <a:cs typeface="+mn-cs"/>
              </a:rPr>
              <a:t>、在</a:t>
            </a:r>
            <a:r>
              <a:rPr lang="en-US" altLang="zh-CN" sz="1200" b="1" i="0" u="none" strike="noStrike" kern="1200" dirty="0">
                <a:solidFill>
                  <a:schemeClr val="tx1"/>
                </a:solidFill>
                <a:effectLst/>
                <a:latin typeface="+mn-lt"/>
                <a:ea typeface="+mn-ea"/>
                <a:cs typeface="+mn-cs"/>
              </a:rPr>
              <a:t>host</a:t>
            </a:r>
            <a:r>
              <a:rPr lang="zh-CN" altLang="en-US" sz="1200" b="1" i="0" u="none" strike="noStrike" kern="1200" dirty="0">
                <a:solidFill>
                  <a:schemeClr val="tx1"/>
                </a:solidFill>
                <a:effectLst/>
                <a:latin typeface="+mn-lt"/>
                <a:ea typeface="+mn-ea"/>
                <a:cs typeface="+mn-cs"/>
              </a:rPr>
              <a:t>上</a:t>
            </a:r>
            <a:r>
              <a:rPr lang="en-US" altLang="zh-CN" sz="1200" b="1" i="0" u="none" strike="noStrike" kern="1200" dirty="0">
                <a:solidFill>
                  <a:schemeClr val="tx1"/>
                </a:solidFill>
                <a:effectLst/>
                <a:latin typeface="+mn-lt"/>
                <a:ea typeface="+mn-ea"/>
                <a:cs typeface="+mn-cs"/>
              </a:rPr>
              <a:t>unbind</a:t>
            </a:r>
            <a:r>
              <a:rPr lang="zh-CN" altLang="en-US" sz="1200" b="1" i="0" u="none" strike="noStrike" kern="1200" dirty="0">
                <a:solidFill>
                  <a:schemeClr val="tx1"/>
                </a:solidFill>
                <a:effectLst/>
                <a:latin typeface="+mn-lt"/>
                <a:ea typeface="+mn-ea"/>
                <a:cs typeface="+mn-cs"/>
              </a:rPr>
              <a:t>设备</a:t>
            </a:r>
            <a:r>
              <a:rPr lang="zh-CN" altLang="en-US" sz="1200" b="0" i="0" u="none" strike="noStrike" kern="1200" dirty="0">
                <a:solidFill>
                  <a:schemeClr val="tx1"/>
                </a:solidFill>
                <a:effectLst/>
                <a:latin typeface="+mn-lt"/>
                <a:ea typeface="+mn-ea"/>
                <a:cs typeface="+mn-cs"/>
              </a:rPr>
              <a:t>：加载</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模块，</a:t>
            </a:r>
            <a:r>
              <a:rPr lang="en-US" altLang="zh-CN" sz="1200" b="0" i="0" u="none" strike="noStrike" kern="1200" dirty="0" err="1">
                <a:solidFill>
                  <a:schemeClr val="tx1"/>
                </a:solidFill>
                <a:effectLst/>
                <a:latin typeface="+mn-lt"/>
                <a:ea typeface="+mn-ea"/>
                <a:cs typeface="+mn-cs"/>
              </a:rPr>
              <a:t>modprobe</a:t>
            </a:r>
            <a:r>
              <a:rPr lang="en-US" altLang="zh-CN" sz="1200" b="0" i="0" u="none" strike="noStrike" kern="1200" dirty="0">
                <a:solidFill>
                  <a:schemeClr val="tx1"/>
                </a:solidFill>
                <a:effectLst/>
                <a:latin typeface="+mn-lt"/>
                <a:ea typeface="+mn-ea"/>
                <a:cs typeface="+mn-cs"/>
              </a:rPr>
              <a:t> </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，选中某个设备</a:t>
            </a:r>
            <a:endParaRPr lang="en-US" altLang="zh-CN" sz="1200" b="0"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3</a:t>
            </a:r>
            <a:r>
              <a:rPr lang="zh-CN" altLang="en-US" sz="1200" b="1" i="0" u="none" strike="noStrike" kern="1200" dirty="0">
                <a:solidFill>
                  <a:schemeClr val="tx1"/>
                </a:solidFill>
                <a:effectLst/>
                <a:latin typeface="+mn-lt"/>
                <a:ea typeface="+mn-ea"/>
                <a:cs typeface="+mn-cs"/>
              </a:rPr>
              <a:t>、把设备给</a:t>
            </a:r>
            <a:r>
              <a:rPr lang="en-US" altLang="zh-CN" sz="1200" b="1" i="0" u="none" strike="noStrike" kern="1200" dirty="0">
                <a:solidFill>
                  <a:schemeClr val="tx1"/>
                </a:solidFill>
                <a:effectLst/>
                <a:latin typeface="+mn-lt"/>
                <a:ea typeface="+mn-ea"/>
                <a:cs typeface="+mn-cs"/>
              </a:rPr>
              <a:t>guest</a:t>
            </a:r>
            <a:endParaRPr lang="zh-CN" altLang="en-US" sz="1200" b="0" i="0" u="none" strike="noStrike" kern="1200" dirty="0">
              <a:solidFill>
                <a:schemeClr val="tx1"/>
              </a:solidFill>
              <a:effectLst/>
              <a:latin typeface="+mn-lt"/>
              <a:ea typeface="+mn-ea"/>
              <a:cs typeface="+mn-cs"/>
            </a:endParaRPr>
          </a:p>
          <a:p>
            <a:r>
              <a:rPr lang="en-US" altLang="zh-CN" sz="1200" b="1" i="0" u="none" strike="noStrike" kern="1200" dirty="0" err="1">
                <a:solidFill>
                  <a:schemeClr val="tx1"/>
                </a:solidFill>
                <a:effectLst/>
                <a:latin typeface="+mn-lt"/>
                <a:ea typeface="+mn-ea"/>
                <a:cs typeface="+mn-cs"/>
              </a:rPr>
              <a:t>vfio</a:t>
            </a:r>
            <a:endParaRPr lang="en-US" altLang="zh-CN" sz="1200" b="1"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FA0891E-96AF-43F1-A855-AED822384BAB}" type="slidenum">
              <a:rPr lang="zh-CN" altLang="en-US" smtClean="0"/>
              <a:pPr>
                <a:defRPr/>
              </a:pPr>
              <a:t>8</a:t>
            </a:fld>
            <a:endParaRPr lang="zh-CN" altLang="en-US"/>
          </a:p>
        </p:txBody>
      </p:sp>
    </p:spTree>
    <p:extLst>
      <p:ext uri="{BB962C8B-B14F-4D97-AF65-F5344CB8AC3E}">
        <p14:creationId xmlns:p14="http://schemas.microsoft.com/office/powerpoint/2010/main" val="1139792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右图为</a:t>
            </a:r>
            <a:r>
              <a:rPr lang="zh-CN" altLang="en-US" sz="1200" b="0" i="0" u="none" strike="noStrike" kern="1200" dirty="0">
                <a:solidFill>
                  <a:schemeClr val="tx1"/>
                </a:solidFill>
                <a:effectLst/>
                <a:latin typeface="+mn-lt"/>
                <a:ea typeface="+mn-ea"/>
                <a:cs typeface="+mn-cs"/>
              </a:rPr>
              <a:t>是一个 </a:t>
            </a:r>
            <a:r>
              <a:rPr lang="en-US" altLang="zh-CN" sz="1200" b="0" i="0" u="none" strike="noStrike" kern="1200" dirty="0">
                <a:solidFill>
                  <a:schemeClr val="tx1"/>
                </a:solidFill>
                <a:effectLst/>
                <a:latin typeface="+mn-lt"/>
                <a:ea typeface="+mn-ea"/>
                <a:cs typeface="+mn-cs"/>
              </a:rPr>
              <a:t>Intel </a:t>
            </a:r>
            <a:r>
              <a:rPr lang="zh-CN" altLang="en-US" sz="1200" b="0" i="0" u="none" strike="noStrike" kern="1200" dirty="0">
                <a:solidFill>
                  <a:schemeClr val="tx1"/>
                </a:solidFill>
                <a:effectLst/>
                <a:latin typeface="+mn-lt"/>
                <a:ea typeface="+mn-ea"/>
                <a:cs typeface="+mn-cs"/>
              </a:rPr>
              <a:t>平台上的实现步骤的例子：</a:t>
            </a:r>
            <a:endParaRPr lang="en-US" altLang="zh-CN" dirty="0"/>
          </a:p>
          <a:p>
            <a:r>
              <a:rPr lang="en-US" altLang="zh-CN" dirty="0"/>
              <a:t>1</a:t>
            </a:r>
            <a:r>
              <a:rPr lang="zh-CN" altLang="en-US" dirty="0"/>
              <a:t>、</a:t>
            </a:r>
            <a:r>
              <a:rPr lang="zh-CN" altLang="en-US" sz="1200" b="1" i="0" u="none" strike="noStrike" kern="1200" dirty="0">
                <a:solidFill>
                  <a:schemeClr val="tx1"/>
                </a:solidFill>
                <a:effectLst/>
                <a:latin typeface="+mn-lt"/>
                <a:ea typeface="+mn-ea"/>
                <a:cs typeface="+mn-cs"/>
              </a:rPr>
              <a:t>配置</a:t>
            </a:r>
            <a:r>
              <a:rPr lang="en-US" altLang="zh-CN" sz="1200" b="1" i="0" u="none" strike="noStrike" kern="1200" dirty="0">
                <a:solidFill>
                  <a:schemeClr val="tx1"/>
                </a:solidFill>
                <a:effectLst/>
                <a:latin typeface="+mn-lt"/>
                <a:ea typeface="+mn-ea"/>
                <a:cs typeface="+mn-cs"/>
              </a:rPr>
              <a:t>kernel</a:t>
            </a:r>
            <a:r>
              <a:rPr lang="zh-CN" altLang="en-US" sz="1200" b="1" i="0" u="none" strike="noStrike" kern="1200" dirty="0">
                <a:solidFill>
                  <a:schemeClr val="tx1"/>
                </a:solidFill>
                <a:effectLst/>
                <a:latin typeface="+mn-lt"/>
                <a:ea typeface="+mn-ea"/>
                <a:cs typeface="+mn-cs"/>
              </a:rPr>
              <a:t>，支持</a:t>
            </a:r>
            <a:r>
              <a:rPr lang="en-US" altLang="zh-CN" sz="1200" b="1" i="0" u="none" strike="noStrike" kern="1200" dirty="0" err="1">
                <a:solidFill>
                  <a:schemeClr val="tx1"/>
                </a:solidFill>
                <a:effectLst/>
                <a:latin typeface="+mn-lt"/>
                <a:ea typeface="+mn-ea"/>
                <a:cs typeface="+mn-cs"/>
              </a:rPr>
              <a:t>iommu</a:t>
            </a:r>
            <a:endParaRPr lang="en-US" altLang="zh-CN" sz="1200" b="1"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2</a:t>
            </a:r>
            <a:r>
              <a:rPr lang="zh-CN" altLang="en-US" sz="1200" b="1" i="0" u="none" strike="noStrike" kern="1200" dirty="0">
                <a:solidFill>
                  <a:schemeClr val="tx1"/>
                </a:solidFill>
                <a:effectLst/>
                <a:latin typeface="+mn-lt"/>
                <a:ea typeface="+mn-ea"/>
                <a:cs typeface="+mn-cs"/>
              </a:rPr>
              <a:t>、在</a:t>
            </a:r>
            <a:r>
              <a:rPr lang="en-US" altLang="zh-CN" sz="1200" b="1" i="0" u="none" strike="noStrike" kern="1200" dirty="0">
                <a:solidFill>
                  <a:schemeClr val="tx1"/>
                </a:solidFill>
                <a:effectLst/>
                <a:latin typeface="+mn-lt"/>
                <a:ea typeface="+mn-ea"/>
                <a:cs typeface="+mn-cs"/>
              </a:rPr>
              <a:t>host</a:t>
            </a:r>
            <a:r>
              <a:rPr lang="zh-CN" altLang="en-US" sz="1200" b="1" i="0" u="none" strike="noStrike" kern="1200" dirty="0">
                <a:solidFill>
                  <a:schemeClr val="tx1"/>
                </a:solidFill>
                <a:effectLst/>
                <a:latin typeface="+mn-lt"/>
                <a:ea typeface="+mn-ea"/>
                <a:cs typeface="+mn-cs"/>
              </a:rPr>
              <a:t>上</a:t>
            </a:r>
            <a:r>
              <a:rPr lang="en-US" altLang="zh-CN" sz="1200" b="1" i="0" u="none" strike="noStrike" kern="1200" dirty="0">
                <a:solidFill>
                  <a:schemeClr val="tx1"/>
                </a:solidFill>
                <a:effectLst/>
                <a:latin typeface="+mn-lt"/>
                <a:ea typeface="+mn-ea"/>
                <a:cs typeface="+mn-cs"/>
              </a:rPr>
              <a:t>unbind</a:t>
            </a:r>
            <a:r>
              <a:rPr lang="zh-CN" altLang="en-US" sz="1200" b="1" i="0" u="none" strike="noStrike" kern="1200" dirty="0">
                <a:solidFill>
                  <a:schemeClr val="tx1"/>
                </a:solidFill>
                <a:effectLst/>
                <a:latin typeface="+mn-lt"/>
                <a:ea typeface="+mn-ea"/>
                <a:cs typeface="+mn-cs"/>
              </a:rPr>
              <a:t>设备</a:t>
            </a:r>
            <a:r>
              <a:rPr lang="zh-CN" altLang="en-US" sz="1200" b="0" i="0" u="none" strike="noStrike" kern="1200" dirty="0">
                <a:solidFill>
                  <a:schemeClr val="tx1"/>
                </a:solidFill>
                <a:effectLst/>
                <a:latin typeface="+mn-lt"/>
                <a:ea typeface="+mn-ea"/>
                <a:cs typeface="+mn-cs"/>
              </a:rPr>
              <a:t>：加载</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模块，</a:t>
            </a:r>
            <a:r>
              <a:rPr lang="en-US" altLang="zh-CN" sz="1200" b="0" i="0" u="none" strike="noStrike" kern="1200" dirty="0" err="1">
                <a:solidFill>
                  <a:schemeClr val="tx1"/>
                </a:solidFill>
                <a:effectLst/>
                <a:latin typeface="+mn-lt"/>
                <a:ea typeface="+mn-ea"/>
                <a:cs typeface="+mn-cs"/>
              </a:rPr>
              <a:t>modprobe</a:t>
            </a:r>
            <a:r>
              <a:rPr lang="en-US" altLang="zh-CN" sz="1200" b="0" i="0" u="none" strike="noStrike" kern="1200" dirty="0">
                <a:solidFill>
                  <a:schemeClr val="tx1"/>
                </a:solidFill>
                <a:effectLst/>
                <a:latin typeface="+mn-lt"/>
                <a:ea typeface="+mn-ea"/>
                <a:cs typeface="+mn-cs"/>
              </a:rPr>
              <a:t> </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，选中某个设备</a:t>
            </a:r>
            <a:endParaRPr lang="en-US" altLang="zh-CN" sz="1200" b="0"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3</a:t>
            </a:r>
            <a:r>
              <a:rPr lang="zh-CN" altLang="en-US" sz="1200" b="1" i="0" u="none" strike="noStrike" kern="1200" dirty="0">
                <a:solidFill>
                  <a:schemeClr val="tx1"/>
                </a:solidFill>
                <a:effectLst/>
                <a:latin typeface="+mn-lt"/>
                <a:ea typeface="+mn-ea"/>
                <a:cs typeface="+mn-cs"/>
              </a:rPr>
              <a:t>、把设备给</a:t>
            </a:r>
            <a:r>
              <a:rPr lang="en-US" altLang="zh-CN" sz="1200" b="1" i="0" u="none" strike="noStrike" kern="1200" dirty="0">
                <a:solidFill>
                  <a:schemeClr val="tx1"/>
                </a:solidFill>
                <a:effectLst/>
                <a:latin typeface="+mn-lt"/>
                <a:ea typeface="+mn-ea"/>
                <a:cs typeface="+mn-cs"/>
              </a:rPr>
              <a:t>guest</a:t>
            </a:r>
            <a:endParaRPr lang="zh-CN" altLang="en-US" sz="1200" b="0" i="0" u="none" strike="noStrike" kern="1200" dirty="0">
              <a:solidFill>
                <a:schemeClr val="tx1"/>
              </a:solidFill>
              <a:effectLst/>
              <a:latin typeface="+mn-lt"/>
              <a:ea typeface="+mn-ea"/>
              <a:cs typeface="+mn-cs"/>
            </a:endParaRPr>
          </a:p>
          <a:p>
            <a:r>
              <a:rPr lang="en-US" altLang="zh-CN" sz="1200" b="1" i="0" u="none" strike="noStrike" kern="1200" dirty="0" err="1">
                <a:solidFill>
                  <a:schemeClr val="tx1"/>
                </a:solidFill>
                <a:effectLst/>
                <a:latin typeface="+mn-lt"/>
                <a:ea typeface="+mn-ea"/>
                <a:cs typeface="+mn-cs"/>
              </a:rPr>
              <a:t>vfio</a:t>
            </a:r>
            <a:endParaRPr lang="en-US" altLang="zh-CN" sz="1200" b="1"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FA0891E-96AF-43F1-A855-AED822384BAB}" type="slidenum">
              <a:rPr lang="zh-CN" altLang="en-US" smtClean="0"/>
              <a:pPr>
                <a:defRPr/>
              </a:pPr>
              <a:t>9</a:t>
            </a:fld>
            <a:endParaRPr lang="zh-CN" altLang="en-US"/>
          </a:p>
        </p:txBody>
      </p:sp>
    </p:spTree>
    <p:extLst>
      <p:ext uri="{BB962C8B-B14F-4D97-AF65-F5344CB8AC3E}">
        <p14:creationId xmlns:p14="http://schemas.microsoft.com/office/powerpoint/2010/main" val="3041624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右图为</a:t>
            </a:r>
            <a:r>
              <a:rPr lang="zh-CN" altLang="en-US" sz="1200" b="0" i="0" u="none" strike="noStrike" kern="1200" dirty="0">
                <a:solidFill>
                  <a:schemeClr val="tx1"/>
                </a:solidFill>
                <a:effectLst/>
                <a:latin typeface="+mn-lt"/>
                <a:ea typeface="+mn-ea"/>
                <a:cs typeface="+mn-cs"/>
              </a:rPr>
              <a:t>是一个 </a:t>
            </a:r>
            <a:r>
              <a:rPr lang="en-US" altLang="zh-CN" sz="1200" b="0" i="0" u="none" strike="noStrike" kern="1200" dirty="0">
                <a:solidFill>
                  <a:schemeClr val="tx1"/>
                </a:solidFill>
                <a:effectLst/>
                <a:latin typeface="+mn-lt"/>
                <a:ea typeface="+mn-ea"/>
                <a:cs typeface="+mn-cs"/>
              </a:rPr>
              <a:t>Intel </a:t>
            </a:r>
            <a:r>
              <a:rPr lang="zh-CN" altLang="en-US" sz="1200" b="0" i="0" u="none" strike="noStrike" kern="1200" dirty="0">
                <a:solidFill>
                  <a:schemeClr val="tx1"/>
                </a:solidFill>
                <a:effectLst/>
                <a:latin typeface="+mn-lt"/>
                <a:ea typeface="+mn-ea"/>
                <a:cs typeface="+mn-cs"/>
              </a:rPr>
              <a:t>平台上的实现步骤的例子：</a:t>
            </a:r>
            <a:endParaRPr lang="en-US" altLang="zh-CN" dirty="0"/>
          </a:p>
          <a:p>
            <a:r>
              <a:rPr lang="en-US" altLang="zh-CN" dirty="0"/>
              <a:t>1</a:t>
            </a:r>
            <a:r>
              <a:rPr lang="zh-CN" altLang="en-US" dirty="0"/>
              <a:t>、</a:t>
            </a:r>
            <a:r>
              <a:rPr lang="zh-CN" altLang="en-US" sz="1200" b="1" i="0" u="none" strike="noStrike" kern="1200" dirty="0">
                <a:solidFill>
                  <a:schemeClr val="tx1"/>
                </a:solidFill>
                <a:effectLst/>
                <a:latin typeface="+mn-lt"/>
                <a:ea typeface="+mn-ea"/>
                <a:cs typeface="+mn-cs"/>
              </a:rPr>
              <a:t>配置</a:t>
            </a:r>
            <a:r>
              <a:rPr lang="en-US" altLang="zh-CN" sz="1200" b="1" i="0" u="none" strike="noStrike" kern="1200" dirty="0">
                <a:solidFill>
                  <a:schemeClr val="tx1"/>
                </a:solidFill>
                <a:effectLst/>
                <a:latin typeface="+mn-lt"/>
                <a:ea typeface="+mn-ea"/>
                <a:cs typeface="+mn-cs"/>
              </a:rPr>
              <a:t>kernel</a:t>
            </a:r>
            <a:r>
              <a:rPr lang="zh-CN" altLang="en-US" sz="1200" b="1" i="0" u="none" strike="noStrike" kern="1200" dirty="0">
                <a:solidFill>
                  <a:schemeClr val="tx1"/>
                </a:solidFill>
                <a:effectLst/>
                <a:latin typeface="+mn-lt"/>
                <a:ea typeface="+mn-ea"/>
                <a:cs typeface="+mn-cs"/>
              </a:rPr>
              <a:t>，支持</a:t>
            </a:r>
            <a:r>
              <a:rPr lang="en-US" altLang="zh-CN" sz="1200" b="1" i="0" u="none" strike="noStrike" kern="1200" dirty="0" err="1">
                <a:solidFill>
                  <a:schemeClr val="tx1"/>
                </a:solidFill>
                <a:effectLst/>
                <a:latin typeface="+mn-lt"/>
                <a:ea typeface="+mn-ea"/>
                <a:cs typeface="+mn-cs"/>
              </a:rPr>
              <a:t>iommu</a:t>
            </a:r>
            <a:endParaRPr lang="en-US" altLang="zh-CN" sz="1200" b="1"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2</a:t>
            </a:r>
            <a:r>
              <a:rPr lang="zh-CN" altLang="en-US" sz="1200" b="1" i="0" u="none" strike="noStrike" kern="1200" dirty="0">
                <a:solidFill>
                  <a:schemeClr val="tx1"/>
                </a:solidFill>
                <a:effectLst/>
                <a:latin typeface="+mn-lt"/>
                <a:ea typeface="+mn-ea"/>
                <a:cs typeface="+mn-cs"/>
              </a:rPr>
              <a:t>、在</a:t>
            </a:r>
            <a:r>
              <a:rPr lang="en-US" altLang="zh-CN" sz="1200" b="1" i="0" u="none" strike="noStrike" kern="1200" dirty="0">
                <a:solidFill>
                  <a:schemeClr val="tx1"/>
                </a:solidFill>
                <a:effectLst/>
                <a:latin typeface="+mn-lt"/>
                <a:ea typeface="+mn-ea"/>
                <a:cs typeface="+mn-cs"/>
              </a:rPr>
              <a:t>host</a:t>
            </a:r>
            <a:r>
              <a:rPr lang="zh-CN" altLang="en-US" sz="1200" b="1" i="0" u="none" strike="noStrike" kern="1200" dirty="0">
                <a:solidFill>
                  <a:schemeClr val="tx1"/>
                </a:solidFill>
                <a:effectLst/>
                <a:latin typeface="+mn-lt"/>
                <a:ea typeface="+mn-ea"/>
                <a:cs typeface="+mn-cs"/>
              </a:rPr>
              <a:t>上</a:t>
            </a:r>
            <a:r>
              <a:rPr lang="en-US" altLang="zh-CN" sz="1200" b="1" i="0" u="none" strike="noStrike" kern="1200" dirty="0">
                <a:solidFill>
                  <a:schemeClr val="tx1"/>
                </a:solidFill>
                <a:effectLst/>
                <a:latin typeface="+mn-lt"/>
                <a:ea typeface="+mn-ea"/>
                <a:cs typeface="+mn-cs"/>
              </a:rPr>
              <a:t>unbind</a:t>
            </a:r>
            <a:r>
              <a:rPr lang="zh-CN" altLang="en-US" sz="1200" b="1" i="0" u="none" strike="noStrike" kern="1200" dirty="0">
                <a:solidFill>
                  <a:schemeClr val="tx1"/>
                </a:solidFill>
                <a:effectLst/>
                <a:latin typeface="+mn-lt"/>
                <a:ea typeface="+mn-ea"/>
                <a:cs typeface="+mn-cs"/>
              </a:rPr>
              <a:t>设备</a:t>
            </a:r>
            <a:r>
              <a:rPr lang="zh-CN" altLang="en-US" sz="1200" b="0" i="0" u="none" strike="noStrike" kern="1200" dirty="0">
                <a:solidFill>
                  <a:schemeClr val="tx1"/>
                </a:solidFill>
                <a:effectLst/>
                <a:latin typeface="+mn-lt"/>
                <a:ea typeface="+mn-ea"/>
                <a:cs typeface="+mn-cs"/>
              </a:rPr>
              <a:t>：加载</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模块，</a:t>
            </a:r>
            <a:r>
              <a:rPr lang="en-US" altLang="zh-CN" sz="1200" b="0" i="0" u="none" strike="noStrike" kern="1200" dirty="0" err="1">
                <a:solidFill>
                  <a:schemeClr val="tx1"/>
                </a:solidFill>
                <a:effectLst/>
                <a:latin typeface="+mn-lt"/>
                <a:ea typeface="+mn-ea"/>
                <a:cs typeface="+mn-cs"/>
              </a:rPr>
              <a:t>modprobe</a:t>
            </a:r>
            <a:r>
              <a:rPr lang="en-US" altLang="zh-CN" sz="1200" b="0" i="0" u="none" strike="noStrike" kern="1200" dirty="0">
                <a:solidFill>
                  <a:schemeClr val="tx1"/>
                </a:solidFill>
                <a:effectLst/>
                <a:latin typeface="+mn-lt"/>
                <a:ea typeface="+mn-ea"/>
                <a:cs typeface="+mn-cs"/>
              </a:rPr>
              <a:t> </a:t>
            </a:r>
            <a:r>
              <a:rPr lang="en-US" altLang="zh-CN" sz="1200" b="0" i="0" u="none" strike="noStrike" kern="1200" dirty="0" err="1">
                <a:solidFill>
                  <a:schemeClr val="tx1"/>
                </a:solidFill>
                <a:effectLst/>
                <a:latin typeface="+mn-lt"/>
                <a:ea typeface="+mn-ea"/>
                <a:cs typeface="+mn-cs"/>
              </a:rPr>
              <a:t>pci_stub</a:t>
            </a:r>
            <a:r>
              <a:rPr lang="zh-CN" altLang="en-US" sz="1200" b="0" i="0" u="none" strike="noStrike" kern="1200" dirty="0">
                <a:solidFill>
                  <a:schemeClr val="tx1"/>
                </a:solidFill>
                <a:effectLst/>
                <a:latin typeface="+mn-lt"/>
                <a:ea typeface="+mn-ea"/>
                <a:cs typeface="+mn-cs"/>
              </a:rPr>
              <a:t>，选中某个设备</a:t>
            </a:r>
            <a:endParaRPr lang="en-US" altLang="zh-CN" sz="1200" b="0" i="0" u="none" strike="noStrike" kern="1200" dirty="0">
              <a:solidFill>
                <a:schemeClr val="tx1"/>
              </a:solidFill>
              <a:effectLst/>
              <a:latin typeface="+mn-lt"/>
              <a:ea typeface="+mn-ea"/>
              <a:cs typeface="+mn-cs"/>
            </a:endParaRPr>
          </a:p>
          <a:p>
            <a:pPr latinLnBrk="1"/>
            <a:r>
              <a:rPr lang="en-US" altLang="zh-CN" sz="1200" b="1" i="0" u="none" strike="noStrike" kern="1200" dirty="0">
                <a:solidFill>
                  <a:schemeClr val="tx1"/>
                </a:solidFill>
                <a:effectLst/>
                <a:latin typeface="+mn-lt"/>
                <a:ea typeface="+mn-ea"/>
                <a:cs typeface="+mn-cs"/>
              </a:rPr>
              <a:t>3</a:t>
            </a:r>
            <a:r>
              <a:rPr lang="zh-CN" altLang="en-US" sz="1200" b="1" i="0" u="none" strike="noStrike" kern="1200" dirty="0">
                <a:solidFill>
                  <a:schemeClr val="tx1"/>
                </a:solidFill>
                <a:effectLst/>
                <a:latin typeface="+mn-lt"/>
                <a:ea typeface="+mn-ea"/>
                <a:cs typeface="+mn-cs"/>
              </a:rPr>
              <a:t>、把设备给</a:t>
            </a:r>
            <a:r>
              <a:rPr lang="en-US" altLang="zh-CN" sz="1200" b="1" i="0" u="none" strike="noStrike" kern="1200" dirty="0">
                <a:solidFill>
                  <a:schemeClr val="tx1"/>
                </a:solidFill>
                <a:effectLst/>
                <a:latin typeface="+mn-lt"/>
                <a:ea typeface="+mn-ea"/>
                <a:cs typeface="+mn-cs"/>
              </a:rPr>
              <a:t>guest</a:t>
            </a:r>
            <a:endParaRPr lang="zh-CN" altLang="en-US" sz="1200" b="0" i="0" u="none" strike="noStrike" kern="1200" dirty="0">
              <a:solidFill>
                <a:schemeClr val="tx1"/>
              </a:solidFill>
              <a:effectLst/>
              <a:latin typeface="+mn-lt"/>
              <a:ea typeface="+mn-ea"/>
              <a:cs typeface="+mn-cs"/>
            </a:endParaRPr>
          </a:p>
          <a:p>
            <a:r>
              <a:rPr lang="en-US" altLang="zh-CN" sz="1200" b="1" i="0" u="none" strike="noStrike" kern="1200" dirty="0" err="1">
                <a:solidFill>
                  <a:schemeClr val="tx1"/>
                </a:solidFill>
                <a:effectLst/>
                <a:latin typeface="+mn-lt"/>
                <a:ea typeface="+mn-ea"/>
                <a:cs typeface="+mn-cs"/>
              </a:rPr>
              <a:t>vfio</a:t>
            </a:r>
            <a:endParaRPr lang="en-US" altLang="zh-CN" sz="1200" b="1"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FA0891E-96AF-43F1-A855-AED822384BAB}" type="slidenum">
              <a:rPr lang="zh-CN" altLang="en-US" smtClean="0"/>
              <a:pPr>
                <a:defRPr/>
              </a:pPr>
              <a:t>10</a:t>
            </a:fld>
            <a:endParaRPr lang="zh-CN" altLang="en-US"/>
          </a:p>
        </p:txBody>
      </p:sp>
    </p:spTree>
    <p:extLst>
      <p:ext uri="{BB962C8B-B14F-4D97-AF65-F5344CB8AC3E}">
        <p14:creationId xmlns:p14="http://schemas.microsoft.com/office/powerpoint/2010/main" val="3203932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2" name="矩形 6"/>
          <p:cNvSpPr/>
          <p:nvPr userDrawn="1"/>
        </p:nvSpPr>
        <p:spPr>
          <a:xfrm>
            <a:off x="371475" y="387350"/>
            <a:ext cx="32385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7"/>
          <p:cNvSpPr/>
          <p:nvPr userDrawn="1"/>
        </p:nvSpPr>
        <p:spPr>
          <a:xfrm>
            <a:off x="119063" y="134938"/>
            <a:ext cx="252412" cy="2524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8"/>
          <p:cNvSpPr/>
          <p:nvPr userDrawn="1"/>
        </p:nvSpPr>
        <p:spPr>
          <a:xfrm>
            <a:off x="11226800" y="6318250"/>
            <a:ext cx="539750" cy="539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灯片编号占位符 15"/>
          <p:cNvSpPr>
            <a:spLocks noGrp="1"/>
          </p:cNvSpPr>
          <p:nvPr>
            <p:ph type="sldNum" sz="quarter" idx="10"/>
          </p:nvPr>
        </p:nvSpPr>
        <p:spPr>
          <a:xfrm>
            <a:off x="10801350" y="6405563"/>
            <a:ext cx="1390650" cy="365125"/>
          </a:xfrm>
          <a:prstGeom prst="rect">
            <a:avLst/>
          </a:prstGeom>
        </p:spPr>
        <p:txBody>
          <a:bodyPr vert="horz" lIns="91440" tIns="45720" rIns="91440" bIns="45720" rtlCol="0" anchor="ctr"/>
          <a:lstStyle>
            <a:lvl1pPr algn="ctr" fontAlgn="auto">
              <a:spcBef>
                <a:spcPts val="0"/>
              </a:spcBef>
              <a:spcAft>
                <a:spcPts val="0"/>
              </a:spcAft>
              <a:defRPr sz="2000" b="1" smtClean="0">
                <a:solidFill>
                  <a:schemeClr val="bg1"/>
                </a:solidFill>
                <a:latin typeface="+mn-lt"/>
                <a:ea typeface="+mn-ea"/>
              </a:defRPr>
            </a:lvl1pPr>
          </a:lstStyle>
          <a:p>
            <a:pPr>
              <a:defRPr/>
            </a:pPr>
            <a:fld id="{9B87DFDE-B5BD-433D-9933-351649B48C4A}" type="slidenum">
              <a:rPr lang="zh-CN" altLang="en-US"/>
              <a:pPr>
                <a:defRPr/>
              </a:pPr>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174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onsolas" pitchFamily="49" charset="0"/>
          <a:ea typeface="华文楷体" pitchFamily="2" charset="-122"/>
        </a:defRPr>
      </a:lvl2pPr>
      <a:lvl3pPr algn="l" rtl="0" fontAlgn="base">
        <a:lnSpc>
          <a:spcPct val="90000"/>
        </a:lnSpc>
        <a:spcBef>
          <a:spcPct val="0"/>
        </a:spcBef>
        <a:spcAft>
          <a:spcPct val="0"/>
        </a:spcAft>
        <a:defRPr sz="4400">
          <a:solidFill>
            <a:schemeClr val="tx1"/>
          </a:solidFill>
          <a:latin typeface="Consolas" pitchFamily="49" charset="0"/>
          <a:ea typeface="华文楷体" pitchFamily="2" charset="-122"/>
        </a:defRPr>
      </a:lvl3pPr>
      <a:lvl4pPr algn="l" rtl="0" fontAlgn="base">
        <a:lnSpc>
          <a:spcPct val="90000"/>
        </a:lnSpc>
        <a:spcBef>
          <a:spcPct val="0"/>
        </a:spcBef>
        <a:spcAft>
          <a:spcPct val="0"/>
        </a:spcAft>
        <a:defRPr sz="4400">
          <a:solidFill>
            <a:schemeClr val="tx1"/>
          </a:solidFill>
          <a:latin typeface="Consolas" pitchFamily="49" charset="0"/>
          <a:ea typeface="华文楷体" pitchFamily="2" charset="-122"/>
        </a:defRPr>
      </a:lvl4pPr>
      <a:lvl5pPr algn="l" rtl="0" fontAlgn="base">
        <a:lnSpc>
          <a:spcPct val="90000"/>
        </a:lnSpc>
        <a:spcBef>
          <a:spcPct val="0"/>
        </a:spcBef>
        <a:spcAft>
          <a:spcPct val="0"/>
        </a:spcAft>
        <a:defRPr sz="4400">
          <a:solidFill>
            <a:schemeClr val="tx1"/>
          </a:solidFill>
          <a:latin typeface="Consolas" pitchFamily="49" charset="0"/>
          <a:ea typeface="华文楷体" pitchFamily="2" charset="-122"/>
        </a:defRPr>
      </a:lvl5pPr>
      <a:lvl6pPr marL="457200" algn="l" rtl="0" fontAlgn="base">
        <a:lnSpc>
          <a:spcPct val="90000"/>
        </a:lnSpc>
        <a:spcBef>
          <a:spcPct val="0"/>
        </a:spcBef>
        <a:spcAft>
          <a:spcPct val="0"/>
        </a:spcAft>
        <a:defRPr sz="4400">
          <a:solidFill>
            <a:schemeClr val="tx1"/>
          </a:solidFill>
          <a:latin typeface="Consolas" pitchFamily="49" charset="0"/>
          <a:ea typeface="华文楷体" pitchFamily="2" charset="-122"/>
        </a:defRPr>
      </a:lvl6pPr>
      <a:lvl7pPr marL="914400" algn="l" rtl="0" fontAlgn="base">
        <a:lnSpc>
          <a:spcPct val="90000"/>
        </a:lnSpc>
        <a:spcBef>
          <a:spcPct val="0"/>
        </a:spcBef>
        <a:spcAft>
          <a:spcPct val="0"/>
        </a:spcAft>
        <a:defRPr sz="4400">
          <a:solidFill>
            <a:schemeClr val="tx1"/>
          </a:solidFill>
          <a:latin typeface="Consolas" pitchFamily="49" charset="0"/>
          <a:ea typeface="华文楷体" pitchFamily="2" charset="-122"/>
        </a:defRPr>
      </a:lvl7pPr>
      <a:lvl8pPr marL="1371600" algn="l" rtl="0" fontAlgn="base">
        <a:lnSpc>
          <a:spcPct val="90000"/>
        </a:lnSpc>
        <a:spcBef>
          <a:spcPct val="0"/>
        </a:spcBef>
        <a:spcAft>
          <a:spcPct val="0"/>
        </a:spcAft>
        <a:defRPr sz="4400">
          <a:solidFill>
            <a:schemeClr val="tx1"/>
          </a:solidFill>
          <a:latin typeface="Consolas" pitchFamily="49" charset="0"/>
          <a:ea typeface="华文楷体" pitchFamily="2" charset="-122"/>
        </a:defRPr>
      </a:lvl8pPr>
      <a:lvl9pPr marL="1828800" algn="l" rtl="0" fontAlgn="base">
        <a:lnSpc>
          <a:spcPct val="90000"/>
        </a:lnSpc>
        <a:spcBef>
          <a:spcPct val="0"/>
        </a:spcBef>
        <a:spcAft>
          <a:spcPct val="0"/>
        </a:spcAft>
        <a:defRPr sz="4400">
          <a:solidFill>
            <a:schemeClr val="tx1"/>
          </a:solidFill>
          <a:latin typeface="Consolas" pitchFamily="49" charset="0"/>
          <a:ea typeface="华文楷体" pitchFamily="2" charset="-122"/>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024188"/>
            <a:ext cx="12192000" cy="519112"/>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0" y="2052638"/>
            <a:ext cx="12192000" cy="971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文本框 10"/>
          <p:cNvSpPr txBox="1">
            <a:spLocks noChangeArrowheads="1"/>
          </p:cNvSpPr>
          <p:nvPr/>
        </p:nvSpPr>
        <p:spPr bwMode="auto">
          <a:xfrm>
            <a:off x="3216275" y="2154238"/>
            <a:ext cx="8280400" cy="762000"/>
          </a:xfrm>
          <a:prstGeom prst="rect">
            <a:avLst/>
          </a:prstGeom>
          <a:noFill/>
          <a:ln w="9525">
            <a:noFill/>
            <a:miter lim="800000"/>
            <a:headEnd/>
            <a:tailEnd/>
          </a:ln>
        </p:spPr>
        <p:txBody>
          <a:bodyPr>
            <a:spAutoFit/>
          </a:bodyPr>
          <a:lstStyle/>
          <a:p>
            <a:r>
              <a:rPr lang="zh-CN" altLang="en-US" sz="4400" b="1" dirty="0">
                <a:solidFill>
                  <a:schemeClr val="bg1"/>
                </a:solidFill>
                <a:latin typeface="Verdana" pitchFamily="34" charset="0"/>
                <a:ea typeface="微软雅黑" pitchFamily="34" charset="-122"/>
              </a:rPr>
              <a:t>第六次作业</a:t>
            </a:r>
            <a:r>
              <a:rPr lang="en-US" altLang="zh-CN" sz="4400" b="1" dirty="0">
                <a:solidFill>
                  <a:schemeClr val="bg1"/>
                </a:solidFill>
                <a:latin typeface="Verdana" pitchFamily="34" charset="0"/>
                <a:ea typeface="微软雅黑" pitchFamily="34" charset="-122"/>
              </a:rPr>
              <a:t>-</a:t>
            </a:r>
            <a:r>
              <a:rPr lang="zh-CN" altLang="en-US" sz="4400" b="1" dirty="0">
                <a:solidFill>
                  <a:schemeClr val="bg1"/>
                </a:solidFill>
                <a:latin typeface="Verdana" pitchFamily="34" charset="0"/>
                <a:ea typeface="微软雅黑" pitchFamily="34" charset="-122"/>
              </a:rPr>
              <a:t>进程调度和死锁</a:t>
            </a:r>
          </a:p>
        </p:txBody>
      </p:sp>
      <p:sp>
        <p:nvSpPr>
          <p:cNvPr id="12" name="文本框 11"/>
          <p:cNvSpPr txBox="1">
            <a:spLocks noChangeArrowheads="1"/>
          </p:cNvSpPr>
          <p:nvPr/>
        </p:nvSpPr>
        <p:spPr bwMode="auto">
          <a:xfrm>
            <a:off x="3200400" y="3867150"/>
            <a:ext cx="3060700" cy="369332"/>
          </a:xfrm>
          <a:prstGeom prst="rect">
            <a:avLst/>
          </a:prstGeom>
          <a:noFill/>
          <a:ln w="9525">
            <a:noFill/>
            <a:miter lim="800000"/>
            <a:headEnd/>
            <a:tailEnd/>
          </a:ln>
        </p:spPr>
        <p:txBody>
          <a:bodyPr>
            <a:spAutoFit/>
          </a:bodyPr>
          <a:lstStyle/>
          <a:p>
            <a:r>
              <a:rPr lang="zh-CN" altLang="en-US" b="1" dirty="0">
                <a:solidFill>
                  <a:srgbClr val="453D3A"/>
                </a:solidFill>
                <a:latin typeface="Verdana" pitchFamily="34" charset="0"/>
                <a:ea typeface="微软雅黑" pitchFamily="34" charset="-122"/>
              </a:rPr>
              <a:t>批改助教：唐凯成</a:t>
            </a:r>
          </a:p>
        </p:txBody>
      </p:sp>
      <p:sp>
        <p:nvSpPr>
          <p:cNvPr id="13" name="文本框 12"/>
          <p:cNvSpPr txBox="1">
            <a:spLocks noChangeArrowheads="1"/>
          </p:cNvSpPr>
          <p:nvPr/>
        </p:nvSpPr>
        <p:spPr bwMode="auto">
          <a:xfrm>
            <a:off x="6503988" y="3852863"/>
            <a:ext cx="1733550" cy="369332"/>
          </a:xfrm>
          <a:prstGeom prst="rect">
            <a:avLst/>
          </a:prstGeom>
          <a:noFill/>
          <a:ln w="9525">
            <a:noFill/>
            <a:miter lim="800000"/>
            <a:headEnd/>
            <a:tailEnd/>
          </a:ln>
        </p:spPr>
        <p:txBody>
          <a:bodyPr>
            <a:spAutoFit/>
          </a:bodyPr>
          <a:lstStyle/>
          <a:p>
            <a:r>
              <a:rPr lang="zh-CN" altLang="en-US" b="1" dirty="0">
                <a:solidFill>
                  <a:srgbClr val="453D3A"/>
                </a:solidFill>
                <a:latin typeface="Verdana" pitchFamily="34" charset="0"/>
                <a:ea typeface="微软雅黑" pitchFamily="34" charset="-122"/>
              </a:rPr>
              <a:t>导师：李永坤</a:t>
            </a:r>
          </a:p>
        </p:txBody>
      </p:sp>
      <p:sp>
        <p:nvSpPr>
          <p:cNvPr id="15" name="矩形 14"/>
          <p:cNvSpPr/>
          <p:nvPr/>
        </p:nvSpPr>
        <p:spPr>
          <a:xfrm>
            <a:off x="11172825" y="1617663"/>
            <a:ext cx="32385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矩形 15"/>
          <p:cNvSpPr/>
          <p:nvPr/>
        </p:nvSpPr>
        <p:spPr>
          <a:xfrm>
            <a:off x="10920413" y="1365250"/>
            <a:ext cx="252412" cy="2524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文本框 9"/>
          <p:cNvSpPr txBox="1">
            <a:spLocks noChangeArrowheads="1"/>
          </p:cNvSpPr>
          <p:nvPr/>
        </p:nvSpPr>
        <p:spPr bwMode="auto">
          <a:xfrm>
            <a:off x="3216275" y="3084513"/>
            <a:ext cx="8280400" cy="396875"/>
          </a:xfrm>
          <a:prstGeom prst="rect">
            <a:avLst/>
          </a:prstGeom>
          <a:noFill/>
          <a:ln w="9525">
            <a:noFill/>
            <a:miter lim="800000"/>
            <a:headEnd/>
            <a:tailEnd/>
          </a:ln>
        </p:spPr>
        <p:txBody>
          <a:bodyPr>
            <a:spAutoFit/>
          </a:bodyPr>
          <a:lstStyle/>
          <a:p>
            <a:r>
              <a:rPr lang="en-US" altLang="zh-CN" sz="2000" dirty="0">
                <a:solidFill>
                  <a:schemeClr val="bg1"/>
                </a:solidFill>
                <a:latin typeface="Times New Roman" pitchFamily="18" charset="0"/>
                <a:ea typeface="微软雅黑" pitchFamily="34" charset="-122"/>
                <a:cs typeface="Times New Roman" pitchFamily="18" charset="0"/>
              </a:rPr>
              <a:t>OS</a:t>
            </a:r>
            <a:r>
              <a:rPr lang="zh-CN" altLang="en-US" sz="2000" dirty="0">
                <a:solidFill>
                  <a:schemeClr val="bg1"/>
                </a:solidFill>
                <a:latin typeface="Times New Roman" pitchFamily="18" charset="0"/>
                <a:ea typeface="微软雅黑" pitchFamily="34" charset="-122"/>
                <a:cs typeface="Times New Roman" pitchFamily="18" charset="0"/>
              </a:rPr>
              <a:t> </a:t>
            </a:r>
            <a:r>
              <a:rPr lang="en-US" altLang="zh-CN" sz="2000" dirty="0">
                <a:solidFill>
                  <a:schemeClr val="bg1"/>
                </a:solidFill>
                <a:latin typeface="Times New Roman" pitchFamily="18" charset="0"/>
                <a:ea typeface="微软雅黑" pitchFamily="34" charset="-122"/>
                <a:cs typeface="Times New Roman" pitchFamily="18" charset="0"/>
              </a:rPr>
              <a:t>2019</a:t>
            </a:r>
            <a:r>
              <a:rPr lang="zh-CN" altLang="en-US" sz="2000" dirty="0">
                <a:solidFill>
                  <a:schemeClr val="bg1"/>
                </a:solidFill>
                <a:latin typeface="Times New Roman" pitchFamily="18" charset="0"/>
                <a:ea typeface="微软雅黑" pitchFamily="34" charset="-122"/>
                <a:cs typeface="Times New Roman" pitchFamily="18" charset="0"/>
              </a:rPr>
              <a:t> 习题课</a:t>
            </a:r>
          </a:p>
        </p:txBody>
      </p:sp>
      <p:sp>
        <p:nvSpPr>
          <p:cNvPr id="5" name="Freeform 5"/>
          <p:cNvSpPr>
            <a:spLocks noEditPoints="1"/>
          </p:cNvSpPr>
          <p:nvPr/>
        </p:nvSpPr>
        <p:spPr bwMode="auto">
          <a:xfrm>
            <a:off x="10480245" y="2293938"/>
            <a:ext cx="555625" cy="488950"/>
          </a:xfrm>
          <a:custGeom>
            <a:avLst/>
            <a:gdLst>
              <a:gd name="T0" fmla="*/ 138906 w 68"/>
              <a:gd name="T1" fmla="*/ 212107 h 60"/>
              <a:gd name="T2" fmla="*/ 269641 w 68"/>
              <a:gd name="T3" fmla="*/ 252897 h 60"/>
              <a:gd name="T4" fmla="*/ 269641 w 68"/>
              <a:gd name="T5" fmla="*/ 252897 h 60"/>
              <a:gd name="T6" fmla="*/ 400376 w 68"/>
              <a:gd name="T7" fmla="*/ 212107 h 60"/>
              <a:gd name="T8" fmla="*/ 277812 w 68"/>
              <a:gd name="T9" fmla="*/ 146843 h 60"/>
              <a:gd name="T10" fmla="*/ 482085 w 68"/>
              <a:gd name="T11" fmla="*/ 130527 h 60"/>
              <a:gd name="T12" fmla="*/ 449402 w 68"/>
              <a:gd name="T13" fmla="*/ 187633 h 60"/>
              <a:gd name="T14" fmla="*/ 457573 w 68"/>
              <a:gd name="T15" fmla="*/ 122370 h 60"/>
              <a:gd name="T16" fmla="*/ 457573 w 68"/>
              <a:gd name="T17" fmla="*/ 97896 h 60"/>
              <a:gd name="T18" fmla="*/ 424889 w 68"/>
              <a:gd name="T19" fmla="*/ 187633 h 60"/>
              <a:gd name="T20" fmla="*/ 555624 w 68"/>
              <a:gd name="T21" fmla="*/ 261055 h 60"/>
              <a:gd name="T22" fmla="*/ 555624 w 68"/>
              <a:gd name="T23" fmla="*/ 277371 h 60"/>
              <a:gd name="T24" fmla="*/ 547453 w 68"/>
              <a:gd name="T25" fmla="*/ 277371 h 60"/>
              <a:gd name="T26" fmla="*/ 236957 w 68"/>
              <a:gd name="T27" fmla="*/ 407898 h 60"/>
              <a:gd name="T28" fmla="*/ 555624 w 68"/>
              <a:gd name="T29" fmla="*/ 367109 h 60"/>
              <a:gd name="T30" fmla="*/ 245128 w 68"/>
              <a:gd name="T31" fmla="*/ 489478 h 60"/>
              <a:gd name="T32" fmla="*/ 228786 w 68"/>
              <a:gd name="T33" fmla="*/ 481320 h 60"/>
              <a:gd name="T34" fmla="*/ 24513 w 68"/>
              <a:gd name="T35" fmla="*/ 203949 h 60"/>
              <a:gd name="T36" fmla="*/ 114393 w 68"/>
              <a:gd name="T37" fmla="*/ 187633 h 60"/>
              <a:gd name="T38" fmla="*/ 8171 w 68"/>
              <a:gd name="T39" fmla="*/ 81580 h 60"/>
              <a:gd name="T40" fmla="*/ 261470 w 68"/>
              <a:gd name="T41" fmla="*/ 0 h 60"/>
              <a:gd name="T42" fmla="*/ 531111 w 68"/>
              <a:gd name="T43" fmla="*/ 73422 h 60"/>
              <a:gd name="T44" fmla="*/ 482085 w 68"/>
              <a:gd name="T45" fmla="*/ 114212 h 60"/>
              <a:gd name="T46" fmla="*/ 482085 w 68"/>
              <a:gd name="T47" fmla="*/ 130527 h 60"/>
              <a:gd name="T48" fmla="*/ 473915 w 68"/>
              <a:gd name="T49" fmla="*/ 73422 h 60"/>
              <a:gd name="T50" fmla="*/ 269641 w 68"/>
              <a:gd name="T51" fmla="*/ 32632 h 60"/>
              <a:gd name="T52" fmla="*/ 269641 w 68"/>
              <a:gd name="T53" fmla="*/ 65264 h 60"/>
              <a:gd name="T54" fmla="*/ 441231 w 68"/>
              <a:gd name="T55" fmla="*/ 81580 h 60"/>
              <a:gd name="T56" fmla="*/ 261470 w 68"/>
              <a:gd name="T57" fmla="*/ 432372 h 60"/>
              <a:gd name="T58" fmla="*/ 547453 w 68"/>
              <a:gd name="T59" fmla="*/ 342635 h 60"/>
              <a:gd name="T60" fmla="*/ 261470 w 68"/>
              <a:gd name="T61" fmla="*/ 399740 h 60"/>
              <a:gd name="T62" fmla="*/ 547453 w 68"/>
              <a:gd name="T63" fmla="*/ 326319 h 60"/>
              <a:gd name="T64" fmla="*/ 261470 w 68"/>
              <a:gd name="T65" fmla="*/ 399740 h 60"/>
              <a:gd name="T66" fmla="*/ 261470 w 68"/>
              <a:gd name="T67" fmla="*/ 383424 h 60"/>
              <a:gd name="T68" fmla="*/ 547453 w 68"/>
              <a:gd name="T69" fmla="*/ 293687 h 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8"/>
              <a:gd name="T106" fmla="*/ 0 h 60"/>
              <a:gd name="T107" fmla="*/ 68 w 68"/>
              <a:gd name="T108" fmla="*/ 60 h 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w="9525">
            <a:noFill/>
            <a:round/>
            <a:headEnd/>
            <a:tailEnd/>
          </a:ln>
        </p:spPr>
        <p:txBody>
          <a:bodyPr/>
          <a:lstStyle/>
          <a:p>
            <a:endParaRPr lang="zh-CN" altLang="en-US"/>
          </a:p>
        </p:txBody>
      </p:sp>
      <p:grpSp>
        <p:nvGrpSpPr>
          <p:cNvPr id="6163" name="Group 19"/>
          <p:cNvGrpSpPr>
            <a:grpSpLocks/>
          </p:cNvGrpSpPr>
          <p:nvPr/>
        </p:nvGrpSpPr>
        <p:grpSpPr bwMode="auto">
          <a:xfrm>
            <a:off x="452438" y="1666875"/>
            <a:ext cx="2352675" cy="2360613"/>
            <a:chOff x="285" y="1455"/>
            <a:chExt cx="1482" cy="1487"/>
          </a:xfrm>
        </p:grpSpPr>
        <p:sp>
          <p:nvSpPr>
            <p:cNvPr id="6159" name="Oval 15"/>
            <p:cNvSpPr>
              <a:spLocks noChangeArrowheads="1"/>
            </p:cNvSpPr>
            <p:nvPr/>
          </p:nvSpPr>
          <p:spPr bwMode="auto">
            <a:xfrm>
              <a:off x="323" y="1472"/>
              <a:ext cx="1436" cy="1436"/>
            </a:xfrm>
            <a:prstGeom prst="ellipse">
              <a:avLst/>
            </a:prstGeom>
            <a:solidFill>
              <a:schemeClr val="bg1"/>
            </a:solidFill>
            <a:ln w="9525">
              <a:noFill/>
              <a:round/>
              <a:headEnd/>
              <a:tailEnd/>
            </a:ln>
            <a:effectLst/>
          </p:spPr>
          <p:txBody>
            <a:bodyPr wrap="none" anchor="ctr"/>
            <a:lstStyle/>
            <a:p>
              <a:endParaRPr lang="zh-CN" altLang="en-US"/>
            </a:p>
          </p:txBody>
        </p:sp>
        <p:pic>
          <p:nvPicPr>
            <p:cNvPr id="6158" name="Picture 14" descr="W020100921772164456594"/>
            <p:cNvPicPr>
              <a:picLocks noChangeAspect="1" noChangeArrowheads="1"/>
            </p:cNvPicPr>
            <p:nvPr/>
          </p:nvPicPr>
          <p:blipFill>
            <a:blip r:embed="rId2">
              <a:clrChange>
                <a:clrFrom>
                  <a:srgbClr val="FFFFFF"/>
                </a:clrFrom>
                <a:clrTo>
                  <a:srgbClr val="FFFFFF">
                    <a:alpha val="0"/>
                  </a:srgbClr>
                </a:clrTo>
              </a:clrChange>
            </a:blip>
            <a:srcRect l="18672" t="5859" r="21396" b="4077"/>
            <a:stretch>
              <a:fillRect/>
            </a:stretch>
          </p:blipFill>
          <p:spPr bwMode="auto">
            <a:xfrm>
              <a:off x="285" y="1455"/>
              <a:ext cx="1482" cy="1487"/>
            </a:xfrm>
            <a:prstGeom prst="rect">
              <a:avLst/>
            </a:prstGeom>
            <a:noFill/>
          </p:spPr>
        </p:pic>
      </p:grpSp>
    </p:spTree>
    <p:extLst>
      <p:ext uri="{BB962C8B-B14F-4D97-AF65-F5344CB8AC3E}">
        <p14:creationId xmlns:p14="http://schemas.microsoft.com/office/powerpoint/2010/main" val="404685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par>
                                <p:cTn id="11" presetID="53" presetClass="entr" presetSubtype="0" fill="hold" nodeType="withEffect">
                                  <p:stCondLst>
                                    <p:cond delay="0"/>
                                  </p:stCondLst>
                                  <p:childTnLst>
                                    <p:set>
                                      <p:cBhvr>
                                        <p:cTn id="12" dur="1" fill="hold">
                                          <p:stCondLst>
                                            <p:cond delay="0"/>
                                          </p:stCondLst>
                                        </p:cTn>
                                        <p:tgtEl>
                                          <p:spTgt spid="6163"/>
                                        </p:tgtEl>
                                        <p:attrNameLst>
                                          <p:attrName>style.visibility</p:attrName>
                                        </p:attrNameLst>
                                      </p:cBhvr>
                                      <p:to>
                                        <p:strVal val="visible"/>
                                      </p:to>
                                    </p:set>
                                    <p:anim calcmode="lin" valueType="num">
                                      <p:cBhvr>
                                        <p:cTn id="13" dur="500" fill="hold"/>
                                        <p:tgtEl>
                                          <p:spTgt spid="6163"/>
                                        </p:tgtEl>
                                        <p:attrNameLst>
                                          <p:attrName>ppt_w</p:attrName>
                                        </p:attrNameLst>
                                      </p:cBhvr>
                                      <p:tavLst>
                                        <p:tav tm="0">
                                          <p:val>
                                            <p:fltVal val="0"/>
                                          </p:val>
                                        </p:tav>
                                        <p:tav tm="100000">
                                          <p:val>
                                            <p:strVal val="#ppt_w"/>
                                          </p:val>
                                        </p:tav>
                                      </p:tavLst>
                                    </p:anim>
                                    <p:anim calcmode="lin" valueType="num">
                                      <p:cBhvr>
                                        <p:cTn id="14" dur="500" fill="hold"/>
                                        <p:tgtEl>
                                          <p:spTgt spid="6163"/>
                                        </p:tgtEl>
                                        <p:attrNameLst>
                                          <p:attrName>ppt_h</p:attrName>
                                        </p:attrNameLst>
                                      </p:cBhvr>
                                      <p:tavLst>
                                        <p:tav tm="0">
                                          <p:val>
                                            <p:fltVal val="0"/>
                                          </p:val>
                                        </p:tav>
                                        <p:tav tm="100000">
                                          <p:val>
                                            <p:strVal val="#ppt_h"/>
                                          </p:val>
                                        </p:tav>
                                      </p:tavLst>
                                    </p:anim>
                                    <p:animEffect transition="in" filter="fade">
                                      <p:cBhvr>
                                        <p:cTn id="15" dur="500"/>
                                        <p:tgtEl>
                                          <p:spTgt spid="6163"/>
                                        </p:tgtEl>
                                      </p:cBhvr>
                                    </p:animEffect>
                                  </p:childTnLst>
                                </p:cTn>
                              </p:par>
                              <p:par>
                                <p:cTn id="16" presetID="22" presetClass="entr" presetSubtype="8" fill="hold" grpId="0" nodeType="withEffect">
                                  <p:stCondLst>
                                    <p:cond delay="120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22" presetClass="entr" presetSubtype="8" fill="hold" grpId="0" nodeType="withEffect">
                                  <p:stCondLst>
                                    <p:cond delay="120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42" presetClass="entr" presetSubtype="0" fill="hold" grpId="0" nodeType="withEffect">
                                  <p:stCondLst>
                                    <p:cond delay="12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ppt_y+.1"/>
                                          </p:val>
                                        </p:tav>
                                        <p:tav tm="100000">
                                          <p:val>
                                            <p:strVal val="#ppt_y"/>
                                          </p:val>
                                        </p:tav>
                                      </p:tavLst>
                                    </p:anim>
                                  </p:childTnLst>
                                </p:cTn>
                              </p:par>
                              <p:par>
                                <p:cTn id="27" presetID="10" presetClass="entr" presetSubtype="0" fill="hold" grpId="0" nodeType="withEffect">
                                  <p:stCondLst>
                                    <p:cond delay="160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160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200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200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1" grpId="0"/>
      <p:bldP spid="12" grpId="0"/>
      <p:bldP spid="13" grpId="0"/>
      <p:bldP spid="15" grpId="0" animBg="1"/>
      <p:bldP spid="16" grpId="0" animBg="1"/>
      <p:bldP spid="10" grpId="0"/>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文本框 10"/>
          <p:cNvSpPr txBox="1">
            <a:spLocks noChangeArrowheads="1"/>
          </p:cNvSpPr>
          <p:nvPr/>
        </p:nvSpPr>
        <p:spPr bwMode="auto">
          <a:xfrm>
            <a:off x="695325" y="287338"/>
            <a:ext cx="5400675" cy="519112"/>
          </a:xfrm>
          <a:prstGeom prst="rect">
            <a:avLst/>
          </a:prstGeom>
          <a:noFill/>
          <a:ln w="9525">
            <a:noFill/>
            <a:miter lim="800000"/>
            <a:headEnd/>
            <a:tailEnd/>
          </a:ln>
        </p:spPr>
        <p:txBody>
          <a:bodyPr>
            <a:spAutoFit/>
          </a:bodyPr>
          <a:lstStyle/>
          <a:p>
            <a:r>
              <a:rPr lang="zh-CN" altLang="en-US" sz="2800" b="1" dirty="0">
                <a:latin typeface="微软雅黑" pitchFamily="34" charset="-122"/>
                <a:ea typeface="微软雅黑" pitchFamily="34" charset="-122"/>
              </a:rPr>
              <a:t>作业讲解</a:t>
            </a:r>
          </a:p>
        </p:txBody>
      </p:sp>
      <p:sp>
        <p:nvSpPr>
          <p:cNvPr id="9218" name="灯片编号占位符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D9E3D6-8C44-4A31-927D-353B3F14AB79}" type="slidenum">
              <a:rPr lang="zh-CN" altLang="en-US">
                <a:latin typeface="Verdana" pitchFamily="34" charset="0"/>
                <a:ea typeface="微软雅黑" pitchFamily="34" charset="-122"/>
              </a:rPr>
              <a:pPr fontAlgn="base">
                <a:spcBef>
                  <a:spcPct val="0"/>
                </a:spcBef>
                <a:spcAft>
                  <a:spcPct val="0"/>
                </a:spcAft>
              </a:pPr>
              <a:t>10</a:t>
            </a:fld>
            <a:endParaRPr lang="en-US" altLang="zh-CN">
              <a:latin typeface="Verdana" pitchFamily="34" charset="0"/>
              <a:ea typeface="微软雅黑" pitchFamily="34" charset="-122"/>
            </a:endParaRPr>
          </a:p>
        </p:txBody>
      </p:sp>
      <p:grpSp>
        <p:nvGrpSpPr>
          <p:cNvPr id="2" name="组合 1"/>
          <p:cNvGrpSpPr/>
          <p:nvPr/>
        </p:nvGrpSpPr>
        <p:grpSpPr>
          <a:xfrm>
            <a:off x="490571" y="935079"/>
            <a:ext cx="6120675" cy="720000"/>
            <a:chOff x="490571" y="935079"/>
            <a:chExt cx="6120675" cy="720000"/>
          </a:xfrm>
        </p:grpSpPr>
        <p:sp>
          <p:nvSpPr>
            <p:cNvPr id="12" name="椭圆 11"/>
            <p:cNvSpPr/>
            <p:nvPr/>
          </p:nvSpPr>
          <p:spPr>
            <a:xfrm>
              <a:off x="490571" y="935079"/>
              <a:ext cx="720000" cy="720000"/>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b="1" dirty="0">
                  <a:latin typeface="+mn-ea"/>
                </a:rPr>
                <a:t>6</a:t>
              </a:r>
              <a:endParaRPr lang="zh-CN" altLang="en-US" sz="3200" b="1" dirty="0">
                <a:latin typeface="+mn-ea"/>
              </a:endParaRPr>
            </a:p>
          </p:txBody>
        </p:sp>
        <p:sp>
          <p:nvSpPr>
            <p:cNvPr id="13" name="文本框 12"/>
            <p:cNvSpPr txBox="1">
              <a:spLocks noChangeArrowheads="1"/>
            </p:cNvSpPr>
            <p:nvPr/>
          </p:nvSpPr>
          <p:spPr bwMode="auto">
            <a:xfrm>
              <a:off x="1210571" y="1002692"/>
              <a:ext cx="5400675" cy="584775"/>
            </a:xfrm>
            <a:prstGeom prst="rect">
              <a:avLst/>
            </a:prstGeom>
            <a:noFill/>
            <a:ln w="9525">
              <a:noFill/>
              <a:miter lim="800000"/>
              <a:headEnd/>
              <a:tailEnd/>
            </a:ln>
          </p:spPr>
          <p:txBody>
            <a:bodyPr>
              <a:spAutoFit/>
            </a:bodyPr>
            <a:lstStyle/>
            <a:p>
              <a:r>
                <a:rPr lang="en-US" altLang="zh-CN" sz="3200" b="1" dirty="0">
                  <a:solidFill>
                    <a:schemeClr val="accent1"/>
                  </a:solidFill>
                  <a:latin typeface="微软雅黑" pitchFamily="34" charset="-122"/>
                  <a:ea typeface="微软雅黑" pitchFamily="34" charset="-122"/>
                </a:rPr>
                <a:t>Starvation</a:t>
              </a:r>
              <a:endParaRPr lang="zh-CN" altLang="en-US" sz="3200" b="1" dirty="0">
                <a:solidFill>
                  <a:schemeClr val="accent1"/>
                </a:solidFill>
                <a:latin typeface="微软雅黑" pitchFamily="34" charset="-122"/>
                <a:ea typeface="微软雅黑" pitchFamily="34" charset="-122"/>
              </a:endParaRPr>
            </a:p>
          </p:txBody>
        </p:sp>
      </p:grpSp>
      <p:grpSp>
        <p:nvGrpSpPr>
          <p:cNvPr id="8" name="组合 7"/>
          <p:cNvGrpSpPr>
            <a:grpSpLocks/>
          </p:cNvGrpSpPr>
          <p:nvPr/>
        </p:nvGrpSpPr>
        <p:grpSpPr bwMode="auto">
          <a:xfrm>
            <a:off x="1165270" y="2183761"/>
            <a:ext cx="5445976" cy="3473121"/>
            <a:chOff x="695323" y="2497154"/>
            <a:chExt cx="10801351" cy="1206798"/>
          </a:xfrm>
        </p:grpSpPr>
        <p:sp>
          <p:nvSpPr>
            <p:cNvPr id="9" name="矩形 8"/>
            <p:cNvSpPr/>
            <p:nvPr/>
          </p:nvSpPr>
          <p:spPr>
            <a:xfrm>
              <a:off x="695323" y="2500330"/>
              <a:ext cx="10801351" cy="1203622"/>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4"/>
            <p:cNvSpPr>
              <a:spLocks noChangeArrowheads="1"/>
            </p:cNvSpPr>
            <p:nvPr/>
          </p:nvSpPr>
          <p:spPr bwMode="auto">
            <a:xfrm>
              <a:off x="695323" y="2497154"/>
              <a:ext cx="10801351" cy="801309"/>
            </a:xfrm>
            <a:prstGeom prst="rect">
              <a:avLst/>
            </a:prstGeom>
            <a:noFill/>
            <a:ln w="9525">
              <a:noFill/>
              <a:miter lim="800000"/>
              <a:headEnd/>
              <a:tailEnd/>
            </a:ln>
          </p:spPr>
          <p:txBody>
            <a:bodyPr>
              <a:spAutoFit/>
            </a:bodyPr>
            <a:lstStyle/>
            <a:p>
              <a:pPr>
                <a:lnSpc>
                  <a:spcPct val="125000"/>
                </a:lnSpc>
              </a:pPr>
              <a:r>
                <a:rPr lang="en-US" altLang="zh-CN" sz="2000" b="1" dirty="0">
                  <a:solidFill>
                    <a:schemeClr val="accent1"/>
                  </a:solidFill>
                  <a:latin typeface="Verdana" pitchFamily="34" charset="0"/>
                  <a:ea typeface="微软雅黑" pitchFamily="34" charset="-122"/>
                </a:rPr>
                <a:t>Question</a:t>
              </a:r>
              <a:r>
                <a:rPr lang="zh-CN" altLang="en-US" sz="2000" b="1" dirty="0">
                  <a:solidFill>
                    <a:schemeClr val="accent1"/>
                  </a:solidFill>
                  <a:latin typeface="Verdana" pitchFamily="34" charset="0"/>
                  <a:ea typeface="微软雅黑" pitchFamily="34" charset="-122"/>
                </a:rPr>
                <a:t>：</a:t>
              </a:r>
              <a:endParaRPr lang="en-US" altLang="zh-CN" sz="2000" b="1" dirty="0">
                <a:solidFill>
                  <a:schemeClr val="accent1"/>
                </a:solidFill>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      Which of the following scheduling algorithms could result in starvation?</a:t>
              </a:r>
            </a:p>
            <a:p>
              <a:pPr>
                <a:lnSpc>
                  <a:spcPct val="125000"/>
                </a:lnSpc>
              </a:pPr>
              <a:r>
                <a:rPr lang="en-US" altLang="zh-CN" sz="2000" dirty="0">
                  <a:latin typeface="Verdana" pitchFamily="34" charset="0"/>
                  <a:ea typeface="微软雅黑" pitchFamily="34" charset="-122"/>
                </a:rPr>
                <a:t>a. First-come, first-served</a:t>
              </a:r>
            </a:p>
            <a:p>
              <a:pPr>
                <a:lnSpc>
                  <a:spcPct val="125000"/>
                </a:lnSpc>
              </a:pPr>
              <a:r>
                <a:rPr lang="en-US" altLang="zh-CN" sz="2000" dirty="0">
                  <a:latin typeface="Verdana" pitchFamily="34" charset="0"/>
                  <a:ea typeface="微软雅黑" pitchFamily="34" charset="-122"/>
                </a:rPr>
                <a:t>b. Shortest job first</a:t>
              </a:r>
            </a:p>
            <a:p>
              <a:pPr>
                <a:lnSpc>
                  <a:spcPct val="125000"/>
                </a:lnSpc>
              </a:pPr>
              <a:r>
                <a:rPr lang="en-US" altLang="zh-CN" sz="2000" dirty="0">
                  <a:latin typeface="Verdana" pitchFamily="34" charset="0"/>
                  <a:ea typeface="微软雅黑" pitchFamily="34" charset="-122"/>
                </a:rPr>
                <a:t>c. Round robin</a:t>
              </a:r>
            </a:p>
            <a:p>
              <a:pPr>
                <a:lnSpc>
                  <a:spcPct val="125000"/>
                </a:lnSpc>
              </a:pPr>
              <a:r>
                <a:rPr lang="en-US" altLang="zh-CN" sz="2000" dirty="0">
                  <a:latin typeface="Verdana" pitchFamily="34" charset="0"/>
                  <a:ea typeface="微软雅黑" pitchFamily="34" charset="-122"/>
                </a:rPr>
                <a:t>d. Priority</a:t>
              </a:r>
            </a:p>
          </p:txBody>
        </p:sp>
      </p:grpSp>
      <p:grpSp>
        <p:nvGrpSpPr>
          <p:cNvPr id="11" name="组合 10">
            <a:extLst>
              <a:ext uri="{FF2B5EF4-FFF2-40B4-BE49-F238E27FC236}">
                <a16:creationId xmlns:a16="http://schemas.microsoft.com/office/drawing/2014/main" id="{35BC3147-4B51-564F-A4C6-A806A932C0F8}"/>
              </a:ext>
            </a:extLst>
          </p:cNvPr>
          <p:cNvGrpSpPr>
            <a:grpSpLocks/>
          </p:cNvGrpSpPr>
          <p:nvPr/>
        </p:nvGrpSpPr>
        <p:grpSpPr bwMode="auto">
          <a:xfrm>
            <a:off x="7272974" y="2165023"/>
            <a:ext cx="3761820" cy="3484002"/>
            <a:chOff x="695323" y="2497154"/>
            <a:chExt cx="10801351" cy="1206798"/>
          </a:xfrm>
        </p:grpSpPr>
        <p:sp>
          <p:nvSpPr>
            <p:cNvPr id="14" name="矩形 13">
              <a:extLst>
                <a:ext uri="{FF2B5EF4-FFF2-40B4-BE49-F238E27FC236}">
                  <a16:creationId xmlns:a16="http://schemas.microsoft.com/office/drawing/2014/main" id="{6453202B-D891-FB4B-BF7E-C3113DB43A59}"/>
                </a:ext>
              </a:extLst>
            </p:cNvPr>
            <p:cNvSpPr/>
            <p:nvPr/>
          </p:nvSpPr>
          <p:spPr>
            <a:xfrm>
              <a:off x="695323" y="2500330"/>
              <a:ext cx="10801351" cy="1203622"/>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4">
              <a:extLst>
                <a:ext uri="{FF2B5EF4-FFF2-40B4-BE49-F238E27FC236}">
                  <a16:creationId xmlns:a16="http://schemas.microsoft.com/office/drawing/2014/main" id="{4C192395-EF56-6C46-AD8F-4FD0DC5DCFD4}"/>
                </a:ext>
              </a:extLst>
            </p:cNvPr>
            <p:cNvSpPr>
              <a:spLocks noChangeArrowheads="1"/>
            </p:cNvSpPr>
            <p:nvPr/>
          </p:nvSpPr>
          <p:spPr bwMode="auto">
            <a:xfrm>
              <a:off x="695323" y="2497154"/>
              <a:ext cx="10801351" cy="912651"/>
            </a:xfrm>
            <a:prstGeom prst="rect">
              <a:avLst/>
            </a:prstGeom>
            <a:noFill/>
            <a:ln w="9525">
              <a:noFill/>
              <a:miter lim="800000"/>
              <a:headEnd/>
              <a:tailEnd/>
            </a:ln>
          </p:spPr>
          <p:txBody>
            <a:bodyPr>
              <a:spAutoFit/>
            </a:bodyPr>
            <a:lstStyle/>
            <a:p>
              <a:pPr>
                <a:lnSpc>
                  <a:spcPct val="125000"/>
                </a:lnSpc>
              </a:pPr>
              <a:r>
                <a:rPr lang="en-US" altLang="zh-CN" sz="2000" b="1" dirty="0">
                  <a:solidFill>
                    <a:schemeClr val="accent1"/>
                  </a:solidFill>
                  <a:latin typeface="Verdana" pitchFamily="34" charset="0"/>
                  <a:ea typeface="微软雅黑" pitchFamily="34" charset="-122"/>
                </a:rPr>
                <a:t>Answer</a:t>
              </a:r>
              <a:r>
                <a:rPr lang="zh-CN" altLang="en-US" sz="2000" b="1" dirty="0">
                  <a:solidFill>
                    <a:schemeClr val="accent1"/>
                  </a:solidFill>
                  <a:latin typeface="Verdana" pitchFamily="34" charset="0"/>
                  <a:ea typeface="微软雅黑" pitchFamily="34" charset="-122"/>
                </a:rPr>
                <a:t>：</a:t>
              </a:r>
              <a:endParaRPr lang="en-US" altLang="zh-CN" sz="2000" b="1" dirty="0">
                <a:solidFill>
                  <a:schemeClr val="accent1"/>
                </a:solidFill>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B</a:t>
              </a:r>
              <a:r>
                <a:rPr lang="zh-CN" altLang="en-US" sz="2000" dirty="0">
                  <a:latin typeface="Verdana" pitchFamily="34" charset="0"/>
                  <a:ea typeface="微软雅黑" pitchFamily="34" charset="-122"/>
                </a:rPr>
                <a:t>和</a:t>
              </a:r>
              <a:r>
                <a:rPr lang="en-US" altLang="zh-CN" sz="2000" dirty="0">
                  <a:latin typeface="Verdana" pitchFamily="34" charset="0"/>
                  <a:ea typeface="微软雅黑" pitchFamily="34" charset="-122"/>
                </a:rPr>
                <a:t>D</a:t>
              </a:r>
            </a:p>
            <a:p>
              <a:pPr>
                <a:lnSpc>
                  <a:spcPct val="125000"/>
                </a:lnSpc>
              </a:pPr>
              <a:r>
                <a:rPr lang="zh-CN" altLang="en-US" sz="2000" dirty="0">
                  <a:latin typeface="Verdana" pitchFamily="34" charset="0"/>
                  <a:ea typeface="微软雅黑" pitchFamily="34" charset="-122"/>
                </a:rPr>
                <a:t>只有在</a:t>
              </a:r>
              <a:r>
                <a:rPr lang="en-US" altLang="zh-CN" sz="2000" dirty="0">
                  <a:latin typeface="Verdana" pitchFamily="34" charset="0"/>
                  <a:ea typeface="微软雅黑" pitchFamily="34" charset="-122"/>
                </a:rPr>
                <a:t>B</a:t>
              </a:r>
              <a:r>
                <a:rPr lang="zh-CN" altLang="en-US" sz="2000" dirty="0">
                  <a:latin typeface="Verdana" pitchFamily="34" charset="0"/>
                  <a:ea typeface="微软雅黑" pitchFamily="34" charset="-122"/>
                </a:rPr>
                <a:t>和</a:t>
              </a:r>
              <a:r>
                <a:rPr lang="en-US" altLang="zh-CN" sz="2000" dirty="0">
                  <a:latin typeface="Verdana" pitchFamily="34" charset="0"/>
                  <a:ea typeface="微软雅黑" pitchFamily="34" charset="-122"/>
                </a:rPr>
                <a:t>D</a:t>
              </a:r>
              <a:r>
                <a:rPr lang="zh-CN" altLang="en-US" sz="2000" dirty="0">
                  <a:latin typeface="Verdana" pitchFamily="34" charset="0"/>
                  <a:ea typeface="微软雅黑" pitchFamily="34" charset="-122"/>
                </a:rPr>
                <a:t>两种算法中，可能存在时间长的或者优先级低的进程一直无法被执行而导致饥饿，而在</a:t>
              </a:r>
              <a:r>
                <a:rPr lang="en-US" altLang="zh-CN" sz="2000" dirty="0">
                  <a:latin typeface="Verdana" pitchFamily="34" charset="0"/>
                  <a:ea typeface="微软雅黑" pitchFamily="34" charset="-122"/>
                </a:rPr>
                <a:t>A</a:t>
              </a:r>
              <a:r>
                <a:rPr lang="zh-CN" altLang="en-US" sz="2000" dirty="0">
                  <a:latin typeface="Verdana" pitchFamily="34" charset="0"/>
                  <a:ea typeface="微软雅黑" pitchFamily="34" charset="-122"/>
                </a:rPr>
                <a:t>和</a:t>
              </a:r>
              <a:r>
                <a:rPr lang="en-US" altLang="zh-CN" sz="2000" dirty="0">
                  <a:latin typeface="Verdana" pitchFamily="34" charset="0"/>
                  <a:ea typeface="微软雅黑" pitchFamily="34" charset="-122"/>
                </a:rPr>
                <a:t>C</a:t>
              </a:r>
              <a:r>
                <a:rPr lang="zh-CN" altLang="en-US" sz="2000" dirty="0">
                  <a:latin typeface="Verdana" pitchFamily="34" charset="0"/>
                  <a:ea typeface="微软雅黑" pitchFamily="34" charset="-122"/>
                </a:rPr>
                <a:t>中的先进先出和</a:t>
              </a:r>
              <a:r>
                <a:rPr lang="en-US" altLang="zh-CN" sz="2000" dirty="0">
                  <a:latin typeface="Verdana" pitchFamily="34" charset="0"/>
                  <a:ea typeface="微软雅黑" pitchFamily="34" charset="-122"/>
                </a:rPr>
                <a:t>RR</a:t>
              </a:r>
              <a:r>
                <a:rPr lang="zh-CN" altLang="en-US" sz="2000" dirty="0">
                  <a:latin typeface="Verdana" pitchFamily="34" charset="0"/>
                  <a:ea typeface="微软雅黑" pitchFamily="34" charset="-122"/>
                </a:rPr>
                <a:t>轮转法均可执行所有程序，所以不会导致饥饿。</a:t>
              </a:r>
              <a:endParaRPr lang="en-US" altLang="zh-CN" sz="2000" dirty="0">
                <a:latin typeface="Verdana" pitchFamily="34" charset="0"/>
                <a:ea typeface="微软雅黑" pitchFamily="34" charset="-122"/>
              </a:endParaRPr>
            </a:p>
          </p:txBody>
        </p:sp>
      </p:grpSp>
    </p:spTree>
    <p:extLst>
      <p:ext uri="{BB962C8B-B14F-4D97-AF65-F5344CB8AC3E}">
        <p14:creationId xmlns:p14="http://schemas.microsoft.com/office/powerpoint/2010/main" val="198896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文本框 10"/>
          <p:cNvSpPr txBox="1">
            <a:spLocks noChangeArrowheads="1"/>
          </p:cNvSpPr>
          <p:nvPr/>
        </p:nvSpPr>
        <p:spPr bwMode="auto">
          <a:xfrm>
            <a:off x="695325" y="287338"/>
            <a:ext cx="5400675" cy="519112"/>
          </a:xfrm>
          <a:prstGeom prst="rect">
            <a:avLst/>
          </a:prstGeom>
          <a:noFill/>
          <a:ln w="9525">
            <a:noFill/>
            <a:miter lim="800000"/>
            <a:headEnd/>
            <a:tailEnd/>
          </a:ln>
        </p:spPr>
        <p:txBody>
          <a:bodyPr>
            <a:spAutoFit/>
          </a:bodyPr>
          <a:lstStyle/>
          <a:p>
            <a:r>
              <a:rPr lang="zh-CN" altLang="en-US" sz="2800" b="1" dirty="0">
                <a:latin typeface="微软雅黑" pitchFamily="34" charset="-122"/>
                <a:ea typeface="微软雅黑" pitchFamily="34" charset="-122"/>
              </a:rPr>
              <a:t>作业讲解</a:t>
            </a:r>
          </a:p>
        </p:txBody>
      </p:sp>
      <p:sp>
        <p:nvSpPr>
          <p:cNvPr id="9218" name="灯片编号占位符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D9E3D6-8C44-4A31-927D-353B3F14AB79}" type="slidenum">
              <a:rPr lang="zh-CN" altLang="en-US">
                <a:latin typeface="Verdana" pitchFamily="34" charset="0"/>
                <a:ea typeface="微软雅黑" pitchFamily="34" charset="-122"/>
              </a:rPr>
              <a:pPr fontAlgn="base">
                <a:spcBef>
                  <a:spcPct val="0"/>
                </a:spcBef>
                <a:spcAft>
                  <a:spcPct val="0"/>
                </a:spcAft>
              </a:pPr>
              <a:t>11</a:t>
            </a:fld>
            <a:endParaRPr lang="en-US" altLang="zh-CN">
              <a:latin typeface="Verdana" pitchFamily="34" charset="0"/>
              <a:ea typeface="微软雅黑" pitchFamily="34" charset="-122"/>
            </a:endParaRPr>
          </a:p>
        </p:txBody>
      </p:sp>
      <p:grpSp>
        <p:nvGrpSpPr>
          <p:cNvPr id="2" name="组合 1"/>
          <p:cNvGrpSpPr/>
          <p:nvPr/>
        </p:nvGrpSpPr>
        <p:grpSpPr>
          <a:xfrm>
            <a:off x="490571" y="935079"/>
            <a:ext cx="6120675" cy="720000"/>
            <a:chOff x="490571" y="935079"/>
            <a:chExt cx="6120675" cy="720000"/>
          </a:xfrm>
        </p:grpSpPr>
        <p:sp>
          <p:nvSpPr>
            <p:cNvPr id="12" name="椭圆 11"/>
            <p:cNvSpPr/>
            <p:nvPr/>
          </p:nvSpPr>
          <p:spPr>
            <a:xfrm>
              <a:off x="490571" y="935079"/>
              <a:ext cx="720000" cy="720000"/>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b="1" dirty="0">
                  <a:latin typeface="+mn-ea"/>
                </a:rPr>
                <a:t>7</a:t>
              </a:r>
              <a:endParaRPr lang="zh-CN" altLang="en-US" sz="3200" b="1" dirty="0">
                <a:latin typeface="+mn-ea"/>
              </a:endParaRPr>
            </a:p>
          </p:txBody>
        </p:sp>
        <p:sp>
          <p:nvSpPr>
            <p:cNvPr id="13" name="文本框 12"/>
            <p:cNvSpPr txBox="1">
              <a:spLocks noChangeArrowheads="1"/>
            </p:cNvSpPr>
            <p:nvPr/>
          </p:nvSpPr>
          <p:spPr bwMode="auto">
            <a:xfrm>
              <a:off x="1210571" y="1002692"/>
              <a:ext cx="5400675" cy="584775"/>
            </a:xfrm>
            <a:prstGeom prst="rect">
              <a:avLst/>
            </a:prstGeom>
            <a:noFill/>
            <a:ln w="9525">
              <a:noFill/>
              <a:miter lim="800000"/>
              <a:headEnd/>
              <a:tailEnd/>
            </a:ln>
          </p:spPr>
          <p:txBody>
            <a:bodyPr>
              <a:spAutoFit/>
            </a:bodyPr>
            <a:lstStyle/>
            <a:p>
              <a:r>
                <a:rPr lang="en-US" altLang="zh-CN" sz="3200" b="1" dirty="0">
                  <a:solidFill>
                    <a:schemeClr val="accent1"/>
                  </a:solidFill>
                  <a:latin typeface="微软雅黑" pitchFamily="34" charset="-122"/>
                  <a:ea typeface="微软雅黑" pitchFamily="34" charset="-122"/>
                </a:rPr>
                <a:t>CPU</a:t>
              </a:r>
              <a:r>
                <a:rPr lang="zh-CN" altLang="en-US" sz="3200" b="1" dirty="0">
                  <a:solidFill>
                    <a:schemeClr val="accent1"/>
                  </a:solidFill>
                  <a:latin typeface="微软雅黑" pitchFamily="34" charset="-122"/>
                  <a:ea typeface="微软雅黑" pitchFamily="34" charset="-122"/>
                </a:rPr>
                <a:t> </a:t>
              </a:r>
              <a:r>
                <a:rPr lang="en-US" altLang="zh-CN" sz="3200" b="1" dirty="0">
                  <a:solidFill>
                    <a:schemeClr val="accent1"/>
                  </a:solidFill>
                  <a:latin typeface="微软雅黑" pitchFamily="34" charset="-122"/>
                  <a:ea typeface="微软雅黑" pitchFamily="34" charset="-122"/>
                </a:rPr>
                <a:t>Scheduling</a:t>
              </a:r>
              <a:r>
                <a:rPr lang="zh-CN" altLang="en-US" sz="3200" b="1" dirty="0">
                  <a:solidFill>
                    <a:schemeClr val="accent1"/>
                  </a:solidFill>
                  <a:latin typeface="微软雅黑" pitchFamily="34" charset="-122"/>
                  <a:ea typeface="微软雅黑" pitchFamily="34" charset="-122"/>
                </a:rPr>
                <a:t> </a:t>
              </a:r>
            </a:p>
          </p:txBody>
        </p:sp>
      </p:grpSp>
      <p:grpSp>
        <p:nvGrpSpPr>
          <p:cNvPr id="8" name="组合 7"/>
          <p:cNvGrpSpPr>
            <a:grpSpLocks/>
          </p:cNvGrpSpPr>
          <p:nvPr/>
        </p:nvGrpSpPr>
        <p:grpSpPr bwMode="auto">
          <a:xfrm>
            <a:off x="1165269" y="1904791"/>
            <a:ext cx="9854025" cy="5270924"/>
            <a:chOff x="695323" y="2497154"/>
            <a:chExt cx="10801351" cy="1700625"/>
          </a:xfrm>
        </p:grpSpPr>
        <p:sp>
          <p:nvSpPr>
            <p:cNvPr id="9" name="矩形 8"/>
            <p:cNvSpPr/>
            <p:nvPr/>
          </p:nvSpPr>
          <p:spPr>
            <a:xfrm>
              <a:off x="695323" y="2500330"/>
              <a:ext cx="10801351" cy="1203622"/>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4"/>
            <p:cNvSpPr>
              <a:spLocks noChangeArrowheads="1"/>
            </p:cNvSpPr>
            <p:nvPr/>
          </p:nvSpPr>
          <p:spPr bwMode="auto">
            <a:xfrm>
              <a:off x="695323" y="2497154"/>
              <a:ext cx="10801351" cy="1700625"/>
            </a:xfrm>
            <a:prstGeom prst="rect">
              <a:avLst/>
            </a:prstGeom>
            <a:noFill/>
            <a:ln w="9525">
              <a:noFill/>
              <a:miter lim="800000"/>
              <a:headEnd/>
              <a:tailEnd/>
            </a:ln>
          </p:spPr>
          <p:txBody>
            <a:bodyPr>
              <a:spAutoFit/>
            </a:bodyPr>
            <a:lstStyle/>
            <a:p>
              <a:pPr>
                <a:lnSpc>
                  <a:spcPct val="125000"/>
                </a:lnSpc>
              </a:pPr>
              <a:r>
                <a:rPr lang="en-US" altLang="zh-CN" sz="2000" b="1" dirty="0">
                  <a:solidFill>
                    <a:schemeClr val="accent1"/>
                  </a:solidFill>
                  <a:latin typeface="Verdana" pitchFamily="34" charset="0"/>
                  <a:ea typeface="微软雅黑" pitchFamily="34" charset="-122"/>
                </a:rPr>
                <a:t>Question</a:t>
              </a:r>
              <a:r>
                <a:rPr lang="zh-CN" altLang="en-US" sz="2000" b="1" dirty="0">
                  <a:solidFill>
                    <a:schemeClr val="accent1"/>
                  </a:solidFill>
                  <a:latin typeface="Verdana" pitchFamily="34" charset="0"/>
                  <a:ea typeface="微软雅黑" pitchFamily="34" charset="-122"/>
                </a:rPr>
                <a:t>：</a:t>
              </a:r>
              <a:endParaRPr lang="en-US" altLang="zh-CN" sz="2000" b="1" dirty="0">
                <a:solidFill>
                  <a:schemeClr val="accent1"/>
                </a:solidFill>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      Consider a system running ten I/O-bound tasks and one CPU-bound task. Assume that the I/O-bound tasks issue an I/O operation once for every millisecond of CPU computing and that each I/O operation takes 10 milliseconds to complete. Also assume that the context-switching overhead is 0.1millisecond and that all processes are long-running tasks. Describe is the CPU utilization for a round-robin scheduler when:</a:t>
              </a:r>
            </a:p>
            <a:p>
              <a:pPr>
                <a:lnSpc>
                  <a:spcPct val="125000"/>
                </a:lnSpc>
              </a:pPr>
              <a:r>
                <a:rPr lang="en-US" altLang="zh-CN" sz="2000" dirty="0">
                  <a:latin typeface="Verdana" pitchFamily="34" charset="0"/>
                  <a:ea typeface="微软雅黑" pitchFamily="34" charset="-122"/>
                </a:rPr>
                <a:t>a. The time quantum is 1 millisecond</a:t>
              </a:r>
            </a:p>
            <a:p>
              <a:pPr>
                <a:lnSpc>
                  <a:spcPct val="125000"/>
                </a:lnSpc>
              </a:pPr>
              <a:r>
                <a:rPr lang="en-US" altLang="zh-CN" sz="2000" dirty="0">
                  <a:latin typeface="Verdana" pitchFamily="34" charset="0"/>
                  <a:ea typeface="微软雅黑" pitchFamily="34" charset="-122"/>
                </a:rPr>
                <a:t>b. The time quantum is 10 milliseconds</a:t>
              </a:r>
            </a:p>
          </p:txBody>
        </p:sp>
      </p:grpSp>
    </p:spTree>
    <p:extLst>
      <p:ext uri="{BB962C8B-B14F-4D97-AF65-F5344CB8AC3E}">
        <p14:creationId xmlns:p14="http://schemas.microsoft.com/office/powerpoint/2010/main" val="155735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文本框 10"/>
          <p:cNvSpPr txBox="1">
            <a:spLocks noChangeArrowheads="1"/>
          </p:cNvSpPr>
          <p:nvPr/>
        </p:nvSpPr>
        <p:spPr bwMode="auto">
          <a:xfrm>
            <a:off x="695325" y="287338"/>
            <a:ext cx="5400675" cy="519112"/>
          </a:xfrm>
          <a:prstGeom prst="rect">
            <a:avLst/>
          </a:prstGeom>
          <a:noFill/>
          <a:ln w="9525">
            <a:noFill/>
            <a:miter lim="800000"/>
            <a:headEnd/>
            <a:tailEnd/>
          </a:ln>
        </p:spPr>
        <p:txBody>
          <a:bodyPr>
            <a:spAutoFit/>
          </a:bodyPr>
          <a:lstStyle/>
          <a:p>
            <a:r>
              <a:rPr lang="zh-CN" altLang="en-US" sz="2800" b="1" dirty="0">
                <a:latin typeface="微软雅黑" pitchFamily="34" charset="-122"/>
                <a:ea typeface="微软雅黑" pitchFamily="34" charset="-122"/>
              </a:rPr>
              <a:t>作业讲解</a:t>
            </a:r>
          </a:p>
        </p:txBody>
      </p:sp>
      <p:sp>
        <p:nvSpPr>
          <p:cNvPr id="9218" name="灯片编号占位符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D9E3D6-8C44-4A31-927D-353B3F14AB79}" type="slidenum">
              <a:rPr lang="zh-CN" altLang="en-US">
                <a:latin typeface="Verdana" pitchFamily="34" charset="0"/>
                <a:ea typeface="微软雅黑" pitchFamily="34" charset="-122"/>
              </a:rPr>
              <a:pPr fontAlgn="base">
                <a:spcBef>
                  <a:spcPct val="0"/>
                </a:spcBef>
                <a:spcAft>
                  <a:spcPct val="0"/>
                </a:spcAft>
              </a:pPr>
              <a:t>12</a:t>
            </a:fld>
            <a:endParaRPr lang="en-US" altLang="zh-CN">
              <a:latin typeface="Verdana" pitchFamily="34" charset="0"/>
              <a:ea typeface="微软雅黑" pitchFamily="34" charset="-122"/>
            </a:endParaRPr>
          </a:p>
        </p:txBody>
      </p:sp>
      <p:grpSp>
        <p:nvGrpSpPr>
          <p:cNvPr id="2" name="组合 1"/>
          <p:cNvGrpSpPr/>
          <p:nvPr/>
        </p:nvGrpSpPr>
        <p:grpSpPr>
          <a:xfrm>
            <a:off x="490571" y="935079"/>
            <a:ext cx="6120675" cy="1144831"/>
            <a:chOff x="490571" y="935079"/>
            <a:chExt cx="6120675" cy="1144831"/>
          </a:xfrm>
        </p:grpSpPr>
        <p:sp>
          <p:nvSpPr>
            <p:cNvPr id="12" name="椭圆 11"/>
            <p:cNvSpPr/>
            <p:nvPr/>
          </p:nvSpPr>
          <p:spPr>
            <a:xfrm>
              <a:off x="490571" y="935079"/>
              <a:ext cx="720000" cy="720000"/>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b="1" dirty="0">
                  <a:latin typeface="+mn-ea"/>
                </a:rPr>
                <a:t>7</a:t>
              </a:r>
              <a:endParaRPr lang="zh-CN" altLang="en-US" sz="3200" b="1" dirty="0">
                <a:latin typeface="+mn-ea"/>
              </a:endParaRPr>
            </a:p>
          </p:txBody>
        </p:sp>
        <p:sp>
          <p:nvSpPr>
            <p:cNvPr id="13" name="文本框 12"/>
            <p:cNvSpPr txBox="1">
              <a:spLocks noChangeArrowheads="1"/>
            </p:cNvSpPr>
            <p:nvPr/>
          </p:nvSpPr>
          <p:spPr bwMode="auto">
            <a:xfrm>
              <a:off x="1210571" y="1002692"/>
              <a:ext cx="5400675" cy="1077218"/>
            </a:xfrm>
            <a:prstGeom prst="rect">
              <a:avLst/>
            </a:prstGeom>
            <a:noFill/>
            <a:ln w="9525">
              <a:noFill/>
              <a:miter lim="800000"/>
              <a:headEnd/>
              <a:tailEnd/>
            </a:ln>
          </p:spPr>
          <p:txBody>
            <a:bodyPr>
              <a:spAutoFit/>
            </a:bodyPr>
            <a:lstStyle/>
            <a:p>
              <a:r>
                <a:rPr lang="en-US" altLang="zh-CN" sz="3200" b="1" dirty="0">
                  <a:solidFill>
                    <a:schemeClr val="accent1"/>
                  </a:solidFill>
                  <a:latin typeface="微软雅黑" pitchFamily="34" charset="-122"/>
                  <a:ea typeface="微软雅黑" pitchFamily="34" charset="-122"/>
                </a:rPr>
                <a:t>CPU Scheduling </a:t>
              </a:r>
            </a:p>
            <a:p>
              <a:endParaRPr lang="en-US" altLang="zh-CN" sz="3200" b="1" dirty="0">
                <a:solidFill>
                  <a:schemeClr val="accent1"/>
                </a:solidFill>
                <a:latin typeface="微软雅黑" pitchFamily="34" charset="-122"/>
                <a:ea typeface="微软雅黑" pitchFamily="34" charset="-122"/>
              </a:endParaRPr>
            </a:p>
          </p:txBody>
        </p:sp>
      </p:grpSp>
      <p:grpSp>
        <p:nvGrpSpPr>
          <p:cNvPr id="11" name="组合 10">
            <a:extLst>
              <a:ext uri="{FF2B5EF4-FFF2-40B4-BE49-F238E27FC236}">
                <a16:creationId xmlns:a16="http://schemas.microsoft.com/office/drawing/2014/main" id="{35BC3147-4B51-564F-A4C6-A806A932C0F8}"/>
              </a:ext>
            </a:extLst>
          </p:cNvPr>
          <p:cNvGrpSpPr>
            <a:grpSpLocks/>
          </p:cNvGrpSpPr>
          <p:nvPr/>
        </p:nvGrpSpPr>
        <p:grpSpPr bwMode="auto">
          <a:xfrm>
            <a:off x="1210571" y="1885434"/>
            <a:ext cx="9994704" cy="3511794"/>
            <a:chOff x="695323" y="2497154"/>
            <a:chExt cx="10801351" cy="1275747"/>
          </a:xfrm>
        </p:grpSpPr>
        <p:sp>
          <p:nvSpPr>
            <p:cNvPr id="14" name="矩形 13">
              <a:extLst>
                <a:ext uri="{FF2B5EF4-FFF2-40B4-BE49-F238E27FC236}">
                  <a16:creationId xmlns:a16="http://schemas.microsoft.com/office/drawing/2014/main" id="{6453202B-D891-FB4B-BF7E-C3113DB43A59}"/>
                </a:ext>
              </a:extLst>
            </p:cNvPr>
            <p:cNvSpPr/>
            <p:nvPr/>
          </p:nvSpPr>
          <p:spPr>
            <a:xfrm>
              <a:off x="695323" y="2500330"/>
              <a:ext cx="10801351" cy="1203622"/>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4">
              <a:extLst>
                <a:ext uri="{FF2B5EF4-FFF2-40B4-BE49-F238E27FC236}">
                  <a16:creationId xmlns:a16="http://schemas.microsoft.com/office/drawing/2014/main" id="{4C192395-EF56-6C46-AD8F-4FD0DC5DCFD4}"/>
                </a:ext>
              </a:extLst>
            </p:cNvPr>
            <p:cNvSpPr>
              <a:spLocks noChangeArrowheads="1"/>
            </p:cNvSpPr>
            <p:nvPr/>
          </p:nvSpPr>
          <p:spPr bwMode="auto">
            <a:xfrm>
              <a:off x="695323" y="2497154"/>
              <a:ext cx="10801351" cy="1275747"/>
            </a:xfrm>
            <a:prstGeom prst="rect">
              <a:avLst/>
            </a:prstGeom>
            <a:noFill/>
            <a:ln w="9525">
              <a:noFill/>
              <a:miter lim="800000"/>
              <a:headEnd/>
              <a:tailEnd/>
            </a:ln>
          </p:spPr>
          <p:txBody>
            <a:bodyPr>
              <a:spAutoFit/>
            </a:bodyPr>
            <a:lstStyle/>
            <a:p>
              <a:pPr>
                <a:lnSpc>
                  <a:spcPct val="125000"/>
                </a:lnSpc>
              </a:pPr>
              <a:r>
                <a:rPr lang="en-US" altLang="zh-CN" sz="2000" b="1" dirty="0">
                  <a:solidFill>
                    <a:schemeClr val="accent1"/>
                  </a:solidFill>
                  <a:latin typeface="Verdana" pitchFamily="34" charset="0"/>
                  <a:ea typeface="微软雅黑" pitchFamily="34" charset="-122"/>
                </a:rPr>
                <a:t>Answer</a:t>
              </a:r>
              <a:r>
                <a:rPr lang="en-US" altLang="zh-CN" sz="2000" b="1" dirty="0">
                  <a:solidFill>
                    <a:schemeClr val="accent1"/>
                  </a:solidFill>
                  <a:latin typeface="Verdana" pitchFamily="34" charset="0"/>
                  <a:ea typeface="微软雅黑" pitchFamily="34" charset="-122"/>
                  <a:sym typeface="Wingdings" pitchFamily="2" charset="2"/>
                </a:rPr>
                <a:t>:</a:t>
              </a:r>
              <a:endParaRPr lang="en-US" altLang="zh-CN" sz="2000" b="1" dirty="0">
                <a:solidFill>
                  <a:schemeClr val="accent1"/>
                </a:solidFill>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a</a:t>
              </a:r>
              <a:r>
                <a:rPr lang="zh-CN" altLang="en-US" sz="2000" dirty="0">
                  <a:latin typeface="Verdana" pitchFamily="34" charset="0"/>
                  <a:ea typeface="微软雅黑" pitchFamily="34" charset="-122"/>
                </a:rPr>
                <a:t>）时间片是</a:t>
              </a:r>
              <a:r>
                <a:rPr lang="en-US" altLang="zh-CN" sz="2000" dirty="0">
                  <a:latin typeface="Verdana" pitchFamily="34" charset="0"/>
                  <a:ea typeface="微软雅黑" pitchFamily="34" charset="-122"/>
                </a:rPr>
                <a:t>1</a:t>
              </a:r>
              <a:r>
                <a:rPr lang="zh-CN" altLang="en-US" sz="2000" dirty="0">
                  <a:latin typeface="Verdana" pitchFamily="34" charset="0"/>
                  <a:ea typeface="微软雅黑" pitchFamily="34" charset="-122"/>
                </a:rPr>
                <a:t>毫秒：不论是哪个进程被调度，这个调度都会为每一次的上下文切换花费一个</a:t>
              </a:r>
              <a:r>
                <a:rPr lang="en-US" altLang="zh-CN" sz="2000" dirty="0">
                  <a:latin typeface="Verdana" pitchFamily="34" charset="0"/>
                  <a:ea typeface="微软雅黑" pitchFamily="34" charset="-122"/>
                </a:rPr>
                <a:t>0.1</a:t>
              </a:r>
              <a:r>
                <a:rPr lang="zh-CN" altLang="en-US" sz="2000" dirty="0">
                  <a:latin typeface="Verdana" pitchFamily="34" charset="0"/>
                  <a:ea typeface="微软雅黑" pitchFamily="34" charset="-122"/>
                </a:rPr>
                <a:t>毫秒的上下文切换。</a:t>
              </a:r>
              <a:r>
                <a:rPr lang="en-US" altLang="zh-CN" sz="2000" dirty="0">
                  <a:latin typeface="Verdana" pitchFamily="34" charset="0"/>
                  <a:ea typeface="微软雅黑" pitchFamily="34" charset="-122"/>
                </a:rPr>
                <a:t>CPU</a:t>
              </a:r>
              <a:r>
                <a:rPr lang="zh-CN" altLang="en-US" sz="2000" dirty="0">
                  <a:latin typeface="Verdana" pitchFamily="34" charset="0"/>
                  <a:ea typeface="微软雅黑" pitchFamily="34" charset="-122"/>
                </a:rPr>
                <a:t>的利用率是</a:t>
              </a:r>
              <a:r>
                <a:rPr lang="en-US" altLang="zh-CN" sz="2000" dirty="0">
                  <a:latin typeface="Verdana" pitchFamily="34" charset="0"/>
                  <a:ea typeface="微软雅黑" pitchFamily="34" charset="-122"/>
                </a:rPr>
                <a:t>1/1.1*100=92%</a:t>
              </a:r>
              <a:r>
                <a:rPr lang="zh-CN" altLang="en-US" sz="2000" dirty="0">
                  <a:latin typeface="Verdana" pitchFamily="34" charset="0"/>
                  <a:ea typeface="微软雅黑" pitchFamily="34" charset="-122"/>
                </a:rPr>
                <a:t>。</a:t>
              </a:r>
            </a:p>
            <a:p>
              <a:pPr>
                <a:lnSpc>
                  <a:spcPct val="125000"/>
                </a:lnSpc>
              </a:pPr>
              <a:endParaRPr lang="zh-CN" altLang="en-US" sz="2000" dirty="0">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b</a:t>
              </a:r>
              <a:r>
                <a:rPr lang="zh-CN" altLang="en-US" sz="2000" dirty="0">
                  <a:latin typeface="Verdana" pitchFamily="34" charset="0"/>
                  <a:ea typeface="微软雅黑" pitchFamily="34" charset="-122"/>
                </a:rPr>
                <a:t>）时间片是</a:t>
              </a:r>
              <a:r>
                <a:rPr lang="en-US" altLang="zh-CN" sz="2000" dirty="0">
                  <a:latin typeface="Verdana" pitchFamily="34" charset="0"/>
                  <a:ea typeface="微软雅黑" pitchFamily="34" charset="-122"/>
                </a:rPr>
                <a:t>10</a:t>
              </a:r>
              <a:r>
                <a:rPr lang="zh-CN" altLang="en-US" sz="2000" dirty="0">
                  <a:latin typeface="Verdana" pitchFamily="34" charset="0"/>
                  <a:ea typeface="微软雅黑" pitchFamily="34" charset="-122"/>
                </a:rPr>
                <a:t>毫秒：这</a:t>
              </a:r>
              <a:r>
                <a:rPr lang="en-US" altLang="zh-CN" sz="2000" dirty="0">
                  <a:latin typeface="Verdana" pitchFamily="34" charset="0"/>
                  <a:ea typeface="微软雅黑" pitchFamily="34" charset="-122"/>
                </a:rPr>
                <a:t>I/O</a:t>
              </a:r>
              <a:r>
                <a:rPr lang="zh-CN" altLang="en-US" sz="2000" dirty="0">
                  <a:latin typeface="Verdana" pitchFamily="34" charset="0"/>
                  <a:ea typeface="微软雅黑" pitchFamily="34" charset="-122"/>
                </a:rPr>
                <a:t>限制任务会在使用完</a:t>
              </a:r>
              <a:r>
                <a:rPr lang="en-US" altLang="zh-CN" sz="2000" dirty="0">
                  <a:latin typeface="Verdana" pitchFamily="34" charset="0"/>
                  <a:ea typeface="微软雅黑" pitchFamily="34" charset="-122"/>
                </a:rPr>
                <a:t>1</a:t>
              </a:r>
              <a:r>
                <a:rPr lang="zh-CN" altLang="en-US" sz="2000" dirty="0">
                  <a:latin typeface="Verdana" pitchFamily="34" charset="0"/>
                  <a:ea typeface="微软雅黑" pitchFamily="34" charset="-122"/>
                </a:rPr>
                <a:t>毫秒时间片后进行一次上下文切换。这个时间片要求在所有的进程间都走一遍，因此，</a:t>
              </a:r>
              <a:r>
                <a:rPr lang="en-US" altLang="zh-CN" sz="2000" dirty="0">
                  <a:latin typeface="Verdana" pitchFamily="34" charset="0"/>
                  <a:ea typeface="微软雅黑" pitchFamily="34" charset="-122"/>
                </a:rPr>
                <a:t>10*1.1+10.1(</a:t>
              </a:r>
              <a:r>
                <a:rPr lang="zh-CN" altLang="en-US" sz="2000" dirty="0">
                  <a:latin typeface="Verdana" pitchFamily="34" charset="0"/>
                  <a:ea typeface="微软雅黑" pitchFamily="34" charset="-122"/>
                </a:rPr>
                <a:t>因为每个</a:t>
              </a:r>
              <a:r>
                <a:rPr lang="en-US" altLang="zh-CN" sz="2000" dirty="0">
                  <a:latin typeface="Verdana" pitchFamily="34" charset="0"/>
                  <a:ea typeface="微软雅黑" pitchFamily="34" charset="-122"/>
                </a:rPr>
                <a:t>I / O</a:t>
              </a:r>
              <a:r>
                <a:rPr lang="zh-CN" altLang="en-US" sz="2000" dirty="0">
                  <a:latin typeface="Verdana" pitchFamily="34" charset="0"/>
                  <a:ea typeface="微软雅黑" pitchFamily="34" charset="-122"/>
                </a:rPr>
                <a:t>限定任务执行为</a:t>
              </a:r>
              <a:r>
                <a:rPr lang="en-US" altLang="zh-CN" sz="2000" dirty="0">
                  <a:latin typeface="Verdana" pitchFamily="34" charset="0"/>
                  <a:ea typeface="微软雅黑" pitchFamily="34" charset="-122"/>
                </a:rPr>
                <a:t>1</a:t>
              </a:r>
              <a:r>
                <a:rPr lang="zh-CN" altLang="en-US" sz="2000" dirty="0">
                  <a:latin typeface="Verdana" pitchFamily="34" charset="0"/>
                  <a:ea typeface="微软雅黑" pitchFamily="34" charset="-122"/>
                </a:rPr>
                <a:t>毫秒，然后承担上下文切换的任务，而</a:t>
              </a:r>
              <a:r>
                <a:rPr lang="en-US" altLang="zh-CN" sz="2000" dirty="0">
                  <a:latin typeface="Verdana" pitchFamily="34" charset="0"/>
                  <a:ea typeface="微软雅黑" pitchFamily="34" charset="-122"/>
                </a:rPr>
                <a:t>CPU</a:t>
              </a:r>
              <a:r>
                <a:rPr lang="zh-CN" altLang="en-US" sz="2000" dirty="0">
                  <a:latin typeface="Verdana" pitchFamily="34" charset="0"/>
                  <a:ea typeface="微软雅黑" pitchFamily="34" charset="-122"/>
                </a:rPr>
                <a:t>限制任务的执行</a:t>
              </a:r>
              <a:r>
                <a:rPr lang="en-US" altLang="zh-CN" sz="2000" dirty="0">
                  <a:latin typeface="Verdana" pitchFamily="34" charset="0"/>
                  <a:ea typeface="微软雅黑" pitchFamily="34" charset="-122"/>
                </a:rPr>
                <a:t>10</a:t>
              </a:r>
              <a:r>
                <a:rPr lang="zh-CN" altLang="en-US" sz="2000" dirty="0">
                  <a:latin typeface="Verdana" pitchFamily="34" charset="0"/>
                  <a:ea typeface="微软雅黑" pitchFamily="34" charset="-122"/>
                </a:rPr>
                <a:t>毫秒在承担一个上下文切换之前</a:t>
              </a:r>
              <a:r>
                <a:rPr lang="en-US" altLang="zh-CN" sz="2000" dirty="0">
                  <a:latin typeface="Verdana" pitchFamily="34" charset="0"/>
                  <a:ea typeface="微软雅黑" pitchFamily="34" charset="-122"/>
                </a:rPr>
                <a:t>) </a:t>
              </a:r>
              <a:r>
                <a:rPr lang="zh-CN" altLang="en-US" sz="2000" dirty="0">
                  <a:latin typeface="Verdana" pitchFamily="34" charset="0"/>
                  <a:ea typeface="微软雅黑" pitchFamily="34" charset="-122"/>
                </a:rPr>
                <a:t>。因此，</a:t>
              </a:r>
              <a:r>
                <a:rPr lang="en-US" altLang="zh-CN" sz="2000" dirty="0">
                  <a:latin typeface="Verdana" pitchFamily="34" charset="0"/>
                  <a:ea typeface="微软雅黑" pitchFamily="34" charset="-122"/>
                </a:rPr>
                <a:t>CPU</a:t>
              </a:r>
              <a:r>
                <a:rPr lang="zh-CN" altLang="en-US" sz="2000" dirty="0">
                  <a:latin typeface="Verdana" pitchFamily="34" charset="0"/>
                  <a:ea typeface="微软雅黑" pitchFamily="34" charset="-122"/>
                </a:rPr>
                <a:t>的利用率是</a:t>
              </a:r>
              <a:r>
                <a:rPr lang="en-US" altLang="zh-CN" sz="2000" dirty="0">
                  <a:latin typeface="Verdana" pitchFamily="34" charset="0"/>
                  <a:ea typeface="微软雅黑" pitchFamily="34" charset="-122"/>
                </a:rPr>
                <a:t>20/21.1*100=94%</a:t>
              </a:r>
              <a:r>
                <a:rPr lang="zh-CN" altLang="en-US" sz="2000" dirty="0">
                  <a:latin typeface="Verdana" pitchFamily="34" charset="0"/>
                  <a:ea typeface="微软雅黑" pitchFamily="34" charset="-122"/>
                </a:rPr>
                <a:t>。</a:t>
              </a:r>
            </a:p>
            <a:p>
              <a:pPr>
                <a:lnSpc>
                  <a:spcPct val="125000"/>
                </a:lnSpc>
              </a:pPr>
              <a:endParaRPr lang="zh-CN" altLang="en-US" sz="2000" dirty="0">
                <a:latin typeface="Verdana" pitchFamily="34" charset="0"/>
                <a:ea typeface="微软雅黑" pitchFamily="34" charset="-122"/>
              </a:endParaRPr>
            </a:p>
          </p:txBody>
        </p:sp>
      </p:grpSp>
    </p:spTree>
    <p:extLst>
      <p:ext uri="{BB962C8B-B14F-4D97-AF65-F5344CB8AC3E}">
        <p14:creationId xmlns:p14="http://schemas.microsoft.com/office/powerpoint/2010/main" val="102346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文本框 10"/>
          <p:cNvSpPr txBox="1">
            <a:spLocks noChangeArrowheads="1"/>
          </p:cNvSpPr>
          <p:nvPr/>
        </p:nvSpPr>
        <p:spPr bwMode="auto">
          <a:xfrm>
            <a:off x="695325" y="287338"/>
            <a:ext cx="5400675" cy="519112"/>
          </a:xfrm>
          <a:prstGeom prst="rect">
            <a:avLst/>
          </a:prstGeom>
          <a:noFill/>
          <a:ln w="9525">
            <a:noFill/>
            <a:miter lim="800000"/>
            <a:headEnd/>
            <a:tailEnd/>
          </a:ln>
        </p:spPr>
        <p:txBody>
          <a:bodyPr>
            <a:spAutoFit/>
          </a:bodyPr>
          <a:lstStyle/>
          <a:p>
            <a:r>
              <a:rPr lang="zh-CN" altLang="en-US" sz="2800" b="1" dirty="0">
                <a:latin typeface="微软雅黑" pitchFamily="34" charset="-122"/>
                <a:ea typeface="微软雅黑" pitchFamily="34" charset="-122"/>
              </a:rPr>
              <a:t>作业讲解</a:t>
            </a:r>
          </a:p>
        </p:txBody>
      </p:sp>
      <p:sp>
        <p:nvSpPr>
          <p:cNvPr id="9218" name="灯片编号占位符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D9E3D6-8C44-4A31-927D-353B3F14AB79}" type="slidenum">
              <a:rPr lang="zh-CN" altLang="en-US">
                <a:latin typeface="Verdana" pitchFamily="34" charset="0"/>
                <a:ea typeface="微软雅黑" pitchFamily="34" charset="-122"/>
              </a:rPr>
              <a:pPr fontAlgn="base">
                <a:spcBef>
                  <a:spcPct val="0"/>
                </a:spcBef>
                <a:spcAft>
                  <a:spcPct val="0"/>
                </a:spcAft>
              </a:pPr>
              <a:t>13</a:t>
            </a:fld>
            <a:endParaRPr lang="en-US" altLang="zh-CN">
              <a:latin typeface="Verdana" pitchFamily="34" charset="0"/>
              <a:ea typeface="微软雅黑" pitchFamily="34" charset="-122"/>
            </a:endParaRPr>
          </a:p>
        </p:txBody>
      </p:sp>
      <p:grpSp>
        <p:nvGrpSpPr>
          <p:cNvPr id="2" name="组合 1"/>
          <p:cNvGrpSpPr/>
          <p:nvPr/>
        </p:nvGrpSpPr>
        <p:grpSpPr>
          <a:xfrm>
            <a:off x="490571" y="935079"/>
            <a:ext cx="6120675" cy="720000"/>
            <a:chOff x="490571" y="935079"/>
            <a:chExt cx="6120675" cy="720000"/>
          </a:xfrm>
        </p:grpSpPr>
        <p:sp>
          <p:nvSpPr>
            <p:cNvPr id="12" name="椭圆 11"/>
            <p:cNvSpPr/>
            <p:nvPr/>
          </p:nvSpPr>
          <p:spPr>
            <a:xfrm>
              <a:off x="490571" y="935079"/>
              <a:ext cx="720000" cy="720000"/>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b="1" dirty="0">
                  <a:latin typeface="+mn-ea"/>
                </a:rPr>
                <a:t>8</a:t>
              </a:r>
              <a:endParaRPr lang="zh-CN" altLang="en-US" sz="3200" b="1" dirty="0">
                <a:latin typeface="+mn-ea"/>
              </a:endParaRPr>
            </a:p>
          </p:txBody>
        </p:sp>
        <p:sp>
          <p:nvSpPr>
            <p:cNvPr id="13" name="文本框 12"/>
            <p:cNvSpPr txBox="1">
              <a:spLocks noChangeArrowheads="1"/>
            </p:cNvSpPr>
            <p:nvPr/>
          </p:nvSpPr>
          <p:spPr bwMode="auto">
            <a:xfrm>
              <a:off x="1210571" y="1002692"/>
              <a:ext cx="5400675" cy="584775"/>
            </a:xfrm>
            <a:prstGeom prst="rect">
              <a:avLst/>
            </a:prstGeom>
            <a:noFill/>
            <a:ln w="9525">
              <a:noFill/>
              <a:miter lim="800000"/>
              <a:headEnd/>
              <a:tailEnd/>
            </a:ln>
          </p:spPr>
          <p:txBody>
            <a:bodyPr>
              <a:spAutoFit/>
            </a:bodyPr>
            <a:lstStyle/>
            <a:p>
              <a:r>
                <a:rPr lang="en-US" altLang="zh-CN" sz="3200" b="1" dirty="0">
                  <a:solidFill>
                    <a:schemeClr val="accent1"/>
                  </a:solidFill>
                  <a:latin typeface="微软雅黑" pitchFamily="34" charset="-122"/>
                  <a:ea typeface="微软雅黑" pitchFamily="34" charset="-122"/>
                </a:rPr>
                <a:t>CPU</a:t>
              </a:r>
              <a:r>
                <a:rPr lang="zh-CN" altLang="en-US" sz="3200" b="1" dirty="0">
                  <a:solidFill>
                    <a:schemeClr val="accent1"/>
                  </a:solidFill>
                  <a:latin typeface="微软雅黑" pitchFamily="34" charset="-122"/>
                  <a:ea typeface="微软雅黑" pitchFamily="34" charset="-122"/>
                </a:rPr>
                <a:t> </a:t>
              </a:r>
              <a:r>
                <a:rPr lang="en-US" altLang="zh-CN" sz="3200" b="1" dirty="0">
                  <a:solidFill>
                    <a:schemeClr val="accent1"/>
                  </a:solidFill>
                  <a:latin typeface="微软雅黑" pitchFamily="34" charset="-122"/>
                  <a:ea typeface="微软雅黑" pitchFamily="34" charset="-122"/>
                </a:rPr>
                <a:t>Scheduling</a:t>
              </a:r>
              <a:r>
                <a:rPr lang="zh-CN" altLang="en-US" sz="3200" b="1" dirty="0">
                  <a:solidFill>
                    <a:schemeClr val="accent1"/>
                  </a:solidFill>
                  <a:latin typeface="微软雅黑" pitchFamily="34" charset="-122"/>
                  <a:ea typeface="微软雅黑" pitchFamily="34" charset="-122"/>
                </a:rPr>
                <a:t> </a:t>
              </a:r>
            </a:p>
          </p:txBody>
        </p:sp>
      </p:grpSp>
      <p:grpSp>
        <p:nvGrpSpPr>
          <p:cNvPr id="8" name="组合 7"/>
          <p:cNvGrpSpPr>
            <a:grpSpLocks/>
          </p:cNvGrpSpPr>
          <p:nvPr/>
        </p:nvGrpSpPr>
        <p:grpSpPr bwMode="auto">
          <a:xfrm>
            <a:off x="1165270" y="1858297"/>
            <a:ext cx="9978011" cy="1799303"/>
            <a:chOff x="695323" y="2497154"/>
            <a:chExt cx="10801351" cy="1206798"/>
          </a:xfrm>
        </p:grpSpPr>
        <p:sp>
          <p:nvSpPr>
            <p:cNvPr id="9" name="矩形 8"/>
            <p:cNvSpPr/>
            <p:nvPr/>
          </p:nvSpPr>
          <p:spPr>
            <a:xfrm>
              <a:off x="695323" y="2500330"/>
              <a:ext cx="10801351" cy="1203622"/>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4"/>
            <p:cNvSpPr>
              <a:spLocks noChangeArrowheads="1"/>
            </p:cNvSpPr>
            <p:nvPr/>
          </p:nvSpPr>
          <p:spPr bwMode="auto">
            <a:xfrm>
              <a:off x="695323" y="2497154"/>
              <a:ext cx="10801351" cy="688895"/>
            </a:xfrm>
            <a:prstGeom prst="rect">
              <a:avLst/>
            </a:prstGeom>
            <a:noFill/>
            <a:ln w="9525">
              <a:noFill/>
              <a:miter lim="800000"/>
              <a:headEnd/>
              <a:tailEnd/>
            </a:ln>
          </p:spPr>
          <p:txBody>
            <a:bodyPr>
              <a:spAutoFit/>
            </a:bodyPr>
            <a:lstStyle/>
            <a:p>
              <a:pPr>
                <a:lnSpc>
                  <a:spcPct val="125000"/>
                </a:lnSpc>
              </a:pPr>
              <a:r>
                <a:rPr lang="en-US" altLang="zh-CN" sz="2000" b="1" dirty="0">
                  <a:solidFill>
                    <a:schemeClr val="accent1"/>
                  </a:solidFill>
                  <a:latin typeface="Verdana" pitchFamily="34" charset="0"/>
                  <a:ea typeface="微软雅黑" pitchFamily="34" charset="-122"/>
                </a:rPr>
                <a:t>Question</a:t>
              </a:r>
              <a:r>
                <a:rPr lang="zh-CN" altLang="en-US" sz="2000" b="1" dirty="0">
                  <a:solidFill>
                    <a:schemeClr val="accent1"/>
                  </a:solidFill>
                  <a:latin typeface="Verdana" pitchFamily="34" charset="0"/>
                  <a:ea typeface="微软雅黑" pitchFamily="34" charset="-122"/>
                </a:rPr>
                <a:t>：</a:t>
              </a:r>
              <a:endParaRPr lang="en-US" altLang="zh-CN" sz="2000" b="1" dirty="0">
                <a:solidFill>
                  <a:schemeClr val="accent1"/>
                </a:solidFill>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      Give an example to illustrate under what circumstances rate-monotonic scheduling is inferior to earliest-deadline-first scheduling in meeting the deadlines associated with processes?</a:t>
              </a:r>
            </a:p>
          </p:txBody>
        </p:sp>
      </p:grpSp>
    </p:spTree>
    <p:extLst>
      <p:ext uri="{BB962C8B-B14F-4D97-AF65-F5344CB8AC3E}">
        <p14:creationId xmlns:p14="http://schemas.microsoft.com/office/powerpoint/2010/main" val="2027645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文本框 10"/>
          <p:cNvSpPr txBox="1">
            <a:spLocks noChangeArrowheads="1"/>
          </p:cNvSpPr>
          <p:nvPr/>
        </p:nvSpPr>
        <p:spPr bwMode="auto">
          <a:xfrm>
            <a:off x="695325" y="287338"/>
            <a:ext cx="5400675" cy="519112"/>
          </a:xfrm>
          <a:prstGeom prst="rect">
            <a:avLst/>
          </a:prstGeom>
          <a:noFill/>
          <a:ln w="9525">
            <a:noFill/>
            <a:miter lim="800000"/>
            <a:headEnd/>
            <a:tailEnd/>
          </a:ln>
        </p:spPr>
        <p:txBody>
          <a:bodyPr>
            <a:spAutoFit/>
          </a:bodyPr>
          <a:lstStyle/>
          <a:p>
            <a:r>
              <a:rPr lang="zh-CN" altLang="en-US" sz="2800" b="1" dirty="0">
                <a:latin typeface="微软雅黑" pitchFamily="34" charset="-122"/>
                <a:ea typeface="微软雅黑" pitchFamily="34" charset="-122"/>
              </a:rPr>
              <a:t>作业讲解</a:t>
            </a:r>
          </a:p>
        </p:txBody>
      </p:sp>
      <p:sp>
        <p:nvSpPr>
          <p:cNvPr id="9218" name="灯片编号占位符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D9E3D6-8C44-4A31-927D-353B3F14AB79}" type="slidenum">
              <a:rPr lang="zh-CN" altLang="en-US">
                <a:latin typeface="Verdana" pitchFamily="34" charset="0"/>
                <a:ea typeface="微软雅黑" pitchFamily="34" charset="-122"/>
              </a:rPr>
              <a:pPr fontAlgn="base">
                <a:spcBef>
                  <a:spcPct val="0"/>
                </a:spcBef>
                <a:spcAft>
                  <a:spcPct val="0"/>
                </a:spcAft>
              </a:pPr>
              <a:t>14</a:t>
            </a:fld>
            <a:endParaRPr lang="en-US" altLang="zh-CN">
              <a:latin typeface="Verdana" pitchFamily="34" charset="0"/>
              <a:ea typeface="微软雅黑" pitchFamily="34" charset="-122"/>
            </a:endParaRPr>
          </a:p>
        </p:txBody>
      </p:sp>
      <p:grpSp>
        <p:nvGrpSpPr>
          <p:cNvPr id="2" name="组合 1"/>
          <p:cNvGrpSpPr/>
          <p:nvPr/>
        </p:nvGrpSpPr>
        <p:grpSpPr>
          <a:xfrm>
            <a:off x="490571" y="935079"/>
            <a:ext cx="6120675" cy="720000"/>
            <a:chOff x="490571" y="935079"/>
            <a:chExt cx="6120675" cy="720000"/>
          </a:xfrm>
        </p:grpSpPr>
        <p:sp>
          <p:nvSpPr>
            <p:cNvPr id="12" name="椭圆 11"/>
            <p:cNvSpPr/>
            <p:nvPr/>
          </p:nvSpPr>
          <p:spPr>
            <a:xfrm>
              <a:off x="490571" y="935079"/>
              <a:ext cx="720000" cy="720000"/>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b="1" dirty="0">
                  <a:latin typeface="+mn-ea"/>
                </a:rPr>
                <a:t>8</a:t>
              </a:r>
              <a:endParaRPr lang="zh-CN" altLang="en-US" sz="3200" b="1" dirty="0">
                <a:latin typeface="+mn-ea"/>
              </a:endParaRPr>
            </a:p>
          </p:txBody>
        </p:sp>
        <p:sp>
          <p:nvSpPr>
            <p:cNvPr id="13" name="文本框 12"/>
            <p:cNvSpPr txBox="1">
              <a:spLocks noChangeArrowheads="1"/>
            </p:cNvSpPr>
            <p:nvPr/>
          </p:nvSpPr>
          <p:spPr bwMode="auto">
            <a:xfrm>
              <a:off x="1210571" y="1002692"/>
              <a:ext cx="5400675" cy="584775"/>
            </a:xfrm>
            <a:prstGeom prst="rect">
              <a:avLst/>
            </a:prstGeom>
            <a:noFill/>
            <a:ln w="9525">
              <a:noFill/>
              <a:miter lim="800000"/>
              <a:headEnd/>
              <a:tailEnd/>
            </a:ln>
          </p:spPr>
          <p:txBody>
            <a:bodyPr>
              <a:spAutoFit/>
            </a:bodyPr>
            <a:lstStyle/>
            <a:p>
              <a:r>
                <a:rPr lang="en-US" altLang="zh-CN" sz="3200" b="1" dirty="0">
                  <a:solidFill>
                    <a:schemeClr val="accent1"/>
                  </a:solidFill>
                  <a:latin typeface="微软雅黑" pitchFamily="34" charset="-122"/>
                  <a:ea typeface="微软雅黑" pitchFamily="34" charset="-122"/>
                </a:rPr>
                <a:t>CPU</a:t>
              </a:r>
              <a:r>
                <a:rPr lang="zh-CN" altLang="en-US" sz="3200" b="1" dirty="0">
                  <a:solidFill>
                    <a:schemeClr val="accent1"/>
                  </a:solidFill>
                  <a:latin typeface="微软雅黑" pitchFamily="34" charset="-122"/>
                  <a:ea typeface="微软雅黑" pitchFamily="34" charset="-122"/>
                </a:rPr>
                <a:t> </a:t>
              </a:r>
              <a:r>
                <a:rPr lang="en-US" altLang="zh-CN" sz="3200" b="1" dirty="0">
                  <a:solidFill>
                    <a:schemeClr val="accent1"/>
                  </a:solidFill>
                  <a:latin typeface="微软雅黑" pitchFamily="34" charset="-122"/>
                  <a:ea typeface="微软雅黑" pitchFamily="34" charset="-122"/>
                </a:rPr>
                <a:t>Scheduling</a:t>
              </a:r>
              <a:r>
                <a:rPr lang="zh-CN" altLang="en-US" sz="3200" b="1" dirty="0">
                  <a:solidFill>
                    <a:schemeClr val="accent1"/>
                  </a:solidFill>
                  <a:latin typeface="微软雅黑" pitchFamily="34" charset="-122"/>
                  <a:ea typeface="微软雅黑" pitchFamily="34" charset="-122"/>
                </a:rPr>
                <a:t> </a:t>
              </a:r>
            </a:p>
          </p:txBody>
        </p:sp>
      </p:grpSp>
      <p:grpSp>
        <p:nvGrpSpPr>
          <p:cNvPr id="11" name="组合 10">
            <a:extLst>
              <a:ext uri="{FF2B5EF4-FFF2-40B4-BE49-F238E27FC236}">
                <a16:creationId xmlns:a16="http://schemas.microsoft.com/office/drawing/2014/main" id="{35BC3147-4B51-564F-A4C6-A806A932C0F8}"/>
              </a:ext>
            </a:extLst>
          </p:cNvPr>
          <p:cNvGrpSpPr>
            <a:grpSpLocks/>
          </p:cNvGrpSpPr>
          <p:nvPr/>
        </p:nvGrpSpPr>
        <p:grpSpPr bwMode="auto">
          <a:xfrm>
            <a:off x="1210570" y="1905458"/>
            <a:ext cx="9870717" cy="4134931"/>
            <a:chOff x="695323" y="2497154"/>
            <a:chExt cx="10801351" cy="1206798"/>
          </a:xfrm>
        </p:grpSpPr>
        <p:sp>
          <p:nvSpPr>
            <p:cNvPr id="14" name="矩形 13">
              <a:extLst>
                <a:ext uri="{FF2B5EF4-FFF2-40B4-BE49-F238E27FC236}">
                  <a16:creationId xmlns:a16="http://schemas.microsoft.com/office/drawing/2014/main" id="{6453202B-D891-FB4B-BF7E-C3113DB43A59}"/>
                </a:ext>
              </a:extLst>
            </p:cNvPr>
            <p:cNvSpPr/>
            <p:nvPr/>
          </p:nvSpPr>
          <p:spPr>
            <a:xfrm>
              <a:off x="695323" y="2500330"/>
              <a:ext cx="10801351" cy="1203622"/>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4">
              <a:extLst>
                <a:ext uri="{FF2B5EF4-FFF2-40B4-BE49-F238E27FC236}">
                  <a16:creationId xmlns:a16="http://schemas.microsoft.com/office/drawing/2014/main" id="{4C192395-EF56-6C46-AD8F-4FD0DC5DCFD4}"/>
                </a:ext>
              </a:extLst>
            </p:cNvPr>
            <p:cNvSpPr>
              <a:spLocks noChangeArrowheads="1"/>
            </p:cNvSpPr>
            <p:nvPr/>
          </p:nvSpPr>
          <p:spPr bwMode="auto">
            <a:xfrm>
              <a:off x="695323" y="2497154"/>
              <a:ext cx="10801351" cy="238956"/>
            </a:xfrm>
            <a:prstGeom prst="rect">
              <a:avLst/>
            </a:prstGeom>
            <a:noFill/>
            <a:ln w="9525">
              <a:noFill/>
              <a:miter lim="800000"/>
              <a:headEnd/>
              <a:tailEnd/>
            </a:ln>
          </p:spPr>
          <p:txBody>
            <a:bodyPr>
              <a:spAutoFit/>
            </a:bodyPr>
            <a:lstStyle/>
            <a:p>
              <a:pPr>
                <a:lnSpc>
                  <a:spcPct val="125000"/>
                </a:lnSpc>
              </a:pPr>
              <a:r>
                <a:rPr lang="en-US" altLang="zh-CN" sz="2000" b="1" dirty="0">
                  <a:solidFill>
                    <a:schemeClr val="accent1"/>
                  </a:solidFill>
                  <a:latin typeface="Verdana" pitchFamily="34" charset="0"/>
                  <a:ea typeface="微软雅黑" pitchFamily="34" charset="-122"/>
                </a:rPr>
                <a:t>Answer</a:t>
              </a:r>
              <a:r>
                <a:rPr lang="zh-CN" altLang="en-US" sz="2000" b="1" dirty="0">
                  <a:solidFill>
                    <a:schemeClr val="accent1"/>
                  </a:solidFill>
                  <a:latin typeface="Verdana" pitchFamily="34" charset="0"/>
                  <a:ea typeface="微软雅黑" pitchFamily="34" charset="-122"/>
                </a:rPr>
                <a:t>：</a:t>
              </a:r>
              <a:endParaRPr lang="en-US" altLang="zh-CN" sz="2000" b="1" dirty="0">
                <a:solidFill>
                  <a:schemeClr val="accent1"/>
                </a:solidFill>
                <a:latin typeface="Verdana" pitchFamily="34" charset="0"/>
                <a:ea typeface="微软雅黑" pitchFamily="34" charset="-122"/>
              </a:endParaRPr>
            </a:p>
            <a:p>
              <a:pPr>
                <a:lnSpc>
                  <a:spcPct val="125000"/>
                </a:lnSpc>
              </a:pPr>
              <a:r>
                <a:rPr lang="zh-CN" altLang="en-US" sz="2000" dirty="0">
                  <a:latin typeface="Verdana" pitchFamily="34" charset="0"/>
                  <a:ea typeface="微软雅黑" pitchFamily="34" charset="-122"/>
                </a:rPr>
                <a:t>可直接引用</a:t>
              </a:r>
              <a:r>
                <a:rPr lang="en-US" altLang="zh-CN" sz="2000" dirty="0">
                  <a:latin typeface="Verdana" pitchFamily="34" charset="0"/>
                  <a:ea typeface="微软雅黑" pitchFamily="34" charset="-122"/>
                </a:rPr>
                <a:t>ppt</a:t>
              </a:r>
              <a:r>
                <a:rPr lang="zh-CN" altLang="en-US" sz="2000" dirty="0">
                  <a:latin typeface="Verdana" pitchFamily="34" charset="0"/>
                  <a:ea typeface="微软雅黑" pitchFamily="34" charset="-122"/>
                </a:rPr>
                <a:t>中的例子：</a:t>
              </a:r>
              <a:endParaRPr lang="en-US" altLang="zh-CN" sz="2000" dirty="0">
                <a:latin typeface="Verdana" pitchFamily="34" charset="0"/>
                <a:ea typeface="微软雅黑" pitchFamily="34" charset="-122"/>
              </a:endParaRPr>
            </a:p>
          </p:txBody>
        </p:sp>
      </p:grpSp>
      <p:pic>
        <p:nvPicPr>
          <p:cNvPr id="3073" name="Picture 1" descr="page5image61496432">
            <a:extLst>
              <a:ext uri="{FF2B5EF4-FFF2-40B4-BE49-F238E27FC236}">
                <a16:creationId xmlns:a16="http://schemas.microsoft.com/office/drawing/2014/main" id="{D256378B-F7FA-2649-BC12-A755EE26B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850" y="2797082"/>
            <a:ext cx="9437499" cy="145531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page5image61496432">
            <a:extLst>
              <a:ext uri="{FF2B5EF4-FFF2-40B4-BE49-F238E27FC236}">
                <a16:creationId xmlns:a16="http://schemas.microsoft.com/office/drawing/2014/main" id="{7F8E88AA-2483-6941-8721-D5576C6A8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850" y="4401183"/>
            <a:ext cx="9449566" cy="145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39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框 10"/>
          <p:cNvSpPr txBox="1">
            <a:spLocks noChangeArrowheads="1"/>
          </p:cNvSpPr>
          <p:nvPr/>
        </p:nvSpPr>
        <p:spPr bwMode="auto">
          <a:xfrm>
            <a:off x="695325" y="287338"/>
            <a:ext cx="10801350" cy="523875"/>
          </a:xfrm>
          <a:prstGeom prst="rect">
            <a:avLst/>
          </a:prstGeom>
          <a:noFill/>
          <a:ln w="9525">
            <a:noFill/>
            <a:miter lim="800000"/>
            <a:headEnd/>
            <a:tailEnd/>
          </a:ln>
        </p:spPr>
        <p:txBody>
          <a:bodyPr>
            <a:spAutoFit/>
          </a:bodyPr>
          <a:lstStyle/>
          <a:p>
            <a:r>
              <a:rPr lang="zh-CN" altLang="en-US" sz="2800" b="1" dirty="0">
                <a:latin typeface="微软雅黑" pitchFamily="34" charset="-122"/>
                <a:ea typeface="微软雅黑" pitchFamily="34" charset="-122"/>
              </a:rPr>
              <a:t>作业得分</a:t>
            </a:r>
          </a:p>
        </p:txBody>
      </p:sp>
      <p:sp>
        <p:nvSpPr>
          <p:cNvPr id="24579" name="灯片编号占位符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D6DBDD8-F9B9-42D8-AD62-17AACEE12D9F}" type="slidenum">
              <a:rPr lang="zh-CN" altLang="en-US">
                <a:latin typeface="Verdana" pitchFamily="34" charset="0"/>
                <a:ea typeface="微软雅黑" pitchFamily="34" charset="-122"/>
              </a:rPr>
              <a:pPr fontAlgn="base">
                <a:spcBef>
                  <a:spcPct val="0"/>
                </a:spcBef>
                <a:spcAft>
                  <a:spcPct val="0"/>
                </a:spcAft>
              </a:pPr>
              <a:t>15</a:t>
            </a:fld>
            <a:endParaRPr lang="en-US" altLang="zh-CN">
              <a:latin typeface="Verdana" pitchFamily="34" charset="0"/>
              <a:ea typeface="微软雅黑" pitchFamily="34" charset="-122"/>
            </a:endParaRPr>
          </a:p>
        </p:txBody>
      </p:sp>
      <p:pic>
        <p:nvPicPr>
          <p:cNvPr id="5" name="图片 4">
            <a:extLst>
              <a:ext uri="{FF2B5EF4-FFF2-40B4-BE49-F238E27FC236}">
                <a16:creationId xmlns:a16="http://schemas.microsoft.com/office/drawing/2014/main" id="{C6F7860F-AA32-684D-8D06-8E58171DC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795" y="1024934"/>
            <a:ext cx="8191607" cy="460222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文本框 10"/>
          <p:cNvSpPr txBox="1">
            <a:spLocks noChangeArrowheads="1"/>
          </p:cNvSpPr>
          <p:nvPr/>
        </p:nvSpPr>
        <p:spPr bwMode="auto">
          <a:xfrm>
            <a:off x="695325" y="287338"/>
            <a:ext cx="10801350" cy="523875"/>
          </a:xfrm>
          <a:prstGeom prst="rect">
            <a:avLst/>
          </a:prstGeom>
          <a:noFill/>
          <a:ln w="9525">
            <a:noFill/>
            <a:miter lim="800000"/>
            <a:headEnd/>
            <a:tailEnd/>
          </a:ln>
        </p:spPr>
        <p:txBody>
          <a:bodyPr>
            <a:spAutoFit/>
          </a:bodyPr>
          <a:lstStyle/>
          <a:p>
            <a:r>
              <a:rPr lang="zh-CN" altLang="en-US" sz="2800" b="1" dirty="0">
                <a:latin typeface="微软雅黑" pitchFamily="34" charset="-122"/>
                <a:ea typeface="微软雅黑" pitchFamily="34" charset="-122"/>
              </a:rPr>
              <a:t>作业总结</a:t>
            </a:r>
          </a:p>
        </p:txBody>
      </p:sp>
      <p:sp>
        <p:nvSpPr>
          <p:cNvPr id="26626" name="灯片编号占位符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7E163-64FA-4084-BDA3-3BFC7D9066B2}" type="slidenum">
              <a:rPr lang="zh-CN" altLang="en-US">
                <a:latin typeface="Verdana" pitchFamily="34" charset="0"/>
                <a:ea typeface="微软雅黑" pitchFamily="34" charset="-122"/>
              </a:rPr>
              <a:pPr fontAlgn="base">
                <a:spcBef>
                  <a:spcPct val="0"/>
                </a:spcBef>
                <a:spcAft>
                  <a:spcPct val="0"/>
                </a:spcAft>
              </a:pPr>
              <a:t>16</a:t>
            </a:fld>
            <a:endParaRPr lang="en-US" altLang="zh-CN">
              <a:latin typeface="Verdana" pitchFamily="34" charset="0"/>
              <a:ea typeface="微软雅黑" pitchFamily="34" charset="-122"/>
            </a:endParaRPr>
          </a:p>
        </p:txBody>
      </p:sp>
      <p:sp>
        <p:nvSpPr>
          <p:cNvPr id="10" name="椭圆 9"/>
          <p:cNvSpPr/>
          <p:nvPr/>
        </p:nvSpPr>
        <p:spPr>
          <a:xfrm>
            <a:off x="738188" y="1546077"/>
            <a:ext cx="858837" cy="8572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mn-ea"/>
              </a:rPr>
              <a:t>1</a:t>
            </a:r>
            <a:endParaRPr lang="zh-CN" altLang="en-US" sz="2400" b="1" dirty="0">
              <a:latin typeface="+mn-ea"/>
            </a:endParaRPr>
          </a:p>
        </p:txBody>
      </p:sp>
      <p:grpSp>
        <p:nvGrpSpPr>
          <p:cNvPr id="2" name="组合 1"/>
          <p:cNvGrpSpPr>
            <a:grpSpLocks/>
          </p:cNvGrpSpPr>
          <p:nvPr/>
        </p:nvGrpSpPr>
        <p:grpSpPr bwMode="auto">
          <a:xfrm>
            <a:off x="1597025" y="1315244"/>
            <a:ext cx="9899650" cy="1408967"/>
            <a:chOff x="1596571" y="751803"/>
            <a:chExt cx="9900104" cy="1409525"/>
          </a:xfrm>
        </p:grpSpPr>
        <p:sp>
          <p:nvSpPr>
            <p:cNvPr id="17" name="矩形 16"/>
            <p:cNvSpPr/>
            <p:nvPr/>
          </p:nvSpPr>
          <p:spPr>
            <a:xfrm>
              <a:off x="1596571" y="1193949"/>
              <a:ext cx="9900104" cy="967379"/>
            </a:xfrm>
            <a:prstGeom prst="rect">
              <a:avLst/>
            </a:prstGeom>
          </p:spPr>
          <p:txBody>
            <a:bodyPr>
              <a:spAutoFit/>
            </a:bodyPr>
            <a:lstStyle/>
            <a:p>
              <a:pPr fontAlgn="auto">
                <a:lnSpc>
                  <a:spcPct val="125000"/>
                </a:lnSpc>
                <a:spcBef>
                  <a:spcPts val="0"/>
                </a:spcBef>
                <a:spcAft>
                  <a:spcPts val="0"/>
                </a:spcAft>
                <a:defRPr/>
              </a:pPr>
              <a:r>
                <a:rPr lang="zh-CN" altLang="en-US" sz="2400" dirty="0">
                  <a:latin typeface="+mn-ea"/>
                  <a:ea typeface="+mn-ea"/>
                </a:rPr>
                <a:t>第六次作业的整体难度不高，主要考察了进程的死锁和调度方面的知识，由于概念题较多故整体出错率较低。</a:t>
              </a:r>
              <a:endParaRPr lang="en-US" altLang="zh-CN" sz="2400" dirty="0">
                <a:latin typeface="+mn-ea"/>
                <a:ea typeface="+mn-ea"/>
              </a:endParaRPr>
            </a:p>
          </p:txBody>
        </p:sp>
        <p:sp>
          <p:nvSpPr>
            <p:cNvPr id="18" name="矩形 17"/>
            <p:cNvSpPr/>
            <p:nvPr/>
          </p:nvSpPr>
          <p:spPr>
            <a:xfrm>
              <a:off x="1596571" y="751803"/>
              <a:ext cx="9900104" cy="461848"/>
            </a:xfrm>
            <a:prstGeom prst="rect">
              <a:avLst/>
            </a:prstGeom>
          </p:spPr>
          <p:txBody>
            <a:bodyPr>
              <a:spAutoFit/>
            </a:bodyPr>
            <a:lstStyle/>
            <a:p>
              <a:pPr fontAlgn="auto">
                <a:spcBef>
                  <a:spcPts val="0"/>
                </a:spcBef>
                <a:spcAft>
                  <a:spcPts val="0"/>
                </a:spcAft>
                <a:defRPr/>
              </a:pPr>
              <a:r>
                <a:rPr lang="zh-CN" altLang="en-US" sz="2400" b="1" dirty="0">
                  <a:solidFill>
                    <a:schemeClr val="accent1"/>
                  </a:solidFill>
                  <a:latin typeface="+mn-ea"/>
                  <a:ea typeface="+mn-ea"/>
                </a:rPr>
                <a:t>整体难度</a:t>
              </a:r>
              <a:endParaRPr lang="en-US" altLang="zh-CN" sz="2400" b="1" dirty="0">
                <a:solidFill>
                  <a:schemeClr val="accent1"/>
                </a:solidFill>
                <a:latin typeface="+mn-ea"/>
                <a:ea typeface="+mn-ea"/>
              </a:endParaRPr>
            </a:p>
          </p:txBody>
        </p:sp>
      </p:grpSp>
      <p:sp>
        <p:nvSpPr>
          <p:cNvPr id="13" name="椭圆 12"/>
          <p:cNvSpPr/>
          <p:nvPr/>
        </p:nvSpPr>
        <p:spPr>
          <a:xfrm>
            <a:off x="738188" y="3771965"/>
            <a:ext cx="858837" cy="8588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mn-ea"/>
              </a:rPr>
              <a:t>2</a:t>
            </a:r>
            <a:endParaRPr lang="zh-CN" altLang="en-US" sz="2400" b="1" dirty="0">
              <a:latin typeface="+mn-ea"/>
            </a:endParaRPr>
          </a:p>
        </p:txBody>
      </p:sp>
      <p:grpSp>
        <p:nvGrpSpPr>
          <p:cNvPr id="21" name="组合 20"/>
          <p:cNvGrpSpPr>
            <a:grpSpLocks/>
          </p:cNvGrpSpPr>
          <p:nvPr/>
        </p:nvGrpSpPr>
        <p:grpSpPr bwMode="auto">
          <a:xfrm>
            <a:off x="1597025" y="3537906"/>
            <a:ext cx="9899650" cy="1412194"/>
            <a:chOff x="1596571" y="748746"/>
            <a:chExt cx="9900104" cy="1410862"/>
          </a:xfrm>
        </p:grpSpPr>
        <p:sp>
          <p:nvSpPr>
            <p:cNvPr id="22" name="矩形 21"/>
            <p:cNvSpPr/>
            <p:nvPr/>
          </p:nvSpPr>
          <p:spPr>
            <a:xfrm>
              <a:off x="1596571" y="1193524"/>
              <a:ext cx="9900104" cy="966084"/>
            </a:xfrm>
            <a:prstGeom prst="rect">
              <a:avLst/>
            </a:prstGeom>
          </p:spPr>
          <p:txBody>
            <a:bodyPr>
              <a:spAutoFit/>
            </a:bodyPr>
            <a:lstStyle/>
            <a:p>
              <a:pPr fontAlgn="auto">
                <a:lnSpc>
                  <a:spcPct val="125000"/>
                </a:lnSpc>
                <a:spcBef>
                  <a:spcPts val="0"/>
                </a:spcBef>
                <a:spcAft>
                  <a:spcPts val="0"/>
                </a:spcAft>
                <a:defRPr/>
              </a:pPr>
              <a:r>
                <a:rPr lang="zh-CN" altLang="en-US" sz="2400" dirty="0">
                  <a:latin typeface="+mn-ea"/>
                  <a:ea typeface="+mn-ea"/>
                </a:rPr>
                <a:t>此次作业的主要错误集中在最后两题上，第</a:t>
              </a:r>
              <a:r>
                <a:rPr lang="en-US" altLang="zh-CN" sz="2400" dirty="0">
                  <a:latin typeface="+mn-ea"/>
                  <a:ea typeface="+mn-ea"/>
                </a:rPr>
                <a:t>7</a:t>
              </a:r>
              <a:r>
                <a:rPr lang="zh-CN" altLang="en-US" sz="2400" dirty="0">
                  <a:latin typeface="+mn-ea"/>
                  <a:ea typeface="+mn-ea"/>
                </a:rPr>
                <a:t>题主要错误为对题目理解出错，第八题主要错误为没有举出具体的调度例子。</a:t>
              </a:r>
              <a:endParaRPr lang="en-US" altLang="zh-CN" sz="2400" dirty="0">
                <a:latin typeface="+mn-ea"/>
                <a:ea typeface="+mn-ea"/>
              </a:endParaRPr>
            </a:p>
          </p:txBody>
        </p:sp>
        <p:sp>
          <p:nvSpPr>
            <p:cNvPr id="23" name="矩形 22"/>
            <p:cNvSpPr/>
            <p:nvPr/>
          </p:nvSpPr>
          <p:spPr>
            <a:xfrm>
              <a:off x="1596571" y="748746"/>
              <a:ext cx="9900104" cy="461229"/>
            </a:xfrm>
            <a:prstGeom prst="rect">
              <a:avLst/>
            </a:prstGeom>
          </p:spPr>
          <p:txBody>
            <a:bodyPr>
              <a:spAutoFit/>
            </a:bodyPr>
            <a:lstStyle/>
            <a:p>
              <a:pPr fontAlgn="auto">
                <a:spcBef>
                  <a:spcPts val="0"/>
                </a:spcBef>
                <a:spcAft>
                  <a:spcPts val="0"/>
                </a:spcAft>
                <a:defRPr/>
              </a:pPr>
              <a:r>
                <a:rPr lang="zh-CN" altLang="en-US" sz="2400" b="1" dirty="0">
                  <a:solidFill>
                    <a:schemeClr val="accent1"/>
                  </a:solidFill>
                  <a:latin typeface="+mn-ea"/>
                  <a:ea typeface="+mn-ea"/>
                </a:rPr>
                <a:t>错误分析</a:t>
              </a:r>
              <a:endParaRPr lang="en-US" altLang="zh-CN" sz="2400" b="1" dirty="0">
                <a:solidFill>
                  <a:schemeClr val="accent1"/>
                </a:solidFill>
                <a:latin typeface="+mn-ea"/>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2" presetClass="entr" presetSubtype="2" fill="hold" nodeType="withEffect">
                                  <p:stCondLst>
                                    <p:cond delay="30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1+#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60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1+#ppt_w/2"/>
                                          </p:val>
                                        </p:tav>
                                        <p:tav tm="100000">
                                          <p:val>
                                            <p:strVal val="#ppt_x"/>
                                          </p:val>
                                        </p:tav>
                                      </p:tavLst>
                                    </p:anim>
                                    <p:anim calcmode="lin" valueType="num">
                                      <p:cBhvr additive="base">
                                        <p:cTn id="22"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文本框 10"/>
          <p:cNvSpPr txBox="1">
            <a:spLocks noChangeArrowheads="1"/>
          </p:cNvSpPr>
          <p:nvPr/>
        </p:nvSpPr>
        <p:spPr bwMode="auto">
          <a:xfrm>
            <a:off x="695325" y="287338"/>
            <a:ext cx="5400675" cy="519112"/>
          </a:xfrm>
          <a:prstGeom prst="rect">
            <a:avLst/>
          </a:prstGeom>
          <a:noFill/>
          <a:ln w="9525">
            <a:noFill/>
            <a:miter lim="800000"/>
            <a:headEnd/>
            <a:tailEnd/>
          </a:ln>
        </p:spPr>
        <p:txBody>
          <a:bodyPr>
            <a:spAutoFit/>
          </a:bodyPr>
          <a:lstStyle/>
          <a:p>
            <a:r>
              <a:rPr lang="zh-CN" altLang="en-US" sz="2800" b="1" dirty="0">
                <a:latin typeface="微软雅黑" pitchFamily="34" charset="-122"/>
                <a:ea typeface="微软雅黑" pitchFamily="34" charset="-122"/>
              </a:rPr>
              <a:t>作业讲解</a:t>
            </a:r>
          </a:p>
        </p:txBody>
      </p:sp>
      <p:sp>
        <p:nvSpPr>
          <p:cNvPr id="9218" name="灯片编号占位符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D9E3D6-8C44-4A31-927D-353B3F14AB79}" type="slidenum">
              <a:rPr lang="zh-CN" altLang="en-US">
                <a:latin typeface="Verdana" pitchFamily="34" charset="0"/>
                <a:ea typeface="微软雅黑" pitchFamily="34" charset="-122"/>
              </a:rPr>
              <a:pPr fontAlgn="base">
                <a:spcBef>
                  <a:spcPct val="0"/>
                </a:spcBef>
                <a:spcAft>
                  <a:spcPct val="0"/>
                </a:spcAft>
              </a:pPr>
              <a:t>2</a:t>
            </a:fld>
            <a:endParaRPr lang="en-US" altLang="zh-CN">
              <a:latin typeface="Verdana" pitchFamily="34" charset="0"/>
              <a:ea typeface="微软雅黑" pitchFamily="34" charset="-122"/>
            </a:endParaRPr>
          </a:p>
        </p:txBody>
      </p:sp>
      <p:grpSp>
        <p:nvGrpSpPr>
          <p:cNvPr id="2" name="组合 1"/>
          <p:cNvGrpSpPr/>
          <p:nvPr/>
        </p:nvGrpSpPr>
        <p:grpSpPr>
          <a:xfrm>
            <a:off x="490571" y="935079"/>
            <a:ext cx="6120675" cy="720000"/>
            <a:chOff x="490571" y="935079"/>
            <a:chExt cx="6120675" cy="720000"/>
          </a:xfrm>
        </p:grpSpPr>
        <p:sp>
          <p:nvSpPr>
            <p:cNvPr id="12" name="椭圆 11"/>
            <p:cNvSpPr/>
            <p:nvPr/>
          </p:nvSpPr>
          <p:spPr>
            <a:xfrm>
              <a:off x="490571" y="935079"/>
              <a:ext cx="720000" cy="720000"/>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b="1" dirty="0">
                  <a:latin typeface="+mn-ea"/>
                </a:rPr>
                <a:t>1</a:t>
              </a:r>
              <a:endParaRPr lang="zh-CN" altLang="en-US" sz="3200" b="1" dirty="0">
                <a:latin typeface="+mn-ea"/>
              </a:endParaRPr>
            </a:p>
          </p:txBody>
        </p:sp>
        <p:sp>
          <p:nvSpPr>
            <p:cNvPr id="13" name="文本框 12"/>
            <p:cNvSpPr txBox="1">
              <a:spLocks noChangeArrowheads="1"/>
            </p:cNvSpPr>
            <p:nvPr/>
          </p:nvSpPr>
          <p:spPr bwMode="auto">
            <a:xfrm>
              <a:off x="1210571" y="1002692"/>
              <a:ext cx="5400675" cy="584775"/>
            </a:xfrm>
            <a:prstGeom prst="rect">
              <a:avLst/>
            </a:prstGeom>
            <a:noFill/>
            <a:ln w="9525">
              <a:noFill/>
              <a:miter lim="800000"/>
              <a:headEnd/>
              <a:tailEnd/>
            </a:ln>
          </p:spPr>
          <p:txBody>
            <a:bodyPr>
              <a:spAutoFit/>
            </a:bodyPr>
            <a:lstStyle/>
            <a:p>
              <a:r>
                <a:rPr lang="en-US" altLang="zh-CN" sz="3200" b="1" dirty="0">
                  <a:solidFill>
                    <a:schemeClr val="accent1"/>
                  </a:solidFill>
                  <a:latin typeface="微软雅黑" pitchFamily="34" charset="-122"/>
                  <a:ea typeface="微软雅黑" pitchFamily="34" charset="-122"/>
                </a:rPr>
                <a:t>Semaphore</a:t>
              </a:r>
              <a:endParaRPr lang="zh-CN" altLang="en-US" sz="3200" b="1" dirty="0">
                <a:solidFill>
                  <a:schemeClr val="accent1"/>
                </a:solidFill>
                <a:latin typeface="微软雅黑" pitchFamily="34" charset="-122"/>
                <a:ea typeface="微软雅黑" pitchFamily="34" charset="-122"/>
              </a:endParaRPr>
            </a:p>
          </p:txBody>
        </p:sp>
      </p:grpSp>
      <p:grpSp>
        <p:nvGrpSpPr>
          <p:cNvPr id="8" name="组合 7"/>
          <p:cNvGrpSpPr>
            <a:grpSpLocks/>
          </p:cNvGrpSpPr>
          <p:nvPr/>
        </p:nvGrpSpPr>
        <p:grpSpPr bwMode="auto">
          <a:xfrm>
            <a:off x="1094306" y="1852272"/>
            <a:ext cx="5445976" cy="4440040"/>
            <a:chOff x="695323" y="2497154"/>
            <a:chExt cx="10801351" cy="1206798"/>
          </a:xfrm>
        </p:grpSpPr>
        <p:sp>
          <p:nvSpPr>
            <p:cNvPr id="9" name="矩形 8"/>
            <p:cNvSpPr/>
            <p:nvPr/>
          </p:nvSpPr>
          <p:spPr>
            <a:xfrm>
              <a:off x="695323" y="2500330"/>
              <a:ext cx="10801351" cy="1203622"/>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4"/>
            <p:cNvSpPr>
              <a:spLocks noChangeArrowheads="1"/>
            </p:cNvSpPr>
            <p:nvPr/>
          </p:nvSpPr>
          <p:spPr bwMode="auto">
            <a:xfrm>
              <a:off x="695323" y="2497154"/>
              <a:ext cx="10801351" cy="1155040"/>
            </a:xfrm>
            <a:prstGeom prst="rect">
              <a:avLst/>
            </a:prstGeom>
            <a:noFill/>
            <a:ln w="9525">
              <a:noFill/>
              <a:miter lim="800000"/>
              <a:headEnd/>
              <a:tailEnd/>
            </a:ln>
          </p:spPr>
          <p:txBody>
            <a:bodyPr>
              <a:spAutoFit/>
            </a:bodyPr>
            <a:lstStyle/>
            <a:p>
              <a:pPr>
                <a:lnSpc>
                  <a:spcPct val="125000"/>
                </a:lnSpc>
              </a:pPr>
              <a:r>
                <a:rPr lang="en-US" altLang="zh-CN" sz="2000" b="1" dirty="0">
                  <a:solidFill>
                    <a:schemeClr val="accent1"/>
                  </a:solidFill>
                  <a:latin typeface="Verdana" pitchFamily="34" charset="0"/>
                  <a:ea typeface="微软雅黑" pitchFamily="34" charset="-122"/>
                </a:rPr>
                <a:t>Question</a:t>
              </a:r>
              <a:r>
                <a:rPr lang="zh-CN" altLang="en-US" sz="2000" b="1" dirty="0">
                  <a:solidFill>
                    <a:schemeClr val="accent1"/>
                  </a:solidFill>
                  <a:latin typeface="Verdana" pitchFamily="34" charset="0"/>
                  <a:ea typeface="微软雅黑" pitchFamily="34" charset="-122"/>
                </a:rPr>
                <a:t>：</a:t>
              </a:r>
              <a:endParaRPr lang="en-US" altLang="zh-CN" sz="2000" b="1" dirty="0">
                <a:solidFill>
                  <a:schemeClr val="accent1"/>
                </a:solidFill>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      Servers can be designed to limit the number of open connections. For example, a server may wish to have only N socket connections at any point in time. As soon as N connections are made, the server will not accept another incoming connection until an existing connection is released. Use semaphores to limit the number of concurrent connections in the server.</a:t>
              </a:r>
            </a:p>
          </p:txBody>
        </p:sp>
      </p:grpSp>
      <p:grpSp>
        <p:nvGrpSpPr>
          <p:cNvPr id="11" name="组合 10">
            <a:extLst>
              <a:ext uri="{FF2B5EF4-FFF2-40B4-BE49-F238E27FC236}">
                <a16:creationId xmlns:a16="http://schemas.microsoft.com/office/drawing/2014/main" id="{35BC3147-4B51-564F-A4C6-A806A932C0F8}"/>
              </a:ext>
            </a:extLst>
          </p:cNvPr>
          <p:cNvGrpSpPr>
            <a:grpSpLocks/>
          </p:cNvGrpSpPr>
          <p:nvPr/>
        </p:nvGrpSpPr>
        <p:grpSpPr bwMode="auto">
          <a:xfrm>
            <a:off x="6916505" y="1847415"/>
            <a:ext cx="4071793" cy="4444897"/>
            <a:chOff x="695323" y="2497154"/>
            <a:chExt cx="10801351" cy="1206798"/>
          </a:xfrm>
        </p:grpSpPr>
        <p:sp>
          <p:nvSpPr>
            <p:cNvPr id="14" name="矩形 13">
              <a:extLst>
                <a:ext uri="{FF2B5EF4-FFF2-40B4-BE49-F238E27FC236}">
                  <a16:creationId xmlns:a16="http://schemas.microsoft.com/office/drawing/2014/main" id="{6453202B-D891-FB4B-BF7E-C3113DB43A59}"/>
                </a:ext>
              </a:extLst>
            </p:cNvPr>
            <p:cNvSpPr/>
            <p:nvPr/>
          </p:nvSpPr>
          <p:spPr>
            <a:xfrm>
              <a:off x="695323" y="2500330"/>
              <a:ext cx="10801351" cy="1203622"/>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4">
              <a:extLst>
                <a:ext uri="{FF2B5EF4-FFF2-40B4-BE49-F238E27FC236}">
                  <a16:creationId xmlns:a16="http://schemas.microsoft.com/office/drawing/2014/main" id="{4C192395-EF56-6C46-AD8F-4FD0DC5DCFD4}"/>
                </a:ext>
              </a:extLst>
            </p:cNvPr>
            <p:cNvSpPr>
              <a:spLocks noChangeArrowheads="1"/>
            </p:cNvSpPr>
            <p:nvPr/>
          </p:nvSpPr>
          <p:spPr bwMode="auto">
            <a:xfrm>
              <a:off x="695323" y="2497154"/>
              <a:ext cx="10801351" cy="969638"/>
            </a:xfrm>
            <a:prstGeom prst="rect">
              <a:avLst/>
            </a:prstGeom>
            <a:noFill/>
            <a:ln w="9525">
              <a:noFill/>
              <a:miter lim="800000"/>
              <a:headEnd/>
              <a:tailEnd/>
            </a:ln>
          </p:spPr>
          <p:txBody>
            <a:bodyPr>
              <a:spAutoFit/>
            </a:bodyPr>
            <a:lstStyle/>
            <a:p>
              <a:pPr>
                <a:lnSpc>
                  <a:spcPct val="125000"/>
                </a:lnSpc>
              </a:pPr>
              <a:r>
                <a:rPr lang="en-US" altLang="zh-CN" sz="2000" b="1" dirty="0">
                  <a:solidFill>
                    <a:schemeClr val="accent1"/>
                  </a:solidFill>
                  <a:latin typeface="Verdana" pitchFamily="34" charset="0"/>
                  <a:ea typeface="微软雅黑" pitchFamily="34" charset="-122"/>
                </a:rPr>
                <a:t>Answer</a:t>
              </a:r>
              <a:r>
                <a:rPr lang="en-US" altLang="zh-CN" sz="2000" b="1" dirty="0">
                  <a:solidFill>
                    <a:schemeClr val="accent1"/>
                  </a:solidFill>
                  <a:latin typeface="Verdana" pitchFamily="34" charset="0"/>
                  <a:ea typeface="微软雅黑" pitchFamily="34" charset="-122"/>
                  <a:sym typeface="Wingdings" pitchFamily="2" charset="2"/>
                </a:rPr>
                <a:t>:(</a:t>
              </a:r>
              <a:r>
                <a:rPr lang="zh-CN" altLang="en-US" sz="2000" b="1" dirty="0">
                  <a:solidFill>
                    <a:schemeClr val="accent1"/>
                  </a:solidFill>
                  <a:latin typeface="Verdana" pitchFamily="34" charset="0"/>
                  <a:ea typeface="微软雅黑" pitchFamily="34" charset="-122"/>
                  <a:sym typeface="Wingdings" pitchFamily="2" charset="2"/>
                </a:rPr>
                <a:t>仅提供设计原则</a:t>
              </a:r>
              <a:r>
                <a:rPr lang="en-US" altLang="zh-CN" sz="2000" b="1" dirty="0">
                  <a:solidFill>
                    <a:schemeClr val="accent1"/>
                  </a:solidFill>
                  <a:latin typeface="Verdana" pitchFamily="34" charset="0"/>
                  <a:ea typeface="微软雅黑" pitchFamily="34" charset="-122"/>
                  <a:sym typeface="Wingdings" pitchFamily="2" charset="2"/>
                </a:rPr>
                <a:t>)</a:t>
              </a:r>
              <a:endParaRPr lang="en-US" altLang="zh-CN" sz="2000" b="1" dirty="0">
                <a:solidFill>
                  <a:schemeClr val="accent1"/>
                </a:solidFill>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A</a:t>
              </a:r>
              <a:r>
                <a:rPr lang="zh-CN" altLang="en-US" sz="2000" dirty="0">
                  <a:latin typeface="Verdana" pitchFamily="34" charset="0"/>
                  <a:ea typeface="微软雅黑" pitchFamily="34" charset="-122"/>
                </a:rPr>
                <a:t>）初始化一信号量</a:t>
              </a:r>
              <a:r>
                <a:rPr lang="en-US" altLang="zh-CN" sz="2000" dirty="0">
                  <a:latin typeface="Verdana" pitchFamily="34" charset="0"/>
                  <a:ea typeface="微软雅黑" pitchFamily="34" charset="-122"/>
                </a:rPr>
                <a:t>q</a:t>
              </a:r>
              <a:r>
                <a:rPr lang="zh-CN" altLang="en-US" sz="2000" dirty="0">
                  <a:latin typeface="Verdana" pitchFamily="34" charset="0"/>
                  <a:ea typeface="微软雅黑" pitchFamily="34" charset="-122"/>
                </a:rPr>
                <a:t>的最大值为支持的最大</a:t>
              </a:r>
              <a:r>
                <a:rPr lang="en-US" altLang="zh-CN" sz="2000" dirty="0" err="1">
                  <a:latin typeface="Verdana" pitchFamily="34" charset="0"/>
                  <a:ea typeface="微软雅黑" pitchFamily="34" charset="-122"/>
                </a:rPr>
                <a:t>socker</a:t>
              </a:r>
              <a:r>
                <a:rPr lang="zh-CN" altLang="en-US" sz="2000" dirty="0">
                  <a:latin typeface="Verdana" pitchFamily="34" charset="0"/>
                  <a:ea typeface="微软雅黑" pitchFamily="34" charset="-122"/>
                </a:rPr>
                <a:t>连接数</a:t>
              </a:r>
              <a:r>
                <a:rPr lang="en-US" altLang="zh-CN" sz="2000" dirty="0">
                  <a:latin typeface="Verdana" pitchFamily="34" charset="0"/>
                  <a:ea typeface="微软雅黑" pitchFamily="34" charset="-122"/>
                </a:rPr>
                <a:t>N</a:t>
              </a:r>
            </a:p>
            <a:p>
              <a:pPr>
                <a:lnSpc>
                  <a:spcPct val="125000"/>
                </a:lnSpc>
              </a:pPr>
              <a:r>
                <a:rPr lang="en-US" altLang="zh-CN" sz="2000" dirty="0">
                  <a:latin typeface="Verdana" pitchFamily="34" charset="0"/>
                  <a:ea typeface="微软雅黑" pitchFamily="34" charset="-122"/>
                </a:rPr>
                <a:t>B</a:t>
              </a:r>
              <a:r>
                <a:rPr lang="zh-CN" altLang="en-US" sz="2000" dirty="0">
                  <a:latin typeface="Verdana" pitchFamily="34" charset="0"/>
                  <a:ea typeface="微软雅黑" pitchFamily="34" charset="-122"/>
                </a:rPr>
                <a:t>）当有新的连接时，调用</a:t>
              </a:r>
              <a:r>
                <a:rPr lang="en-US" altLang="zh-CN" sz="2000" dirty="0">
                  <a:latin typeface="Verdana" pitchFamily="34" charset="0"/>
                  <a:ea typeface="微软雅黑" pitchFamily="34" charset="-122"/>
                </a:rPr>
                <a:t>acquire()</a:t>
              </a:r>
              <a:r>
                <a:rPr lang="zh-CN" altLang="en-US" sz="2000" dirty="0">
                  <a:latin typeface="Verdana" pitchFamily="34" charset="0"/>
                  <a:ea typeface="微软雅黑" pitchFamily="34" charset="-122"/>
                </a:rPr>
                <a:t>增加信号量</a:t>
              </a:r>
              <a:r>
                <a:rPr lang="en-US" altLang="zh-CN" sz="2000" dirty="0">
                  <a:latin typeface="Verdana" pitchFamily="34" charset="0"/>
                  <a:ea typeface="微软雅黑" pitchFamily="34" charset="-122"/>
                </a:rPr>
                <a:t>q</a:t>
              </a:r>
              <a:r>
                <a:rPr lang="zh-CN" altLang="en-US" sz="2000" dirty="0">
                  <a:latin typeface="Verdana" pitchFamily="34" charset="0"/>
                  <a:ea typeface="微软雅黑" pitchFamily="34" charset="-122"/>
                </a:rPr>
                <a:t>；当有链接中断时，调用</a:t>
              </a:r>
              <a:r>
                <a:rPr lang="en-US" altLang="zh-CN" sz="2000" dirty="0">
                  <a:latin typeface="Verdana" pitchFamily="34" charset="0"/>
                  <a:ea typeface="微软雅黑" pitchFamily="34" charset="-122"/>
                </a:rPr>
                <a:t>release()</a:t>
              </a:r>
              <a:r>
                <a:rPr lang="zh-CN" altLang="en-US" sz="2000" dirty="0">
                  <a:latin typeface="Verdana" pitchFamily="34" charset="0"/>
                  <a:ea typeface="微软雅黑" pitchFamily="34" charset="-122"/>
                </a:rPr>
                <a:t>减小</a:t>
              </a:r>
              <a:r>
                <a:rPr lang="en-US" altLang="zh-CN" sz="2000" dirty="0">
                  <a:latin typeface="Verdana" pitchFamily="34" charset="0"/>
                  <a:ea typeface="微软雅黑" pitchFamily="34" charset="-122"/>
                </a:rPr>
                <a:t>q</a:t>
              </a:r>
              <a:r>
                <a:rPr lang="zh-CN" altLang="en-US" sz="2000" dirty="0">
                  <a:latin typeface="Verdana" pitchFamily="34" charset="0"/>
                  <a:ea typeface="微软雅黑" pitchFamily="34" charset="-122"/>
                </a:rPr>
                <a:t>。</a:t>
              </a:r>
              <a:endParaRPr lang="en-US" altLang="zh-CN" sz="2000" dirty="0">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C</a:t>
              </a:r>
              <a:r>
                <a:rPr lang="zh-CN" altLang="en-US" sz="2000" dirty="0">
                  <a:latin typeface="Verdana" pitchFamily="34" charset="0"/>
                  <a:ea typeface="微软雅黑" pitchFamily="34" charset="-122"/>
                </a:rPr>
                <a:t>）如果系统达到允许的套接字连接数量，后续对</a:t>
              </a:r>
              <a:r>
                <a:rPr lang="en-US" altLang="zh-CN" sz="2000" dirty="0">
                  <a:latin typeface="Verdana" pitchFamily="34" charset="0"/>
                  <a:ea typeface="微软雅黑" pitchFamily="34" charset="-122"/>
                </a:rPr>
                <a:t>acquire()</a:t>
              </a:r>
              <a:r>
                <a:rPr lang="zh-CN" altLang="en-US" sz="2000" dirty="0">
                  <a:latin typeface="Verdana" pitchFamily="34" charset="0"/>
                  <a:ea typeface="微软雅黑" pitchFamily="34" charset="-122"/>
                </a:rPr>
                <a:t>的调用将被阻塞，直到现有连接被终止，</a:t>
              </a:r>
              <a:r>
                <a:rPr lang="en-US" altLang="zh-CN" sz="2000" dirty="0">
                  <a:latin typeface="Verdana" pitchFamily="34" charset="0"/>
                  <a:ea typeface="微软雅黑" pitchFamily="34" charset="-122"/>
                </a:rPr>
                <a:t>release()</a:t>
              </a:r>
              <a:r>
                <a:rPr lang="zh-CN" altLang="en-US" sz="2000" dirty="0">
                  <a:latin typeface="Verdana" pitchFamily="34" charset="0"/>
                  <a:ea typeface="微软雅黑" pitchFamily="34" charset="-122"/>
                </a:rPr>
                <a:t>方法被调用为止。</a:t>
              </a:r>
              <a:endParaRPr lang="en-US" altLang="zh-CN" sz="2000" dirty="0">
                <a:latin typeface="Verdana" pitchFamily="34" charset="0"/>
                <a:ea typeface="微软雅黑" pitchFamily="34" charset="-122"/>
              </a:endParaRPr>
            </a:p>
          </p:txBody>
        </p:sp>
      </p:grpSp>
    </p:spTree>
    <p:extLst>
      <p:ext uri="{BB962C8B-B14F-4D97-AF65-F5344CB8AC3E}">
        <p14:creationId xmlns:p14="http://schemas.microsoft.com/office/powerpoint/2010/main" val="161070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文本框 10"/>
          <p:cNvSpPr txBox="1">
            <a:spLocks noChangeArrowheads="1"/>
          </p:cNvSpPr>
          <p:nvPr/>
        </p:nvSpPr>
        <p:spPr bwMode="auto">
          <a:xfrm>
            <a:off x="695325" y="287338"/>
            <a:ext cx="5400675" cy="519112"/>
          </a:xfrm>
          <a:prstGeom prst="rect">
            <a:avLst/>
          </a:prstGeom>
          <a:noFill/>
          <a:ln w="9525">
            <a:noFill/>
            <a:miter lim="800000"/>
            <a:headEnd/>
            <a:tailEnd/>
          </a:ln>
        </p:spPr>
        <p:txBody>
          <a:bodyPr>
            <a:spAutoFit/>
          </a:bodyPr>
          <a:lstStyle/>
          <a:p>
            <a:r>
              <a:rPr lang="zh-CN" altLang="en-US" sz="2800" b="1" dirty="0">
                <a:latin typeface="微软雅黑" pitchFamily="34" charset="-122"/>
                <a:ea typeface="微软雅黑" pitchFamily="34" charset="-122"/>
              </a:rPr>
              <a:t>作业讲解</a:t>
            </a:r>
          </a:p>
        </p:txBody>
      </p:sp>
      <p:sp>
        <p:nvSpPr>
          <p:cNvPr id="9218" name="灯片编号占位符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D9E3D6-8C44-4A31-927D-353B3F14AB79}" type="slidenum">
              <a:rPr lang="zh-CN" altLang="en-US">
                <a:latin typeface="Verdana" pitchFamily="34" charset="0"/>
                <a:ea typeface="微软雅黑" pitchFamily="34" charset="-122"/>
              </a:rPr>
              <a:pPr fontAlgn="base">
                <a:spcBef>
                  <a:spcPct val="0"/>
                </a:spcBef>
                <a:spcAft>
                  <a:spcPct val="0"/>
                </a:spcAft>
              </a:pPr>
              <a:t>3</a:t>
            </a:fld>
            <a:endParaRPr lang="en-US" altLang="zh-CN">
              <a:latin typeface="Verdana" pitchFamily="34" charset="0"/>
              <a:ea typeface="微软雅黑" pitchFamily="34" charset="-122"/>
            </a:endParaRPr>
          </a:p>
        </p:txBody>
      </p:sp>
      <p:grpSp>
        <p:nvGrpSpPr>
          <p:cNvPr id="2" name="组合 1"/>
          <p:cNvGrpSpPr/>
          <p:nvPr/>
        </p:nvGrpSpPr>
        <p:grpSpPr>
          <a:xfrm>
            <a:off x="490571" y="935079"/>
            <a:ext cx="6120675" cy="720000"/>
            <a:chOff x="490571" y="935079"/>
            <a:chExt cx="6120675" cy="720000"/>
          </a:xfrm>
        </p:grpSpPr>
        <p:sp>
          <p:nvSpPr>
            <p:cNvPr id="12" name="椭圆 11"/>
            <p:cNvSpPr/>
            <p:nvPr/>
          </p:nvSpPr>
          <p:spPr>
            <a:xfrm>
              <a:off x="490571" y="935079"/>
              <a:ext cx="720000" cy="720000"/>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b="1" dirty="0">
                  <a:latin typeface="+mn-ea"/>
                </a:rPr>
                <a:t>2</a:t>
              </a:r>
              <a:endParaRPr lang="zh-CN" altLang="en-US" sz="3200" b="1" dirty="0">
                <a:latin typeface="+mn-ea"/>
              </a:endParaRPr>
            </a:p>
          </p:txBody>
        </p:sp>
        <p:sp>
          <p:nvSpPr>
            <p:cNvPr id="13" name="文本框 12"/>
            <p:cNvSpPr txBox="1">
              <a:spLocks noChangeArrowheads="1"/>
            </p:cNvSpPr>
            <p:nvPr/>
          </p:nvSpPr>
          <p:spPr bwMode="auto">
            <a:xfrm>
              <a:off x="1210571" y="1002692"/>
              <a:ext cx="5400675" cy="584775"/>
            </a:xfrm>
            <a:prstGeom prst="rect">
              <a:avLst/>
            </a:prstGeom>
            <a:noFill/>
            <a:ln w="9525">
              <a:noFill/>
              <a:miter lim="800000"/>
              <a:headEnd/>
              <a:tailEnd/>
            </a:ln>
          </p:spPr>
          <p:txBody>
            <a:bodyPr>
              <a:spAutoFit/>
            </a:bodyPr>
            <a:lstStyle/>
            <a:p>
              <a:r>
                <a:rPr lang="en-US" altLang="zh-CN" sz="3200" b="1" dirty="0">
                  <a:solidFill>
                    <a:schemeClr val="accent1"/>
                  </a:solidFill>
                  <a:latin typeface="微软雅黑" pitchFamily="34" charset="-122"/>
                  <a:ea typeface="微软雅黑" pitchFamily="34" charset="-122"/>
                </a:rPr>
                <a:t>Deadlock</a:t>
              </a:r>
              <a:endParaRPr lang="zh-CN" altLang="en-US" sz="3200" b="1" dirty="0">
                <a:solidFill>
                  <a:schemeClr val="accent1"/>
                </a:solidFill>
                <a:latin typeface="微软雅黑" pitchFamily="34" charset="-122"/>
                <a:ea typeface="微软雅黑" pitchFamily="34" charset="-122"/>
              </a:endParaRPr>
            </a:p>
          </p:txBody>
        </p:sp>
      </p:grpSp>
      <p:grpSp>
        <p:nvGrpSpPr>
          <p:cNvPr id="8" name="组合 7"/>
          <p:cNvGrpSpPr>
            <a:grpSpLocks/>
          </p:cNvGrpSpPr>
          <p:nvPr/>
        </p:nvGrpSpPr>
        <p:grpSpPr bwMode="auto">
          <a:xfrm>
            <a:off x="1094306" y="1852272"/>
            <a:ext cx="4640067" cy="3634128"/>
            <a:chOff x="695323" y="2497154"/>
            <a:chExt cx="10801351" cy="1206798"/>
          </a:xfrm>
        </p:grpSpPr>
        <p:sp>
          <p:nvSpPr>
            <p:cNvPr id="9" name="矩形 8"/>
            <p:cNvSpPr/>
            <p:nvPr/>
          </p:nvSpPr>
          <p:spPr>
            <a:xfrm>
              <a:off x="695323" y="2500330"/>
              <a:ext cx="10801351" cy="1203622"/>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4"/>
            <p:cNvSpPr>
              <a:spLocks noChangeArrowheads="1"/>
            </p:cNvSpPr>
            <p:nvPr/>
          </p:nvSpPr>
          <p:spPr bwMode="auto">
            <a:xfrm>
              <a:off x="695323" y="2497154"/>
              <a:ext cx="10801351" cy="1166174"/>
            </a:xfrm>
            <a:prstGeom prst="rect">
              <a:avLst/>
            </a:prstGeom>
            <a:noFill/>
            <a:ln w="9525">
              <a:noFill/>
              <a:miter lim="800000"/>
              <a:headEnd/>
              <a:tailEnd/>
            </a:ln>
          </p:spPr>
          <p:txBody>
            <a:bodyPr>
              <a:spAutoFit/>
            </a:bodyPr>
            <a:lstStyle/>
            <a:p>
              <a:pPr>
                <a:lnSpc>
                  <a:spcPct val="125000"/>
                </a:lnSpc>
              </a:pPr>
              <a:r>
                <a:rPr lang="en-US" altLang="zh-CN" sz="2000" b="1" dirty="0">
                  <a:solidFill>
                    <a:schemeClr val="accent1"/>
                  </a:solidFill>
                  <a:latin typeface="Verdana" pitchFamily="34" charset="0"/>
                  <a:ea typeface="微软雅黑" pitchFamily="34" charset="-122"/>
                </a:rPr>
                <a:t>Question</a:t>
              </a:r>
              <a:r>
                <a:rPr lang="zh-CN" altLang="en-US" sz="2000" b="1" dirty="0">
                  <a:solidFill>
                    <a:schemeClr val="accent1"/>
                  </a:solidFill>
                  <a:latin typeface="Verdana" pitchFamily="34" charset="0"/>
                  <a:ea typeface="微软雅黑" pitchFamily="34" charset="-122"/>
                </a:rPr>
                <a:t>：</a:t>
              </a:r>
              <a:endParaRPr lang="en-US" altLang="zh-CN" sz="2000" b="1" dirty="0">
                <a:solidFill>
                  <a:schemeClr val="accent1"/>
                </a:solidFill>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      Consider the traffic deadlock depicted in Right.</a:t>
              </a:r>
            </a:p>
            <a:p>
              <a:pPr>
                <a:lnSpc>
                  <a:spcPct val="125000"/>
                </a:lnSpc>
              </a:pPr>
              <a:r>
                <a:rPr lang="en-US" altLang="zh-CN" sz="2000" dirty="0">
                  <a:latin typeface="Verdana" pitchFamily="34" charset="0"/>
                  <a:ea typeface="微软雅黑" pitchFamily="34" charset="-122"/>
                </a:rPr>
                <a:t>a. Show that the four necessary conditions for deadlock indeed hold in this</a:t>
              </a:r>
            </a:p>
            <a:p>
              <a:pPr>
                <a:lnSpc>
                  <a:spcPct val="125000"/>
                </a:lnSpc>
              </a:pPr>
              <a:r>
                <a:rPr lang="en-US" altLang="zh-CN" sz="2000" dirty="0">
                  <a:latin typeface="Verdana" pitchFamily="34" charset="0"/>
                  <a:ea typeface="微软雅黑" pitchFamily="34" charset="-122"/>
                </a:rPr>
                <a:t>example.</a:t>
              </a:r>
            </a:p>
            <a:p>
              <a:pPr>
                <a:lnSpc>
                  <a:spcPct val="125000"/>
                </a:lnSpc>
              </a:pPr>
              <a:r>
                <a:rPr lang="en-US" altLang="zh-CN" sz="2000" dirty="0">
                  <a:latin typeface="Verdana" pitchFamily="34" charset="0"/>
                  <a:ea typeface="微软雅黑" pitchFamily="34" charset="-122"/>
                </a:rPr>
                <a:t>b. State a simple rule for avoiding deadlocks in this system.</a:t>
              </a:r>
            </a:p>
          </p:txBody>
        </p:sp>
      </p:grpSp>
      <p:pic>
        <p:nvPicPr>
          <p:cNvPr id="1025" name="Picture 1" descr="page1image61037888">
            <a:extLst>
              <a:ext uri="{FF2B5EF4-FFF2-40B4-BE49-F238E27FC236}">
                <a16:creationId xmlns:a16="http://schemas.microsoft.com/office/drawing/2014/main" id="{5F3647D7-82DE-7645-B8B4-C45541891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826" y="1755471"/>
            <a:ext cx="5461710" cy="3500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494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文本框 10"/>
          <p:cNvSpPr txBox="1">
            <a:spLocks noChangeArrowheads="1"/>
          </p:cNvSpPr>
          <p:nvPr/>
        </p:nvSpPr>
        <p:spPr bwMode="auto">
          <a:xfrm>
            <a:off x="695325" y="287338"/>
            <a:ext cx="5400675" cy="519112"/>
          </a:xfrm>
          <a:prstGeom prst="rect">
            <a:avLst/>
          </a:prstGeom>
          <a:noFill/>
          <a:ln w="9525">
            <a:noFill/>
            <a:miter lim="800000"/>
            <a:headEnd/>
            <a:tailEnd/>
          </a:ln>
        </p:spPr>
        <p:txBody>
          <a:bodyPr>
            <a:spAutoFit/>
          </a:bodyPr>
          <a:lstStyle/>
          <a:p>
            <a:r>
              <a:rPr lang="zh-CN" altLang="en-US" sz="2800" b="1" dirty="0">
                <a:latin typeface="微软雅黑" pitchFamily="34" charset="-122"/>
                <a:ea typeface="微软雅黑" pitchFamily="34" charset="-122"/>
              </a:rPr>
              <a:t>作业讲解</a:t>
            </a:r>
          </a:p>
        </p:txBody>
      </p:sp>
      <p:sp>
        <p:nvSpPr>
          <p:cNvPr id="9218" name="灯片编号占位符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D9E3D6-8C44-4A31-927D-353B3F14AB79}" type="slidenum">
              <a:rPr lang="zh-CN" altLang="en-US">
                <a:latin typeface="Verdana" pitchFamily="34" charset="0"/>
                <a:ea typeface="微软雅黑" pitchFamily="34" charset="-122"/>
              </a:rPr>
              <a:pPr fontAlgn="base">
                <a:spcBef>
                  <a:spcPct val="0"/>
                </a:spcBef>
                <a:spcAft>
                  <a:spcPct val="0"/>
                </a:spcAft>
              </a:pPr>
              <a:t>4</a:t>
            </a:fld>
            <a:endParaRPr lang="en-US" altLang="zh-CN">
              <a:latin typeface="Verdana" pitchFamily="34" charset="0"/>
              <a:ea typeface="微软雅黑" pitchFamily="34" charset="-122"/>
            </a:endParaRPr>
          </a:p>
        </p:txBody>
      </p:sp>
      <p:grpSp>
        <p:nvGrpSpPr>
          <p:cNvPr id="2" name="组合 1"/>
          <p:cNvGrpSpPr/>
          <p:nvPr/>
        </p:nvGrpSpPr>
        <p:grpSpPr>
          <a:xfrm>
            <a:off x="490571" y="935079"/>
            <a:ext cx="6120675" cy="720000"/>
            <a:chOff x="490571" y="935079"/>
            <a:chExt cx="6120675" cy="720000"/>
          </a:xfrm>
        </p:grpSpPr>
        <p:sp>
          <p:nvSpPr>
            <p:cNvPr id="12" name="椭圆 11"/>
            <p:cNvSpPr/>
            <p:nvPr/>
          </p:nvSpPr>
          <p:spPr>
            <a:xfrm>
              <a:off x="490571" y="935079"/>
              <a:ext cx="720000" cy="720000"/>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b="1" dirty="0">
                  <a:latin typeface="+mn-ea"/>
                </a:rPr>
                <a:t>2</a:t>
              </a:r>
              <a:endParaRPr lang="zh-CN" altLang="en-US" sz="3200" b="1" dirty="0">
                <a:latin typeface="+mn-ea"/>
              </a:endParaRPr>
            </a:p>
          </p:txBody>
        </p:sp>
        <p:sp>
          <p:nvSpPr>
            <p:cNvPr id="13" name="文本框 12"/>
            <p:cNvSpPr txBox="1">
              <a:spLocks noChangeArrowheads="1"/>
            </p:cNvSpPr>
            <p:nvPr/>
          </p:nvSpPr>
          <p:spPr bwMode="auto">
            <a:xfrm>
              <a:off x="1210571" y="1002692"/>
              <a:ext cx="5400675" cy="584775"/>
            </a:xfrm>
            <a:prstGeom prst="rect">
              <a:avLst/>
            </a:prstGeom>
            <a:noFill/>
            <a:ln w="9525">
              <a:noFill/>
              <a:miter lim="800000"/>
              <a:headEnd/>
              <a:tailEnd/>
            </a:ln>
          </p:spPr>
          <p:txBody>
            <a:bodyPr>
              <a:spAutoFit/>
            </a:bodyPr>
            <a:lstStyle/>
            <a:p>
              <a:r>
                <a:rPr lang="en-US" altLang="zh-CN" sz="3200" b="1" dirty="0">
                  <a:solidFill>
                    <a:schemeClr val="accent1"/>
                  </a:solidFill>
                  <a:latin typeface="微软雅黑" pitchFamily="34" charset="-122"/>
                  <a:ea typeface="微软雅黑" pitchFamily="34" charset="-122"/>
                </a:rPr>
                <a:t>Deadlock</a:t>
              </a:r>
              <a:endParaRPr lang="zh-CN" altLang="en-US" sz="3200" b="1" dirty="0">
                <a:solidFill>
                  <a:schemeClr val="accent1"/>
                </a:solidFill>
                <a:latin typeface="微软雅黑" pitchFamily="34" charset="-122"/>
                <a:ea typeface="微软雅黑" pitchFamily="34" charset="-122"/>
              </a:endParaRPr>
            </a:p>
          </p:txBody>
        </p:sp>
      </p:grpSp>
      <p:grpSp>
        <p:nvGrpSpPr>
          <p:cNvPr id="11" name="组合 10">
            <a:extLst>
              <a:ext uri="{FF2B5EF4-FFF2-40B4-BE49-F238E27FC236}">
                <a16:creationId xmlns:a16="http://schemas.microsoft.com/office/drawing/2014/main" id="{35BC3147-4B51-564F-A4C6-A806A932C0F8}"/>
              </a:ext>
            </a:extLst>
          </p:cNvPr>
          <p:cNvGrpSpPr>
            <a:grpSpLocks/>
          </p:cNvGrpSpPr>
          <p:nvPr/>
        </p:nvGrpSpPr>
        <p:grpSpPr bwMode="auto">
          <a:xfrm>
            <a:off x="1210571" y="1885435"/>
            <a:ext cx="9994704" cy="3321996"/>
            <a:chOff x="695323" y="2497154"/>
            <a:chExt cx="10801351" cy="1206798"/>
          </a:xfrm>
        </p:grpSpPr>
        <p:sp>
          <p:nvSpPr>
            <p:cNvPr id="14" name="矩形 13">
              <a:extLst>
                <a:ext uri="{FF2B5EF4-FFF2-40B4-BE49-F238E27FC236}">
                  <a16:creationId xmlns:a16="http://schemas.microsoft.com/office/drawing/2014/main" id="{6453202B-D891-FB4B-BF7E-C3113DB43A59}"/>
                </a:ext>
              </a:extLst>
            </p:cNvPr>
            <p:cNvSpPr/>
            <p:nvPr/>
          </p:nvSpPr>
          <p:spPr>
            <a:xfrm>
              <a:off x="695323" y="2500330"/>
              <a:ext cx="10801351" cy="1203622"/>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4">
              <a:extLst>
                <a:ext uri="{FF2B5EF4-FFF2-40B4-BE49-F238E27FC236}">
                  <a16:creationId xmlns:a16="http://schemas.microsoft.com/office/drawing/2014/main" id="{4C192395-EF56-6C46-AD8F-4FD0DC5DCFD4}"/>
                </a:ext>
              </a:extLst>
            </p:cNvPr>
            <p:cNvSpPr>
              <a:spLocks noChangeArrowheads="1"/>
            </p:cNvSpPr>
            <p:nvPr/>
          </p:nvSpPr>
          <p:spPr bwMode="auto">
            <a:xfrm>
              <a:off x="695323" y="2497154"/>
              <a:ext cx="10801351" cy="850713"/>
            </a:xfrm>
            <a:prstGeom prst="rect">
              <a:avLst/>
            </a:prstGeom>
            <a:noFill/>
            <a:ln w="9525">
              <a:noFill/>
              <a:miter lim="800000"/>
              <a:headEnd/>
              <a:tailEnd/>
            </a:ln>
          </p:spPr>
          <p:txBody>
            <a:bodyPr>
              <a:spAutoFit/>
            </a:bodyPr>
            <a:lstStyle/>
            <a:p>
              <a:pPr>
                <a:lnSpc>
                  <a:spcPct val="125000"/>
                </a:lnSpc>
              </a:pPr>
              <a:r>
                <a:rPr lang="en-US" altLang="zh-CN" sz="2000" b="1" dirty="0">
                  <a:solidFill>
                    <a:schemeClr val="accent1"/>
                  </a:solidFill>
                  <a:latin typeface="Verdana" pitchFamily="34" charset="0"/>
                  <a:ea typeface="微软雅黑" pitchFamily="34" charset="-122"/>
                </a:rPr>
                <a:t>Answer</a:t>
              </a:r>
              <a:r>
                <a:rPr lang="en-US" altLang="zh-CN" sz="2000" b="1" dirty="0">
                  <a:solidFill>
                    <a:schemeClr val="accent1"/>
                  </a:solidFill>
                  <a:latin typeface="Verdana" pitchFamily="34" charset="0"/>
                  <a:ea typeface="微软雅黑" pitchFamily="34" charset="-122"/>
                  <a:sym typeface="Wingdings" pitchFamily="2" charset="2"/>
                </a:rPr>
                <a:t>:</a:t>
              </a:r>
              <a:endParaRPr lang="en-US" altLang="zh-CN" sz="2000" b="1" dirty="0">
                <a:solidFill>
                  <a:schemeClr val="accent1"/>
                </a:solidFill>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a</a:t>
              </a:r>
              <a:r>
                <a:rPr lang="zh-CN" altLang="en-US" sz="2000" dirty="0">
                  <a:latin typeface="Verdana" pitchFamily="34" charset="0"/>
                  <a:ea typeface="微软雅黑" pitchFamily="34" charset="-122"/>
                </a:rPr>
                <a:t>）死锁的四个必要条件：</a:t>
              </a:r>
              <a:endParaRPr lang="en-US" altLang="zh-CN" sz="2000" dirty="0">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(1)</a:t>
              </a:r>
              <a:r>
                <a:rPr lang="zh-CN" altLang="en-US" sz="2000" dirty="0">
                  <a:latin typeface="Verdana" pitchFamily="34" charset="0"/>
                  <a:ea typeface="微软雅黑" pitchFamily="34" charset="-122"/>
                </a:rPr>
                <a:t>互斥：车道上的任意位置同时只可被一辆车占据</a:t>
              </a:r>
              <a:endParaRPr lang="en-US" altLang="zh-CN" sz="2000" dirty="0">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(2)</a:t>
              </a:r>
              <a:r>
                <a:rPr lang="zh-CN" altLang="en-US" sz="2000" dirty="0">
                  <a:latin typeface="Verdana" pitchFamily="34" charset="0"/>
                  <a:ea typeface="微软雅黑" pitchFamily="34" charset="-122"/>
                </a:rPr>
                <a:t>占有且等待：每辆准备开进路口的车占据当前位置</a:t>
              </a:r>
              <a:endParaRPr lang="en-US" altLang="zh-CN" sz="2000" dirty="0">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(3)</a:t>
              </a:r>
              <a:r>
                <a:rPr lang="zh-CN" altLang="en-US" sz="2000" dirty="0">
                  <a:latin typeface="Verdana" pitchFamily="34" charset="0"/>
                  <a:ea typeface="微软雅黑" pitchFamily="34" charset="-122"/>
                </a:rPr>
                <a:t>不可抢占：任意汽车不可抢占别的汽车的已占位置</a:t>
              </a:r>
              <a:endParaRPr lang="en-US" altLang="zh-CN" sz="2000" dirty="0">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(4)</a:t>
              </a:r>
              <a:r>
                <a:rPr lang="zh-CN" altLang="en-US" sz="2000" dirty="0">
                  <a:latin typeface="Verdana" pitchFamily="34" charset="0"/>
                  <a:ea typeface="微软雅黑" pitchFamily="34" charset="-122"/>
                </a:rPr>
                <a:t>循环等待：每辆车都在等待前一辆车前进</a:t>
              </a:r>
              <a:endParaRPr lang="en-US" altLang="zh-CN" sz="2000" dirty="0">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b</a:t>
              </a:r>
              <a:r>
                <a:rPr lang="zh-CN" altLang="en-US" sz="2000" dirty="0">
                  <a:latin typeface="Verdana" pitchFamily="34" charset="0"/>
                  <a:ea typeface="微软雅黑" pitchFamily="34" charset="-122"/>
                </a:rPr>
                <a:t>）有一个比较简单的参考处理方法：如果车辆不能立即通过十字路口，那么它就不能驶入十字路口。（其余想法言之有理即可）</a:t>
              </a:r>
              <a:endParaRPr lang="en-US" altLang="zh-CN" sz="2000" dirty="0">
                <a:latin typeface="Verdana" pitchFamily="34" charset="0"/>
                <a:ea typeface="微软雅黑" pitchFamily="34" charset="-122"/>
              </a:endParaRPr>
            </a:p>
          </p:txBody>
        </p:sp>
      </p:grpSp>
    </p:spTree>
    <p:extLst>
      <p:ext uri="{BB962C8B-B14F-4D97-AF65-F5344CB8AC3E}">
        <p14:creationId xmlns:p14="http://schemas.microsoft.com/office/powerpoint/2010/main" val="91343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文本框 10"/>
          <p:cNvSpPr txBox="1">
            <a:spLocks noChangeArrowheads="1"/>
          </p:cNvSpPr>
          <p:nvPr/>
        </p:nvSpPr>
        <p:spPr bwMode="auto">
          <a:xfrm>
            <a:off x="695325" y="287338"/>
            <a:ext cx="5400675" cy="519112"/>
          </a:xfrm>
          <a:prstGeom prst="rect">
            <a:avLst/>
          </a:prstGeom>
          <a:noFill/>
          <a:ln w="9525">
            <a:noFill/>
            <a:miter lim="800000"/>
            <a:headEnd/>
            <a:tailEnd/>
          </a:ln>
        </p:spPr>
        <p:txBody>
          <a:bodyPr>
            <a:spAutoFit/>
          </a:bodyPr>
          <a:lstStyle/>
          <a:p>
            <a:r>
              <a:rPr lang="zh-CN" altLang="en-US" sz="2800" b="1" dirty="0">
                <a:latin typeface="微软雅黑" pitchFamily="34" charset="-122"/>
                <a:ea typeface="微软雅黑" pitchFamily="34" charset="-122"/>
              </a:rPr>
              <a:t>作业讲解</a:t>
            </a:r>
          </a:p>
        </p:txBody>
      </p:sp>
      <p:sp>
        <p:nvSpPr>
          <p:cNvPr id="9218" name="灯片编号占位符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D9E3D6-8C44-4A31-927D-353B3F14AB79}" type="slidenum">
              <a:rPr lang="zh-CN" altLang="en-US">
                <a:latin typeface="Verdana" pitchFamily="34" charset="0"/>
                <a:ea typeface="微软雅黑" pitchFamily="34" charset="-122"/>
              </a:rPr>
              <a:pPr fontAlgn="base">
                <a:spcBef>
                  <a:spcPct val="0"/>
                </a:spcBef>
                <a:spcAft>
                  <a:spcPct val="0"/>
                </a:spcAft>
              </a:pPr>
              <a:t>5</a:t>
            </a:fld>
            <a:endParaRPr lang="en-US" altLang="zh-CN">
              <a:latin typeface="Verdana" pitchFamily="34" charset="0"/>
              <a:ea typeface="微软雅黑" pitchFamily="34" charset="-122"/>
            </a:endParaRPr>
          </a:p>
        </p:txBody>
      </p:sp>
      <p:grpSp>
        <p:nvGrpSpPr>
          <p:cNvPr id="2" name="组合 1"/>
          <p:cNvGrpSpPr/>
          <p:nvPr/>
        </p:nvGrpSpPr>
        <p:grpSpPr>
          <a:xfrm>
            <a:off x="490571" y="935079"/>
            <a:ext cx="6120675" cy="720000"/>
            <a:chOff x="490571" y="935079"/>
            <a:chExt cx="6120675" cy="720000"/>
          </a:xfrm>
        </p:grpSpPr>
        <p:sp>
          <p:nvSpPr>
            <p:cNvPr id="12" name="椭圆 11"/>
            <p:cNvSpPr/>
            <p:nvPr/>
          </p:nvSpPr>
          <p:spPr>
            <a:xfrm>
              <a:off x="490571" y="935079"/>
              <a:ext cx="720000" cy="720000"/>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b="1" dirty="0">
                  <a:latin typeface="+mn-ea"/>
                </a:rPr>
                <a:t>3</a:t>
              </a:r>
              <a:endParaRPr lang="zh-CN" altLang="en-US" sz="3200" b="1" dirty="0">
                <a:latin typeface="+mn-ea"/>
              </a:endParaRPr>
            </a:p>
          </p:txBody>
        </p:sp>
        <p:sp>
          <p:nvSpPr>
            <p:cNvPr id="13" name="文本框 12"/>
            <p:cNvSpPr txBox="1">
              <a:spLocks noChangeArrowheads="1"/>
            </p:cNvSpPr>
            <p:nvPr/>
          </p:nvSpPr>
          <p:spPr bwMode="auto">
            <a:xfrm>
              <a:off x="1210571" y="1002692"/>
              <a:ext cx="5400675" cy="584775"/>
            </a:xfrm>
            <a:prstGeom prst="rect">
              <a:avLst/>
            </a:prstGeom>
            <a:noFill/>
            <a:ln w="9525">
              <a:noFill/>
              <a:miter lim="800000"/>
              <a:headEnd/>
              <a:tailEnd/>
            </a:ln>
          </p:spPr>
          <p:txBody>
            <a:bodyPr>
              <a:spAutoFit/>
            </a:bodyPr>
            <a:lstStyle/>
            <a:p>
              <a:r>
                <a:rPr lang="en-US" altLang="zh-CN" sz="3200" b="1" dirty="0">
                  <a:solidFill>
                    <a:schemeClr val="accent1"/>
                  </a:solidFill>
                  <a:latin typeface="微软雅黑" pitchFamily="34" charset="-122"/>
                  <a:ea typeface="微软雅黑" pitchFamily="34" charset="-122"/>
                </a:rPr>
                <a:t>Deadlock</a:t>
              </a:r>
              <a:endParaRPr lang="zh-CN" altLang="en-US" sz="3200" b="1" dirty="0">
                <a:solidFill>
                  <a:schemeClr val="accent1"/>
                </a:solidFill>
                <a:latin typeface="微软雅黑" pitchFamily="34" charset="-122"/>
                <a:ea typeface="微软雅黑" pitchFamily="34" charset="-122"/>
              </a:endParaRPr>
            </a:p>
          </p:txBody>
        </p:sp>
      </p:grpSp>
      <p:grpSp>
        <p:nvGrpSpPr>
          <p:cNvPr id="8" name="组合 7"/>
          <p:cNvGrpSpPr>
            <a:grpSpLocks/>
          </p:cNvGrpSpPr>
          <p:nvPr/>
        </p:nvGrpSpPr>
        <p:grpSpPr bwMode="auto">
          <a:xfrm>
            <a:off x="892829" y="1852272"/>
            <a:ext cx="5445976" cy="4130074"/>
            <a:chOff x="695323" y="2497154"/>
            <a:chExt cx="10801351" cy="1206798"/>
          </a:xfrm>
        </p:grpSpPr>
        <p:sp>
          <p:nvSpPr>
            <p:cNvPr id="9" name="矩形 8"/>
            <p:cNvSpPr/>
            <p:nvPr/>
          </p:nvSpPr>
          <p:spPr>
            <a:xfrm>
              <a:off x="695323" y="2500330"/>
              <a:ext cx="10801351" cy="1203622"/>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4"/>
            <p:cNvSpPr>
              <a:spLocks noChangeArrowheads="1"/>
            </p:cNvSpPr>
            <p:nvPr/>
          </p:nvSpPr>
          <p:spPr bwMode="auto">
            <a:xfrm>
              <a:off x="695323" y="2497154"/>
              <a:ext cx="10801351" cy="1059069"/>
            </a:xfrm>
            <a:prstGeom prst="rect">
              <a:avLst/>
            </a:prstGeom>
            <a:noFill/>
            <a:ln w="9525">
              <a:noFill/>
              <a:miter lim="800000"/>
              <a:headEnd/>
              <a:tailEnd/>
            </a:ln>
          </p:spPr>
          <p:txBody>
            <a:bodyPr>
              <a:spAutoFit/>
            </a:bodyPr>
            <a:lstStyle/>
            <a:p>
              <a:pPr>
                <a:lnSpc>
                  <a:spcPct val="125000"/>
                </a:lnSpc>
              </a:pPr>
              <a:r>
                <a:rPr lang="en-US" altLang="zh-CN" sz="2000" b="1" dirty="0">
                  <a:solidFill>
                    <a:schemeClr val="accent1"/>
                  </a:solidFill>
                  <a:latin typeface="Verdana" pitchFamily="34" charset="0"/>
                  <a:ea typeface="微软雅黑" pitchFamily="34" charset="-122"/>
                </a:rPr>
                <a:t>Question</a:t>
              </a:r>
              <a:r>
                <a:rPr lang="zh-CN" altLang="en-US" sz="2000" b="1" dirty="0">
                  <a:solidFill>
                    <a:schemeClr val="accent1"/>
                  </a:solidFill>
                  <a:latin typeface="Verdana" pitchFamily="34" charset="0"/>
                  <a:ea typeface="微软雅黑" pitchFamily="34" charset="-122"/>
                </a:rPr>
                <a:t>：</a:t>
              </a:r>
              <a:endParaRPr lang="en-US" altLang="zh-CN" sz="2000" b="1" dirty="0">
                <a:solidFill>
                  <a:schemeClr val="accent1"/>
                </a:solidFill>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      Consider the deadlock situation that can occur in the </a:t>
              </a:r>
              <a:r>
                <a:rPr lang="en-US" altLang="zh-CN" sz="2000" dirty="0" err="1">
                  <a:latin typeface="Verdana" pitchFamily="34" charset="0"/>
                  <a:ea typeface="微软雅黑" pitchFamily="34" charset="-122"/>
                </a:rPr>
                <a:t>diningphilosophers</a:t>
              </a:r>
              <a:r>
                <a:rPr lang="en-US" altLang="zh-CN" sz="2000" dirty="0">
                  <a:latin typeface="Verdana" pitchFamily="34" charset="0"/>
                  <a:ea typeface="微软雅黑" pitchFamily="34" charset="-122"/>
                </a:rPr>
                <a:t> problem when the philosophers obtain the chopsticks one at a time. Discuss how the four necessary conditions for deadlock hold in this setting. Describe a deadlock-free solution, and discuss which necessary conditions are eliminated in your solution.</a:t>
              </a:r>
            </a:p>
          </p:txBody>
        </p:sp>
      </p:grpSp>
      <p:grpSp>
        <p:nvGrpSpPr>
          <p:cNvPr id="11" name="组合 10">
            <a:extLst>
              <a:ext uri="{FF2B5EF4-FFF2-40B4-BE49-F238E27FC236}">
                <a16:creationId xmlns:a16="http://schemas.microsoft.com/office/drawing/2014/main" id="{35BC3147-4B51-564F-A4C6-A806A932C0F8}"/>
              </a:ext>
            </a:extLst>
          </p:cNvPr>
          <p:cNvGrpSpPr>
            <a:grpSpLocks/>
          </p:cNvGrpSpPr>
          <p:nvPr/>
        </p:nvGrpSpPr>
        <p:grpSpPr bwMode="auto">
          <a:xfrm>
            <a:off x="6436065" y="1847415"/>
            <a:ext cx="4939698" cy="4134931"/>
            <a:chOff x="695323" y="2497154"/>
            <a:chExt cx="10801351" cy="1206798"/>
          </a:xfrm>
        </p:grpSpPr>
        <p:sp>
          <p:nvSpPr>
            <p:cNvPr id="14" name="矩形 13">
              <a:extLst>
                <a:ext uri="{FF2B5EF4-FFF2-40B4-BE49-F238E27FC236}">
                  <a16:creationId xmlns:a16="http://schemas.microsoft.com/office/drawing/2014/main" id="{6453202B-D891-FB4B-BF7E-C3113DB43A59}"/>
                </a:ext>
              </a:extLst>
            </p:cNvPr>
            <p:cNvSpPr/>
            <p:nvPr/>
          </p:nvSpPr>
          <p:spPr>
            <a:xfrm>
              <a:off x="695323" y="2500330"/>
              <a:ext cx="10801351" cy="1203622"/>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4">
              <a:extLst>
                <a:ext uri="{FF2B5EF4-FFF2-40B4-BE49-F238E27FC236}">
                  <a16:creationId xmlns:a16="http://schemas.microsoft.com/office/drawing/2014/main" id="{4C192395-EF56-6C46-AD8F-4FD0DC5DCFD4}"/>
                </a:ext>
              </a:extLst>
            </p:cNvPr>
            <p:cNvSpPr>
              <a:spLocks noChangeArrowheads="1"/>
            </p:cNvSpPr>
            <p:nvPr/>
          </p:nvSpPr>
          <p:spPr bwMode="auto">
            <a:xfrm>
              <a:off x="695323" y="2497154"/>
              <a:ext cx="10801351" cy="1139050"/>
            </a:xfrm>
            <a:prstGeom prst="rect">
              <a:avLst/>
            </a:prstGeom>
            <a:noFill/>
            <a:ln w="9525">
              <a:noFill/>
              <a:miter lim="800000"/>
              <a:headEnd/>
              <a:tailEnd/>
            </a:ln>
          </p:spPr>
          <p:txBody>
            <a:bodyPr>
              <a:spAutoFit/>
            </a:bodyPr>
            <a:lstStyle/>
            <a:p>
              <a:pPr>
                <a:lnSpc>
                  <a:spcPct val="125000"/>
                </a:lnSpc>
              </a:pPr>
              <a:r>
                <a:rPr lang="en-US" altLang="zh-CN" sz="2000" b="1" dirty="0">
                  <a:solidFill>
                    <a:schemeClr val="accent1"/>
                  </a:solidFill>
                  <a:latin typeface="Verdana" pitchFamily="34" charset="0"/>
                  <a:ea typeface="微软雅黑" pitchFamily="34" charset="-122"/>
                </a:rPr>
                <a:t>Answer</a:t>
              </a:r>
              <a:r>
                <a:rPr lang="en-US" altLang="zh-CN" sz="2000" b="1" dirty="0">
                  <a:solidFill>
                    <a:schemeClr val="accent1"/>
                  </a:solidFill>
                  <a:latin typeface="Verdana" pitchFamily="34" charset="0"/>
                  <a:ea typeface="微软雅黑" pitchFamily="34" charset="-122"/>
                  <a:sym typeface="Wingdings" pitchFamily="2" charset="2"/>
                </a:rPr>
                <a:t>:</a:t>
              </a:r>
            </a:p>
            <a:p>
              <a:pPr>
                <a:lnSpc>
                  <a:spcPct val="125000"/>
                </a:lnSpc>
              </a:pPr>
              <a:r>
                <a:rPr lang="en-US" altLang="zh-CN" sz="2000" dirty="0">
                  <a:latin typeface="Verdana" pitchFamily="34" charset="0"/>
                  <a:ea typeface="微软雅黑" pitchFamily="34" charset="-122"/>
                </a:rPr>
                <a:t>a</a:t>
              </a:r>
              <a:r>
                <a:rPr lang="zh-CN" altLang="en-US" sz="2000" dirty="0">
                  <a:latin typeface="Verdana" pitchFamily="34" charset="0"/>
                  <a:ea typeface="微软雅黑" pitchFamily="34" charset="-122"/>
                </a:rPr>
                <a:t>）死锁产生的原因可直接参考书本</a:t>
              </a:r>
              <a:endParaRPr lang="en-US" altLang="zh-CN" sz="2000" dirty="0">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b</a:t>
              </a:r>
              <a:r>
                <a:rPr lang="zh-CN" altLang="en-US" sz="2000" dirty="0">
                  <a:latin typeface="Verdana" pitchFamily="34" charset="0"/>
                  <a:ea typeface="微软雅黑" pitchFamily="34" charset="-122"/>
                </a:rPr>
                <a:t>）解决死锁的方法举例：</a:t>
              </a:r>
              <a:endParaRPr lang="en-US" altLang="zh-CN" sz="2000" dirty="0">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(1)</a:t>
              </a:r>
              <a:r>
                <a:rPr lang="zh-CN" altLang="en-US" sz="2000" dirty="0">
                  <a:latin typeface="Verdana" pitchFamily="34" charset="0"/>
                  <a:ea typeface="微软雅黑" pitchFamily="34" charset="-122"/>
                </a:rPr>
                <a:t>允许同时使用筷子（无互斥）</a:t>
              </a:r>
              <a:endParaRPr lang="en-US" altLang="zh-CN" sz="2000" dirty="0">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(2)</a:t>
              </a:r>
              <a:r>
                <a:rPr lang="zh-CN" altLang="en-US" sz="2000" dirty="0">
                  <a:latin typeface="Verdana" pitchFamily="34" charset="0"/>
                  <a:ea typeface="微软雅黑" pitchFamily="34" charset="-122"/>
                </a:rPr>
                <a:t>哲学家如果不能得到另一根筷子，就必须放弃第一根筷子（无占有且等待）</a:t>
              </a:r>
              <a:endParaRPr lang="en-US" altLang="zh-CN" sz="2000" dirty="0">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(3)</a:t>
              </a:r>
              <a:r>
                <a:rPr lang="zh-CN" altLang="en-US" sz="2000" dirty="0">
                  <a:latin typeface="Verdana" pitchFamily="34" charset="0"/>
                  <a:ea typeface="微软雅黑" pitchFamily="34" charset="-122"/>
                </a:rPr>
                <a:t>如果一个哲学家有一根筷子很长一段时间了，允许他把筷子强行拿走</a:t>
              </a:r>
              <a:r>
                <a:rPr lang="en-US" altLang="zh-CN" sz="2000" dirty="0">
                  <a:latin typeface="Verdana" pitchFamily="34" charset="0"/>
                  <a:ea typeface="微软雅黑" pitchFamily="34" charset="-122"/>
                </a:rPr>
                <a:t>(</a:t>
              </a:r>
              <a:r>
                <a:rPr lang="zh-CN" altLang="en-US" sz="2000" dirty="0">
                  <a:latin typeface="Verdana" pitchFamily="34" charset="0"/>
                  <a:ea typeface="微软雅黑" pitchFamily="34" charset="-122"/>
                </a:rPr>
                <a:t>允许抢占</a:t>
              </a:r>
              <a:r>
                <a:rPr lang="en-US" altLang="zh-CN" sz="2000" dirty="0">
                  <a:latin typeface="Verdana" pitchFamily="34" charset="0"/>
                  <a:ea typeface="微软雅黑" pitchFamily="34" charset="-122"/>
                </a:rPr>
                <a:t>)</a:t>
              </a:r>
            </a:p>
            <a:p>
              <a:pPr>
                <a:lnSpc>
                  <a:spcPct val="125000"/>
                </a:lnSpc>
              </a:pPr>
              <a:r>
                <a:rPr lang="en-US" altLang="zh-CN" sz="2000" dirty="0">
                  <a:latin typeface="Verdana" pitchFamily="34" charset="0"/>
                  <a:ea typeface="微软雅黑" pitchFamily="34" charset="-122"/>
                </a:rPr>
                <a:t>(4)</a:t>
              </a:r>
              <a:r>
                <a:rPr lang="zh-CN" altLang="en-US" sz="2000" dirty="0">
                  <a:latin typeface="Verdana" pitchFamily="34" charset="0"/>
                  <a:ea typeface="微软雅黑" pitchFamily="34" charset="-122"/>
                </a:rPr>
                <a:t>最多允许四位哲学家同时坐在桌前</a:t>
              </a:r>
              <a:r>
                <a:rPr lang="en-US" altLang="zh-CN" sz="2000" dirty="0">
                  <a:latin typeface="Verdana" pitchFamily="34" charset="0"/>
                  <a:ea typeface="微软雅黑" pitchFamily="34" charset="-122"/>
                </a:rPr>
                <a:t>(</a:t>
              </a:r>
              <a:r>
                <a:rPr lang="zh-CN" altLang="en-US" sz="2000" dirty="0">
                  <a:latin typeface="Verdana" pitchFamily="34" charset="0"/>
                  <a:ea typeface="微软雅黑" pitchFamily="34" charset="-122"/>
                </a:rPr>
                <a:t>无循环等待</a:t>
              </a:r>
              <a:r>
                <a:rPr lang="en-US" altLang="zh-CN" sz="2000" dirty="0">
                  <a:latin typeface="Verdana" pitchFamily="34" charset="0"/>
                  <a:ea typeface="微软雅黑" pitchFamily="34" charset="-122"/>
                </a:rPr>
                <a:t>)</a:t>
              </a:r>
            </a:p>
          </p:txBody>
        </p:sp>
      </p:grpSp>
    </p:spTree>
    <p:extLst>
      <p:ext uri="{BB962C8B-B14F-4D97-AF65-F5344CB8AC3E}">
        <p14:creationId xmlns:p14="http://schemas.microsoft.com/office/powerpoint/2010/main" val="28857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文本框 10"/>
          <p:cNvSpPr txBox="1">
            <a:spLocks noChangeArrowheads="1"/>
          </p:cNvSpPr>
          <p:nvPr/>
        </p:nvSpPr>
        <p:spPr bwMode="auto">
          <a:xfrm>
            <a:off x="695325" y="287338"/>
            <a:ext cx="5400675" cy="519112"/>
          </a:xfrm>
          <a:prstGeom prst="rect">
            <a:avLst/>
          </a:prstGeom>
          <a:noFill/>
          <a:ln w="9525">
            <a:noFill/>
            <a:miter lim="800000"/>
            <a:headEnd/>
            <a:tailEnd/>
          </a:ln>
        </p:spPr>
        <p:txBody>
          <a:bodyPr>
            <a:spAutoFit/>
          </a:bodyPr>
          <a:lstStyle/>
          <a:p>
            <a:r>
              <a:rPr lang="zh-CN" altLang="en-US" sz="2800" b="1" dirty="0">
                <a:latin typeface="微软雅黑" pitchFamily="34" charset="-122"/>
                <a:ea typeface="微软雅黑" pitchFamily="34" charset="-122"/>
              </a:rPr>
              <a:t>作业讲解</a:t>
            </a:r>
          </a:p>
        </p:txBody>
      </p:sp>
      <p:sp>
        <p:nvSpPr>
          <p:cNvPr id="9218" name="灯片编号占位符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D9E3D6-8C44-4A31-927D-353B3F14AB79}" type="slidenum">
              <a:rPr lang="zh-CN" altLang="en-US">
                <a:latin typeface="Verdana" pitchFamily="34" charset="0"/>
                <a:ea typeface="微软雅黑" pitchFamily="34" charset="-122"/>
              </a:rPr>
              <a:pPr fontAlgn="base">
                <a:spcBef>
                  <a:spcPct val="0"/>
                </a:spcBef>
                <a:spcAft>
                  <a:spcPct val="0"/>
                </a:spcAft>
              </a:pPr>
              <a:t>6</a:t>
            </a:fld>
            <a:endParaRPr lang="en-US" altLang="zh-CN">
              <a:latin typeface="Verdana" pitchFamily="34" charset="0"/>
              <a:ea typeface="微软雅黑" pitchFamily="34" charset="-122"/>
            </a:endParaRPr>
          </a:p>
        </p:txBody>
      </p:sp>
      <p:grpSp>
        <p:nvGrpSpPr>
          <p:cNvPr id="2" name="组合 1"/>
          <p:cNvGrpSpPr/>
          <p:nvPr/>
        </p:nvGrpSpPr>
        <p:grpSpPr>
          <a:xfrm>
            <a:off x="490571" y="935079"/>
            <a:ext cx="6120675" cy="720000"/>
            <a:chOff x="490571" y="935079"/>
            <a:chExt cx="6120675" cy="720000"/>
          </a:xfrm>
        </p:grpSpPr>
        <p:sp>
          <p:nvSpPr>
            <p:cNvPr id="12" name="椭圆 11"/>
            <p:cNvSpPr/>
            <p:nvPr/>
          </p:nvSpPr>
          <p:spPr>
            <a:xfrm>
              <a:off x="490571" y="935079"/>
              <a:ext cx="720000" cy="720000"/>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b="1" dirty="0">
                  <a:latin typeface="+mn-ea"/>
                </a:rPr>
                <a:t>4</a:t>
              </a:r>
              <a:endParaRPr lang="zh-CN" altLang="en-US" sz="3200" b="1" dirty="0">
                <a:latin typeface="+mn-ea"/>
              </a:endParaRPr>
            </a:p>
          </p:txBody>
        </p:sp>
        <p:sp>
          <p:nvSpPr>
            <p:cNvPr id="13" name="文本框 12"/>
            <p:cNvSpPr txBox="1">
              <a:spLocks noChangeArrowheads="1"/>
            </p:cNvSpPr>
            <p:nvPr/>
          </p:nvSpPr>
          <p:spPr bwMode="auto">
            <a:xfrm>
              <a:off x="1210571" y="1002692"/>
              <a:ext cx="5400675" cy="584775"/>
            </a:xfrm>
            <a:prstGeom prst="rect">
              <a:avLst/>
            </a:prstGeom>
            <a:noFill/>
            <a:ln w="9525">
              <a:noFill/>
              <a:miter lim="800000"/>
              <a:headEnd/>
              <a:tailEnd/>
            </a:ln>
          </p:spPr>
          <p:txBody>
            <a:bodyPr>
              <a:spAutoFit/>
            </a:bodyPr>
            <a:lstStyle/>
            <a:p>
              <a:r>
                <a:rPr lang="en-US" altLang="zh-CN" sz="3200" b="1" dirty="0">
                  <a:solidFill>
                    <a:schemeClr val="accent1"/>
                  </a:solidFill>
                  <a:latin typeface="微软雅黑" pitchFamily="34" charset="-122"/>
                  <a:ea typeface="微软雅黑" pitchFamily="34" charset="-122"/>
                </a:rPr>
                <a:t>CPU</a:t>
              </a:r>
              <a:r>
                <a:rPr lang="zh-CN" altLang="en-US" sz="3200" b="1" dirty="0">
                  <a:solidFill>
                    <a:schemeClr val="accent1"/>
                  </a:solidFill>
                  <a:latin typeface="微软雅黑" pitchFamily="34" charset="-122"/>
                  <a:ea typeface="微软雅黑" pitchFamily="34" charset="-122"/>
                </a:rPr>
                <a:t> </a:t>
              </a:r>
              <a:r>
                <a:rPr lang="en-US" altLang="zh-CN" sz="3200" b="1" dirty="0">
                  <a:solidFill>
                    <a:schemeClr val="accent1"/>
                  </a:solidFill>
                  <a:latin typeface="微软雅黑" pitchFamily="34" charset="-122"/>
                  <a:ea typeface="微软雅黑" pitchFamily="34" charset="-122"/>
                </a:rPr>
                <a:t>Scheduling</a:t>
              </a:r>
              <a:r>
                <a:rPr lang="zh-CN" altLang="en-US" sz="3200" b="1" dirty="0">
                  <a:solidFill>
                    <a:schemeClr val="accent1"/>
                  </a:solidFill>
                  <a:latin typeface="微软雅黑" pitchFamily="34" charset="-122"/>
                  <a:ea typeface="微软雅黑" pitchFamily="34" charset="-122"/>
                </a:rPr>
                <a:t> </a:t>
              </a:r>
            </a:p>
          </p:txBody>
        </p:sp>
      </p:grpSp>
      <p:grpSp>
        <p:nvGrpSpPr>
          <p:cNvPr id="8" name="组合 7"/>
          <p:cNvGrpSpPr>
            <a:grpSpLocks/>
          </p:cNvGrpSpPr>
          <p:nvPr/>
        </p:nvGrpSpPr>
        <p:grpSpPr bwMode="auto">
          <a:xfrm>
            <a:off x="1165270" y="1858297"/>
            <a:ext cx="5445976" cy="4130074"/>
            <a:chOff x="695323" y="2497154"/>
            <a:chExt cx="10801351" cy="1206798"/>
          </a:xfrm>
        </p:grpSpPr>
        <p:sp>
          <p:nvSpPr>
            <p:cNvPr id="9" name="矩形 8"/>
            <p:cNvSpPr/>
            <p:nvPr/>
          </p:nvSpPr>
          <p:spPr>
            <a:xfrm>
              <a:off x="695323" y="2500330"/>
              <a:ext cx="10801351" cy="1203622"/>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4"/>
            <p:cNvSpPr>
              <a:spLocks noChangeArrowheads="1"/>
            </p:cNvSpPr>
            <p:nvPr/>
          </p:nvSpPr>
          <p:spPr bwMode="auto">
            <a:xfrm>
              <a:off x="695323" y="2497154"/>
              <a:ext cx="10801351" cy="1059069"/>
            </a:xfrm>
            <a:prstGeom prst="rect">
              <a:avLst/>
            </a:prstGeom>
            <a:noFill/>
            <a:ln w="9525">
              <a:noFill/>
              <a:miter lim="800000"/>
              <a:headEnd/>
              <a:tailEnd/>
            </a:ln>
          </p:spPr>
          <p:txBody>
            <a:bodyPr>
              <a:spAutoFit/>
            </a:bodyPr>
            <a:lstStyle/>
            <a:p>
              <a:pPr>
                <a:lnSpc>
                  <a:spcPct val="125000"/>
                </a:lnSpc>
              </a:pPr>
              <a:r>
                <a:rPr lang="en-US" altLang="zh-CN" sz="2000" b="1" dirty="0">
                  <a:solidFill>
                    <a:schemeClr val="accent1"/>
                  </a:solidFill>
                  <a:latin typeface="Verdana" pitchFamily="34" charset="0"/>
                  <a:ea typeface="微软雅黑" pitchFamily="34" charset="-122"/>
                </a:rPr>
                <a:t>Question</a:t>
              </a:r>
              <a:r>
                <a:rPr lang="zh-CN" altLang="en-US" sz="2000" b="1" dirty="0">
                  <a:solidFill>
                    <a:schemeClr val="accent1"/>
                  </a:solidFill>
                  <a:latin typeface="Verdana" pitchFamily="34" charset="0"/>
                  <a:ea typeface="微软雅黑" pitchFamily="34" charset="-122"/>
                </a:rPr>
                <a:t>：</a:t>
              </a:r>
              <a:endParaRPr lang="en-US" altLang="zh-CN" sz="2000" b="1" dirty="0">
                <a:solidFill>
                  <a:schemeClr val="accent1"/>
                </a:solidFill>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      Consider the exponential average formula used to predict the length of the next CPU burst. What are the implications of assigning the following values to the parameters used by the algorithm?</a:t>
              </a:r>
            </a:p>
            <a:p>
              <a:pPr>
                <a:lnSpc>
                  <a:spcPct val="125000"/>
                </a:lnSpc>
              </a:pPr>
              <a:r>
                <a:rPr lang="el-GR" altLang="zh-CN" sz="2000" dirty="0">
                  <a:latin typeface="Verdana" pitchFamily="34" charset="0"/>
                  <a:ea typeface="微软雅黑" pitchFamily="34" charset="-122"/>
                </a:rPr>
                <a:t>a</a:t>
              </a:r>
              <a:r>
                <a:rPr lang="en-US" altLang="zh-CN" sz="2000" dirty="0">
                  <a:latin typeface="Verdana" pitchFamily="34" charset="0"/>
                  <a:ea typeface="微软雅黑" pitchFamily="34" charset="-122"/>
                </a:rPr>
                <a:t>.</a:t>
              </a:r>
              <a:r>
                <a:rPr lang="zh-CN" altLang="en-US" sz="2000" dirty="0">
                  <a:latin typeface="Verdana" pitchFamily="34" charset="0"/>
                  <a:ea typeface="微软雅黑" pitchFamily="34" charset="-122"/>
                </a:rPr>
                <a:t> </a:t>
              </a:r>
              <a:r>
                <a:rPr lang="el-GR" altLang="zh-CN" sz="2000" dirty="0">
                  <a:latin typeface="Verdana" pitchFamily="34" charset="0"/>
                  <a:ea typeface="微软雅黑" pitchFamily="34" charset="-122"/>
                </a:rPr>
                <a:t>α = 0 </a:t>
              </a:r>
              <a:r>
                <a:rPr lang="en-US" altLang="zh-CN" sz="2000" dirty="0">
                  <a:latin typeface="Verdana" pitchFamily="34" charset="0"/>
                  <a:ea typeface="微软雅黑" pitchFamily="34" charset="-122"/>
                </a:rPr>
                <a:t>and </a:t>
              </a:r>
              <a:r>
                <a:rPr lang="el-GR" altLang="zh-CN" sz="2000" dirty="0">
                  <a:latin typeface="Verdana" pitchFamily="34" charset="0"/>
                  <a:ea typeface="微软雅黑" pitchFamily="34" charset="-122"/>
                </a:rPr>
                <a:t>τ0 = 100 </a:t>
              </a:r>
              <a:r>
                <a:rPr lang="en-US" altLang="zh-CN" sz="2000" dirty="0">
                  <a:latin typeface="Verdana" pitchFamily="34" charset="0"/>
                  <a:ea typeface="微软雅黑" pitchFamily="34" charset="-122"/>
                </a:rPr>
                <a:t>milliseconds </a:t>
              </a:r>
            </a:p>
            <a:p>
              <a:pPr>
                <a:lnSpc>
                  <a:spcPct val="125000"/>
                </a:lnSpc>
              </a:pPr>
              <a:r>
                <a:rPr lang="en-US" altLang="zh-CN" sz="2000" dirty="0">
                  <a:latin typeface="Verdana" pitchFamily="34" charset="0"/>
                  <a:ea typeface="微软雅黑" pitchFamily="34" charset="-122"/>
                </a:rPr>
                <a:t>b.</a:t>
              </a:r>
              <a:r>
                <a:rPr lang="zh-CN" altLang="en-US" sz="2000" dirty="0">
                  <a:latin typeface="Verdana" pitchFamily="34" charset="0"/>
                  <a:ea typeface="微软雅黑" pitchFamily="34" charset="-122"/>
                </a:rPr>
                <a:t> </a:t>
              </a:r>
              <a:r>
                <a:rPr lang="el-GR" altLang="zh-CN" sz="2000" dirty="0">
                  <a:latin typeface="Verdana" pitchFamily="34" charset="0"/>
                  <a:ea typeface="微软雅黑" pitchFamily="34" charset="-122"/>
                </a:rPr>
                <a:t>α = 0.99 </a:t>
              </a:r>
              <a:r>
                <a:rPr lang="en-US" altLang="zh-CN" sz="2000" dirty="0">
                  <a:latin typeface="Verdana" pitchFamily="34" charset="0"/>
                  <a:ea typeface="微软雅黑" pitchFamily="34" charset="-122"/>
                </a:rPr>
                <a:t>and </a:t>
              </a:r>
              <a:r>
                <a:rPr lang="el-GR" altLang="zh-CN" sz="2000" dirty="0">
                  <a:latin typeface="Verdana" pitchFamily="34" charset="0"/>
                  <a:ea typeface="微软雅黑" pitchFamily="34" charset="-122"/>
                </a:rPr>
                <a:t>τ0 = 10 </a:t>
              </a:r>
              <a:r>
                <a:rPr lang="en-US" altLang="zh-CN" sz="2000" dirty="0">
                  <a:latin typeface="Verdana" pitchFamily="34" charset="0"/>
                  <a:ea typeface="微软雅黑" pitchFamily="34" charset="-122"/>
                </a:rPr>
                <a:t>milliseconds</a:t>
              </a:r>
            </a:p>
          </p:txBody>
        </p:sp>
      </p:grpSp>
      <p:grpSp>
        <p:nvGrpSpPr>
          <p:cNvPr id="11" name="组合 10">
            <a:extLst>
              <a:ext uri="{FF2B5EF4-FFF2-40B4-BE49-F238E27FC236}">
                <a16:creationId xmlns:a16="http://schemas.microsoft.com/office/drawing/2014/main" id="{35BC3147-4B51-564F-A4C6-A806A932C0F8}"/>
              </a:ext>
            </a:extLst>
          </p:cNvPr>
          <p:cNvGrpSpPr>
            <a:grpSpLocks/>
          </p:cNvGrpSpPr>
          <p:nvPr/>
        </p:nvGrpSpPr>
        <p:grpSpPr bwMode="auto">
          <a:xfrm>
            <a:off x="7288472" y="1847415"/>
            <a:ext cx="3761820" cy="4134931"/>
            <a:chOff x="695323" y="2497154"/>
            <a:chExt cx="10801351" cy="1206798"/>
          </a:xfrm>
        </p:grpSpPr>
        <p:sp>
          <p:nvSpPr>
            <p:cNvPr id="14" name="矩形 13">
              <a:extLst>
                <a:ext uri="{FF2B5EF4-FFF2-40B4-BE49-F238E27FC236}">
                  <a16:creationId xmlns:a16="http://schemas.microsoft.com/office/drawing/2014/main" id="{6453202B-D891-FB4B-BF7E-C3113DB43A59}"/>
                </a:ext>
              </a:extLst>
            </p:cNvPr>
            <p:cNvSpPr/>
            <p:nvPr/>
          </p:nvSpPr>
          <p:spPr>
            <a:xfrm>
              <a:off x="695323" y="2500330"/>
              <a:ext cx="10801351" cy="1203622"/>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4">
              <a:extLst>
                <a:ext uri="{FF2B5EF4-FFF2-40B4-BE49-F238E27FC236}">
                  <a16:creationId xmlns:a16="http://schemas.microsoft.com/office/drawing/2014/main" id="{4C192395-EF56-6C46-AD8F-4FD0DC5DCFD4}"/>
                </a:ext>
              </a:extLst>
            </p:cNvPr>
            <p:cNvSpPr>
              <a:spLocks noChangeArrowheads="1"/>
            </p:cNvSpPr>
            <p:nvPr/>
          </p:nvSpPr>
          <p:spPr bwMode="auto">
            <a:xfrm>
              <a:off x="695323" y="2497154"/>
              <a:ext cx="10801351" cy="1139050"/>
            </a:xfrm>
            <a:prstGeom prst="rect">
              <a:avLst/>
            </a:prstGeom>
            <a:noFill/>
            <a:ln w="9525">
              <a:noFill/>
              <a:miter lim="800000"/>
              <a:headEnd/>
              <a:tailEnd/>
            </a:ln>
          </p:spPr>
          <p:txBody>
            <a:bodyPr>
              <a:spAutoFit/>
            </a:bodyPr>
            <a:lstStyle/>
            <a:p>
              <a:pPr>
                <a:lnSpc>
                  <a:spcPct val="125000"/>
                </a:lnSpc>
              </a:pPr>
              <a:r>
                <a:rPr lang="en-US" altLang="zh-CN" sz="2000" b="1" dirty="0">
                  <a:solidFill>
                    <a:schemeClr val="accent1"/>
                  </a:solidFill>
                  <a:latin typeface="Verdana" pitchFamily="34" charset="0"/>
                  <a:ea typeface="微软雅黑" pitchFamily="34" charset="-122"/>
                </a:rPr>
                <a:t>Answer</a:t>
              </a:r>
              <a:r>
                <a:rPr lang="zh-CN" altLang="en-US" sz="2000" b="1" dirty="0">
                  <a:solidFill>
                    <a:schemeClr val="accent1"/>
                  </a:solidFill>
                  <a:latin typeface="Verdana" pitchFamily="34" charset="0"/>
                  <a:ea typeface="微软雅黑" pitchFamily="34" charset="-122"/>
                </a:rPr>
                <a:t>：</a:t>
              </a:r>
              <a:endParaRPr lang="en-US" altLang="zh-CN" sz="2000" b="1" dirty="0">
                <a:solidFill>
                  <a:schemeClr val="accent1"/>
                </a:solidFill>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a)</a:t>
              </a:r>
              <a:r>
                <a:rPr lang="zh-CN" altLang="en-US" sz="2000" dirty="0">
                  <a:latin typeface="Verdana" pitchFamily="34" charset="0"/>
                  <a:ea typeface="微软雅黑" pitchFamily="34" charset="-122"/>
                </a:rPr>
                <a:t>当</a:t>
              </a:r>
              <a:r>
                <a:rPr lang="en-US" altLang="zh-CN" sz="2000" dirty="0">
                  <a:latin typeface="Verdana" pitchFamily="34" charset="0"/>
                  <a:ea typeface="微软雅黑" pitchFamily="34" charset="-122"/>
                </a:rPr>
                <a:t>a=0</a:t>
              </a:r>
              <a:r>
                <a:rPr lang="zh-CN" altLang="en-US" sz="2000" dirty="0">
                  <a:latin typeface="Verdana" pitchFamily="34" charset="0"/>
                  <a:ea typeface="微软雅黑" pitchFamily="34" charset="-122"/>
                </a:rPr>
                <a:t>和</a:t>
              </a:r>
              <a:r>
                <a:rPr lang="en-US" altLang="zh-CN" sz="2000" dirty="0">
                  <a:latin typeface="Verdana" pitchFamily="34" charset="0"/>
                  <a:ea typeface="微软雅黑" pitchFamily="34" charset="-122"/>
                </a:rPr>
                <a:t>t=100</a:t>
              </a:r>
              <a:r>
                <a:rPr lang="zh-CN" altLang="en-US" sz="2000" dirty="0">
                  <a:latin typeface="Verdana" pitchFamily="34" charset="0"/>
                  <a:ea typeface="微软雅黑" pitchFamily="34" charset="-122"/>
                </a:rPr>
                <a:t>毫秒时，公式总是会预测下一次的</a:t>
              </a:r>
              <a:r>
                <a:rPr lang="en-US" altLang="zh-CN" sz="2000" dirty="0">
                  <a:latin typeface="Verdana" pitchFamily="34" charset="0"/>
                  <a:ea typeface="微软雅黑" pitchFamily="34" charset="-122"/>
                </a:rPr>
                <a:t>CPU</a:t>
              </a:r>
              <a:r>
                <a:rPr lang="zh-CN" altLang="en-US" sz="2000" dirty="0">
                  <a:latin typeface="Verdana" pitchFamily="34" charset="0"/>
                  <a:ea typeface="微软雅黑" pitchFamily="34" charset="-122"/>
                </a:rPr>
                <a:t>区间为</a:t>
              </a:r>
              <a:r>
                <a:rPr lang="en-US" altLang="zh-CN" sz="2000" dirty="0">
                  <a:latin typeface="Verdana" pitchFamily="34" charset="0"/>
                  <a:ea typeface="微软雅黑" pitchFamily="34" charset="-122"/>
                </a:rPr>
                <a:t>100</a:t>
              </a:r>
              <a:r>
                <a:rPr lang="zh-CN" altLang="en-US" sz="2000" dirty="0">
                  <a:latin typeface="Verdana" pitchFamily="34" charset="0"/>
                  <a:ea typeface="微软雅黑" pitchFamily="34" charset="-122"/>
                </a:rPr>
                <a:t>毫秒。</a:t>
              </a:r>
              <a:endParaRPr lang="en-US" altLang="zh-CN" sz="2000" dirty="0">
                <a:latin typeface="Verdana" pitchFamily="34" charset="0"/>
                <a:ea typeface="微软雅黑" pitchFamily="34" charset="-122"/>
              </a:endParaRPr>
            </a:p>
            <a:p>
              <a:pPr>
                <a:lnSpc>
                  <a:spcPct val="125000"/>
                </a:lnSpc>
              </a:pPr>
              <a:r>
                <a:rPr lang="en-US" altLang="zh-CN" sz="2000" dirty="0">
                  <a:latin typeface="Verdana" pitchFamily="34" charset="0"/>
                  <a:ea typeface="微软雅黑" pitchFamily="34" charset="-122"/>
                </a:rPr>
                <a:t>b)</a:t>
              </a:r>
              <a:r>
                <a:rPr lang="zh-CN" altLang="en-US" sz="2000" dirty="0">
                  <a:latin typeface="Verdana" pitchFamily="34" charset="0"/>
                  <a:ea typeface="微软雅黑" pitchFamily="34" charset="-122"/>
                </a:rPr>
                <a:t>当</a:t>
              </a:r>
              <a:r>
                <a:rPr lang="en-US" altLang="zh-CN" sz="2000" dirty="0">
                  <a:latin typeface="Verdana" pitchFamily="34" charset="0"/>
                  <a:ea typeface="微软雅黑" pitchFamily="34" charset="-122"/>
                </a:rPr>
                <a:t>a=0.99</a:t>
              </a:r>
              <a:r>
                <a:rPr lang="zh-CN" altLang="en-US" sz="2000" dirty="0">
                  <a:latin typeface="Verdana" pitchFamily="34" charset="0"/>
                  <a:ea typeface="微软雅黑" pitchFamily="34" charset="-122"/>
                </a:rPr>
                <a:t>和</a:t>
              </a:r>
              <a:r>
                <a:rPr lang="en-US" altLang="zh-CN" sz="2000" dirty="0">
                  <a:latin typeface="Verdana" pitchFamily="34" charset="0"/>
                  <a:ea typeface="微软雅黑" pitchFamily="34" charset="-122"/>
                </a:rPr>
                <a:t>t=10</a:t>
              </a:r>
              <a:r>
                <a:rPr lang="zh-CN" altLang="en-US" sz="2000" dirty="0">
                  <a:latin typeface="Verdana" pitchFamily="34" charset="0"/>
                  <a:ea typeface="微软雅黑" pitchFamily="34" charset="-122"/>
                </a:rPr>
                <a:t>毫秒时，进程最近的行为是给予更高的重量和过去的就能成相比。因此，调度算法几乎是无记忆的，且简单预测未来区间的长度为下一次的</a:t>
              </a:r>
              <a:r>
                <a:rPr lang="en-US" altLang="zh-CN" sz="2000" dirty="0">
                  <a:latin typeface="Verdana" pitchFamily="34" charset="0"/>
                  <a:ea typeface="微软雅黑" pitchFamily="34" charset="-122"/>
                </a:rPr>
                <a:t>CPU</a:t>
              </a:r>
              <a:r>
                <a:rPr lang="zh-CN" altLang="en-US" sz="2000" dirty="0">
                  <a:latin typeface="Verdana" pitchFamily="34" charset="0"/>
                  <a:ea typeface="微软雅黑" pitchFamily="34" charset="-122"/>
                </a:rPr>
                <a:t>执行的时间片。</a:t>
              </a:r>
              <a:endParaRPr lang="en-US" altLang="zh-CN" sz="2000" dirty="0">
                <a:latin typeface="Verdana" pitchFamily="34" charset="0"/>
                <a:ea typeface="微软雅黑" pitchFamily="34" charset="-122"/>
              </a:endParaRPr>
            </a:p>
          </p:txBody>
        </p:sp>
      </p:grpSp>
    </p:spTree>
    <p:extLst>
      <p:ext uri="{BB962C8B-B14F-4D97-AF65-F5344CB8AC3E}">
        <p14:creationId xmlns:p14="http://schemas.microsoft.com/office/powerpoint/2010/main" val="314239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文本框 10"/>
          <p:cNvSpPr txBox="1">
            <a:spLocks noChangeArrowheads="1"/>
          </p:cNvSpPr>
          <p:nvPr/>
        </p:nvSpPr>
        <p:spPr bwMode="auto">
          <a:xfrm>
            <a:off x="695325" y="287338"/>
            <a:ext cx="5400675" cy="519112"/>
          </a:xfrm>
          <a:prstGeom prst="rect">
            <a:avLst/>
          </a:prstGeom>
          <a:noFill/>
          <a:ln w="9525">
            <a:noFill/>
            <a:miter lim="800000"/>
            <a:headEnd/>
            <a:tailEnd/>
          </a:ln>
        </p:spPr>
        <p:txBody>
          <a:bodyPr>
            <a:spAutoFit/>
          </a:bodyPr>
          <a:lstStyle/>
          <a:p>
            <a:r>
              <a:rPr lang="zh-CN" altLang="en-US" sz="2800" b="1" dirty="0">
                <a:latin typeface="微软雅黑" pitchFamily="34" charset="-122"/>
                <a:ea typeface="微软雅黑" pitchFamily="34" charset="-122"/>
              </a:rPr>
              <a:t>作业讲解</a:t>
            </a:r>
          </a:p>
        </p:txBody>
      </p:sp>
      <p:sp>
        <p:nvSpPr>
          <p:cNvPr id="9218" name="灯片编号占位符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D9E3D6-8C44-4A31-927D-353B3F14AB79}" type="slidenum">
              <a:rPr lang="zh-CN" altLang="en-US">
                <a:latin typeface="Verdana" pitchFamily="34" charset="0"/>
                <a:ea typeface="微软雅黑" pitchFamily="34" charset="-122"/>
              </a:rPr>
              <a:pPr fontAlgn="base">
                <a:spcBef>
                  <a:spcPct val="0"/>
                </a:spcBef>
                <a:spcAft>
                  <a:spcPct val="0"/>
                </a:spcAft>
              </a:pPr>
              <a:t>7</a:t>
            </a:fld>
            <a:endParaRPr lang="en-US" altLang="zh-CN">
              <a:latin typeface="Verdana" pitchFamily="34" charset="0"/>
              <a:ea typeface="微软雅黑" pitchFamily="34" charset="-122"/>
            </a:endParaRPr>
          </a:p>
        </p:txBody>
      </p:sp>
      <p:grpSp>
        <p:nvGrpSpPr>
          <p:cNvPr id="2" name="组合 1"/>
          <p:cNvGrpSpPr/>
          <p:nvPr/>
        </p:nvGrpSpPr>
        <p:grpSpPr>
          <a:xfrm>
            <a:off x="490571" y="935079"/>
            <a:ext cx="6120675" cy="720000"/>
            <a:chOff x="490571" y="935079"/>
            <a:chExt cx="6120675" cy="720000"/>
          </a:xfrm>
        </p:grpSpPr>
        <p:sp>
          <p:nvSpPr>
            <p:cNvPr id="12" name="椭圆 11"/>
            <p:cNvSpPr/>
            <p:nvPr/>
          </p:nvSpPr>
          <p:spPr>
            <a:xfrm>
              <a:off x="490571" y="935079"/>
              <a:ext cx="720000" cy="720000"/>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b="1" dirty="0">
                  <a:latin typeface="+mn-ea"/>
                </a:rPr>
                <a:t>5</a:t>
              </a:r>
              <a:endParaRPr lang="zh-CN" altLang="en-US" sz="3200" b="1" dirty="0">
                <a:latin typeface="+mn-ea"/>
              </a:endParaRPr>
            </a:p>
          </p:txBody>
        </p:sp>
        <p:sp>
          <p:nvSpPr>
            <p:cNvPr id="13" name="文本框 12"/>
            <p:cNvSpPr txBox="1">
              <a:spLocks noChangeArrowheads="1"/>
            </p:cNvSpPr>
            <p:nvPr/>
          </p:nvSpPr>
          <p:spPr bwMode="auto">
            <a:xfrm>
              <a:off x="1210571" y="1002692"/>
              <a:ext cx="5400675" cy="584775"/>
            </a:xfrm>
            <a:prstGeom prst="rect">
              <a:avLst/>
            </a:prstGeom>
            <a:noFill/>
            <a:ln w="9525">
              <a:noFill/>
              <a:miter lim="800000"/>
              <a:headEnd/>
              <a:tailEnd/>
            </a:ln>
          </p:spPr>
          <p:txBody>
            <a:bodyPr>
              <a:spAutoFit/>
            </a:bodyPr>
            <a:lstStyle/>
            <a:p>
              <a:r>
                <a:rPr lang="en-US" altLang="zh-CN" sz="3200" b="1" dirty="0">
                  <a:solidFill>
                    <a:schemeClr val="accent1"/>
                  </a:solidFill>
                  <a:latin typeface="微软雅黑" pitchFamily="34" charset="-122"/>
                  <a:ea typeface="微软雅黑" pitchFamily="34" charset="-122"/>
                </a:rPr>
                <a:t>CPU</a:t>
              </a:r>
              <a:r>
                <a:rPr lang="zh-CN" altLang="en-US" sz="3200" b="1" dirty="0">
                  <a:solidFill>
                    <a:schemeClr val="accent1"/>
                  </a:solidFill>
                  <a:latin typeface="微软雅黑" pitchFamily="34" charset="-122"/>
                  <a:ea typeface="微软雅黑" pitchFamily="34" charset="-122"/>
                </a:rPr>
                <a:t> </a:t>
              </a:r>
              <a:r>
                <a:rPr lang="en-US" altLang="zh-CN" sz="3200" b="1" dirty="0">
                  <a:solidFill>
                    <a:schemeClr val="accent1"/>
                  </a:solidFill>
                  <a:latin typeface="微软雅黑" pitchFamily="34" charset="-122"/>
                  <a:ea typeface="微软雅黑" pitchFamily="34" charset="-122"/>
                </a:rPr>
                <a:t>Scheduling</a:t>
              </a:r>
              <a:r>
                <a:rPr lang="zh-CN" altLang="en-US" sz="3200" b="1" dirty="0">
                  <a:solidFill>
                    <a:schemeClr val="accent1"/>
                  </a:solidFill>
                  <a:latin typeface="微软雅黑" pitchFamily="34" charset="-122"/>
                  <a:ea typeface="微软雅黑" pitchFamily="34" charset="-122"/>
                </a:rPr>
                <a:t> </a:t>
              </a:r>
            </a:p>
          </p:txBody>
        </p:sp>
      </p:grpSp>
      <p:pic>
        <p:nvPicPr>
          <p:cNvPr id="3" name="图片 2">
            <a:extLst>
              <a:ext uri="{FF2B5EF4-FFF2-40B4-BE49-F238E27FC236}">
                <a16:creationId xmlns:a16="http://schemas.microsoft.com/office/drawing/2014/main" id="{E82C7BC2-753E-2244-B879-6444F972FE6B}"/>
              </a:ext>
            </a:extLst>
          </p:cNvPr>
          <p:cNvPicPr>
            <a:picLocks noChangeAspect="1"/>
          </p:cNvPicPr>
          <p:nvPr/>
        </p:nvPicPr>
        <p:blipFill>
          <a:blip r:embed="rId3"/>
          <a:stretch>
            <a:fillRect/>
          </a:stretch>
        </p:blipFill>
        <p:spPr>
          <a:xfrm>
            <a:off x="2680937" y="1783709"/>
            <a:ext cx="6830125" cy="4707720"/>
          </a:xfrm>
          <a:prstGeom prst="rect">
            <a:avLst/>
          </a:prstGeom>
        </p:spPr>
      </p:pic>
    </p:spTree>
    <p:extLst>
      <p:ext uri="{BB962C8B-B14F-4D97-AF65-F5344CB8AC3E}">
        <p14:creationId xmlns:p14="http://schemas.microsoft.com/office/powerpoint/2010/main" val="224178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文本框 10"/>
          <p:cNvSpPr txBox="1">
            <a:spLocks noChangeArrowheads="1"/>
          </p:cNvSpPr>
          <p:nvPr/>
        </p:nvSpPr>
        <p:spPr bwMode="auto">
          <a:xfrm>
            <a:off x="695325" y="287338"/>
            <a:ext cx="5400675" cy="519112"/>
          </a:xfrm>
          <a:prstGeom prst="rect">
            <a:avLst/>
          </a:prstGeom>
          <a:noFill/>
          <a:ln w="9525">
            <a:noFill/>
            <a:miter lim="800000"/>
            <a:headEnd/>
            <a:tailEnd/>
          </a:ln>
        </p:spPr>
        <p:txBody>
          <a:bodyPr>
            <a:spAutoFit/>
          </a:bodyPr>
          <a:lstStyle/>
          <a:p>
            <a:r>
              <a:rPr lang="zh-CN" altLang="en-US" sz="2800" b="1" dirty="0">
                <a:latin typeface="微软雅黑" pitchFamily="34" charset="-122"/>
                <a:ea typeface="微软雅黑" pitchFamily="34" charset="-122"/>
              </a:rPr>
              <a:t>作业讲解</a:t>
            </a:r>
          </a:p>
        </p:txBody>
      </p:sp>
      <p:sp>
        <p:nvSpPr>
          <p:cNvPr id="9218" name="灯片编号占位符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D9E3D6-8C44-4A31-927D-353B3F14AB79}" type="slidenum">
              <a:rPr lang="zh-CN" altLang="en-US">
                <a:latin typeface="Verdana" pitchFamily="34" charset="0"/>
                <a:ea typeface="微软雅黑" pitchFamily="34" charset="-122"/>
              </a:rPr>
              <a:pPr fontAlgn="base">
                <a:spcBef>
                  <a:spcPct val="0"/>
                </a:spcBef>
                <a:spcAft>
                  <a:spcPct val="0"/>
                </a:spcAft>
              </a:pPr>
              <a:t>8</a:t>
            </a:fld>
            <a:endParaRPr lang="en-US" altLang="zh-CN">
              <a:latin typeface="Verdana" pitchFamily="34" charset="0"/>
              <a:ea typeface="微软雅黑" pitchFamily="34" charset="-122"/>
            </a:endParaRPr>
          </a:p>
        </p:txBody>
      </p:sp>
      <p:grpSp>
        <p:nvGrpSpPr>
          <p:cNvPr id="2" name="组合 1"/>
          <p:cNvGrpSpPr/>
          <p:nvPr/>
        </p:nvGrpSpPr>
        <p:grpSpPr>
          <a:xfrm>
            <a:off x="490571" y="935079"/>
            <a:ext cx="6120675" cy="1144831"/>
            <a:chOff x="490571" y="935079"/>
            <a:chExt cx="6120675" cy="1144831"/>
          </a:xfrm>
        </p:grpSpPr>
        <p:sp>
          <p:nvSpPr>
            <p:cNvPr id="12" name="椭圆 11"/>
            <p:cNvSpPr/>
            <p:nvPr/>
          </p:nvSpPr>
          <p:spPr>
            <a:xfrm>
              <a:off x="490571" y="935079"/>
              <a:ext cx="720000" cy="720000"/>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b="1" dirty="0">
                  <a:latin typeface="+mn-ea"/>
                </a:rPr>
                <a:t>5</a:t>
              </a:r>
              <a:endParaRPr lang="zh-CN" altLang="en-US" sz="3200" b="1" dirty="0">
                <a:latin typeface="+mn-ea"/>
              </a:endParaRPr>
            </a:p>
          </p:txBody>
        </p:sp>
        <p:sp>
          <p:nvSpPr>
            <p:cNvPr id="13" name="文本框 12"/>
            <p:cNvSpPr txBox="1">
              <a:spLocks noChangeArrowheads="1"/>
            </p:cNvSpPr>
            <p:nvPr/>
          </p:nvSpPr>
          <p:spPr bwMode="auto">
            <a:xfrm>
              <a:off x="1210571" y="1002692"/>
              <a:ext cx="5400675" cy="1077218"/>
            </a:xfrm>
            <a:prstGeom prst="rect">
              <a:avLst/>
            </a:prstGeom>
            <a:noFill/>
            <a:ln w="9525">
              <a:noFill/>
              <a:miter lim="800000"/>
              <a:headEnd/>
              <a:tailEnd/>
            </a:ln>
          </p:spPr>
          <p:txBody>
            <a:bodyPr>
              <a:spAutoFit/>
            </a:bodyPr>
            <a:lstStyle/>
            <a:p>
              <a:r>
                <a:rPr lang="en-US" altLang="zh-CN" sz="3200" b="1" dirty="0">
                  <a:solidFill>
                    <a:schemeClr val="accent1"/>
                  </a:solidFill>
                  <a:latin typeface="微软雅黑" pitchFamily="34" charset="-122"/>
                  <a:ea typeface="微软雅黑" pitchFamily="34" charset="-122"/>
                </a:rPr>
                <a:t>CPU Scheduling </a:t>
              </a:r>
            </a:p>
            <a:p>
              <a:endParaRPr lang="en-US" altLang="zh-CN" sz="3200" b="1" dirty="0">
                <a:solidFill>
                  <a:schemeClr val="accent1"/>
                </a:solidFill>
                <a:latin typeface="微软雅黑" pitchFamily="34" charset="-122"/>
                <a:ea typeface="微软雅黑" pitchFamily="34" charset="-122"/>
              </a:endParaRPr>
            </a:p>
          </p:txBody>
        </p:sp>
      </p:grpSp>
      <p:pic>
        <p:nvPicPr>
          <p:cNvPr id="3" name="图片 2">
            <a:extLst>
              <a:ext uri="{FF2B5EF4-FFF2-40B4-BE49-F238E27FC236}">
                <a16:creationId xmlns:a16="http://schemas.microsoft.com/office/drawing/2014/main" id="{D21762D9-EE91-0448-AB17-6B70F3A6F868}"/>
              </a:ext>
            </a:extLst>
          </p:cNvPr>
          <p:cNvPicPr>
            <a:picLocks noChangeAspect="1"/>
          </p:cNvPicPr>
          <p:nvPr/>
        </p:nvPicPr>
        <p:blipFill>
          <a:blip r:embed="rId3"/>
          <a:stretch>
            <a:fillRect/>
          </a:stretch>
        </p:blipFill>
        <p:spPr>
          <a:xfrm>
            <a:off x="1289050" y="1853554"/>
            <a:ext cx="9613900" cy="3987800"/>
          </a:xfrm>
          <a:prstGeom prst="rect">
            <a:avLst/>
          </a:prstGeom>
        </p:spPr>
      </p:pic>
    </p:spTree>
    <p:extLst>
      <p:ext uri="{BB962C8B-B14F-4D97-AF65-F5344CB8AC3E}">
        <p14:creationId xmlns:p14="http://schemas.microsoft.com/office/powerpoint/2010/main" val="160985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文本框 10"/>
          <p:cNvSpPr txBox="1">
            <a:spLocks noChangeArrowheads="1"/>
          </p:cNvSpPr>
          <p:nvPr/>
        </p:nvSpPr>
        <p:spPr bwMode="auto">
          <a:xfrm>
            <a:off x="695325" y="287338"/>
            <a:ext cx="5400675" cy="519112"/>
          </a:xfrm>
          <a:prstGeom prst="rect">
            <a:avLst/>
          </a:prstGeom>
          <a:noFill/>
          <a:ln w="9525">
            <a:noFill/>
            <a:miter lim="800000"/>
            <a:headEnd/>
            <a:tailEnd/>
          </a:ln>
        </p:spPr>
        <p:txBody>
          <a:bodyPr>
            <a:spAutoFit/>
          </a:bodyPr>
          <a:lstStyle/>
          <a:p>
            <a:r>
              <a:rPr lang="zh-CN" altLang="en-US" sz="2800" b="1" dirty="0">
                <a:latin typeface="微软雅黑" pitchFamily="34" charset="-122"/>
                <a:ea typeface="微软雅黑" pitchFamily="34" charset="-122"/>
              </a:rPr>
              <a:t>作业讲解</a:t>
            </a:r>
          </a:p>
        </p:txBody>
      </p:sp>
      <p:sp>
        <p:nvSpPr>
          <p:cNvPr id="9218" name="灯片编号占位符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D9E3D6-8C44-4A31-927D-353B3F14AB79}" type="slidenum">
              <a:rPr lang="zh-CN" altLang="en-US">
                <a:latin typeface="Verdana" pitchFamily="34" charset="0"/>
                <a:ea typeface="微软雅黑" pitchFamily="34" charset="-122"/>
              </a:rPr>
              <a:pPr fontAlgn="base">
                <a:spcBef>
                  <a:spcPct val="0"/>
                </a:spcBef>
                <a:spcAft>
                  <a:spcPct val="0"/>
                </a:spcAft>
              </a:pPr>
              <a:t>9</a:t>
            </a:fld>
            <a:endParaRPr lang="en-US" altLang="zh-CN">
              <a:latin typeface="Verdana" pitchFamily="34" charset="0"/>
              <a:ea typeface="微软雅黑" pitchFamily="34" charset="-122"/>
            </a:endParaRPr>
          </a:p>
        </p:txBody>
      </p:sp>
      <p:grpSp>
        <p:nvGrpSpPr>
          <p:cNvPr id="2" name="组合 1"/>
          <p:cNvGrpSpPr/>
          <p:nvPr/>
        </p:nvGrpSpPr>
        <p:grpSpPr>
          <a:xfrm>
            <a:off x="490571" y="935079"/>
            <a:ext cx="6120675" cy="1144831"/>
            <a:chOff x="490571" y="935079"/>
            <a:chExt cx="6120675" cy="1144831"/>
          </a:xfrm>
        </p:grpSpPr>
        <p:sp>
          <p:nvSpPr>
            <p:cNvPr id="12" name="椭圆 11"/>
            <p:cNvSpPr/>
            <p:nvPr/>
          </p:nvSpPr>
          <p:spPr>
            <a:xfrm>
              <a:off x="490571" y="935079"/>
              <a:ext cx="720000" cy="720000"/>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b="1" dirty="0">
                  <a:latin typeface="+mn-ea"/>
                </a:rPr>
                <a:t>5</a:t>
              </a:r>
              <a:endParaRPr lang="zh-CN" altLang="en-US" sz="3200" b="1" dirty="0">
                <a:latin typeface="+mn-ea"/>
              </a:endParaRPr>
            </a:p>
          </p:txBody>
        </p:sp>
        <p:sp>
          <p:nvSpPr>
            <p:cNvPr id="13" name="文本框 12"/>
            <p:cNvSpPr txBox="1">
              <a:spLocks noChangeArrowheads="1"/>
            </p:cNvSpPr>
            <p:nvPr/>
          </p:nvSpPr>
          <p:spPr bwMode="auto">
            <a:xfrm>
              <a:off x="1210571" y="1002692"/>
              <a:ext cx="5400675" cy="1077218"/>
            </a:xfrm>
            <a:prstGeom prst="rect">
              <a:avLst/>
            </a:prstGeom>
            <a:noFill/>
            <a:ln w="9525">
              <a:noFill/>
              <a:miter lim="800000"/>
              <a:headEnd/>
              <a:tailEnd/>
            </a:ln>
          </p:spPr>
          <p:txBody>
            <a:bodyPr>
              <a:spAutoFit/>
            </a:bodyPr>
            <a:lstStyle/>
            <a:p>
              <a:r>
                <a:rPr lang="en-US" altLang="zh-CN" sz="3200" b="1" dirty="0">
                  <a:solidFill>
                    <a:schemeClr val="accent1"/>
                  </a:solidFill>
                  <a:latin typeface="微软雅黑" pitchFamily="34" charset="-122"/>
                  <a:ea typeface="微软雅黑" pitchFamily="34" charset="-122"/>
                </a:rPr>
                <a:t>CPU Scheduling </a:t>
              </a:r>
            </a:p>
            <a:p>
              <a:endParaRPr lang="en-US" altLang="zh-CN" sz="3200" b="1" dirty="0">
                <a:solidFill>
                  <a:schemeClr val="accent1"/>
                </a:solidFill>
                <a:latin typeface="微软雅黑" pitchFamily="34" charset="-122"/>
                <a:ea typeface="微软雅黑" pitchFamily="34" charset="-122"/>
              </a:endParaRPr>
            </a:p>
          </p:txBody>
        </p:sp>
      </p:grpSp>
      <p:pic>
        <p:nvPicPr>
          <p:cNvPr id="4" name="图片 3">
            <a:extLst>
              <a:ext uri="{FF2B5EF4-FFF2-40B4-BE49-F238E27FC236}">
                <a16:creationId xmlns:a16="http://schemas.microsoft.com/office/drawing/2014/main" id="{812EAF47-18A2-9B46-A853-B0D7AED508C2}"/>
              </a:ext>
            </a:extLst>
          </p:cNvPr>
          <p:cNvPicPr>
            <a:picLocks noChangeAspect="1"/>
          </p:cNvPicPr>
          <p:nvPr/>
        </p:nvPicPr>
        <p:blipFill>
          <a:blip r:embed="rId3"/>
          <a:stretch>
            <a:fillRect/>
          </a:stretch>
        </p:blipFill>
        <p:spPr>
          <a:xfrm>
            <a:off x="1416050" y="1541301"/>
            <a:ext cx="9385300" cy="4800600"/>
          </a:xfrm>
          <a:prstGeom prst="rect">
            <a:avLst/>
          </a:prstGeom>
        </p:spPr>
      </p:pic>
    </p:spTree>
    <p:extLst>
      <p:ext uri="{BB962C8B-B14F-4D97-AF65-F5344CB8AC3E}">
        <p14:creationId xmlns:p14="http://schemas.microsoft.com/office/powerpoint/2010/main" val="331832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1797</Words>
  <Application>Microsoft Office PowerPoint</Application>
  <PresentationFormat>宽屏</PresentationFormat>
  <Paragraphs>199</Paragraphs>
  <Slides>16</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微软雅黑</vt:lpstr>
      <vt:lpstr>Arial</vt:lpstr>
      <vt:lpstr>Calibri</vt:lpstr>
      <vt:lpstr>Consolas</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lee.jiawei@qq.com</cp:lastModifiedBy>
  <cp:revision>352</cp:revision>
  <dcterms:created xsi:type="dcterms:W3CDTF">2015-10-24T01:57:14Z</dcterms:created>
  <dcterms:modified xsi:type="dcterms:W3CDTF">2019-06-11T09:09:53Z</dcterms:modified>
</cp:coreProperties>
</file>