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65"/>
  </p:notesMasterIdLst>
  <p:handoutMasterIdLst>
    <p:handoutMasterId r:id="rId66"/>
  </p:handoutMasterIdLst>
  <p:sldIdLst>
    <p:sldId id="422" r:id="rId4"/>
    <p:sldId id="256" r:id="rId5"/>
    <p:sldId id="424" r:id="rId6"/>
    <p:sldId id="423" r:id="rId7"/>
    <p:sldId id="468" r:id="rId8"/>
    <p:sldId id="429" r:id="rId9"/>
    <p:sldId id="430" r:id="rId10"/>
    <p:sldId id="431" r:id="rId11"/>
    <p:sldId id="453" r:id="rId12"/>
    <p:sldId id="432" r:id="rId13"/>
    <p:sldId id="433" r:id="rId14"/>
    <p:sldId id="514" r:id="rId15"/>
    <p:sldId id="436" r:id="rId16"/>
    <p:sldId id="437" r:id="rId17"/>
    <p:sldId id="439" r:id="rId18"/>
    <p:sldId id="438" r:id="rId19"/>
    <p:sldId id="442" r:id="rId20"/>
    <p:sldId id="441" r:id="rId21"/>
    <p:sldId id="469" r:id="rId22"/>
    <p:sldId id="446" r:id="rId23"/>
    <p:sldId id="470" r:id="rId24"/>
    <p:sldId id="448" r:id="rId25"/>
    <p:sldId id="450" r:id="rId26"/>
    <p:sldId id="472" r:id="rId27"/>
    <p:sldId id="452" r:id="rId28"/>
    <p:sldId id="473" r:id="rId29"/>
    <p:sldId id="457" r:id="rId30"/>
    <p:sldId id="483" r:id="rId31"/>
    <p:sldId id="489" r:id="rId32"/>
    <p:sldId id="515" r:id="rId33"/>
    <p:sldId id="492" r:id="rId34"/>
    <p:sldId id="490" r:id="rId35"/>
    <p:sldId id="484" r:id="rId36"/>
    <p:sldId id="519" r:id="rId37"/>
    <p:sldId id="520" r:id="rId38"/>
    <p:sldId id="478" r:id="rId39"/>
    <p:sldId id="516" r:id="rId40"/>
    <p:sldId id="493" r:id="rId41"/>
    <p:sldId id="494" r:id="rId42"/>
    <p:sldId id="479" r:id="rId43"/>
    <p:sldId id="521" r:id="rId44"/>
    <p:sldId id="486" r:id="rId45"/>
    <p:sldId id="487" r:id="rId46"/>
    <p:sldId id="517" r:id="rId47"/>
    <p:sldId id="488" r:id="rId48"/>
    <p:sldId id="507" r:id="rId49"/>
    <p:sldId id="495" r:id="rId50"/>
    <p:sldId id="497" r:id="rId51"/>
    <p:sldId id="499" r:id="rId52"/>
    <p:sldId id="501" r:id="rId53"/>
    <p:sldId id="528" r:id="rId54"/>
    <p:sldId id="529" r:id="rId55"/>
    <p:sldId id="502" r:id="rId56"/>
    <p:sldId id="505" r:id="rId57"/>
    <p:sldId id="504" r:id="rId58"/>
    <p:sldId id="523" r:id="rId59"/>
    <p:sldId id="524" r:id="rId60"/>
    <p:sldId id="522" r:id="rId61"/>
    <p:sldId id="506" r:id="rId62"/>
    <p:sldId id="527" r:id="rId63"/>
    <p:sldId id="513" r:id="rId64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19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adinolfisalerno@gmail.com" initials="g" lastIdx="5" clrIdx="0">
    <p:extLst>
      <p:ext uri="{19B8F6BF-5375-455C-9EA6-DF929625EA0E}">
        <p15:presenceInfo xmlns:p15="http://schemas.microsoft.com/office/powerpoint/2012/main" userId="8629975d993b49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335"/>
    <a:srgbClr val="FFFFFF"/>
    <a:srgbClr val="F7F7F7"/>
    <a:srgbClr val="C0C0C0"/>
    <a:srgbClr val="D84D4E"/>
    <a:srgbClr val="EB494B"/>
    <a:srgbClr val="00FF00"/>
    <a:srgbClr val="F86261"/>
    <a:srgbClr val="6782C1"/>
    <a:srgbClr val="CAE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72522" autoAdjust="0"/>
  </p:normalViewPr>
  <p:slideViewPr>
    <p:cSldViewPr>
      <p:cViewPr varScale="1">
        <p:scale>
          <a:sx n="82" d="100"/>
          <a:sy n="82" d="100"/>
        </p:scale>
        <p:origin x="1886" y="77"/>
      </p:cViewPr>
      <p:guideLst>
        <p:guide orient="horz" pos="1620"/>
        <p:guide pos="216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313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FE18822-0105-4979-BB26-021277B51C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2FE857-865B-4726-A4EE-6A7B5DE71A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15E54-35BA-47FE-A2E2-6598F857659E}" type="datetimeFigureOut">
              <a:rPr lang="it-IT" smtClean="0"/>
              <a:t>29/04/2019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5E20FF-0B28-4053-B0EA-CBB2D100C0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33ECC8-58BB-4400-8B27-3D80610C1B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ECA36-D995-4E3B-A76E-C6A44F3D13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9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5B2733C2-07C5-4E8C-9D59-D44B5B554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89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5163058A-C7CE-407A-9379-79A24067C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93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08DCC1E5-394D-4B35-BB11-1E94FC3F4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D9F89BA1-3663-4E02-8235-E0BAB1777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97F4CE28-0717-4F33-B35B-71AD73312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9CF60E51-0DC3-43C0-A2E1-E168D8872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3DF225C8-0B98-4185-A571-17EAD240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9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EDB2E449-5743-4214-A1CA-63678136F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220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D666DB0E-A58E-420C-9F69-C56EA0590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536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8A09D809-FE49-4DBD-8AA6-04EF8193A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17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A0CA6B8F-6D78-44D3-94B0-9B87B9D21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45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E5D927B8-3D34-4A86-BDEC-CD55D3C53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A37931A6-E54E-44D0-B09D-4BCE9BB69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001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1790BE56-BE2A-4FA5-993C-56D57CF6F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11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3C7397DA-7432-4B86-B897-C4F7D75EB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343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82069080-C58A-47F0-BFB6-9758CA3AD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019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BABBF9D8-3C17-4DC2-8B1D-C20C315CB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F4B07A0B-91AD-42EC-8AA0-28A9BD375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962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D5A65BD4-71EE-4F5A-88D7-C2D49CFEC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974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78B9714D-7235-4E22-9B53-0B00FD9F3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7BF84683-F2E4-478E-B87E-6BC23E4F5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50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5F441863-FF26-4BA9-81DC-A170309C5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20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80CAFADB-DF5D-4A2D-A03C-EFBBC4B26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623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7241D8C9-98F0-4752-9BF6-DBE1C1F2E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5064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3638A22D-5AB8-45F3-97CE-EF9FBD9B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5DB9F6AC-3B15-4CB2-91DE-CCABF1DE1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AF3EF59B-009E-46E2-BA4F-9C644214D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343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BC07D184-9136-4DF5-9223-F197191BE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34926C67-FBC5-4217-B841-4C71E7F03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970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62CD300B-BE8E-4C30-9A67-3215EC683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648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1EC75C0B-0925-40E9-864E-803FBAF9D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7048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3B75A4EB-3F9F-424E-AF28-00A42B022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678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01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8B30C42A-8AC1-4280-B934-D04A5E627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116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E8778651-2E90-4703-B1C7-072F3D9EE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343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130E4DFC-4F25-4689-9D3D-3553490A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D1C4D6E9-F0BE-4EDB-A5E3-70B941D1A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271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61654F37-3075-4EB1-BD6B-5984B98A8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40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024C0034-F157-4D45-B556-FA7DE1442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098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55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948C9D25-C926-4217-91AA-100F706B9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E6E98C4D-3E19-4D3C-8017-0559B3FFC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9B662225-FB20-47A5-8014-36156F023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7D135EC4-B99A-4C7C-BE10-043040304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519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5251D39A-1B8B-4083-BBDF-1BB148CF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4C666480-5EDB-46E6-9114-602D6C48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1032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4C666480-5EDB-46E6-9114-602D6C48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6687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479935B2-1726-436E-A79C-76D774B97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0FA52805-159F-4D9C-9B4E-EA08C3AA5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141B7325-8962-4E45-9C91-9E09E7EBE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773D5A55-F791-499E-B708-B3335314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7DA111B7-64B8-457E-85EF-44D56FE1D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170DD48F-DEAE-4C6B-B63E-63477161E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AE8BFE2B-CBAC-4E34-AD1E-E9E8868D2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A2A28FA5-1A28-49B3-A2DA-71E5317F4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600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035B2FE2-501C-4EC5-BBCC-7713BE6E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F1A617CA-D12A-4F80-A26A-5520F18A6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27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A648DD14-5A0F-4A17-80ED-1F827E887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56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egnaposto note 5">
            <a:extLst>
              <a:ext uri="{FF2B5EF4-FFF2-40B4-BE49-F238E27FC236}">
                <a16:creationId xmlns:a16="http://schemas.microsoft.com/office/drawing/2014/main" id="{9A3B91D8-9A06-4EB5-B825-CBE03EC59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02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6652" y="3003805"/>
            <a:ext cx="3024336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6541" y="4155926"/>
            <a:ext cx="30243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05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85378"/>
            <a:ext cx="54006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2646" y="661442"/>
            <a:ext cx="54006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0"/>
            <a:ext cx="145328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04136" y="1874882"/>
            <a:ext cx="1323528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979570" y="1874882"/>
            <a:ext cx="1323528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45744" y="1874882"/>
            <a:ext cx="1323528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111918" y="1874882"/>
            <a:ext cx="1323528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04664" y="1347617"/>
            <a:ext cx="1323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Rectangle 11"/>
          <p:cNvSpPr/>
          <p:nvPr userDrawn="1"/>
        </p:nvSpPr>
        <p:spPr>
          <a:xfrm>
            <a:off x="404664" y="1347617"/>
            <a:ext cx="855364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1979570" y="1347617"/>
            <a:ext cx="1323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1979571" y="1347617"/>
            <a:ext cx="855364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3545744" y="1347617"/>
            <a:ext cx="1323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Rectangle 16"/>
          <p:cNvSpPr/>
          <p:nvPr userDrawn="1"/>
        </p:nvSpPr>
        <p:spPr>
          <a:xfrm>
            <a:off x="3545745" y="1347617"/>
            <a:ext cx="855364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Rectangle 17"/>
          <p:cNvSpPr/>
          <p:nvPr userDrawn="1"/>
        </p:nvSpPr>
        <p:spPr>
          <a:xfrm>
            <a:off x="5111918" y="1347617"/>
            <a:ext cx="1323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Rectangle 18"/>
          <p:cNvSpPr/>
          <p:nvPr userDrawn="1"/>
        </p:nvSpPr>
        <p:spPr>
          <a:xfrm>
            <a:off x="5111919" y="1347617"/>
            <a:ext cx="855364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29000" y="0"/>
            <a:ext cx="342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073" y="1059589"/>
            <a:ext cx="2862318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55087" y="1188196"/>
            <a:ext cx="2633333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85378"/>
            <a:ext cx="54006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2646" y="661442"/>
            <a:ext cx="54006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0"/>
            <a:ext cx="145328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4" y="1547204"/>
            <a:ext cx="2106234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86105" y="1685352"/>
            <a:ext cx="1214707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078850" y="3076575"/>
            <a:ext cx="2106234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4455114" y="3076575"/>
            <a:ext cx="2106234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85378"/>
            <a:ext cx="54006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2646" y="661442"/>
            <a:ext cx="54006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0"/>
            <a:ext cx="145328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542" y="2282484"/>
            <a:ext cx="3751542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8387" y="2623277"/>
            <a:ext cx="1798658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88640" y="210752"/>
            <a:ext cx="2294874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27357" y="210752"/>
            <a:ext cx="105419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27357" y="1795096"/>
            <a:ext cx="105419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88641" y="3379104"/>
            <a:ext cx="105419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313301" y="3379104"/>
            <a:ext cx="2268252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6858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8640" y="113953"/>
            <a:ext cx="642671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690017"/>
            <a:ext cx="642671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3645024" y="1131590"/>
            <a:ext cx="3212976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9528" y="0"/>
            <a:ext cx="250396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4664" y="1448650"/>
            <a:ext cx="351039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14718" y="475565"/>
            <a:ext cx="2538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04967" y="555532"/>
            <a:ext cx="1237723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754817" y="555532"/>
            <a:ext cx="1237723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4667" y="555532"/>
            <a:ext cx="1237723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10963" y="2787774"/>
            <a:ext cx="2969994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0963" y="1291508"/>
            <a:ext cx="297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70743" y="3415796"/>
            <a:ext cx="297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70743" y="1291508"/>
            <a:ext cx="297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0963" y="3415796"/>
            <a:ext cx="297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470749" y="2806575"/>
            <a:ext cx="2969994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2646" y="987574"/>
            <a:ext cx="3132348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83006" y="2571750"/>
            <a:ext cx="3132348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024844" y="699542"/>
            <a:ext cx="2808312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4385965" y="984635"/>
            <a:ext cx="749796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85378"/>
            <a:ext cx="54006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2646" y="661442"/>
            <a:ext cx="54006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0"/>
            <a:ext cx="145328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2646" y="1315361"/>
            <a:ext cx="3132348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83006" y="2899537"/>
            <a:ext cx="3132348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3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65506" y="1131596"/>
            <a:ext cx="213738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1548064" y="339617"/>
            <a:ext cx="1332147" cy="44282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3212976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3212976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3456162" y="1977684"/>
            <a:ext cx="864096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85378"/>
            <a:ext cx="54006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2646" y="661442"/>
            <a:ext cx="54006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0"/>
            <a:ext cx="145328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207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29000" y="0"/>
            <a:ext cx="342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073" y="1059589"/>
            <a:ext cx="2862318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55087" y="1188196"/>
            <a:ext cx="2633333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57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6858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1"/>
          <p:cNvSpPr/>
          <p:nvPr userDrawn="1"/>
        </p:nvSpPr>
        <p:spPr>
          <a:xfrm>
            <a:off x="3915054" y="-6824"/>
            <a:ext cx="2942946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47102" y="3651870"/>
            <a:ext cx="251089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47102" y="4397684"/>
            <a:ext cx="251089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39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85378"/>
            <a:ext cx="54006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2646" y="661442"/>
            <a:ext cx="54006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0"/>
            <a:ext cx="145328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214754" y="113953"/>
            <a:ext cx="564324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214754" y="690017"/>
            <a:ext cx="564324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6858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1"/>
          <p:cNvSpPr/>
          <p:nvPr userDrawn="1"/>
        </p:nvSpPr>
        <p:spPr>
          <a:xfrm>
            <a:off x="3915054" y="-6824"/>
            <a:ext cx="2942946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47102" y="3651870"/>
            <a:ext cx="251089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47102" y="4397684"/>
            <a:ext cx="251089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0" r:id="rId3"/>
    <p:sldLayoutId id="2147483682" r:id="rId4"/>
    <p:sldLayoutId id="2147483683" r:id="rId5"/>
  </p:sldLayoutIdLst>
  <p:txStyles>
    <p:titleStyle>
      <a:lvl1pPr algn="ctr" defTabSz="685783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56" r:id="rId17"/>
  </p:sldLayoutIdLst>
  <p:txStyles>
    <p:titleStyle>
      <a:lvl1pPr algn="ctr" defTabSz="685783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685783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71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33148" y="553294"/>
            <a:ext cx="3886379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Vediamo quali home directory sono a disposizione dell’utente  level03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L’utente  level03  può accedere alle directory: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/home/level03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/home/flag03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92802" y="1432843"/>
            <a:ext cx="5733256" cy="968356"/>
            <a:chOff x="23485" y="4360514"/>
            <a:chExt cx="5733256" cy="96835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158304" y="4405540"/>
              <a:ext cx="38860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altLang="ko-KR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/home/</a:t>
              </a:r>
              <a:r>
                <a:rPr lang="it-IT" altLang="ko-KR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level</a:t>
              </a:r>
              <a:r>
                <a:rPr lang="it-IT" altLang="ko-KR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*</a:t>
              </a:r>
            </a:p>
            <a:p>
              <a:r>
                <a:rPr lang="it-IT" altLang="ko-KR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altLang="ko-KR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/home/flag*</a:t>
              </a:r>
            </a:p>
            <a:p>
              <a:endParaRPr lang="it-IT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7"/>
            <a:ext cx="3044378" cy="5195743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10895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31779D8D-77E4-497F-8276-0C34A2F5FD2D}"/>
              </a:ext>
            </a:extLst>
          </p:cNvPr>
          <p:cNvSpPr txBox="1"/>
          <p:nvPr/>
        </p:nvSpPr>
        <p:spPr>
          <a:xfrm>
            <a:off x="4232839" y="207993"/>
            <a:ext cx="261847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delle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directory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5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17579" y="12303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452BA02-E679-4D0A-A6FA-7F7551E79B32}"/>
              </a:ext>
            </a:extLst>
          </p:cNvPr>
          <p:cNvGrpSpPr/>
          <p:nvPr/>
        </p:nvGrpSpPr>
        <p:grpSpPr>
          <a:xfrm>
            <a:off x="108371" y="3564515"/>
            <a:ext cx="5355576" cy="954106"/>
            <a:chOff x="14910" y="4311853"/>
            <a:chExt cx="5559196" cy="619815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F94AB78-588C-462F-B3BC-42E6133E677A}"/>
                </a:ext>
              </a:extLst>
            </p:cNvPr>
            <p:cNvSpPr/>
            <p:nvPr/>
          </p:nvSpPr>
          <p:spPr>
            <a:xfrm>
              <a:off x="14910" y="4311853"/>
              <a:ext cx="5559196" cy="61981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D855BEB-2113-4CA5-A9E2-CD1AFC798A36}"/>
                </a:ext>
              </a:extLst>
            </p:cNvPr>
            <p:cNvSpPr txBox="1"/>
            <p:nvPr/>
          </p:nvSpPr>
          <p:spPr>
            <a:xfrm>
              <a:off x="142963" y="4340250"/>
              <a:ext cx="5303089" cy="53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6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cd flag03; </a:t>
              </a:r>
              <a:r>
                <a:rPr lang="it-IT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6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</a:t>
              </a:r>
            </a:p>
            <a:p>
              <a:r>
                <a:rPr lang="it-IT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drwxrwxrwx</a:t>
              </a:r>
              <a:r>
                <a:rPr lang="it-IT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2 flag03 </a:t>
              </a:r>
              <a:r>
                <a:rPr lang="it-IT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flag03</a:t>
              </a:r>
              <a:r>
                <a:rPr lang="it-IT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… </a:t>
              </a:r>
              <a:r>
                <a:rPr lang="it-IT" sz="16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</a:rPr>
                <a:t>writable.d</a:t>
              </a:r>
              <a:r>
                <a:rPr lang="it-IT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</a:rPr>
                <a:t>  </a:t>
              </a:r>
              <a:r>
                <a:rPr lang="it-IT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</a:t>
              </a:r>
            </a:p>
            <a:p>
              <a:r>
                <a:rPr lang="it-IT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r>
                <a:rPr lang="it-IT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rwxr</a:t>
              </a:r>
              <a:r>
                <a:rPr lang="it-IT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r>
                <a:rPr lang="it-IT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xr</a:t>
              </a:r>
              <a:r>
                <a:rPr lang="it-IT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-x 1 flag03 </a:t>
              </a:r>
              <a:r>
                <a:rPr lang="it-IT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flag03</a:t>
              </a:r>
              <a:r>
                <a:rPr lang="it-IT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… </a:t>
              </a:r>
              <a:r>
                <a:rPr lang="it-IT" sz="1600" dirty="0">
                  <a:solidFill>
                    <a:srgbClr val="00FF00"/>
                  </a:solidFill>
                  <a:latin typeface="Consolas" panose="020B0609020204030204" pitchFamily="49" charset="0"/>
                </a:rPr>
                <a:t>writable.sh</a:t>
              </a:r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75562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55189" y="49081"/>
            <a:ext cx="663379" cy="660211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24416" y="624876"/>
            <a:ext cx="412608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3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La directory /home/level03 risulta vuota.</a:t>
            </a:r>
          </a:p>
          <a:p>
            <a:endParaRPr lang="it-IT" altLang="ko-KR" sz="3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3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La directory  /home/flag03 contiene uno script .</a:t>
            </a:r>
            <a:r>
              <a:rPr lang="it-IT" altLang="ko-KR" sz="3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sh</a:t>
            </a:r>
            <a:r>
              <a:rPr lang="it-IT" altLang="ko-KR" sz="3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e una directory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232839" y="207993"/>
            <a:ext cx="261847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delle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directory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7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16908" y="552796"/>
            <a:ext cx="40867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La cartella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writable.d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risulta accessibile e modificabile da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tutti…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38711" y="1605557"/>
            <a:ext cx="5406514" cy="678161"/>
            <a:chOff x="-6389" y="4360514"/>
            <a:chExt cx="5763130" cy="85445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8"/>
              <a:ext cx="5433627" cy="42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cd /home/flag03;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 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drwxrwxrwx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2 flag03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flag03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… </a:t>
              </a:r>
              <a:r>
                <a:rPr lang="it-IT" sz="14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</a:rPr>
                <a:t>writable.d</a:t>
              </a:r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</a:rPr>
                <a:t>  </a:t>
              </a:r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</a:t>
              </a: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1" name="TextBox 13">
            <a:extLst>
              <a:ext uri="{FF2B5EF4-FFF2-40B4-BE49-F238E27FC236}">
                <a16:creationId xmlns:a16="http://schemas.microsoft.com/office/drawing/2014/main" id="{E7A4529C-689A-47C3-B6BF-6592C668E60E}"/>
              </a:ext>
            </a:extLst>
          </p:cNvPr>
          <p:cNvSpPr txBox="1"/>
          <p:nvPr/>
        </p:nvSpPr>
        <p:spPr>
          <a:xfrm>
            <a:off x="980728" y="4497169"/>
            <a:ext cx="31406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La cartella è vuota</a:t>
            </a:r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!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0" y="3075806"/>
            <a:ext cx="5373216" cy="576064"/>
            <a:chOff x="-6389" y="4360514"/>
            <a:chExt cx="5763130" cy="854456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8"/>
              <a:ext cx="5433627" cy="424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 /home |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grep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flag03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drwxr-x---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3 flag03 level03 … flag03</a:t>
              </a:r>
              <a:endParaRPr lang="it-IT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2345273"/>
            <a:ext cx="408673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… A condizione che possano prima passare per /home/flag03!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0" y="3939902"/>
            <a:ext cx="5373216" cy="576064"/>
            <a:chOff x="-6389" y="4360514"/>
            <a:chExt cx="5763130" cy="854456"/>
          </a:xfrm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7"/>
              <a:ext cx="5433627" cy="456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7"/>
            <a:ext cx="3044378" cy="5195743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08204" y="267494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365104" y="195486"/>
            <a:ext cx="144016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dei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file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4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33148" y="457265"/>
            <a:ext cx="408673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Il file writable.sh è modificabile solo dal proprietario, ma leggibile ed eseguibile da tutti 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38710" y="1633257"/>
            <a:ext cx="5561111" cy="2330003"/>
            <a:chOff x="-6389" y="4360514"/>
            <a:chExt cx="5763130" cy="856071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5"/>
              <a:ext cx="5433627" cy="82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cd /home/flag03;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–la 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rwxr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xr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-x 1 flag03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flag03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… </a:t>
              </a:r>
              <a:r>
                <a:rPr lang="it-IT" sz="1400" dirty="0">
                  <a:solidFill>
                    <a:srgbClr val="00FF00"/>
                  </a:solidFill>
                  <a:latin typeface="Consolas" panose="020B0609020204030204" pitchFamily="49" charset="0"/>
                </a:rPr>
                <a:t>writable.sh</a:t>
              </a: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cat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writable.sh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#!/bin/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sh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for i in /home/flag03/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writable.d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/* ; do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	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ulimit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–t 5;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bash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–x "$i")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rm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–f "$i"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done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8"/>
            <a:ext cx="3044378" cy="5390959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8" name="TextBox 11">
            <a:extLst>
              <a:ext uri="{FF2B5EF4-FFF2-40B4-BE49-F238E27FC236}">
                <a16:creationId xmlns:a16="http://schemas.microsoft.com/office/drawing/2014/main" id="{60D477F3-4B0B-4CC0-B47F-9C70F064123D}"/>
              </a:ext>
            </a:extLst>
          </p:cNvPr>
          <p:cNvSpPr txBox="1"/>
          <p:nvPr/>
        </p:nvSpPr>
        <p:spPr>
          <a:xfrm>
            <a:off x="4465156" y="160469"/>
            <a:ext cx="16906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dei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file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33148" y="457265"/>
            <a:ext cx="395684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Il file writable.sh è modificabile solo dal proprietario, ma leggibile ed eseguibile da tutti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BFD2D51-9471-4327-8B8A-B6F5F39FC089}"/>
              </a:ext>
            </a:extLst>
          </p:cNvPr>
          <p:cNvSpPr/>
          <p:nvPr/>
        </p:nvSpPr>
        <p:spPr>
          <a:xfrm>
            <a:off x="4133344" y="2583198"/>
            <a:ext cx="2721774" cy="2033142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47854" y="1874688"/>
            <a:ext cx="5561111" cy="2330007"/>
            <a:chOff x="-6389" y="4360514"/>
            <a:chExt cx="5763130" cy="856073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7"/>
              <a:ext cx="5433627" cy="82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cd /home/flag03;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–la 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-rwxr-xr-x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1 flag03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flag03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… </a:t>
              </a:r>
              <a:r>
                <a:rPr lang="it-IT" sz="1400" dirty="0" err="1">
                  <a:solidFill>
                    <a:srgbClr val="00FF00"/>
                  </a:solidFill>
                  <a:latin typeface="Consolas" panose="020B0609020204030204" pitchFamily="49" charset="0"/>
                </a:rPr>
                <a:t>writable.sh</a:t>
              </a:r>
              <a:endParaRPr lang="it-IT" sz="1400" dirty="0">
                <a:solidFill>
                  <a:srgbClr val="00FF00"/>
                </a:solidFill>
                <a:latin typeface="Consolas" panose="020B0609020204030204" pitchFamily="49" charset="0"/>
              </a:endParaRPr>
            </a:p>
            <a:p>
              <a:endParaRPr lang="it-IT" sz="1400" dirty="0">
                <a:solidFill>
                  <a:srgbClr val="00FF00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cat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writable.sh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#!/bin/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sh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for i in /home/flag03/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writable.d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/* ; do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	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ulimit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–t 5;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bash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–x "$i")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rm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–f "$i"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done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7"/>
            <a:ext cx="3044378" cy="5195743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9E80A36F-F34B-48A9-9D3B-DCE7A4D0B075}"/>
              </a:ext>
            </a:extLst>
          </p:cNvPr>
          <p:cNvSpPr/>
          <p:nvPr/>
        </p:nvSpPr>
        <p:spPr>
          <a:xfrm>
            <a:off x="4457849" y="2160561"/>
            <a:ext cx="2323470" cy="163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b="1" dirty="0">
                <a:solidFill>
                  <a:prstClr val="black"/>
                </a:solidFill>
              </a:rPr>
              <a:t>Interprete dello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script: /bin/</a:t>
            </a:r>
            <a:r>
              <a:rPr lang="it-IT" b="1" dirty="0" err="1">
                <a:solidFill>
                  <a:prstClr val="black"/>
                </a:solidFill>
              </a:rPr>
              <a:t>sh</a:t>
            </a:r>
            <a:r>
              <a:rPr lang="it-IT" b="1" dirty="0">
                <a:solidFill>
                  <a:prstClr val="black"/>
                </a:solidFill>
              </a:rPr>
              <a:t> </a:t>
            </a:r>
            <a:endParaRPr lang="it-IT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3FC077B-6D3A-412A-A86F-4865BADFDC10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249035" y="2978224"/>
            <a:ext cx="3208814" cy="0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1">
            <a:extLst>
              <a:ext uri="{FF2B5EF4-FFF2-40B4-BE49-F238E27FC236}">
                <a16:creationId xmlns:a16="http://schemas.microsoft.com/office/drawing/2014/main" id="{4AB0631D-11A1-40E2-8462-FC86B7F8CFFD}"/>
              </a:ext>
            </a:extLst>
          </p:cNvPr>
          <p:cNvSpPr/>
          <p:nvPr/>
        </p:nvSpPr>
        <p:spPr>
          <a:xfrm>
            <a:off x="4153727" y="3801500"/>
            <a:ext cx="2619175" cy="815071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49201 w 1258070"/>
              <a:gd name="connsiteY0" fmla="*/ 0 h 961169"/>
              <a:gd name="connsiteX1" fmla="*/ 1258070 w 1258070"/>
              <a:gd name="connsiteY1" fmla="*/ 243302 h 961169"/>
              <a:gd name="connsiteX2" fmla="*/ 1084934 w 1258070"/>
              <a:gd name="connsiteY2" fmla="*/ 961169 h 961169"/>
              <a:gd name="connsiteX3" fmla="*/ 0 w 1258070"/>
              <a:gd name="connsiteY3" fmla="*/ 924654 h 961169"/>
              <a:gd name="connsiteX4" fmla="*/ 149201 w 1258070"/>
              <a:gd name="connsiteY4" fmla="*/ 0 h 961169"/>
              <a:gd name="connsiteX0" fmla="*/ 149201 w 1375719"/>
              <a:gd name="connsiteY0" fmla="*/ 18239 h 979408"/>
              <a:gd name="connsiteX1" fmla="*/ 1375719 w 1375719"/>
              <a:gd name="connsiteY1" fmla="*/ 0 h 979408"/>
              <a:gd name="connsiteX2" fmla="*/ 1084934 w 1375719"/>
              <a:gd name="connsiteY2" fmla="*/ 979408 h 979408"/>
              <a:gd name="connsiteX3" fmla="*/ 0 w 1375719"/>
              <a:gd name="connsiteY3" fmla="*/ 942893 h 979408"/>
              <a:gd name="connsiteX4" fmla="*/ 149201 w 1375719"/>
              <a:gd name="connsiteY4" fmla="*/ 18239 h 979408"/>
              <a:gd name="connsiteX0" fmla="*/ 152381 w 1375719"/>
              <a:gd name="connsiteY0" fmla="*/ 4228 h 979408"/>
              <a:gd name="connsiteX1" fmla="*/ 1375719 w 1375719"/>
              <a:gd name="connsiteY1" fmla="*/ 0 h 979408"/>
              <a:gd name="connsiteX2" fmla="*/ 1084934 w 1375719"/>
              <a:gd name="connsiteY2" fmla="*/ 979408 h 979408"/>
              <a:gd name="connsiteX3" fmla="*/ 0 w 1375719"/>
              <a:gd name="connsiteY3" fmla="*/ 942893 h 979408"/>
              <a:gd name="connsiteX4" fmla="*/ 152381 w 1375719"/>
              <a:gd name="connsiteY4" fmla="*/ 4228 h 979408"/>
              <a:gd name="connsiteX0" fmla="*/ 152381 w 1366180"/>
              <a:gd name="connsiteY0" fmla="*/ 4228 h 979408"/>
              <a:gd name="connsiteX1" fmla="*/ 1366180 w 1366180"/>
              <a:gd name="connsiteY1" fmla="*/ 0 h 979408"/>
              <a:gd name="connsiteX2" fmla="*/ 1084934 w 1366180"/>
              <a:gd name="connsiteY2" fmla="*/ 979408 h 979408"/>
              <a:gd name="connsiteX3" fmla="*/ 0 w 1366180"/>
              <a:gd name="connsiteY3" fmla="*/ 942893 h 979408"/>
              <a:gd name="connsiteX4" fmla="*/ 152381 w 1366180"/>
              <a:gd name="connsiteY4" fmla="*/ 4228 h 979408"/>
              <a:gd name="connsiteX0" fmla="*/ 152381 w 1366180"/>
              <a:gd name="connsiteY0" fmla="*/ 0 h 975180"/>
              <a:gd name="connsiteX1" fmla="*/ 1366180 w 1366180"/>
              <a:gd name="connsiteY1" fmla="*/ 318029 h 975180"/>
              <a:gd name="connsiteX2" fmla="*/ 1084934 w 1366180"/>
              <a:gd name="connsiteY2" fmla="*/ 975180 h 975180"/>
              <a:gd name="connsiteX3" fmla="*/ 0 w 1366180"/>
              <a:gd name="connsiteY3" fmla="*/ 938665 h 975180"/>
              <a:gd name="connsiteX4" fmla="*/ 152381 w 1366180"/>
              <a:gd name="connsiteY4" fmla="*/ 0 h 975180"/>
              <a:gd name="connsiteX0" fmla="*/ 235054 w 1366180"/>
              <a:gd name="connsiteY0" fmla="*/ 130328 h 657151"/>
              <a:gd name="connsiteX1" fmla="*/ 1366180 w 1366180"/>
              <a:gd name="connsiteY1" fmla="*/ 0 h 657151"/>
              <a:gd name="connsiteX2" fmla="*/ 1084934 w 1366180"/>
              <a:gd name="connsiteY2" fmla="*/ 657151 h 657151"/>
              <a:gd name="connsiteX3" fmla="*/ 0 w 1366180"/>
              <a:gd name="connsiteY3" fmla="*/ 620636 h 657151"/>
              <a:gd name="connsiteX4" fmla="*/ 235054 w 1366180"/>
              <a:gd name="connsiteY4" fmla="*/ 130328 h 657151"/>
              <a:gd name="connsiteX0" fmla="*/ 158741 w 1366180"/>
              <a:gd name="connsiteY0" fmla="*/ 13568 h 657151"/>
              <a:gd name="connsiteX1" fmla="*/ 1366180 w 1366180"/>
              <a:gd name="connsiteY1" fmla="*/ 0 h 657151"/>
              <a:gd name="connsiteX2" fmla="*/ 1084934 w 1366180"/>
              <a:gd name="connsiteY2" fmla="*/ 657151 h 657151"/>
              <a:gd name="connsiteX3" fmla="*/ 0 w 1366180"/>
              <a:gd name="connsiteY3" fmla="*/ 620636 h 657151"/>
              <a:gd name="connsiteX4" fmla="*/ 158741 w 1366180"/>
              <a:gd name="connsiteY4" fmla="*/ 13568 h 657151"/>
              <a:gd name="connsiteX0" fmla="*/ 158741 w 1366180"/>
              <a:gd name="connsiteY0" fmla="*/ 13568 h 657151"/>
              <a:gd name="connsiteX1" fmla="*/ 1366180 w 1366180"/>
              <a:gd name="connsiteY1" fmla="*/ 0 h 657151"/>
              <a:gd name="connsiteX2" fmla="*/ 1215303 w 1366180"/>
              <a:gd name="connsiteY2" fmla="*/ 657151 h 657151"/>
              <a:gd name="connsiteX3" fmla="*/ 0 w 1366180"/>
              <a:gd name="connsiteY3" fmla="*/ 620636 h 657151"/>
              <a:gd name="connsiteX4" fmla="*/ 158741 w 1366180"/>
              <a:gd name="connsiteY4" fmla="*/ 13568 h 657151"/>
              <a:gd name="connsiteX0" fmla="*/ 158741 w 1366180"/>
              <a:gd name="connsiteY0" fmla="*/ 13568 h 657151"/>
              <a:gd name="connsiteX1" fmla="*/ 1366180 w 1366180"/>
              <a:gd name="connsiteY1" fmla="*/ 0 h 657151"/>
              <a:gd name="connsiteX2" fmla="*/ 1256639 w 1366180"/>
              <a:gd name="connsiteY2" fmla="*/ 657151 h 657151"/>
              <a:gd name="connsiteX3" fmla="*/ 0 w 1366180"/>
              <a:gd name="connsiteY3" fmla="*/ 620636 h 657151"/>
              <a:gd name="connsiteX4" fmla="*/ 158741 w 1366180"/>
              <a:gd name="connsiteY4" fmla="*/ 13568 h 657151"/>
              <a:gd name="connsiteX0" fmla="*/ 158741 w 1366180"/>
              <a:gd name="connsiteY0" fmla="*/ 13568 h 666492"/>
              <a:gd name="connsiteX1" fmla="*/ 1366180 w 1366180"/>
              <a:gd name="connsiteY1" fmla="*/ 0 h 666492"/>
              <a:gd name="connsiteX2" fmla="*/ 1129450 w 1366180"/>
              <a:gd name="connsiteY2" fmla="*/ 666492 h 666492"/>
              <a:gd name="connsiteX3" fmla="*/ 0 w 1366180"/>
              <a:gd name="connsiteY3" fmla="*/ 620636 h 666492"/>
              <a:gd name="connsiteX4" fmla="*/ 158741 w 1366180"/>
              <a:gd name="connsiteY4" fmla="*/ 13568 h 666492"/>
              <a:gd name="connsiteX0" fmla="*/ 158741 w 1366180"/>
              <a:gd name="connsiteY0" fmla="*/ 13568 h 675833"/>
              <a:gd name="connsiteX1" fmla="*/ 1366180 w 1366180"/>
              <a:gd name="connsiteY1" fmla="*/ 0 h 675833"/>
              <a:gd name="connsiteX2" fmla="*/ 1202584 w 1366180"/>
              <a:gd name="connsiteY2" fmla="*/ 675833 h 675833"/>
              <a:gd name="connsiteX3" fmla="*/ 0 w 1366180"/>
              <a:gd name="connsiteY3" fmla="*/ 620636 h 675833"/>
              <a:gd name="connsiteX4" fmla="*/ 158741 w 1366180"/>
              <a:gd name="connsiteY4" fmla="*/ 13568 h 675833"/>
              <a:gd name="connsiteX0" fmla="*/ 158741 w 1366180"/>
              <a:gd name="connsiteY0" fmla="*/ 13568 h 647811"/>
              <a:gd name="connsiteX1" fmla="*/ 1366180 w 1366180"/>
              <a:gd name="connsiteY1" fmla="*/ 0 h 647811"/>
              <a:gd name="connsiteX2" fmla="*/ 1215303 w 1366180"/>
              <a:gd name="connsiteY2" fmla="*/ 647811 h 647811"/>
              <a:gd name="connsiteX3" fmla="*/ 0 w 1366180"/>
              <a:gd name="connsiteY3" fmla="*/ 620636 h 647811"/>
              <a:gd name="connsiteX4" fmla="*/ 158741 w 1366180"/>
              <a:gd name="connsiteY4" fmla="*/ 13568 h 647811"/>
              <a:gd name="connsiteX0" fmla="*/ 158741 w 1366180"/>
              <a:gd name="connsiteY0" fmla="*/ 13568 h 624459"/>
              <a:gd name="connsiteX1" fmla="*/ 1366180 w 1366180"/>
              <a:gd name="connsiteY1" fmla="*/ 0 h 624459"/>
              <a:gd name="connsiteX2" fmla="*/ 1199405 w 1366180"/>
              <a:gd name="connsiteY2" fmla="*/ 624459 h 624459"/>
              <a:gd name="connsiteX3" fmla="*/ 0 w 1366180"/>
              <a:gd name="connsiteY3" fmla="*/ 620636 h 624459"/>
              <a:gd name="connsiteX4" fmla="*/ 158741 w 1366180"/>
              <a:gd name="connsiteY4" fmla="*/ 13568 h 6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6180" h="624459">
                <a:moveTo>
                  <a:pt x="158741" y="13568"/>
                </a:moveTo>
                <a:lnTo>
                  <a:pt x="1366180" y="0"/>
                </a:lnTo>
                <a:lnTo>
                  <a:pt x="1199405" y="624459"/>
                </a:lnTo>
                <a:lnTo>
                  <a:pt x="0" y="620636"/>
                </a:lnTo>
                <a:lnTo>
                  <a:pt x="158741" y="13568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5C1260CE-AB0C-4633-BC23-40A0677F98F2}"/>
              </a:ext>
            </a:extLst>
          </p:cNvPr>
          <p:cNvSpPr txBox="1"/>
          <p:nvPr/>
        </p:nvSpPr>
        <p:spPr>
          <a:xfrm>
            <a:off x="4465156" y="160469"/>
            <a:ext cx="16906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dei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file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933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33148" y="641931"/>
            <a:ext cx="40867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Il file writable.sh è modificabile solo dal proprietario, ma leggibile da tutti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BFD2D51-9471-4327-8B8A-B6F5F39FC089}"/>
              </a:ext>
            </a:extLst>
          </p:cNvPr>
          <p:cNvSpPr/>
          <p:nvPr/>
        </p:nvSpPr>
        <p:spPr>
          <a:xfrm>
            <a:off x="4133344" y="2583198"/>
            <a:ext cx="2721774" cy="2033142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38710" y="1633249"/>
            <a:ext cx="5561111" cy="2330007"/>
            <a:chOff x="-6389" y="4360514"/>
            <a:chExt cx="5763130" cy="856073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7"/>
              <a:ext cx="5433627" cy="82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cd /home/flag03;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-rwxr-xr-x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1 flag03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flag03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… </a:t>
              </a:r>
              <a:r>
                <a:rPr lang="it-IT" sz="1400" dirty="0" err="1">
                  <a:solidFill>
                    <a:srgbClr val="00FF00"/>
                  </a:solidFill>
                  <a:latin typeface="Consolas" panose="020B0609020204030204" pitchFamily="49" charset="0"/>
                </a:rPr>
                <a:t>writable.sh</a:t>
              </a:r>
              <a:endParaRPr lang="it-IT" sz="1400" dirty="0">
                <a:solidFill>
                  <a:srgbClr val="00FF00"/>
                </a:solidFill>
                <a:latin typeface="Consolas" panose="020B0609020204030204" pitchFamily="49" charset="0"/>
              </a:endParaRPr>
            </a:p>
            <a:p>
              <a:endParaRPr lang="it-IT" sz="1400" dirty="0">
                <a:solidFill>
                  <a:srgbClr val="00FF00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cat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writable.sh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#!/bin/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sh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for i in /home/flag03/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writable.d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/* ; do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	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ulimit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–t 5;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bash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–x "$i")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rm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–f "$i"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done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0" name="Rettangolo 21">
            <a:extLst>
              <a:ext uri="{FF2B5EF4-FFF2-40B4-BE49-F238E27FC236}">
                <a16:creationId xmlns:a16="http://schemas.microsoft.com/office/drawing/2014/main" id="{9F895710-2845-4295-BD68-E92496A9BB21}"/>
              </a:ext>
            </a:extLst>
          </p:cNvPr>
          <p:cNvSpPr/>
          <p:nvPr/>
        </p:nvSpPr>
        <p:spPr>
          <a:xfrm>
            <a:off x="4133346" y="3959592"/>
            <a:ext cx="2677578" cy="699650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0016 w 1258070"/>
              <a:gd name="connsiteY0" fmla="*/ 0 h 720955"/>
              <a:gd name="connsiteX1" fmla="*/ 1258070 w 1258070"/>
              <a:gd name="connsiteY1" fmla="*/ 3088 h 720955"/>
              <a:gd name="connsiteX2" fmla="*/ 1084934 w 1258070"/>
              <a:gd name="connsiteY2" fmla="*/ 720955 h 720955"/>
              <a:gd name="connsiteX3" fmla="*/ 0 w 1258070"/>
              <a:gd name="connsiteY3" fmla="*/ 684440 h 720955"/>
              <a:gd name="connsiteX4" fmla="*/ 120016 w 1258070"/>
              <a:gd name="connsiteY4" fmla="*/ 0 h 720955"/>
              <a:gd name="connsiteX0" fmla="*/ 117707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17707 w 1258070"/>
              <a:gd name="connsiteY4" fmla="*/ 0 h 728893"/>
              <a:gd name="connsiteX0" fmla="*/ 121171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21171 w 1258070"/>
              <a:gd name="connsiteY4" fmla="*/ 0 h 72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070" h="728893">
                <a:moveTo>
                  <a:pt x="121171" y="0"/>
                </a:moveTo>
                <a:lnTo>
                  <a:pt x="1258070" y="11026"/>
                </a:lnTo>
                <a:lnTo>
                  <a:pt x="1084934" y="728893"/>
                </a:lnTo>
                <a:lnTo>
                  <a:pt x="0" y="692378"/>
                </a:lnTo>
                <a:lnTo>
                  <a:pt x="121171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709EC3F-8A45-47F3-8478-5BF3466B4FFB}"/>
              </a:ext>
            </a:extLst>
          </p:cNvPr>
          <p:cNvSpPr/>
          <p:nvPr/>
        </p:nvSpPr>
        <p:spPr>
          <a:xfrm>
            <a:off x="4405397" y="2066933"/>
            <a:ext cx="2413893" cy="187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it-IT" b="1" dirty="0">
              <a:solidFill>
                <a:prstClr val="black"/>
              </a:solidFill>
            </a:endParaRP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Effettua un ciclo,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con indice i, su tutti i file nella cartella </a:t>
            </a:r>
          </a:p>
          <a:p>
            <a:pPr lvl="0" algn="ctr"/>
            <a:r>
              <a:rPr lang="it-IT" b="1" dirty="0" err="1">
                <a:solidFill>
                  <a:prstClr val="black"/>
                </a:solidFill>
              </a:rPr>
              <a:t>writable.d</a:t>
            </a:r>
            <a:endParaRPr lang="it-IT" dirty="0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8B9C261-F3F1-4CE7-8496-02D04C47DBBA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005064" y="3005460"/>
            <a:ext cx="400333" cy="142354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1">
            <a:extLst>
              <a:ext uri="{FF2B5EF4-FFF2-40B4-BE49-F238E27FC236}">
                <a16:creationId xmlns:a16="http://schemas.microsoft.com/office/drawing/2014/main" id="{ABF0B08B-25CD-4165-83F7-7789C7B3B0A7}"/>
              </a:ext>
            </a:extLst>
          </p:cNvPr>
          <p:cNvSpPr txBox="1"/>
          <p:nvPr/>
        </p:nvSpPr>
        <p:spPr>
          <a:xfrm>
            <a:off x="4465156" y="160469"/>
            <a:ext cx="16906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dei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file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33148" y="641931"/>
            <a:ext cx="40867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Il file writable.sh è modificabile solo dal proprietario, ma leggibile da tutti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BFD2D51-9471-4327-8B8A-B6F5F39FC089}"/>
              </a:ext>
            </a:extLst>
          </p:cNvPr>
          <p:cNvSpPr/>
          <p:nvPr/>
        </p:nvSpPr>
        <p:spPr>
          <a:xfrm>
            <a:off x="4133344" y="2583198"/>
            <a:ext cx="2721774" cy="2033142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38710" y="1633249"/>
            <a:ext cx="5561111" cy="2330007"/>
            <a:chOff x="-6389" y="4360514"/>
            <a:chExt cx="5763130" cy="856073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7"/>
              <a:ext cx="5433627" cy="82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cd /home/flag03;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-rwxr-xr-x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1 flag03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flag03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… </a:t>
              </a:r>
              <a:r>
                <a:rPr lang="it-IT" sz="1400" dirty="0" err="1">
                  <a:solidFill>
                    <a:srgbClr val="00FF00"/>
                  </a:solidFill>
                  <a:latin typeface="Consolas" panose="020B0609020204030204" pitchFamily="49" charset="0"/>
                </a:rPr>
                <a:t>writable.sh</a:t>
              </a:r>
              <a:endParaRPr lang="it-IT" sz="1400" dirty="0">
                <a:solidFill>
                  <a:srgbClr val="00FF00"/>
                </a:solidFill>
                <a:latin typeface="Consolas" panose="020B0609020204030204" pitchFamily="49" charset="0"/>
              </a:endParaRPr>
            </a:p>
            <a:p>
              <a:endParaRPr lang="it-IT" sz="1400" dirty="0">
                <a:solidFill>
                  <a:srgbClr val="00FF00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cat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writable.sh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#!/bin/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sh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for i in /home/flag03/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writable.d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/* ; do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	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ulimit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–t 5;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bash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–x "$i")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rm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–f "$i"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done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3FC077B-6D3A-412A-A86F-4865BADFDC10}"/>
              </a:ext>
            </a:extLst>
          </p:cNvPr>
          <p:cNvCxnSpPr>
            <a:cxnSpLocks/>
          </p:cNvCxnSpPr>
          <p:nvPr/>
        </p:nvCxnSpPr>
        <p:spPr>
          <a:xfrm flipH="1">
            <a:off x="3811521" y="2102099"/>
            <a:ext cx="2789666" cy="1291450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1">
            <a:extLst>
              <a:ext uri="{FF2B5EF4-FFF2-40B4-BE49-F238E27FC236}">
                <a16:creationId xmlns:a16="http://schemas.microsoft.com/office/drawing/2014/main" id="{20100DDF-E513-47A4-BA15-CAA916D1631E}"/>
              </a:ext>
            </a:extLst>
          </p:cNvPr>
          <p:cNvSpPr/>
          <p:nvPr/>
        </p:nvSpPr>
        <p:spPr>
          <a:xfrm>
            <a:off x="4133344" y="3954883"/>
            <a:ext cx="2677579" cy="704359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6943 w 1254823"/>
              <a:gd name="connsiteY0" fmla="*/ 0 h 718309"/>
              <a:gd name="connsiteX1" fmla="*/ 1254823 w 1254823"/>
              <a:gd name="connsiteY1" fmla="*/ 7726 h 718309"/>
              <a:gd name="connsiteX2" fmla="*/ 1084934 w 1254823"/>
              <a:gd name="connsiteY2" fmla="*/ 718309 h 718309"/>
              <a:gd name="connsiteX3" fmla="*/ 0 w 1254823"/>
              <a:gd name="connsiteY3" fmla="*/ 681794 h 718309"/>
              <a:gd name="connsiteX4" fmla="*/ 126943 w 1254823"/>
              <a:gd name="connsiteY4" fmla="*/ 0 h 71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823" h="718309">
                <a:moveTo>
                  <a:pt x="126943" y="0"/>
                </a:moveTo>
                <a:lnTo>
                  <a:pt x="1254823" y="7726"/>
                </a:lnTo>
                <a:lnTo>
                  <a:pt x="1084934" y="718309"/>
                </a:lnTo>
                <a:lnTo>
                  <a:pt x="0" y="681794"/>
                </a:lnTo>
                <a:lnTo>
                  <a:pt x="126943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E80A36F-F34B-48A9-9D3B-DCE7A4D0B075}"/>
              </a:ext>
            </a:extLst>
          </p:cNvPr>
          <p:cNvSpPr/>
          <p:nvPr/>
        </p:nvSpPr>
        <p:spPr>
          <a:xfrm>
            <a:off x="4293097" y="1885956"/>
            <a:ext cx="2526194" cy="2058031"/>
          </a:xfrm>
          <a:custGeom>
            <a:avLst/>
            <a:gdLst>
              <a:gd name="connsiteX0" fmla="*/ 0 w 2495674"/>
              <a:gd name="connsiteY0" fmla="*/ 0 h 1825234"/>
              <a:gd name="connsiteX1" fmla="*/ 2495674 w 2495674"/>
              <a:gd name="connsiteY1" fmla="*/ 0 h 1825234"/>
              <a:gd name="connsiteX2" fmla="*/ 2495674 w 2495674"/>
              <a:gd name="connsiteY2" fmla="*/ 1825234 h 1825234"/>
              <a:gd name="connsiteX3" fmla="*/ 0 w 2495674"/>
              <a:gd name="connsiteY3" fmla="*/ 1825234 h 1825234"/>
              <a:gd name="connsiteX4" fmla="*/ 0 w 2495674"/>
              <a:gd name="connsiteY4" fmla="*/ 0 h 1825234"/>
              <a:gd name="connsiteX0" fmla="*/ 0 w 2495674"/>
              <a:gd name="connsiteY0" fmla="*/ 0 h 1825234"/>
              <a:gd name="connsiteX1" fmla="*/ 2495674 w 2495674"/>
              <a:gd name="connsiteY1" fmla="*/ 0 h 1825234"/>
              <a:gd name="connsiteX2" fmla="*/ 2488530 w 2495674"/>
              <a:gd name="connsiteY2" fmla="*/ 1825234 h 1825234"/>
              <a:gd name="connsiteX3" fmla="*/ 0 w 2495674"/>
              <a:gd name="connsiteY3" fmla="*/ 1825234 h 1825234"/>
              <a:gd name="connsiteX4" fmla="*/ 0 w 2495674"/>
              <a:gd name="connsiteY4" fmla="*/ 0 h 182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674" h="1825234">
                <a:moveTo>
                  <a:pt x="0" y="0"/>
                </a:moveTo>
                <a:lnTo>
                  <a:pt x="2495674" y="0"/>
                </a:lnTo>
                <a:cubicBezTo>
                  <a:pt x="2493293" y="608411"/>
                  <a:pt x="2490911" y="1216823"/>
                  <a:pt x="2488530" y="1825234"/>
                </a:cubicBezTo>
                <a:lnTo>
                  <a:pt x="0" y="18252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it-IT" sz="1400" b="1" dirty="0" err="1">
                <a:solidFill>
                  <a:prstClr val="black"/>
                </a:solidFill>
              </a:rPr>
              <a:t>Ulimit</a:t>
            </a:r>
            <a:r>
              <a:rPr lang="it-IT" sz="1400" b="1" dirty="0">
                <a:solidFill>
                  <a:prstClr val="black"/>
                </a:solidFill>
              </a:rPr>
              <a:t> –t 5: da al 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comando successivo,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 un tempo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massimo (5s) per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 l’esecuzione</a:t>
            </a:r>
          </a:p>
          <a:p>
            <a:pPr lvl="0" algn="ctr"/>
            <a:endParaRPr lang="it-IT" sz="1400" b="1" dirty="0">
              <a:solidFill>
                <a:prstClr val="black"/>
              </a:solidFill>
            </a:endParaRPr>
          </a:p>
          <a:p>
            <a:pPr lvl="0" algn="ctr"/>
            <a:r>
              <a:rPr lang="it-IT" sz="1400" b="1" dirty="0" err="1">
                <a:solidFill>
                  <a:prstClr val="black"/>
                </a:solidFill>
              </a:rPr>
              <a:t>bash</a:t>
            </a:r>
            <a:r>
              <a:rPr lang="it-IT" sz="1400" b="1" dirty="0">
                <a:solidFill>
                  <a:prstClr val="black"/>
                </a:solidFill>
              </a:rPr>
              <a:t> –x: esegue tutti i 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comandi </a:t>
            </a:r>
            <a:r>
              <a:rPr lang="it-IT" sz="1400" b="1" u="sng" dirty="0">
                <a:solidFill>
                  <a:prstClr val="black"/>
                </a:solidFill>
              </a:rPr>
              <a:t>elencati</a:t>
            </a:r>
            <a:r>
              <a:rPr lang="it-IT" sz="1400" b="1" dirty="0">
                <a:solidFill>
                  <a:prstClr val="black"/>
                </a:solidFill>
              </a:rPr>
              <a:t> nel 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file i-esimo. </a:t>
            </a:r>
          </a:p>
          <a:p>
            <a:pPr algn="ctr"/>
            <a:endParaRPr lang="it-IT" dirty="0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B846667A-267E-4D5F-91AA-36635BA0054A}"/>
              </a:ext>
            </a:extLst>
          </p:cNvPr>
          <p:cNvSpPr txBox="1"/>
          <p:nvPr/>
        </p:nvSpPr>
        <p:spPr>
          <a:xfrm>
            <a:off x="4465156" y="160469"/>
            <a:ext cx="16906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dei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file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7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33148" y="641931"/>
            <a:ext cx="40867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Il file writable.sh è modificabile solo dal proprietario, ma leggibile da tutti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BFD2D51-9471-4327-8B8A-B6F5F39FC089}"/>
              </a:ext>
            </a:extLst>
          </p:cNvPr>
          <p:cNvSpPr/>
          <p:nvPr/>
        </p:nvSpPr>
        <p:spPr>
          <a:xfrm>
            <a:off x="4133344" y="2583198"/>
            <a:ext cx="2721774" cy="2033142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38710" y="1633249"/>
            <a:ext cx="5561111" cy="2325606"/>
            <a:chOff x="-6389" y="4360514"/>
            <a:chExt cx="5763130" cy="85445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7"/>
              <a:ext cx="5433627" cy="74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cd /home/flag03;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 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rwxr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xr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-x 1 flag03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flag03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… </a:t>
              </a:r>
              <a:r>
                <a:rPr lang="it-IT" sz="1400" dirty="0">
                  <a:solidFill>
                    <a:srgbClr val="00FF00"/>
                  </a:solidFill>
                  <a:latin typeface="Consolas" panose="020B0609020204030204" pitchFamily="49" charset="0"/>
                </a:rPr>
                <a:t>writable.sh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cat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writable.sh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#!/bin/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sh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for i in /home/flag03/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writable.d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/* ; do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	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ulimit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–t 5;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bash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–x "$i")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rm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–f "$i"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done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79066" y="-1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3FC077B-6D3A-412A-A86F-4865BADFDC10}"/>
              </a:ext>
            </a:extLst>
          </p:cNvPr>
          <p:cNvCxnSpPr>
            <a:cxnSpLocks/>
          </p:cNvCxnSpPr>
          <p:nvPr/>
        </p:nvCxnSpPr>
        <p:spPr>
          <a:xfrm flipH="1">
            <a:off x="2204864" y="3291830"/>
            <a:ext cx="2200533" cy="72008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1">
            <a:extLst>
              <a:ext uri="{FF2B5EF4-FFF2-40B4-BE49-F238E27FC236}">
                <a16:creationId xmlns:a16="http://schemas.microsoft.com/office/drawing/2014/main" id="{4FB6A92D-5C2E-4B79-8BAD-B06B01DEA8B4}"/>
              </a:ext>
            </a:extLst>
          </p:cNvPr>
          <p:cNvSpPr/>
          <p:nvPr/>
        </p:nvSpPr>
        <p:spPr>
          <a:xfrm>
            <a:off x="4133346" y="3959592"/>
            <a:ext cx="2677578" cy="699650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0016 w 1258070"/>
              <a:gd name="connsiteY0" fmla="*/ 0 h 720955"/>
              <a:gd name="connsiteX1" fmla="*/ 1258070 w 1258070"/>
              <a:gd name="connsiteY1" fmla="*/ 3088 h 720955"/>
              <a:gd name="connsiteX2" fmla="*/ 1084934 w 1258070"/>
              <a:gd name="connsiteY2" fmla="*/ 720955 h 720955"/>
              <a:gd name="connsiteX3" fmla="*/ 0 w 1258070"/>
              <a:gd name="connsiteY3" fmla="*/ 684440 h 720955"/>
              <a:gd name="connsiteX4" fmla="*/ 120016 w 1258070"/>
              <a:gd name="connsiteY4" fmla="*/ 0 h 720955"/>
              <a:gd name="connsiteX0" fmla="*/ 117707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17707 w 1258070"/>
              <a:gd name="connsiteY4" fmla="*/ 0 h 728893"/>
              <a:gd name="connsiteX0" fmla="*/ 121171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21171 w 1258070"/>
              <a:gd name="connsiteY4" fmla="*/ 0 h 72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070" h="728893">
                <a:moveTo>
                  <a:pt x="121171" y="0"/>
                </a:moveTo>
                <a:lnTo>
                  <a:pt x="1258070" y="11026"/>
                </a:lnTo>
                <a:lnTo>
                  <a:pt x="1084934" y="728893"/>
                </a:lnTo>
                <a:lnTo>
                  <a:pt x="0" y="692378"/>
                </a:lnTo>
                <a:lnTo>
                  <a:pt x="121171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10134A9-62CE-4D69-9E66-3A25B2AB416B}"/>
              </a:ext>
            </a:extLst>
          </p:cNvPr>
          <p:cNvSpPr/>
          <p:nvPr/>
        </p:nvSpPr>
        <p:spPr>
          <a:xfrm>
            <a:off x="4405397" y="2066933"/>
            <a:ext cx="2413893" cy="187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it-IT" b="1" dirty="0">
              <a:solidFill>
                <a:prstClr val="black"/>
              </a:solidFill>
            </a:endParaRP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Alla fine del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iterazione il file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i-esimo viene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eliminato</a:t>
            </a:r>
            <a:endParaRPr lang="it-IT" dirty="0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9B1D844C-84BB-4D75-8462-6E7F21255495}"/>
              </a:ext>
            </a:extLst>
          </p:cNvPr>
          <p:cNvSpPr txBox="1"/>
          <p:nvPr/>
        </p:nvSpPr>
        <p:spPr>
          <a:xfrm>
            <a:off x="4465156" y="160469"/>
            <a:ext cx="169069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</a:t>
            </a:r>
          </a:p>
          <a:p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dei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 file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0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337029" y="620105"/>
            <a:ext cx="408673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Creiamo un file nella directory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writable.d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 in cui scriviamo il comando /bin/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getflag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. 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Successivamente eseguiamo writable.sh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158304" y="3328754"/>
            <a:ext cx="5561111" cy="685992"/>
            <a:chOff x="-6389" y="4360514"/>
            <a:chExt cx="5763130" cy="85445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7"/>
              <a:ext cx="4609755" cy="65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/bin/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getflag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 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/sol2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./writable.sh</a:t>
              </a: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206772" y="63732"/>
            <a:ext cx="18073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nostra</a:t>
            </a: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strategia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8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55">
            <a:extLst>
              <a:ext uri="{FF2B5EF4-FFF2-40B4-BE49-F238E27FC236}">
                <a16:creationId xmlns:a16="http://schemas.microsoft.com/office/drawing/2014/main" id="{D1077610-576B-4828-885E-F343AE5516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86005" y="4089338"/>
            <a:ext cx="17663" cy="542921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8E05D49F-611D-49C1-885C-D33C16247FFF}"/>
              </a:ext>
            </a:extLst>
          </p:cNvPr>
          <p:cNvSpPr/>
          <p:nvPr/>
        </p:nvSpPr>
        <p:spPr>
          <a:xfrm>
            <a:off x="-10509" y="1"/>
            <a:ext cx="6882364" cy="5143499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AA4EDBC-6F94-4922-BE5C-6BC4CF772B4B}"/>
              </a:ext>
            </a:extLst>
          </p:cNvPr>
          <p:cNvSpPr/>
          <p:nvPr/>
        </p:nvSpPr>
        <p:spPr>
          <a:xfrm>
            <a:off x="3360" y="0"/>
            <a:ext cx="6869362" cy="712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65304" y="140534"/>
            <a:ext cx="514753" cy="46166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139060" y="102021"/>
            <a:ext cx="62775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Aggiornamento 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Albero</a:t>
            </a:r>
            <a:r>
              <a:rPr lang="en-US" altLang="ko-KR" sz="2400" b="1" dirty="0">
                <a:solidFill>
                  <a:srgbClr val="D84D4E"/>
                </a:solidFill>
                <a:cs typeface="Arial" pitchFamily="34" charset="0"/>
              </a:rPr>
              <a:t> di 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attacco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6333515" y="4723033"/>
            <a:ext cx="238544" cy="151654"/>
            <a:chOff x="6475870" y="487152"/>
            <a:chExt cx="651459" cy="414164"/>
          </a:xfrm>
          <a:solidFill>
            <a:schemeClr val="bg1">
              <a:alpha val="70000"/>
            </a:schemeClr>
          </a:solidFill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1" name="Line 55">
            <a:extLst>
              <a:ext uri="{FF2B5EF4-FFF2-40B4-BE49-F238E27FC236}">
                <a16:creationId xmlns:a16="http://schemas.microsoft.com/office/drawing/2014/main" id="{AD30837E-937E-483C-8254-828FB5A58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4744" y="1339232"/>
            <a:ext cx="1045495" cy="512618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B004695-8310-4842-8A80-7EC7E5ED484A}"/>
              </a:ext>
            </a:extLst>
          </p:cNvPr>
          <p:cNvSpPr/>
          <p:nvPr/>
        </p:nvSpPr>
        <p:spPr>
          <a:xfrm>
            <a:off x="131303" y="1851850"/>
            <a:ext cx="1948494" cy="1475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altLang="ru-RU" sz="1200" dirty="0">
              <a:solidFill>
                <a:prstClr val="white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Esecuzione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diretta di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/bin/</a:t>
            </a:r>
            <a:r>
              <a:rPr lang="it-IT" altLang="ru-RU" sz="1200" dirty="0" err="1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getflag</a:t>
            </a:r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Come utente flag03</a:t>
            </a:r>
            <a:endParaRPr lang="ru-RU" altLang="ru-RU" sz="1200" dirty="0">
              <a:solidFill>
                <a:prstClr val="white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lvl="0"/>
            <a:endParaRPr lang="ru-RU" altLang="ru-RU" sz="1200" dirty="0">
              <a:solidFill>
                <a:prstClr val="white"/>
              </a:solidFill>
            </a:endParaRPr>
          </a:p>
          <a:p>
            <a:pPr algn="ctr"/>
            <a:endParaRPr lang="it-IT" sz="12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7F18C9B-D9D6-488F-BC44-D840FA872C9A}"/>
              </a:ext>
            </a:extLst>
          </p:cNvPr>
          <p:cNvSpPr/>
          <p:nvPr/>
        </p:nvSpPr>
        <p:spPr>
          <a:xfrm>
            <a:off x="1810546" y="3138365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93DE0523-C3AD-4C14-A495-882ECCCA1A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3395" y="1391870"/>
            <a:ext cx="685871" cy="443041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55" name="AutoShape 70">
            <a:extLst>
              <a:ext uri="{FF2B5EF4-FFF2-40B4-BE49-F238E27FC236}">
                <a16:creationId xmlns:a16="http://schemas.microsoft.com/office/drawing/2014/main" id="{C8D545E7-546D-4A56-8AF1-B477110F019C}"/>
              </a:ext>
            </a:extLst>
          </p:cNvPr>
          <p:cNvSpPr>
            <a:spLocks/>
          </p:cNvSpPr>
          <p:nvPr/>
        </p:nvSpPr>
        <p:spPr bwMode="auto">
          <a:xfrm>
            <a:off x="3200506" y="1558742"/>
            <a:ext cx="3365073" cy="684303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endParaRPr lang="it-IT" altLang="ru-RU" sz="12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  Esecuzione </a:t>
            </a:r>
            <a:r>
              <a:rPr lang="it-IT" altLang="ru-RU" u="sng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indiretta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di /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bin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/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getflag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come </a:t>
            </a: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  utente flag03, tramite esecuzione </a:t>
            </a: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  </a:t>
            </a:r>
            <a:r>
              <a:rPr lang="it-IT" altLang="ru-RU" u="sng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diretta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di writable.sh</a:t>
            </a:r>
            <a:endParaRPr lang="ru-RU" altLang="ru-RU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eaLnBrk="1"/>
            <a:endParaRPr lang="ru-RU" altLang="ru-RU" sz="1200" dirty="0">
              <a:solidFill>
                <a:schemeClr val="bg1"/>
              </a:solidFill>
            </a:endParaRPr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086E3F9D-2228-48E9-AF2F-93A1DE70B7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86004" y="3291765"/>
            <a:ext cx="8831" cy="542922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63" name="AutoShape 74">
            <a:extLst>
              <a:ext uri="{FF2B5EF4-FFF2-40B4-BE49-F238E27FC236}">
                <a16:creationId xmlns:a16="http://schemas.microsoft.com/office/drawing/2014/main" id="{0EB49774-575B-48C9-9520-6574183E7185}"/>
              </a:ext>
            </a:extLst>
          </p:cNvPr>
          <p:cNvSpPr>
            <a:spLocks/>
          </p:cNvSpPr>
          <p:nvPr/>
        </p:nvSpPr>
        <p:spPr bwMode="auto">
          <a:xfrm>
            <a:off x="6169338" y="1944502"/>
            <a:ext cx="260504" cy="243732"/>
          </a:xfrm>
          <a:custGeom>
            <a:avLst/>
            <a:gdLst>
              <a:gd name="T0" fmla="*/ 174511569 w 20652"/>
              <a:gd name="T1" fmla="*/ 173504186 h 20671"/>
              <a:gd name="T2" fmla="*/ 174511569 w 20652"/>
              <a:gd name="T3" fmla="*/ 173504186 h 20671"/>
              <a:gd name="T4" fmla="*/ 174511569 w 20652"/>
              <a:gd name="T5" fmla="*/ 173504186 h 20671"/>
              <a:gd name="T6" fmla="*/ 174511569 w 20652"/>
              <a:gd name="T7" fmla="*/ 173504186 h 206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52" h="20671">
                <a:moveTo>
                  <a:pt x="18381" y="2"/>
                </a:moveTo>
                <a:cubicBezTo>
                  <a:pt x="18292" y="11"/>
                  <a:pt x="18207" y="48"/>
                  <a:pt x="18139" y="113"/>
                </a:cubicBezTo>
                <a:lnTo>
                  <a:pt x="16284" y="1961"/>
                </a:lnTo>
                <a:cubicBezTo>
                  <a:pt x="16249" y="1995"/>
                  <a:pt x="16222" y="2034"/>
                  <a:pt x="16202" y="2078"/>
                </a:cubicBezTo>
                <a:cubicBezTo>
                  <a:pt x="16176" y="2134"/>
                  <a:pt x="16165" y="2196"/>
                  <a:pt x="16169" y="2258"/>
                </a:cubicBezTo>
                <a:lnTo>
                  <a:pt x="16169" y="3867"/>
                </a:lnTo>
                <a:lnTo>
                  <a:pt x="10727" y="9321"/>
                </a:lnTo>
                <a:cubicBezTo>
                  <a:pt x="10342" y="9061"/>
                  <a:pt x="9897" y="8930"/>
                  <a:pt x="9450" y="8930"/>
                </a:cubicBezTo>
                <a:cubicBezTo>
                  <a:pt x="8864" y="8930"/>
                  <a:pt x="8279" y="9154"/>
                  <a:pt x="7832" y="9603"/>
                </a:cubicBezTo>
                <a:cubicBezTo>
                  <a:pt x="6937" y="10499"/>
                  <a:pt x="6937" y="11951"/>
                  <a:pt x="7832" y="12848"/>
                </a:cubicBezTo>
                <a:cubicBezTo>
                  <a:pt x="8726" y="13744"/>
                  <a:pt x="10175" y="13744"/>
                  <a:pt x="11069" y="12848"/>
                </a:cubicBezTo>
                <a:cubicBezTo>
                  <a:pt x="11853" y="12063"/>
                  <a:pt x="11949" y="10851"/>
                  <a:pt x="11360" y="9960"/>
                </a:cubicBezTo>
                <a:lnTo>
                  <a:pt x="16811" y="4496"/>
                </a:lnTo>
                <a:lnTo>
                  <a:pt x="18429" y="4496"/>
                </a:lnTo>
                <a:cubicBezTo>
                  <a:pt x="18482" y="4499"/>
                  <a:pt x="18535" y="4491"/>
                  <a:pt x="18585" y="4473"/>
                </a:cubicBezTo>
                <a:cubicBezTo>
                  <a:pt x="18641" y="4452"/>
                  <a:pt x="18691" y="4419"/>
                  <a:pt x="18732" y="4376"/>
                </a:cubicBezTo>
                <a:lnTo>
                  <a:pt x="20555" y="2507"/>
                </a:lnTo>
                <a:cubicBezTo>
                  <a:pt x="20654" y="2386"/>
                  <a:pt x="20680" y="2220"/>
                  <a:pt x="20622" y="2074"/>
                </a:cubicBezTo>
                <a:cubicBezTo>
                  <a:pt x="20554" y="1904"/>
                  <a:pt x="20387" y="1794"/>
                  <a:pt x="20205" y="1799"/>
                </a:cubicBezTo>
                <a:lnTo>
                  <a:pt x="18834" y="1816"/>
                </a:lnTo>
                <a:lnTo>
                  <a:pt x="18834" y="428"/>
                </a:lnTo>
                <a:cubicBezTo>
                  <a:pt x="18841" y="280"/>
                  <a:pt x="18767" y="140"/>
                  <a:pt x="18641" y="62"/>
                </a:cubicBezTo>
                <a:cubicBezTo>
                  <a:pt x="18561" y="12"/>
                  <a:pt x="18470" y="-7"/>
                  <a:pt x="18381" y="2"/>
                </a:cubicBezTo>
                <a:close/>
                <a:moveTo>
                  <a:pt x="17960" y="1535"/>
                </a:moveTo>
                <a:lnTo>
                  <a:pt x="17960" y="2265"/>
                </a:lnTo>
                <a:cubicBezTo>
                  <a:pt x="17961" y="2361"/>
                  <a:pt x="17992" y="2454"/>
                  <a:pt x="18050" y="2531"/>
                </a:cubicBezTo>
                <a:cubicBezTo>
                  <a:pt x="18140" y="2652"/>
                  <a:pt x="18283" y="2721"/>
                  <a:pt x="18433" y="2718"/>
                </a:cubicBezTo>
                <a:lnTo>
                  <a:pt x="19124" y="2718"/>
                </a:lnTo>
                <a:lnTo>
                  <a:pt x="18236" y="3606"/>
                </a:lnTo>
                <a:lnTo>
                  <a:pt x="17055" y="3604"/>
                </a:lnTo>
                <a:lnTo>
                  <a:pt x="17055" y="2444"/>
                </a:lnTo>
                <a:lnTo>
                  <a:pt x="17960" y="1535"/>
                </a:lnTo>
                <a:close/>
                <a:moveTo>
                  <a:pt x="9423" y="1779"/>
                </a:moveTo>
                <a:cubicBezTo>
                  <a:pt x="7011" y="1779"/>
                  <a:pt x="4600" y="2702"/>
                  <a:pt x="2760" y="4546"/>
                </a:cubicBezTo>
                <a:cubicBezTo>
                  <a:pt x="-920" y="8235"/>
                  <a:pt x="-920" y="14215"/>
                  <a:pt x="2760" y="17904"/>
                </a:cubicBezTo>
                <a:cubicBezTo>
                  <a:pt x="6440" y="21593"/>
                  <a:pt x="12406" y="21593"/>
                  <a:pt x="16086" y="17904"/>
                </a:cubicBezTo>
                <a:cubicBezTo>
                  <a:pt x="19332" y="14650"/>
                  <a:pt x="19713" y="9614"/>
                  <a:pt x="17231" y="5939"/>
                </a:cubicBezTo>
                <a:cubicBezTo>
                  <a:pt x="17077" y="5744"/>
                  <a:pt x="16796" y="5707"/>
                  <a:pt x="16596" y="5855"/>
                </a:cubicBezTo>
                <a:cubicBezTo>
                  <a:pt x="16397" y="6002"/>
                  <a:pt x="16349" y="6280"/>
                  <a:pt x="16488" y="6485"/>
                </a:cubicBezTo>
                <a:cubicBezTo>
                  <a:pt x="18711" y="9788"/>
                  <a:pt x="18375" y="14314"/>
                  <a:pt x="15456" y="17246"/>
                </a:cubicBezTo>
                <a:cubicBezTo>
                  <a:pt x="12143" y="20575"/>
                  <a:pt x="6762" y="20573"/>
                  <a:pt x="3445" y="17246"/>
                </a:cubicBezTo>
                <a:cubicBezTo>
                  <a:pt x="129" y="13920"/>
                  <a:pt x="128" y="8529"/>
                  <a:pt x="3445" y="5204"/>
                </a:cubicBezTo>
                <a:cubicBezTo>
                  <a:pt x="5103" y="3542"/>
                  <a:pt x="7276" y="2711"/>
                  <a:pt x="9450" y="2711"/>
                </a:cubicBezTo>
                <a:cubicBezTo>
                  <a:pt x="11110" y="2710"/>
                  <a:pt x="12768" y="3196"/>
                  <a:pt x="14196" y="4159"/>
                </a:cubicBezTo>
                <a:cubicBezTo>
                  <a:pt x="14466" y="4316"/>
                  <a:pt x="14812" y="4169"/>
                  <a:pt x="14886" y="3865"/>
                </a:cubicBezTo>
                <a:cubicBezTo>
                  <a:pt x="14927" y="3699"/>
                  <a:pt x="14865" y="3524"/>
                  <a:pt x="14729" y="3421"/>
                </a:cubicBezTo>
                <a:cubicBezTo>
                  <a:pt x="13133" y="2329"/>
                  <a:pt x="11279" y="1779"/>
                  <a:pt x="9423" y="1779"/>
                </a:cubicBezTo>
                <a:close/>
                <a:moveTo>
                  <a:pt x="9423" y="5402"/>
                </a:moveTo>
                <a:cubicBezTo>
                  <a:pt x="7936" y="5402"/>
                  <a:pt x="6450" y="5972"/>
                  <a:pt x="5316" y="7108"/>
                </a:cubicBezTo>
                <a:cubicBezTo>
                  <a:pt x="3047" y="9382"/>
                  <a:pt x="3046" y="13069"/>
                  <a:pt x="5316" y="15342"/>
                </a:cubicBezTo>
                <a:cubicBezTo>
                  <a:pt x="7584" y="17613"/>
                  <a:pt x="11257" y="17610"/>
                  <a:pt x="13530" y="15342"/>
                </a:cubicBezTo>
                <a:cubicBezTo>
                  <a:pt x="15305" y="13570"/>
                  <a:pt x="15706" y="10926"/>
                  <a:pt x="14705" y="8761"/>
                </a:cubicBezTo>
                <a:cubicBezTo>
                  <a:pt x="14609" y="8494"/>
                  <a:pt x="14297" y="8377"/>
                  <a:pt x="14049" y="8515"/>
                </a:cubicBezTo>
                <a:cubicBezTo>
                  <a:pt x="13830" y="8638"/>
                  <a:pt x="13753" y="8917"/>
                  <a:pt x="13879" y="9135"/>
                </a:cubicBezTo>
                <a:cubicBezTo>
                  <a:pt x="14728" y="10954"/>
                  <a:pt x="14407" y="13186"/>
                  <a:pt x="12906" y="14689"/>
                </a:cubicBezTo>
                <a:cubicBezTo>
                  <a:pt x="10997" y="16601"/>
                  <a:pt x="7904" y="16601"/>
                  <a:pt x="5995" y="14689"/>
                </a:cubicBezTo>
                <a:cubicBezTo>
                  <a:pt x="4084" y="12776"/>
                  <a:pt x="4082" y="9671"/>
                  <a:pt x="5995" y="7761"/>
                </a:cubicBezTo>
                <a:cubicBezTo>
                  <a:pt x="6950" y="6807"/>
                  <a:pt x="8200" y="6334"/>
                  <a:pt x="9450" y="6327"/>
                </a:cubicBezTo>
                <a:cubicBezTo>
                  <a:pt x="10164" y="6323"/>
                  <a:pt x="10878" y="6471"/>
                  <a:pt x="11541" y="6770"/>
                </a:cubicBezTo>
                <a:cubicBezTo>
                  <a:pt x="11827" y="6915"/>
                  <a:pt x="12170" y="6726"/>
                  <a:pt x="12201" y="6406"/>
                </a:cubicBezTo>
                <a:cubicBezTo>
                  <a:pt x="12218" y="6231"/>
                  <a:pt x="12124" y="6065"/>
                  <a:pt x="11965" y="5990"/>
                </a:cubicBezTo>
                <a:cubicBezTo>
                  <a:pt x="11164" y="5598"/>
                  <a:pt x="10293" y="5402"/>
                  <a:pt x="9423" y="5402"/>
                </a:cubicBezTo>
                <a:close/>
                <a:moveTo>
                  <a:pt x="9450" y="9843"/>
                </a:moveTo>
                <a:cubicBezTo>
                  <a:pt x="9660" y="9843"/>
                  <a:pt x="9869" y="9893"/>
                  <a:pt x="10062" y="9989"/>
                </a:cubicBezTo>
                <a:lnTo>
                  <a:pt x="9148" y="10904"/>
                </a:lnTo>
                <a:cubicBezTo>
                  <a:pt x="8973" y="11080"/>
                  <a:pt x="8973" y="11365"/>
                  <a:pt x="9148" y="11541"/>
                </a:cubicBezTo>
                <a:cubicBezTo>
                  <a:pt x="9324" y="11716"/>
                  <a:pt x="9608" y="11716"/>
                  <a:pt x="9783" y="11541"/>
                </a:cubicBezTo>
                <a:lnTo>
                  <a:pt x="10692" y="10630"/>
                </a:lnTo>
                <a:cubicBezTo>
                  <a:pt x="10937" y="11143"/>
                  <a:pt x="10850" y="11776"/>
                  <a:pt x="10425" y="12202"/>
                </a:cubicBezTo>
                <a:cubicBezTo>
                  <a:pt x="9887" y="12741"/>
                  <a:pt x="9014" y="12741"/>
                  <a:pt x="8476" y="12202"/>
                </a:cubicBezTo>
                <a:cubicBezTo>
                  <a:pt x="7938" y="11662"/>
                  <a:pt x="7938" y="10788"/>
                  <a:pt x="8476" y="10249"/>
                </a:cubicBezTo>
                <a:cubicBezTo>
                  <a:pt x="8745" y="9979"/>
                  <a:pt x="9097" y="9843"/>
                  <a:pt x="9450" y="98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 dirty="0"/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71C49338-BAD8-4CC2-9392-80EC0D43F0F7}"/>
              </a:ext>
            </a:extLst>
          </p:cNvPr>
          <p:cNvGrpSpPr/>
          <p:nvPr/>
        </p:nvGrpSpPr>
        <p:grpSpPr>
          <a:xfrm>
            <a:off x="1491165" y="749644"/>
            <a:ext cx="2561898" cy="655079"/>
            <a:chOff x="7051792" y="589269"/>
            <a:chExt cx="1556320" cy="774418"/>
          </a:xfrm>
        </p:grpSpPr>
        <p:sp>
          <p:nvSpPr>
            <p:cNvPr id="65" name="AutoShape 78">
              <a:extLst>
                <a:ext uri="{FF2B5EF4-FFF2-40B4-BE49-F238E27FC236}">
                  <a16:creationId xmlns:a16="http://schemas.microsoft.com/office/drawing/2014/main" id="{E5045D96-5553-474F-A309-36F591178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792" y="589269"/>
              <a:ext cx="1556320" cy="774418"/>
            </a:xfrm>
            <a:prstGeom prst="roundRect">
              <a:avLst>
                <a:gd name="adj" fmla="val 4921"/>
              </a:avLst>
            </a:prstGeom>
            <a:solidFill>
              <a:srgbClr val="B3DA4D"/>
            </a:solidFill>
            <a:ln w="285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66" name="Text Box 75" descr="Rectangle 111">
              <a:extLst>
                <a:ext uri="{FF2B5EF4-FFF2-40B4-BE49-F238E27FC236}">
                  <a16:creationId xmlns:a16="http://schemas.microsoft.com/office/drawing/2014/main" id="{9F255860-0A20-4A3B-87EB-5A7573D102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94380" y="757808"/>
              <a:ext cx="943661" cy="436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eaLnBrk="1">
                <a:lnSpc>
                  <a:spcPct val="130000"/>
                </a:lnSpc>
              </a:pPr>
              <a:r>
                <a:rPr lang="it-IT" altLang="ru-RU" sz="1800" b="1" dirty="0">
                  <a:solidFill>
                    <a:srgbClr val="FFFFFF"/>
                  </a:solidFill>
                </a:rPr>
                <a:t>Bandierina</a:t>
              </a:r>
              <a:endParaRPr lang="ru-RU" altLang="ru-RU" sz="1800" b="1" dirty="0">
                <a:solidFill>
                  <a:srgbClr val="FFFFFF"/>
                </a:solidFill>
              </a:endParaRPr>
            </a:p>
          </p:txBody>
        </p:sp>
        <p:pic>
          <p:nvPicPr>
            <p:cNvPr id="67" name="Elemento grafico 66">
              <a:extLst>
                <a:ext uri="{FF2B5EF4-FFF2-40B4-BE49-F238E27FC236}">
                  <a16:creationId xmlns:a16="http://schemas.microsoft.com/office/drawing/2014/main" id="{D3DD25DF-9564-42D0-A6AA-89FDCCD6E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84806" y="711210"/>
              <a:ext cx="460068" cy="555057"/>
            </a:xfrm>
            <a:prstGeom prst="rect">
              <a:avLst/>
            </a:prstGeom>
          </p:spPr>
        </p:pic>
      </p:grpSp>
      <p:sp>
        <p:nvSpPr>
          <p:cNvPr id="31" name="AutoShape 59">
            <a:extLst>
              <a:ext uri="{FF2B5EF4-FFF2-40B4-BE49-F238E27FC236}">
                <a16:creationId xmlns:a16="http://schemas.microsoft.com/office/drawing/2014/main" id="{83DA27E2-3E67-4C60-B58F-61A09CCC84CB}"/>
              </a:ext>
            </a:extLst>
          </p:cNvPr>
          <p:cNvSpPr>
            <a:spLocks/>
          </p:cNvSpPr>
          <p:nvPr/>
        </p:nvSpPr>
        <p:spPr bwMode="auto">
          <a:xfrm flipV="1">
            <a:off x="4809947" y="2257771"/>
            <a:ext cx="1052780" cy="502726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32" name="AutoShape 59">
            <a:extLst>
              <a:ext uri="{FF2B5EF4-FFF2-40B4-BE49-F238E27FC236}">
                <a16:creationId xmlns:a16="http://schemas.microsoft.com/office/drawing/2014/main" id="{567EC622-46E3-467F-BDB7-A8AFF3F54055}"/>
              </a:ext>
            </a:extLst>
          </p:cNvPr>
          <p:cNvSpPr>
            <a:spLocks/>
          </p:cNvSpPr>
          <p:nvPr/>
        </p:nvSpPr>
        <p:spPr bwMode="auto">
          <a:xfrm>
            <a:off x="3404565" y="2265924"/>
            <a:ext cx="1046539" cy="553827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33" name="Oval 60">
            <a:extLst>
              <a:ext uri="{FF2B5EF4-FFF2-40B4-BE49-F238E27FC236}">
                <a16:creationId xmlns:a16="http://schemas.microsoft.com/office/drawing/2014/main" id="{09DA0BA2-2E81-4541-9571-E216C9D23912}"/>
              </a:ext>
            </a:extLst>
          </p:cNvPr>
          <p:cNvSpPr>
            <a:spLocks/>
          </p:cNvSpPr>
          <p:nvPr/>
        </p:nvSpPr>
        <p:spPr bwMode="auto">
          <a:xfrm>
            <a:off x="4419582" y="2316605"/>
            <a:ext cx="433062" cy="348701"/>
          </a:xfrm>
          <a:prstGeom prst="ellipse">
            <a:avLst/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100">
                <a:solidFill>
                  <a:srgbClr val="FFFFFF"/>
                </a:solidFill>
                <a:latin typeface="Impact" panose="020B0806030902050204" pitchFamily="34" charset="0"/>
                <a:cs typeface="+mn-cs"/>
                <a:sym typeface="Impact" panose="020B0806030902050204" pitchFamily="34" charset="0"/>
              </a:rPr>
              <a:t>AND</a:t>
            </a:r>
            <a:endParaRPr lang="ru-RU" altLang="ru-RU" sz="165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34" name="AutoShape 70">
            <a:extLst>
              <a:ext uri="{FF2B5EF4-FFF2-40B4-BE49-F238E27FC236}">
                <a16:creationId xmlns:a16="http://schemas.microsoft.com/office/drawing/2014/main" id="{98E20250-E9E6-44DA-8542-E6C65F48DACB}"/>
              </a:ext>
            </a:extLst>
          </p:cNvPr>
          <p:cNvSpPr>
            <a:spLocks/>
          </p:cNvSpPr>
          <p:nvPr/>
        </p:nvSpPr>
        <p:spPr bwMode="auto">
          <a:xfrm>
            <a:off x="4715175" y="2760497"/>
            <a:ext cx="2084693" cy="625438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Ottenimento dei privilegi di flag03</a:t>
            </a:r>
            <a:endParaRPr lang="ru-RU" altLang="ru-RU" sz="1200" b="1" dirty="0">
              <a:solidFill>
                <a:schemeClr val="bg1"/>
              </a:solidFill>
              <a:latin typeface="+mj-lt"/>
              <a:sym typeface="Impact" panose="020B0806030902050204" pitchFamily="34" charset="0"/>
            </a:endParaRPr>
          </a:p>
        </p:txBody>
      </p:sp>
      <p:sp>
        <p:nvSpPr>
          <p:cNvPr id="36" name="AutoShape 70">
            <a:extLst>
              <a:ext uri="{FF2B5EF4-FFF2-40B4-BE49-F238E27FC236}">
                <a16:creationId xmlns:a16="http://schemas.microsoft.com/office/drawing/2014/main" id="{B1A37DAE-C03D-428D-977A-E1C850C1EED2}"/>
              </a:ext>
            </a:extLst>
          </p:cNvPr>
          <p:cNvSpPr>
            <a:spLocks/>
          </p:cNvSpPr>
          <p:nvPr/>
        </p:nvSpPr>
        <p:spPr bwMode="auto">
          <a:xfrm>
            <a:off x="2158855" y="2755640"/>
            <a:ext cx="2508934" cy="625438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Scrittura di /bin/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getflag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in un file della cartella 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writable.d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</a:t>
            </a:r>
            <a:endParaRPr lang="ru-RU" altLang="ru-RU" sz="1200" b="1" dirty="0">
              <a:solidFill>
                <a:schemeClr val="bg1"/>
              </a:solidFill>
              <a:latin typeface="+mj-lt"/>
              <a:sym typeface="Impact" panose="020B0806030902050204" pitchFamily="34" charset="0"/>
            </a:endParaRPr>
          </a:p>
        </p:txBody>
      </p:sp>
      <p:sp>
        <p:nvSpPr>
          <p:cNvPr id="40" name="AutoShape 70">
            <a:extLst>
              <a:ext uri="{FF2B5EF4-FFF2-40B4-BE49-F238E27FC236}">
                <a16:creationId xmlns:a16="http://schemas.microsoft.com/office/drawing/2014/main" id="{E4DE2C0C-90D9-4845-8338-024A436572AB}"/>
              </a:ext>
            </a:extLst>
          </p:cNvPr>
          <p:cNvSpPr>
            <a:spLocks/>
          </p:cNvSpPr>
          <p:nvPr/>
        </p:nvSpPr>
        <p:spPr bwMode="auto">
          <a:xfrm>
            <a:off x="2140854" y="3614403"/>
            <a:ext cx="2544936" cy="542921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it-IT" altLang="ru-RU" sz="1200" b="1" dirty="0">
                <a:solidFill>
                  <a:srgbClr val="FFFFFF"/>
                </a:solidFill>
              </a:rPr>
              <a:t>Login come utente </a:t>
            </a:r>
          </a:p>
          <a:p>
            <a:pPr algn="ctr">
              <a:lnSpc>
                <a:spcPct val="130000"/>
              </a:lnSpc>
            </a:pPr>
            <a:r>
              <a:rPr lang="it-IT" altLang="ru-RU" sz="1200" b="1" dirty="0">
                <a:solidFill>
                  <a:srgbClr val="FFFFFF"/>
                </a:solidFill>
              </a:rPr>
              <a:t>Level03</a:t>
            </a:r>
            <a:endParaRPr lang="ru-RU" altLang="ru-RU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3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8240C5CF-9DC2-4099-A4BD-F4AD04F344FC}"/>
              </a:ext>
            </a:extLst>
          </p:cNvPr>
          <p:cNvSpPr/>
          <p:nvPr/>
        </p:nvSpPr>
        <p:spPr>
          <a:xfrm>
            <a:off x="-11362" y="0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79471" y="4659982"/>
            <a:ext cx="4568226" cy="432048"/>
          </a:xfrm>
        </p:spPr>
        <p:txBody>
          <a:bodyPr/>
          <a:lstStyle/>
          <a:p>
            <a:pPr algn="r"/>
            <a:r>
              <a:rPr lang="en-US" altLang="ko-KR" sz="1200" b="1" dirty="0" err="1"/>
              <a:t>Programmazione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Sicura</a:t>
            </a:r>
            <a:r>
              <a:rPr lang="en-US" altLang="ko-KR" sz="1200" b="1" dirty="0"/>
              <a:t>  2018/2019</a:t>
            </a:r>
          </a:p>
          <a:p>
            <a:pPr algn="r"/>
            <a:r>
              <a:rPr lang="en-US" altLang="ko-KR" sz="1200" b="1" dirty="0"/>
              <a:t>Giuseppe </a:t>
            </a:r>
            <a:r>
              <a:rPr lang="en-US" altLang="ko-KR" sz="1200" b="1" dirty="0" err="1"/>
              <a:t>Adinolfi</a:t>
            </a:r>
            <a:r>
              <a:rPr lang="en-US" altLang="ko-KR" sz="1200" b="1" dirty="0"/>
              <a:t>, Antonio </a:t>
            </a:r>
            <a:r>
              <a:rPr lang="en-US" altLang="ko-KR" sz="1200" b="1" dirty="0" err="1"/>
              <a:t>Corsuto</a:t>
            </a:r>
            <a:r>
              <a:rPr lang="en-US" altLang="ko-KR" sz="1200" b="1" dirty="0"/>
              <a:t>, Francesco </a:t>
            </a:r>
            <a:r>
              <a:rPr lang="en-US" altLang="ko-KR" sz="1200" b="1" dirty="0" err="1"/>
              <a:t>Mogavero</a:t>
            </a:r>
            <a:endParaRPr lang="en-US" altLang="ko-KR" sz="1200" b="1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83AE7D9-00A7-46F6-8059-C04447BD88FF}"/>
              </a:ext>
            </a:extLst>
          </p:cNvPr>
          <p:cNvSpPr/>
          <p:nvPr/>
        </p:nvSpPr>
        <p:spPr>
          <a:xfrm>
            <a:off x="-750992" y="-536769"/>
            <a:ext cx="2954927" cy="2954927"/>
          </a:xfrm>
          <a:prstGeom prst="ellipse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20DC3E9-CD69-41F4-A7DA-0FEDB3A84914}"/>
              </a:ext>
            </a:extLst>
          </p:cNvPr>
          <p:cNvSpPr/>
          <p:nvPr/>
        </p:nvSpPr>
        <p:spPr>
          <a:xfrm>
            <a:off x="151894" y="340529"/>
            <a:ext cx="1930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NebulaLv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03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8A5A792-CBA6-443C-9519-96CE9E507C75}"/>
              </a:ext>
            </a:extLst>
          </p:cNvPr>
          <p:cNvGrpSpPr/>
          <p:nvPr/>
        </p:nvGrpSpPr>
        <p:grpSpPr>
          <a:xfrm>
            <a:off x="1952993" y="712962"/>
            <a:ext cx="756630" cy="762658"/>
            <a:chOff x="6051821" y="660193"/>
            <a:chExt cx="1008840" cy="1016877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DF9FAF8D-B5F3-4FED-87DF-967960BD8C3F}"/>
                </a:ext>
              </a:extLst>
            </p:cNvPr>
            <p:cNvSpPr/>
            <p:nvPr/>
          </p:nvSpPr>
          <p:spPr>
            <a:xfrm>
              <a:off x="6051821" y="963838"/>
              <a:ext cx="713232" cy="7132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CFFB7BE9-B559-4C19-B112-3FD5874ED163}"/>
                </a:ext>
              </a:extLst>
            </p:cNvPr>
            <p:cNvSpPr/>
            <p:nvPr/>
          </p:nvSpPr>
          <p:spPr>
            <a:xfrm>
              <a:off x="6743202" y="805108"/>
              <a:ext cx="317459" cy="3174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BFAF44E3-D514-4F2F-9A48-7C720811CF4B}"/>
                </a:ext>
              </a:extLst>
            </p:cNvPr>
            <p:cNvSpPr/>
            <p:nvPr/>
          </p:nvSpPr>
          <p:spPr>
            <a:xfrm>
              <a:off x="6345557" y="660193"/>
              <a:ext cx="155305" cy="15530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0" y="2280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18792" y="700760"/>
            <a:ext cx="5538195" cy="1699829"/>
            <a:chOff x="-6389" y="4360514"/>
            <a:chExt cx="5763130" cy="85445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7"/>
              <a:ext cx="4609755" cy="479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/bin/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getflag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 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/sol2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./writable.sh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getflag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is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executing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on a non-flag 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account,this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doesn’t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count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b="1" dirty="0">
                  <a:latin typeface="courier new" panose="02070309020205020404" pitchFamily="49" charset="0"/>
                </a:rPr>
                <a:t>I</a:t>
              </a:r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335834" y="120302"/>
            <a:ext cx="261847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Cosa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 </a:t>
            </a:r>
            <a:r>
              <a:rPr lang="en-US" altLang="ko-KR" sz="2800" b="1" dirty="0">
                <a:solidFill>
                  <a:srgbClr val="EB494B"/>
                </a:solidFill>
                <a:cs typeface="Arial" pitchFamily="34" charset="0"/>
              </a:rPr>
              <a:t>ha </a:t>
            </a:r>
            <a:r>
              <a:rPr lang="en-US" altLang="ko-KR" sz="2800" b="1" dirty="0" err="1">
                <a:solidFill>
                  <a:srgbClr val="EB494B"/>
                </a:solidFill>
                <a:cs typeface="Arial" pitchFamily="34" charset="0"/>
              </a:rPr>
              <a:t>funzionato</a:t>
            </a:r>
            <a:r>
              <a:rPr lang="en-US" altLang="ko-KR" sz="2800" b="1" dirty="0">
                <a:solidFill>
                  <a:srgbClr val="EB494B"/>
                </a:solidFill>
                <a:cs typeface="Arial" pitchFamily="34" charset="0"/>
              </a:rPr>
              <a:t>?</a:t>
            </a:r>
            <a:endParaRPr lang="ko-KR" altLang="en-US" sz="2800" b="1" dirty="0">
              <a:solidFill>
                <a:srgbClr val="EB494B"/>
              </a:solidFill>
              <a:cs typeface="Arial" pitchFamily="34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73877" y="2594551"/>
            <a:ext cx="42133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L’esecuzione non ha avuto successo perché non abbiamo ottenuto i privilegi di flag03</a:t>
            </a:r>
          </a:p>
        </p:txBody>
      </p:sp>
    </p:spTree>
    <p:extLst>
      <p:ext uri="{BB962C8B-B14F-4D97-AF65-F5344CB8AC3E}">
        <p14:creationId xmlns:p14="http://schemas.microsoft.com/office/powerpoint/2010/main" val="276328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8E05D49F-611D-49C1-885C-D33C16247FFF}"/>
              </a:ext>
            </a:extLst>
          </p:cNvPr>
          <p:cNvSpPr/>
          <p:nvPr/>
        </p:nvSpPr>
        <p:spPr>
          <a:xfrm>
            <a:off x="-36617" y="-28913"/>
            <a:ext cx="6882364" cy="5143499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AA4EDBC-6F94-4922-BE5C-6BC4CF772B4B}"/>
              </a:ext>
            </a:extLst>
          </p:cNvPr>
          <p:cNvSpPr/>
          <p:nvPr/>
        </p:nvSpPr>
        <p:spPr>
          <a:xfrm>
            <a:off x="3360" y="0"/>
            <a:ext cx="6869362" cy="712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65304" y="140534"/>
            <a:ext cx="514753" cy="46166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139060" y="102021"/>
            <a:ext cx="62775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Aggiornamento 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Albero</a:t>
            </a:r>
            <a:r>
              <a:rPr lang="en-US" altLang="ko-KR" sz="2400" b="1" dirty="0">
                <a:solidFill>
                  <a:srgbClr val="D84D4E"/>
                </a:solidFill>
                <a:cs typeface="Arial" pitchFamily="34" charset="0"/>
              </a:rPr>
              <a:t> di 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attacco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6333515" y="4723033"/>
            <a:ext cx="238544" cy="151654"/>
            <a:chOff x="6475870" y="487152"/>
            <a:chExt cx="651459" cy="414164"/>
          </a:xfrm>
          <a:solidFill>
            <a:schemeClr val="bg1">
              <a:alpha val="70000"/>
            </a:schemeClr>
          </a:solidFill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1" name="Line 55">
            <a:extLst>
              <a:ext uri="{FF2B5EF4-FFF2-40B4-BE49-F238E27FC236}">
                <a16:creationId xmlns:a16="http://schemas.microsoft.com/office/drawing/2014/main" id="{AD30837E-937E-483C-8254-828FB5A58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4744" y="1339232"/>
            <a:ext cx="1045495" cy="512618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B004695-8310-4842-8A80-7EC7E5ED484A}"/>
              </a:ext>
            </a:extLst>
          </p:cNvPr>
          <p:cNvSpPr/>
          <p:nvPr/>
        </p:nvSpPr>
        <p:spPr>
          <a:xfrm>
            <a:off x="131303" y="1851850"/>
            <a:ext cx="1948494" cy="1475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altLang="ru-RU" sz="1200" dirty="0">
              <a:solidFill>
                <a:prstClr val="white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Esecuzione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diretta di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/bin/</a:t>
            </a:r>
            <a:r>
              <a:rPr lang="it-IT" altLang="ru-RU" sz="1200" dirty="0" err="1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getflag</a:t>
            </a:r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Come utente flag03</a:t>
            </a:r>
            <a:endParaRPr lang="ru-RU" altLang="ru-RU" sz="1200" dirty="0">
              <a:solidFill>
                <a:prstClr val="white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lvl="0"/>
            <a:endParaRPr lang="ru-RU" altLang="ru-RU" sz="1200" dirty="0">
              <a:solidFill>
                <a:prstClr val="white"/>
              </a:solidFill>
            </a:endParaRPr>
          </a:p>
          <a:p>
            <a:pPr algn="ctr"/>
            <a:endParaRPr lang="it-IT" sz="12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7F18C9B-D9D6-488F-BC44-D840FA872C9A}"/>
              </a:ext>
            </a:extLst>
          </p:cNvPr>
          <p:cNvSpPr/>
          <p:nvPr/>
        </p:nvSpPr>
        <p:spPr>
          <a:xfrm>
            <a:off x="1810546" y="3138365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93DE0523-C3AD-4C14-A495-882ECCCA1A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3395" y="1391870"/>
            <a:ext cx="685871" cy="443041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55" name="AutoShape 70">
            <a:extLst>
              <a:ext uri="{FF2B5EF4-FFF2-40B4-BE49-F238E27FC236}">
                <a16:creationId xmlns:a16="http://schemas.microsoft.com/office/drawing/2014/main" id="{C8D545E7-546D-4A56-8AF1-B477110F019C}"/>
              </a:ext>
            </a:extLst>
          </p:cNvPr>
          <p:cNvSpPr>
            <a:spLocks/>
          </p:cNvSpPr>
          <p:nvPr/>
        </p:nvSpPr>
        <p:spPr bwMode="auto">
          <a:xfrm>
            <a:off x="3200506" y="1558742"/>
            <a:ext cx="3365073" cy="684303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endParaRPr lang="it-IT" altLang="ru-RU" sz="12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  Esecuzione </a:t>
            </a:r>
            <a:r>
              <a:rPr lang="it-IT" altLang="ru-RU" u="sng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indiretta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di /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bin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/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getflag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come </a:t>
            </a: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  utente flag03, tramite esecuzione </a:t>
            </a: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  </a:t>
            </a:r>
            <a:r>
              <a:rPr lang="it-IT" altLang="ru-RU" u="sng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diretta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di 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writable.sh</a:t>
            </a:r>
            <a:endParaRPr lang="ru-RU" altLang="ru-RU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eaLnBrk="1"/>
            <a:endParaRPr lang="ru-RU" altLang="ru-RU" sz="1200" dirty="0">
              <a:solidFill>
                <a:schemeClr val="bg1"/>
              </a:solidFill>
            </a:endParaRPr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086E3F9D-2228-48E9-AF2F-93A1DE70B7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86004" y="3291765"/>
            <a:ext cx="8831" cy="542922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63" name="AutoShape 74">
            <a:extLst>
              <a:ext uri="{FF2B5EF4-FFF2-40B4-BE49-F238E27FC236}">
                <a16:creationId xmlns:a16="http://schemas.microsoft.com/office/drawing/2014/main" id="{0EB49774-575B-48C9-9520-6574183E7185}"/>
              </a:ext>
            </a:extLst>
          </p:cNvPr>
          <p:cNvSpPr>
            <a:spLocks/>
          </p:cNvSpPr>
          <p:nvPr/>
        </p:nvSpPr>
        <p:spPr bwMode="auto">
          <a:xfrm>
            <a:off x="6169338" y="1944502"/>
            <a:ext cx="260504" cy="243732"/>
          </a:xfrm>
          <a:custGeom>
            <a:avLst/>
            <a:gdLst>
              <a:gd name="T0" fmla="*/ 174511569 w 20652"/>
              <a:gd name="T1" fmla="*/ 173504186 h 20671"/>
              <a:gd name="T2" fmla="*/ 174511569 w 20652"/>
              <a:gd name="T3" fmla="*/ 173504186 h 20671"/>
              <a:gd name="T4" fmla="*/ 174511569 w 20652"/>
              <a:gd name="T5" fmla="*/ 173504186 h 20671"/>
              <a:gd name="T6" fmla="*/ 174511569 w 20652"/>
              <a:gd name="T7" fmla="*/ 173504186 h 206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52" h="20671">
                <a:moveTo>
                  <a:pt x="18381" y="2"/>
                </a:moveTo>
                <a:cubicBezTo>
                  <a:pt x="18292" y="11"/>
                  <a:pt x="18207" y="48"/>
                  <a:pt x="18139" y="113"/>
                </a:cubicBezTo>
                <a:lnTo>
                  <a:pt x="16284" y="1961"/>
                </a:lnTo>
                <a:cubicBezTo>
                  <a:pt x="16249" y="1995"/>
                  <a:pt x="16222" y="2034"/>
                  <a:pt x="16202" y="2078"/>
                </a:cubicBezTo>
                <a:cubicBezTo>
                  <a:pt x="16176" y="2134"/>
                  <a:pt x="16165" y="2196"/>
                  <a:pt x="16169" y="2258"/>
                </a:cubicBezTo>
                <a:lnTo>
                  <a:pt x="16169" y="3867"/>
                </a:lnTo>
                <a:lnTo>
                  <a:pt x="10727" y="9321"/>
                </a:lnTo>
                <a:cubicBezTo>
                  <a:pt x="10342" y="9061"/>
                  <a:pt x="9897" y="8930"/>
                  <a:pt x="9450" y="8930"/>
                </a:cubicBezTo>
                <a:cubicBezTo>
                  <a:pt x="8864" y="8930"/>
                  <a:pt x="8279" y="9154"/>
                  <a:pt x="7832" y="9603"/>
                </a:cubicBezTo>
                <a:cubicBezTo>
                  <a:pt x="6937" y="10499"/>
                  <a:pt x="6937" y="11951"/>
                  <a:pt x="7832" y="12848"/>
                </a:cubicBezTo>
                <a:cubicBezTo>
                  <a:pt x="8726" y="13744"/>
                  <a:pt x="10175" y="13744"/>
                  <a:pt x="11069" y="12848"/>
                </a:cubicBezTo>
                <a:cubicBezTo>
                  <a:pt x="11853" y="12063"/>
                  <a:pt x="11949" y="10851"/>
                  <a:pt x="11360" y="9960"/>
                </a:cubicBezTo>
                <a:lnTo>
                  <a:pt x="16811" y="4496"/>
                </a:lnTo>
                <a:lnTo>
                  <a:pt x="18429" y="4496"/>
                </a:lnTo>
                <a:cubicBezTo>
                  <a:pt x="18482" y="4499"/>
                  <a:pt x="18535" y="4491"/>
                  <a:pt x="18585" y="4473"/>
                </a:cubicBezTo>
                <a:cubicBezTo>
                  <a:pt x="18641" y="4452"/>
                  <a:pt x="18691" y="4419"/>
                  <a:pt x="18732" y="4376"/>
                </a:cubicBezTo>
                <a:lnTo>
                  <a:pt x="20555" y="2507"/>
                </a:lnTo>
                <a:cubicBezTo>
                  <a:pt x="20654" y="2386"/>
                  <a:pt x="20680" y="2220"/>
                  <a:pt x="20622" y="2074"/>
                </a:cubicBezTo>
                <a:cubicBezTo>
                  <a:pt x="20554" y="1904"/>
                  <a:pt x="20387" y="1794"/>
                  <a:pt x="20205" y="1799"/>
                </a:cubicBezTo>
                <a:lnTo>
                  <a:pt x="18834" y="1816"/>
                </a:lnTo>
                <a:lnTo>
                  <a:pt x="18834" y="428"/>
                </a:lnTo>
                <a:cubicBezTo>
                  <a:pt x="18841" y="280"/>
                  <a:pt x="18767" y="140"/>
                  <a:pt x="18641" y="62"/>
                </a:cubicBezTo>
                <a:cubicBezTo>
                  <a:pt x="18561" y="12"/>
                  <a:pt x="18470" y="-7"/>
                  <a:pt x="18381" y="2"/>
                </a:cubicBezTo>
                <a:close/>
                <a:moveTo>
                  <a:pt x="17960" y="1535"/>
                </a:moveTo>
                <a:lnTo>
                  <a:pt x="17960" y="2265"/>
                </a:lnTo>
                <a:cubicBezTo>
                  <a:pt x="17961" y="2361"/>
                  <a:pt x="17992" y="2454"/>
                  <a:pt x="18050" y="2531"/>
                </a:cubicBezTo>
                <a:cubicBezTo>
                  <a:pt x="18140" y="2652"/>
                  <a:pt x="18283" y="2721"/>
                  <a:pt x="18433" y="2718"/>
                </a:cubicBezTo>
                <a:lnTo>
                  <a:pt x="19124" y="2718"/>
                </a:lnTo>
                <a:lnTo>
                  <a:pt x="18236" y="3606"/>
                </a:lnTo>
                <a:lnTo>
                  <a:pt x="17055" y="3604"/>
                </a:lnTo>
                <a:lnTo>
                  <a:pt x="17055" y="2444"/>
                </a:lnTo>
                <a:lnTo>
                  <a:pt x="17960" y="1535"/>
                </a:lnTo>
                <a:close/>
                <a:moveTo>
                  <a:pt x="9423" y="1779"/>
                </a:moveTo>
                <a:cubicBezTo>
                  <a:pt x="7011" y="1779"/>
                  <a:pt x="4600" y="2702"/>
                  <a:pt x="2760" y="4546"/>
                </a:cubicBezTo>
                <a:cubicBezTo>
                  <a:pt x="-920" y="8235"/>
                  <a:pt x="-920" y="14215"/>
                  <a:pt x="2760" y="17904"/>
                </a:cubicBezTo>
                <a:cubicBezTo>
                  <a:pt x="6440" y="21593"/>
                  <a:pt x="12406" y="21593"/>
                  <a:pt x="16086" y="17904"/>
                </a:cubicBezTo>
                <a:cubicBezTo>
                  <a:pt x="19332" y="14650"/>
                  <a:pt x="19713" y="9614"/>
                  <a:pt x="17231" y="5939"/>
                </a:cubicBezTo>
                <a:cubicBezTo>
                  <a:pt x="17077" y="5744"/>
                  <a:pt x="16796" y="5707"/>
                  <a:pt x="16596" y="5855"/>
                </a:cubicBezTo>
                <a:cubicBezTo>
                  <a:pt x="16397" y="6002"/>
                  <a:pt x="16349" y="6280"/>
                  <a:pt x="16488" y="6485"/>
                </a:cubicBezTo>
                <a:cubicBezTo>
                  <a:pt x="18711" y="9788"/>
                  <a:pt x="18375" y="14314"/>
                  <a:pt x="15456" y="17246"/>
                </a:cubicBezTo>
                <a:cubicBezTo>
                  <a:pt x="12143" y="20575"/>
                  <a:pt x="6762" y="20573"/>
                  <a:pt x="3445" y="17246"/>
                </a:cubicBezTo>
                <a:cubicBezTo>
                  <a:pt x="129" y="13920"/>
                  <a:pt x="128" y="8529"/>
                  <a:pt x="3445" y="5204"/>
                </a:cubicBezTo>
                <a:cubicBezTo>
                  <a:pt x="5103" y="3542"/>
                  <a:pt x="7276" y="2711"/>
                  <a:pt x="9450" y="2711"/>
                </a:cubicBezTo>
                <a:cubicBezTo>
                  <a:pt x="11110" y="2710"/>
                  <a:pt x="12768" y="3196"/>
                  <a:pt x="14196" y="4159"/>
                </a:cubicBezTo>
                <a:cubicBezTo>
                  <a:pt x="14466" y="4316"/>
                  <a:pt x="14812" y="4169"/>
                  <a:pt x="14886" y="3865"/>
                </a:cubicBezTo>
                <a:cubicBezTo>
                  <a:pt x="14927" y="3699"/>
                  <a:pt x="14865" y="3524"/>
                  <a:pt x="14729" y="3421"/>
                </a:cubicBezTo>
                <a:cubicBezTo>
                  <a:pt x="13133" y="2329"/>
                  <a:pt x="11279" y="1779"/>
                  <a:pt x="9423" y="1779"/>
                </a:cubicBezTo>
                <a:close/>
                <a:moveTo>
                  <a:pt x="9423" y="5402"/>
                </a:moveTo>
                <a:cubicBezTo>
                  <a:pt x="7936" y="5402"/>
                  <a:pt x="6450" y="5972"/>
                  <a:pt x="5316" y="7108"/>
                </a:cubicBezTo>
                <a:cubicBezTo>
                  <a:pt x="3047" y="9382"/>
                  <a:pt x="3046" y="13069"/>
                  <a:pt x="5316" y="15342"/>
                </a:cubicBezTo>
                <a:cubicBezTo>
                  <a:pt x="7584" y="17613"/>
                  <a:pt x="11257" y="17610"/>
                  <a:pt x="13530" y="15342"/>
                </a:cubicBezTo>
                <a:cubicBezTo>
                  <a:pt x="15305" y="13570"/>
                  <a:pt x="15706" y="10926"/>
                  <a:pt x="14705" y="8761"/>
                </a:cubicBezTo>
                <a:cubicBezTo>
                  <a:pt x="14609" y="8494"/>
                  <a:pt x="14297" y="8377"/>
                  <a:pt x="14049" y="8515"/>
                </a:cubicBezTo>
                <a:cubicBezTo>
                  <a:pt x="13830" y="8638"/>
                  <a:pt x="13753" y="8917"/>
                  <a:pt x="13879" y="9135"/>
                </a:cubicBezTo>
                <a:cubicBezTo>
                  <a:pt x="14728" y="10954"/>
                  <a:pt x="14407" y="13186"/>
                  <a:pt x="12906" y="14689"/>
                </a:cubicBezTo>
                <a:cubicBezTo>
                  <a:pt x="10997" y="16601"/>
                  <a:pt x="7904" y="16601"/>
                  <a:pt x="5995" y="14689"/>
                </a:cubicBezTo>
                <a:cubicBezTo>
                  <a:pt x="4084" y="12776"/>
                  <a:pt x="4082" y="9671"/>
                  <a:pt x="5995" y="7761"/>
                </a:cubicBezTo>
                <a:cubicBezTo>
                  <a:pt x="6950" y="6807"/>
                  <a:pt x="8200" y="6334"/>
                  <a:pt x="9450" y="6327"/>
                </a:cubicBezTo>
                <a:cubicBezTo>
                  <a:pt x="10164" y="6323"/>
                  <a:pt x="10878" y="6471"/>
                  <a:pt x="11541" y="6770"/>
                </a:cubicBezTo>
                <a:cubicBezTo>
                  <a:pt x="11827" y="6915"/>
                  <a:pt x="12170" y="6726"/>
                  <a:pt x="12201" y="6406"/>
                </a:cubicBezTo>
                <a:cubicBezTo>
                  <a:pt x="12218" y="6231"/>
                  <a:pt x="12124" y="6065"/>
                  <a:pt x="11965" y="5990"/>
                </a:cubicBezTo>
                <a:cubicBezTo>
                  <a:pt x="11164" y="5598"/>
                  <a:pt x="10293" y="5402"/>
                  <a:pt x="9423" y="5402"/>
                </a:cubicBezTo>
                <a:close/>
                <a:moveTo>
                  <a:pt x="9450" y="9843"/>
                </a:moveTo>
                <a:cubicBezTo>
                  <a:pt x="9660" y="9843"/>
                  <a:pt x="9869" y="9893"/>
                  <a:pt x="10062" y="9989"/>
                </a:cubicBezTo>
                <a:lnTo>
                  <a:pt x="9148" y="10904"/>
                </a:lnTo>
                <a:cubicBezTo>
                  <a:pt x="8973" y="11080"/>
                  <a:pt x="8973" y="11365"/>
                  <a:pt x="9148" y="11541"/>
                </a:cubicBezTo>
                <a:cubicBezTo>
                  <a:pt x="9324" y="11716"/>
                  <a:pt x="9608" y="11716"/>
                  <a:pt x="9783" y="11541"/>
                </a:cubicBezTo>
                <a:lnTo>
                  <a:pt x="10692" y="10630"/>
                </a:lnTo>
                <a:cubicBezTo>
                  <a:pt x="10937" y="11143"/>
                  <a:pt x="10850" y="11776"/>
                  <a:pt x="10425" y="12202"/>
                </a:cubicBezTo>
                <a:cubicBezTo>
                  <a:pt x="9887" y="12741"/>
                  <a:pt x="9014" y="12741"/>
                  <a:pt x="8476" y="12202"/>
                </a:cubicBezTo>
                <a:cubicBezTo>
                  <a:pt x="7938" y="11662"/>
                  <a:pt x="7938" y="10788"/>
                  <a:pt x="8476" y="10249"/>
                </a:cubicBezTo>
                <a:cubicBezTo>
                  <a:pt x="8745" y="9979"/>
                  <a:pt x="9097" y="9843"/>
                  <a:pt x="9450" y="98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 dirty="0"/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71C49338-BAD8-4CC2-9392-80EC0D43F0F7}"/>
              </a:ext>
            </a:extLst>
          </p:cNvPr>
          <p:cNvGrpSpPr/>
          <p:nvPr/>
        </p:nvGrpSpPr>
        <p:grpSpPr>
          <a:xfrm>
            <a:off x="1491165" y="749644"/>
            <a:ext cx="2561898" cy="655079"/>
            <a:chOff x="7051792" y="589269"/>
            <a:chExt cx="1556320" cy="774418"/>
          </a:xfrm>
        </p:grpSpPr>
        <p:sp>
          <p:nvSpPr>
            <p:cNvPr id="65" name="AutoShape 78">
              <a:extLst>
                <a:ext uri="{FF2B5EF4-FFF2-40B4-BE49-F238E27FC236}">
                  <a16:creationId xmlns:a16="http://schemas.microsoft.com/office/drawing/2014/main" id="{E5045D96-5553-474F-A309-36F591178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792" y="589269"/>
              <a:ext cx="1556320" cy="774418"/>
            </a:xfrm>
            <a:prstGeom prst="roundRect">
              <a:avLst>
                <a:gd name="adj" fmla="val 4921"/>
              </a:avLst>
            </a:prstGeom>
            <a:solidFill>
              <a:srgbClr val="B3DA4D"/>
            </a:solidFill>
            <a:ln w="285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66" name="Text Box 75" descr="Rectangle 111">
              <a:extLst>
                <a:ext uri="{FF2B5EF4-FFF2-40B4-BE49-F238E27FC236}">
                  <a16:creationId xmlns:a16="http://schemas.microsoft.com/office/drawing/2014/main" id="{9F255860-0A20-4A3B-87EB-5A7573D102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94380" y="757808"/>
              <a:ext cx="943661" cy="436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eaLnBrk="1">
                <a:lnSpc>
                  <a:spcPct val="130000"/>
                </a:lnSpc>
              </a:pPr>
              <a:r>
                <a:rPr lang="it-IT" altLang="ru-RU" sz="1800" b="1" dirty="0">
                  <a:solidFill>
                    <a:srgbClr val="FFFFFF"/>
                  </a:solidFill>
                </a:rPr>
                <a:t>Bandierina</a:t>
              </a:r>
              <a:endParaRPr lang="ru-RU" altLang="ru-RU" sz="1800" b="1" dirty="0">
                <a:solidFill>
                  <a:srgbClr val="FFFFFF"/>
                </a:solidFill>
              </a:endParaRPr>
            </a:p>
          </p:txBody>
        </p:sp>
        <p:pic>
          <p:nvPicPr>
            <p:cNvPr id="67" name="Elemento grafico 66">
              <a:extLst>
                <a:ext uri="{FF2B5EF4-FFF2-40B4-BE49-F238E27FC236}">
                  <a16:creationId xmlns:a16="http://schemas.microsoft.com/office/drawing/2014/main" id="{D3DD25DF-9564-42D0-A6AA-89FDCCD6E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84806" y="711210"/>
              <a:ext cx="460068" cy="555057"/>
            </a:xfrm>
            <a:prstGeom prst="rect">
              <a:avLst/>
            </a:prstGeom>
          </p:spPr>
        </p:pic>
      </p:grpSp>
      <p:sp>
        <p:nvSpPr>
          <p:cNvPr id="31" name="AutoShape 59">
            <a:extLst>
              <a:ext uri="{FF2B5EF4-FFF2-40B4-BE49-F238E27FC236}">
                <a16:creationId xmlns:a16="http://schemas.microsoft.com/office/drawing/2014/main" id="{83DA27E2-3E67-4C60-B58F-61A09CCC84CB}"/>
              </a:ext>
            </a:extLst>
          </p:cNvPr>
          <p:cNvSpPr>
            <a:spLocks/>
          </p:cNvSpPr>
          <p:nvPr/>
        </p:nvSpPr>
        <p:spPr bwMode="auto">
          <a:xfrm flipV="1">
            <a:off x="4809947" y="2257771"/>
            <a:ext cx="1052780" cy="502726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32" name="AutoShape 59">
            <a:extLst>
              <a:ext uri="{FF2B5EF4-FFF2-40B4-BE49-F238E27FC236}">
                <a16:creationId xmlns:a16="http://schemas.microsoft.com/office/drawing/2014/main" id="{567EC622-46E3-467F-BDB7-A8AFF3F54055}"/>
              </a:ext>
            </a:extLst>
          </p:cNvPr>
          <p:cNvSpPr>
            <a:spLocks/>
          </p:cNvSpPr>
          <p:nvPr/>
        </p:nvSpPr>
        <p:spPr bwMode="auto">
          <a:xfrm>
            <a:off x="3404565" y="2265924"/>
            <a:ext cx="1046539" cy="553827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33" name="Oval 60">
            <a:extLst>
              <a:ext uri="{FF2B5EF4-FFF2-40B4-BE49-F238E27FC236}">
                <a16:creationId xmlns:a16="http://schemas.microsoft.com/office/drawing/2014/main" id="{09DA0BA2-2E81-4541-9571-E216C9D23912}"/>
              </a:ext>
            </a:extLst>
          </p:cNvPr>
          <p:cNvSpPr>
            <a:spLocks/>
          </p:cNvSpPr>
          <p:nvPr/>
        </p:nvSpPr>
        <p:spPr bwMode="auto">
          <a:xfrm>
            <a:off x="4419582" y="2316605"/>
            <a:ext cx="433062" cy="348701"/>
          </a:xfrm>
          <a:prstGeom prst="ellipse">
            <a:avLst/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100">
                <a:solidFill>
                  <a:srgbClr val="FFFFFF"/>
                </a:solidFill>
                <a:latin typeface="Impact" panose="020B0806030902050204" pitchFamily="34" charset="0"/>
                <a:cs typeface="+mn-cs"/>
                <a:sym typeface="Impact" panose="020B0806030902050204" pitchFamily="34" charset="0"/>
              </a:rPr>
              <a:t>AND</a:t>
            </a:r>
            <a:endParaRPr lang="ru-RU" altLang="ru-RU" sz="165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34" name="AutoShape 70">
            <a:extLst>
              <a:ext uri="{FF2B5EF4-FFF2-40B4-BE49-F238E27FC236}">
                <a16:creationId xmlns:a16="http://schemas.microsoft.com/office/drawing/2014/main" id="{98E20250-E9E6-44DA-8542-E6C65F48DACB}"/>
              </a:ext>
            </a:extLst>
          </p:cNvPr>
          <p:cNvSpPr>
            <a:spLocks/>
          </p:cNvSpPr>
          <p:nvPr/>
        </p:nvSpPr>
        <p:spPr bwMode="auto">
          <a:xfrm>
            <a:off x="4715175" y="2760497"/>
            <a:ext cx="2084693" cy="625438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Ottenimento dei privilegi di flag03</a:t>
            </a:r>
            <a:endParaRPr lang="ru-RU" altLang="ru-RU" sz="1200" b="1" dirty="0">
              <a:solidFill>
                <a:schemeClr val="bg1"/>
              </a:solidFill>
              <a:latin typeface="+mj-lt"/>
              <a:sym typeface="Impact" panose="020B0806030902050204" pitchFamily="34" charset="0"/>
            </a:endParaRPr>
          </a:p>
        </p:txBody>
      </p:sp>
      <p:sp>
        <p:nvSpPr>
          <p:cNvPr id="36" name="AutoShape 70">
            <a:extLst>
              <a:ext uri="{FF2B5EF4-FFF2-40B4-BE49-F238E27FC236}">
                <a16:creationId xmlns:a16="http://schemas.microsoft.com/office/drawing/2014/main" id="{B1A37DAE-C03D-428D-977A-E1C850C1EED2}"/>
              </a:ext>
            </a:extLst>
          </p:cNvPr>
          <p:cNvSpPr>
            <a:spLocks/>
          </p:cNvSpPr>
          <p:nvPr/>
        </p:nvSpPr>
        <p:spPr bwMode="auto">
          <a:xfrm>
            <a:off x="2158855" y="2755640"/>
            <a:ext cx="2508934" cy="625438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Iniezione di /bin/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getflag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in un file della  cartella 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writable.d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</a:t>
            </a:r>
            <a:endParaRPr lang="ru-RU" altLang="ru-RU" sz="1200" b="1" dirty="0">
              <a:solidFill>
                <a:schemeClr val="bg1"/>
              </a:solidFill>
              <a:latin typeface="+mj-lt"/>
              <a:sym typeface="Impact" panose="020B0806030902050204" pitchFamily="34" charset="0"/>
            </a:endParaRPr>
          </a:p>
        </p:txBody>
      </p:sp>
      <p:sp>
        <p:nvSpPr>
          <p:cNvPr id="40" name="AutoShape 70">
            <a:extLst>
              <a:ext uri="{FF2B5EF4-FFF2-40B4-BE49-F238E27FC236}">
                <a16:creationId xmlns:a16="http://schemas.microsoft.com/office/drawing/2014/main" id="{E4DE2C0C-90D9-4845-8338-024A436572AB}"/>
              </a:ext>
            </a:extLst>
          </p:cNvPr>
          <p:cNvSpPr>
            <a:spLocks/>
          </p:cNvSpPr>
          <p:nvPr/>
        </p:nvSpPr>
        <p:spPr bwMode="auto">
          <a:xfrm>
            <a:off x="2140854" y="3614403"/>
            <a:ext cx="2544936" cy="542921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it-IT" altLang="ru-RU" sz="1200" b="1" dirty="0">
                <a:solidFill>
                  <a:srgbClr val="FFFFFF"/>
                </a:solidFill>
              </a:rPr>
              <a:t> Login come utente </a:t>
            </a:r>
          </a:p>
          <a:p>
            <a:pPr algn="ctr">
              <a:lnSpc>
                <a:spcPct val="130000"/>
              </a:lnSpc>
            </a:pPr>
            <a:r>
              <a:rPr lang="it-IT" altLang="ru-RU" sz="1200" b="1" dirty="0">
                <a:solidFill>
                  <a:srgbClr val="FFFFFF"/>
                </a:solidFill>
              </a:rPr>
              <a:t>Level03</a:t>
            </a:r>
            <a:endParaRPr lang="ru-RU" altLang="ru-RU" sz="1200" b="1" dirty="0">
              <a:solidFill>
                <a:schemeClr val="bg1"/>
              </a:solidFill>
              <a:latin typeface="+mj-lt"/>
              <a:sym typeface="Impact" panose="020B0806030902050204" pitchFamily="34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BB17D06-B060-47FA-A5C5-275964BCCFD3}"/>
              </a:ext>
            </a:extLst>
          </p:cNvPr>
          <p:cNvSpPr/>
          <p:nvPr/>
        </p:nvSpPr>
        <p:spPr>
          <a:xfrm>
            <a:off x="6406449" y="1485182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468FC70C-84E8-4E27-AE80-F8DBDAA13822}"/>
              </a:ext>
            </a:extLst>
          </p:cNvPr>
          <p:cNvSpPr/>
          <p:nvPr/>
        </p:nvSpPr>
        <p:spPr>
          <a:xfrm>
            <a:off x="6572059" y="3186720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25984E36-28D3-4D69-82FD-195A0ADD0472}"/>
              </a:ext>
            </a:extLst>
          </p:cNvPr>
          <p:cNvSpPr/>
          <p:nvPr/>
        </p:nvSpPr>
        <p:spPr>
          <a:xfrm>
            <a:off x="4450353" y="3225021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976D2FB7-46C3-4716-9606-67177FAC6290}"/>
              </a:ext>
            </a:extLst>
          </p:cNvPr>
          <p:cNvSpPr/>
          <p:nvPr/>
        </p:nvSpPr>
        <p:spPr>
          <a:xfrm>
            <a:off x="4518816" y="3987598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202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278288" y="654769"/>
            <a:ext cx="3650989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La traccia ci da un suggerimento:</a:t>
            </a:r>
          </a:p>
          <a:p>
            <a:endParaRPr lang="it-IT" altLang="ko-KR" sz="36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en-US" altLang="ko-KR" sz="36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“There is a crontab that is called every couple of minutes.”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extBox 11">
            <a:extLst>
              <a:ext uri="{FF2B5EF4-FFF2-40B4-BE49-F238E27FC236}">
                <a16:creationId xmlns:a16="http://schemas.microsoft.com/office/drawing/2014/main" id="{65F5DFE1-292F-433B-961A-D90D19388A80}"/>
              </a:ext>
            </a:extLst>
          </p:cNvPr>
          <p:cNvSpPr txBox="1"/>
          <p:nvPr/>
        </p:nvSpPr>
        <p:spPr>
          <a:xfrm>
            <a:off x="4253770" y="55678"/>
            <a:ext cx="18073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nostra</a:t>
            </a: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strategia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7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0" y="-10896"/>
            <a:ext cx="6869362" cy="51791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18792" y="700761"/>
            <a:ext cx="5538195" cy="430830"/>
            <a:chOff x="-6389" y="4360514"/>
            <a:chExt cx="5763130" cy="85445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7"/>
              <a:ext cx="4609755" cy="154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man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crontab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273046" y="64869"/>
            <a:ext cx="16197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 di</a:t>
            </a:r>
          </a:p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crontab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27020" y="1808520"/>
            <a:ext cx="4213380" cy="25699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“</a:t>
            </a:r>
            <a:r>
              <a:rPr lang="en-US" altLang="ko-KR" sz="23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en-US" altLang="ko-KR" sz="23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is the program used to install, deinstall or list the tables used to drive the </a:t>
            </a:r>
            <a:r>
              <a:rPr lang="en-US" altLang="ko-KR" sz="23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en-US" altLang="ko-KR" sz="23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 daemon</a:t>
            </a:r>
            <a:r>
              <a:rPr lang="en-US" altLang="ko-KR" sz="23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”.</a:t>
            </a:r>
          </a:p>
          <a:p>
            <a:endParaRPr lang="en-US" altLang="ko-KR" sz="23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en-US" altLang="ko-KR" sz="23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“</a:t>
            </a:r>
            <a:r>
              <a:rPr lang="en-US" altLang="ko-KR" sz="23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Each user can have their own </a:t>
            </a:r>
          </a:p>
          <a:p>
            <a:r>
              <a:rPr lang="en-US" altLang="ko-KR" sz="23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en-US" altLang="ko-KR" sz="23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. </a:t>
            </a:r>
            <a:r>
              <a:rPr lang="en-US" altLang="ko-KR" sz="23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[…]</a:t>
            </a:r>
            <a:r>
              <a:rPr lang="en-US" altLang="ko-KR" sz="23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 these are files in /</a:t>
            </a:r>
            <a:r>
              <a:rPr lang="en-US" altLang="ko-KR" sz="23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var</a:t>
            </a:r>
            <a:r>
              <a:rPr lang="en-US" altLang="ko-KR" sz="23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/spool/</a:t>
            </a:r>
            <a:r>
              <a:rPr lang="en-US" altLang="ko-KR" sz="23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en-US" altLang="ko-KR" sz="23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en-US" altLang="ko-KR" sz="23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crontabs</a:t>
            </a:r>
            <a:r>
              <a:rPr lang="en-US" altLang="ko-KR" sz="23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”.</a:t>
            </a:r>
            <a:endParaRPr lang="it-IT" altLang="ko-KR" sz="23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30243AB6-366F-4748-85E5-88FC6AEFC2FB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E9B7E541-493B-4E14-9B10-F3B6A75653C5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C5FAC8F0-59F4-423F-A527-C615B7C0B045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D45CD29A-25AE-4C1B-9F67-B29ADF84FB1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046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0" y="2280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18792" y="700761"/>
            <a:ext cx="5538195" cy="430830"/>
            <a:chOff x="-6389" y="4360514"/>
            <a:chExt cx="5763130" cy="85445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6"/>
              <a:ext cx="4609755" cy="61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man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276489" y="93170"/>
            <a:ext cx="16197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 di</a:t>
            </a:r>
          </a:p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Cron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1593254"/>
            <a:ext cx="4571824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“</a:t>
            </a:r>
            <a:r>
              <a:rPr lang="en-US" altLang="ko-KR" sz="20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en-US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is started automatically from /etc/</a:t>
            </a:r>
            <a:r>
              <a:rPr lang="en-US" altLang="ko-KR" sz="20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init.d</a:t>
            </a:r>
            <a:r>
              <a:rPr lang="en-US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.”</a:t>
            </a:r>
            <a:endParaRPr lang="en-US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en-US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“</a:t>
            </a:r>
            <a:r>
              <a:rPr lang="en-US" altLang="ko-KR" sz="20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en-US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 then wakes up every minute, examining all stored </a:t>
            </a:r>
            <a:r>
              <a:rPr lang="en-US" altLang="ko-KR" sz="20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crontabs</a:t>
            </a:r>
            <a:r>
              <a:rPr lang="en-US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, checking each command to see if it should be run in the current minute.</a:t>
            </a:r>
            <a:r>
              <a:rPr lang="en-US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“</a:t>
            </a:r>
            <a:br>
              <a:rPr lang="en-US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</a:br>
            <a:br>
              <a:rPr lang="en-US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</a:br>
            <a:r>
              <a:rPr lang="en-US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“</a:t>
            </a:r>
            <a:r>
              <a:rPr lang="en-US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Additionally </a:t>
            </a:r>
            <a:r>
              <a:rPr lang="en-US" altLang="ko-KR" sz="20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en-US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 checks  each  minute to see if its spool directory's </a:t>
            </a:r>
            <a:r>
              <a:rPr lang="en-US" altLang="ko-KR" sz="20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modtime</a:t>
            </a:r>
            <a:r>
              <a:rPr lang="en-US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has changed  </a:t>
            </a:r>
            <a:r>
              <a:rPr lang="en-US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[…] </a:t>
            </a:r>
            <a:r>
              <a:rPr lang="en-US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and reload those which have changed</a:t>
            </a:r>
            <a:r>
              <a:rPr lang="en-US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.</a:t>
            </a: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”</a:t>
            </a:r>
            <a:endParaRPr lang="it-IT" altLang="ko-KR" sz="2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30243AB6-366F-4748-85E5-88FC6AEFC2FB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E9B7E541-493B-4E14-9B10-F3B6A75653C5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C5FAC8F0-59F4-423F-A527-C615B7C0B045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D45CD29A-25AE-4C1B-9F67-B29ADF84FB1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5015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0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654AF947-A03A-43EC-BA74-C8F42E8A6CF2}"/>
              </a:ext>
            </a:extLst>
          </p:cNvPr>
          <p:cNvGrpSpPr/>
          <p:nvPr/>
        </p:nvGrpSpPr>
        <p:grpSpPr>
          <a:xfrm>
            <a:off x="0" y="2605815"/>
            <a:ext cx="6197183" cy="934284"/>
            <a:chOff x="-6389" y="4360514"/>
            <a:chExt cx="5763130" cy="854456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AA18937-FF25-4B84-B266-1E78BFC50C4D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EF4AB57-0E26-4934-B901-194FBC46B8B8}"/>
                </a:ext>
              </a:extLst>
            </p:cNvPr>
            <p:cNvSpPr txBox="1"/>
            <p:nvPr/>
          </p:nvSpPr>
          <p:spPr>
            <a:xfrm>
              <a:off x="-6389" y="4391096"/>
              <a:ext cx="4609755" cy="38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fC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UID  PID  PPID  C  DTIME  TTY      TIME    CMD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root 1079    1  0  01:32    ?  00:00:00  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40129" y="699542"/>
            <a:ext cx="37267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Verifichiamo che </a:t>
            </a:r>
            <a:r>
              <a:rPr lang="it-IT" altLang="ko-KR" sz="36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it-IT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sia effettivamente</a:t>
            </a:r>
          </a:p>
          <a:p>
            <a:pPr algn="ctr"/>
            <a:r>
              <a:rPr lang="it-IT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in esecuzione</a:t>
            </a:r>
            <a:endParaRPr lang="en-US" altLang="ko-KR" sz="36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6" name="Immagine 15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9BCFA695-FA5F-4FF5-BDE3-9AAD5906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9" y="5592421"/>
            <a:ext cx="6048672" cy="697339"/>
          </a:xfrm>
          <a:prstGeom prst="rect">
            <a:avLst/>
          </a:prstGeom>
        </p:spPr>
      </p:pic>
      <p:sp>
        <p:nvSpPr>
          <p:cNvPr id="24" name="TextBox 11">
            <a:extLst>
              <a:ext uri="{FF2B5EF4-FFF2-40B4-BE49-F238E27FC236}">
                <a16:creationId xmlns:a16="http://schemas.microsoft.com/office/drawing/2014/main" id="{119E4F92-ED88-428C-9C52-9A8A4F74EB3A}"/>
              </a:ext>
            </a:extLst>
          </p:cNvPr>
          <p:cNvSpPr txBox="1"/>
          <p:nvPr/>
        </p:nvSpPr>
        <p:spPr>
          <a:xfrm>
            <a:off x="4253770" y="55678"/>
            <a:ext cx="18073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nostra</a:t>
            </a: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strategia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37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620688" y="1275606"/>
            <a:ext cx="365098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Proviamo a scoprire quali processi vengono eseguiti da </a:t>
            </a:r>
            <a:r>
              <a:rPr lang="it-IT" altLang="ko-KR" sz="36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it-IT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.</a:t>
            </a:r>
            <a:endParaRPr lang="en-US" altLang="ko-KR" sz="36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extBox 11">
            <a:extLst>
              <a:ext uri="{FF2B5EF4-FFF2-40B4-BE49-F238E27FC236}">
                <a16:creationId xmlns:a16="http://schemas.microsoft.com/office/drawing/2014/main" id="{B2E52096-FD5A-4A3A-A084-C05B1D262430}"/>
              </a:ext>
            </a:extLst>
          </p:cNvPr>
          <p:cNvSpPr txBox="1"/>
          <p:nvPr/>
        </p:nvSpPr>
        <p:spPr>
          <a:xfrm>
            <a:off x="4253770" y="55678"/>
            <a:ext cx="18073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nostra</a:t>
            </a: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strategia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8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23623" y="-10896"/>
            <a:ext cx="6966574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F4F445F-3F96-4FBD-A972-23D49A3E05C8}"/>
              </a:ext>
            </a:extLst>
          </p:cNvPr>
          <p:cNvSpPr/>
          <p:nvPr/>
        </p:nvSpPr>
        <p:spPr>
          <a:xfrm>
            <a:off x="4189364" y="3068354"/>
            <a:ext cx="2258610" cy="1877110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0" y="541908"/>
            <a:ext cx="5509487" cy="2884289"/>
            <a:chOff x="-6389" y="4531253"/>
            <a:chExt cx="5733256" cy="950342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-6389" y="4531253"/>
              <a:ext cx="5733256" cy="9503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40047" y="4547184"/>
              <a:ext cx="4617326" cy="669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nano processTree.sh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#!/bin/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	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while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[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true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] 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</a:t>
              </a: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pstree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-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hp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|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grep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&gt;&gt;  processTree.txt; </a:t>
              </a: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done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A9EEB22-04C1-4762-A7E8-C880AE29C128}"/>
              </a:ext>
            </a:extLst>
          </p:cNvPr>
          <p:cNvCxnSpPr>
            <a:cxnSpLocks/>
          </p:cNvCxnSpPr>
          <p:nvPr/>
        </p:nvCxnSpPr>
        <p:spPr>
          <a:xfrm flipH="1" flipV="1">
            <a:off x="1700808" y="2211710"/>
            <a:ext cx="3014149" cy="506074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21">
            <a:extLst>
              <a:ext uri="{FF2B5EF4-FFF2-40B4-BE49-F238E27FC236}">
                <a16:creationId xmlns:a16="http://schemas.microsoft.com/office/drawing/2014/main" id="{0D00CD3B-A1EE-4FD2-B572-697C9077B990}"/>
              </a:ext>
            </a:extLst>
          </p:cNvPr>
          <p:cNvSpPr/>
          <p:nvPr/>
        </p:nvSpPr>
        <p:spPr>
          <a:xfrm>
            <a:off x="4189365" y="4314695"/>
            <a:ext cx="2668087" cy="653330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0016 w 1258070"/>
              <a:gd name="connsiteY0" fmla="*/ 0 h 720955"/>
              <a:gd name="connsiteX1" fmla="*/ 1258070 w 1258070"/>
              <a:gd name="connsiteY1" fmla="*/ 3088 h 720955"/>
              <a:gd name="connsiteX2" fmla="*/ 1084934 w 1258070"/>
              <a:gd name="connsiteY2" fmla="*/ 720955 h 720955"/>
              <a:gd name="connsiteX3" fmla="*/ 0 w 1258070"/>
              <a:gd name="connsiteY3" fmla="*/ 684440 h 720955"/>
              <a:gd name="connsiteX4" fmla="*/ 120016 w 1258070"/>
              <a:gd name="connsiteY4" fmla="*/ 0 h 720955"/>
              <a:gd name="connsiteX0" fmla="*/ 117707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17707 w 1258070"/>
              <a:gd name="connsiteY4" fmla="*/ 0 h 728893"/>
              <a:gd name="connsiteX0" fmla="*/ 121171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21171 w 1258070"/>
              <a:gd name="connsiteY4" fmla="*/ 0 h 728893"/>
              <a:gd name="connsiteX0" fmla="*/ 121171 w 1258969"/>
              <a:gd name="connsiteY0" fmla="*/ 8321 h 737214"/>
              <a:gd name="connsiteX1" fmla="*/ 1258969 w 1258969"/>
              <a:gd name="connsiteY1" fmla="*/ 0 h 737214"/>
              <a:gd name="connsiteX2" fmla="*/ 1084934 w 1258969"/>
              <a:gd name="connsiteY2" fmla="*/ 737214 h 737214"/>
              <a:gd name="connsiteX3" fmla="*/ 0 w 1258969"/>
              <a:gd name="connsiteY3" fmla="*/ 700699 h 737214"/>
              <a:gd name="connsiteX4" fmla="*/ 121171 w 1258969"/>
              <a:gd name="connsiteY4" fmla="*/ 8321 h 73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969" h="737214">
                <a:moveTo>
                  <a:pt x="121171" y="8321"/>
                </a:moveTo>
                <a:lnTo>
                  <a:pt x="1258969" y="0"/>
                </a:lnTo>
                <a:lnTo>
                  <a:pt x="1084934" y="737214"/>
                </a:lnTo>
                <a:lnTo>
                  <a:pt x="0" y="700699"/>
                </a:lnTo>
                <a:lnTo>
                  <a:pt x="121171" y="8321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516BE843-3778-4635-9A2D-10A7A460E981}"/>
              </a:ext>
            </a:extLst>
          </p:cNvPr>
          <p:cNvSpPr/>
          <p:nvPr/>
        </p:nvSpPr>
        <p:spPr>
          <a:xfrm>
            <a:off x="4434659" y="2571750"/>
            <a:ext cx="2420888" cy="173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Ad ogni iterazione 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stampiamo il 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sottoalbero dei 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processi in 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esecuzione 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contenente il </a:t>
            </a:r>
          </a:p>
          <a:p>
            <a:pPr lvl="0" algn="ctr"/>
            <a:r>
              <a:rPr lang="it-IT" sz="1400" b="1" dirty="0">
                <a:solidFill>
                  <a:prstClr val="black"/>
                </a:solidFill>
              </a:rPr>
              <a:t>processo </a:t>
            </a:r>
            <a:r>
              <a:rPr lang="it-IT" sz="1400" b="1" dirty="0" err="1">
                <a:solidFill>
                  <a:prstClr val="black"/>
                </a:solidFill>
              </a:rPr>
              <a:t>cron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536239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1" y="-10896"/>
            <a:ext cx="6942950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8CFA9B94-0998-4859-A4EA-8DA4898C7B13}"/>
              </a:ext>
            </a:extLst>
          </p:cNvPr>
          <p:cNvGrpSpPr/>
          <p:nvPr/>
        </p:nvGrpSpPr>
        <p:grpSpPr>
          <a:xfrm>
            <a:off x="0" y="1707654"/>
            <a:ext cx="6021288" cy="3754874"/>
            <a:chOff x="-26773" y="3609274"/>
            <a:chExt cx="5853516" cy="1947195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11E3AF3-917F-40AA-9D15-452A3745B145}"/>
                </a:ext>
              </a:extLst>
            </p:cNvPr>
            <p:cNvSpPr/>
            <p:nvPr/>
          </p:nvSpPr>
          <p:spPr>
            <a:xfrm>
              <a:off x="23486" y="3609274"/>
              <a:ext cx="5733256" cy="160569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73AB6D73-5324-41F9-AA1C-A22F5F2CE990}"/>
                </a:ext>
              </a:extLst>
            </p:cNvPr>
            <p:cNvSpPr txBox="1"/>
            <p:nvPr/>
          </p:nvSpPr>
          <p:spPr>
            <a:xfrm>
              <a:off x="-26773" y="3609274"/>
              <a:ext cx="5853516" cy="1947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cat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processTree.txt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|-cron(3079)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|-cron(3079)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…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…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|-cron(3079)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|-cron(3079)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---cron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(11014)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---writable.sh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(11018)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|-cron(3079)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… 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…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|-cron(3079)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|-cron(3079)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---cron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(13567)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---writable.sh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(13574)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|-cron(3079)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…</a:t>
              </a: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19DF3BC-6BF9-44A5-A1B7-44899C3252C2}"/>
              </a:ext>
            </a:extLst>
          </p:cNvPr>
          <p:cNvGrpSpPr/>
          <p:nvPr/>
        </p:nvGrpSpPr>
        <p:grpSpPr>
          <a:xfrm>
            <a:off x="0" y="771550"/>
            <a:ext cx="5876384" cy="644097"/>
            <a:chOff x="-6389" y="4360514"/>
            <a:chExt cx="5763130" cy="854456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4E407305-68F6-4409-9CB8-59367D37DFD9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6B2CA68-C230-47EC-8B13-7341712C057B}"/>
                </a:ext>
              </a:extLst>
            </p:cNvPr>
            <p:cNvSpPr txBox="1"/>
            <p:nvPr/>
          </p:nvSpPr>
          <p:spPr>
            <a:xfrm>
              <a:off x="-6389" y="4391097"/>
              <a:ext cx="5489426" cy="6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chmod u+x processTree.sh</a:t>
              </a:r>
            </a:p>
            <a:p>
              <a:r>
                <a:rPr lang="nl-NL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./processTree.sh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82D7099B-0756-4287-B2A1-6933C41AF68A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47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23623" y="-10896"/>
            <a:ext cx="6966574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0" y="1662647"/>
            <a:ext cx="5517231" cy="3012295"/>
            <a:chOff x="-6389" y="4531253"/>
            <a:chExt cx="5733256" cy="950342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-6389" y="4531253"/>
              <a:ext cx="5733256" cy="9503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565619"/>
              <a:ext cx="5170351" cy="844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nano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writableShExecutions.sh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#!/bin/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	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while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[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true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] 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x=$(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-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fC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writable.sh)</a:t>
              </a: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if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[[ ! -z $x ]];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then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    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$x &gt;&gt; 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writableShExecutions.txt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fi 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done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8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430659"/>
            <a:ext cx="43924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Vogliamo conoscere l’intervallo di tempo che intercorre tra due esecuzioni di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writable.sh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19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02795" y="54150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5" name="TextBox 11">
            <a:extLst>
              <a:ext uri="{FF2B5EF4-FFF2-40B4-BE49-F238E27FC236}">
                <a16:creationId xmlns:a16="http://schemas.microsoft.com/office/drawing/2014/main" id="{3ECEF5E1-5848-42C7-B065-BCB5B7FB92D0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544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0"/>
            <a:ext cx="6869362" cy="5143499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16632" y="123478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8"/>
            <a:ext cx="3044378" cy="5246943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5991572" y="172245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25092" y="537251"/>
            <a:ext cx="3943744" cy="41857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“</a:t>
            </a:r>
            <a:r>
              <a:rPr lang="en-US" altLang="ko-KR" sz="32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Check the home directory of flag03 and take note of the files there</a:t>
            </a:r>
            <a:r>
              <a:rPr lang="en-US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”.</a:t>
            </a:r>
          </a:p>
          <a:p>
            <a:endParaRPr lang="en-US" altLang="ko-KR" sz="3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“</a:t>
            </a:r>
            <a:r>
              <a:rPr lang="en-US" altLang="ko-KR" sz="32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There is a crontab that is called every couple of minutes</a:t>
            </a:r>
            <a:r>
              <a:rPr lang="en-US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”.</a:t>
            </a:r>
          </a:p>
          <a:p>
            <a:endParaRPr lang="en-US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There is no source code available for this level.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128827" y="46746"/>
            <a:ext cx="198165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Level </a:t>
            </a:r>
            <a:r>
              <a:rPr lang="en-US" altLang="ko-KR" sz="3200" b="1" dirty="0">
                <a:solidFill>
                  <a:srgbClr val="D84D4E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43F69B32-0941-46D1-A0F4-C5396C87276C}"/>
              </a:ext>
            </a:extLst>
          </p:cNvPr>
          <p:cNvSpPr txBox="1"/>
          <p:nvPr/>
        </p:nvSpPr>
        <p:spPr>
          <a:xfrm>
            <a:off x="4449246" y="1887089"/>
            <a:ext cx="261890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accent5"/>
                </a:solidFill>
                <a:cs typeface="Arial" pitchFamily="34" charset="0"/>
              </a:rPr>
              <a:t>Traccia</a:t>
            </a:r>
            <a:endParaRPr lang="en-US" altLang="ko-KR" sz="3200" b="1" dirty="0">
              <a:solidFill>
                <a:schemeClr val="accent5"/>
              </a:solidFill>
              <a:cs typeface="Arial" pitchFamily="34" charset="0"/>
            </a:endParaRPr>
          </a:p>
          <a:p>
            <a:pPr algn="ctr"/>
            <a:r>
              <a:rPr lang="en-US" altLang="ko-KR" sz="3200" b="1" dirty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accent5"/>
                </a:solidFill>
                <a:cs typeface="Arial" pitchFamily="34" charset="0"/>
              </a:rPr>
              <a:t>della</a:t>
            </a:r>
            <a:r>
              <a:rPr lang="en-US" altLang="ko-KR" sz="3200" b="1" dirty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accent5"/>
                </a:solidFill>
                <a:cs typeface="Arial" pitchFamily="34" charset="0"/>
              </a:rPr>
              <a:t>sfida</a:t>
            </a:r>
            <a:endParaRPr lang="ko-KR" altLang="en-US" sz="32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22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23623" y="-10896"/>
            <a:ext cx="6966574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6F4F445F-3F96-4FBD-A972-23D49A3E05C8}"/>
              </a:ext>
            </a:extLst>
          </p:cNvPr>
          <p:cNvSpPr/>
          <p:nvPr/>
        </p:nvSpPr>
        <p:spPr>
          <a:xfrm>
            <a:off x="4227542" y="3275456"/>
            <a:ext cx="2199922" cy="1753960"/>
          </a:xfrm>
          <a:prstGeom prst="rect">
            <a:avLst/>
          </a:prstGeom>
          <a:solidFill>
            <a:srgbClr val="D84D4E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0" y="1662647"/>
            <a:ext cx="5517231" cy="3012295"/>
            <a:chOff x="-6389" y="4531253"/>
            <a:chExt cx="5733256" cy="950342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-6389" y="4531253"/>
              <a:ext cx="5733256" cy="9503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565619"/>
              <a:ext cx="5170351" cy="844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nano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writableShExecutions.sh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#!/bin/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	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while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[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true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] 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x=$(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-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fC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writable.sh)</a:t>
              </a: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if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[[ ! -z $x ]];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then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    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$x &gt;&gt; 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writableShExecutions.txt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fi 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done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A9EEB22-04C1-4762-A7E8-C880AE29C128}"/>
              </a:ext>
            </a:extLst>
          </p:cNvPr>
          <p:cNvCxnSpPr>
            <a:cxnSpLocks/>
          </p:cNvCxnSpPr>
          <p:nvPr/>
        </p:nvCxnSpPr>
        <p:spPr>
          <a:xfrm flipH="1" flipV="1">
            <a:off x="2506836" y="3221325"/>
            <a:ext cx="2511175" cy="38302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430659"/>
            <a:ext cx="43924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Vogliamo conoscere l’intervallo di tempo che intercorre tra due esecuzioni di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writable.sh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19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02795" y="54150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7" name="Rettangolo 21">
            <a:extLst>
              <a:ext uri="{FF2B5EF4-FFF2-40B4-BE49-F238E27FC236}">
                <a16:creationId xmlns:a16="http://schemas.microsoft.com/office/drawing/2014/main" id="{0D00CD3B-A1EE-4FD2-B572-697C9077B990}"/>
              </a:ext>
            </a:extLst>
          </p:cNvPr>
          <p:cNvSpPr/>
          <p:nvPr/>
        </p:nvSpPr>
        <p:spPr>
          <a:xfrm>
            <a:off x="4261096" y="4425839"/>
            <a:ext cx="2596904" cy="603577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0016 w 1258070"/>
              <a:gd name="connsiteY0" fmla="*/ 0 h 720955"/>
              <a:gd name="connsiteX1" fmla="*/ 1258070 w 1258070"/>
              <a:gd name="connsiteY1" fmla="*/ 3088 h 720955"/>
              <a:gd name="connsiteX2" fmla="*/ 1084934 w 1258070"/>
              <a:gd name="connsiteY2" fmla="*/ 720955 h 720955"/>
              <a:gd name="connsiteX3" fmla="*/ 0 w 1258070"/>
              <a:gd name="connsiteY3" fmla="*/ 684440 h 720955"/>
              <a:gd name="connsiteX4" fmla="*/ 120016 w 1258070"/>
              <a:gd name="connsiteY4" fmla="*/ 0 h 720955"/>
              <a:gd name="connsiteX0" fmla="*/ 117707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17707 w 1258070"/>
              <a:gd name="connsiteY4" fmla="*/ 0 h 728893"/>
              <a:gd name="connsiteX0" fmla="*/ 121171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21171 w 1258070"/>
              <a:gd name="connsiteY4" fmla="*/ 0 h 72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070" h="728893">
                <a:moveTo>
                  <a:pt x="121171" y="0"/>
                </a:moveTo>
                <a:lnTo>
                  <a:pt x="1258070" y="11026"/>
                </a:lnTo>
                <a:lnTo>
                  <a:pt x="1084934" y="728893"/>
                </a:lnTo>
                <a:lnTo>
                  <a:pt x="0" y="692378"/>
                </a:lnTo>
                <a:lnTo>
                  <a:pt x="121171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516BE843-3778-4635-9A2D-10A7A460E981}"/>
              </a:ext>
            </a:extLst>
          </p:cNvPr>
          <p:cNvSpPr/>
          <p:nvPr/>
        </p:nvSpPr>
        <p:spPr>
          <a:xfrm>
            <a:off x="4500016" y="2829460"/>
            <a:ext cx="2357983" cy="161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it-IT" b="1" dirty="0">
                <a:solidFill>
                  <a:prstClr val="black"/>
                </a:solidFill>
              </a:rPr>
              <a:t>Raccolgo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informazioni sul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processo </a:t>
            </a:r>
          </a:p>
          <a:p>
            <a:pPr lvl="0" algn="ctr"/>
            <a:r>
              <a:rPr lang="it-IT" b="1" dirty="0" err="1">
                <a:solidFill>
                  <a:prstClr val="black"/>
                </a:solidFill>
              </a:rPr>
              <a:t>writable.sh</a:t>
            </a:r>
            <a:r>
              <a:rPr lang="it-IT" b="1" dirty="0">
                <a:solidFill>
                  <a:prstClr val="black"/>
                </a:solidFill>
              </a:rPr>
              <a:t> e le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memorizzo in x </a:t>
            </a:r>
            <a:endParaRPr lang="it-IT" dirty="0">
              <a:solidFill>
                <a:prstClr val="white"/>
              </a:solidFill>
            </a:endParaRP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3ECEF5E1-5848-42C7-B065-BCB5B7FB92D0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1762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23623" y="-10896"/>
            <a:ext cx="6966574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6F4F445F-3F96-4FBD-A972-23D49A3E05C8}"/>
              </a:ext>
            </a:extLst>
          </p:cNvPr>
          <p:cNvSpPr/>
          <p:nvPr/>
        </p:nvSpPr>
        <p:spPr>
          <a:xfrm>
            <a:off x="4246472" y="3296670"/>
            <a:ext cx="2199922" cy="1753960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3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75201" y="1705207"/>
            <a:ext cx="5517231" cy="3012295"/>
            <a:chOff x="-6389" y="4531253"/>
            <a:chExt cx="5733256" cy="950342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-6389" y="4531253"/>
              <a:ext cx="5733256" cy="95034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565619"/>
              <a:ext cx="5170351" cy="844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nano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writableShExecutions.sh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#!/bin/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	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while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[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true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] 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x=$(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-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fC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writable.sh)</a:t>
              </a: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if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[[ ! -z $x ]];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then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    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$x &gt;&gt; 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writableShExecutions.txt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fi 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done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A9EEB22-04C1-4762-A7E8-C880AE29C128}"/>
              </a:ext>
            </a:extLst>
          </p:cNvPr>
          <p:cNvCxnSpPr>
            <a:cxnSpLocks/>
          </p:cNvCxnSpPr>
          <p:nvPr/>
        </p:nvCxnSpPr>
        <p:spPr>
          <a:xfrm flipH="1">
            <a:off x="2420888" y="3435846"/>
            <a:ext cx="2016224" cy="0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483518"/>
            <a:ext cx="43924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Vogliamo conoscere l’intervallo di tempo che intercorre tra due esecuzioni di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writable.sh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7" name="Rettangolo 21">
            <a:extLst>
              <a:ext uri="{FF2B5EF4-FFF2-40B4-BE49-F238E27FC236}">
                <a16:creationId xmlns:a16="http://schemas.microsoft.com/office/drawing/2014/main" id="{0D00CD3B-A1EE-4FD2-B572-697C9077B990}"/>
              </a:ext>
            </a:extLst>
          </p:cNvPr>
          <p:cNvSpPr/>
          <p:nvPr/>
        </p:nvSpPr>
        <p:spPr>
          <a:xfrm>
            <a:off x="4265559" y="4454118"/>
            <a:ext cx="2596904" cy="603577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0016 w 1258070"/>
              <a:gd name="connsiteY0" fmla="*/ 0 h 720955"/>
              <a:gd name="connsiteX1" fmla="*/ 1258070 w 1258070"/>
              <a:gd name="connsiteY1" fmla="*/ 3088 h 720955"/>
              <a:gd name="connsiteX2" fmla="*/ 1084934 w 1258070"/>
              <a:gd name="connsiteY2" fmla="*/ 720955 h 720955"/>
              <a:gd name="connsiteX3" fmla="*/ 0 w 1258070"/>
              <a:gd name="connsiteY3" fmla="*/ 684440 h 720955"/>
              <a:gd name="connsiteX4" fmla="*/ 120016 w 1258070"/>
              <a:gd name="connsiteY4" fmla="*/ 0 h 720955"/>
              <a:gd name="connsiteX0" fmla="*/ 117707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17707 w 1258070"/>
              <a:gd name="connsiteY4" fmla="*/ 0 h 728893"/>
              <a:gd name="connsiteX0" fmla="*/ 121171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21171 w 1258070"/>
              <a:gd name="connsiteY4" fmla="*/ 0 h 72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070" h="728893">
                <a:moveTo>
                  <a:pt x="121171" y="0"/>
                </a:moveTo>
                <a:lnTo>
                  <a:pt x="1258070" y="11026"/>
                </a:lnTo>
                <a:lnTo>
                  <a:pt x="1084934" y="728893"/>
                </a:lnTo>
                <a:lnTo>
                  <a:pt x="0" y="692378"/>
                </a:lnTo>
                <a:lnTo>
                  <a:pt x="121171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516BE843-3778-4635-9A2D-10A7A460E981}"/>
              </a:ext>
            </a:extLst>
          </p:cNvPr>
          <p:cNvSpPr/>
          <p:nvPr/>
        </p:nvSpPr>
        <p:spPr>
          <a:xfrm>
            <a:off x="4500016" y="2829460"/>
            <a:ext cx="2357983" cy="161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it-IT" b="1" dirty="0">
                <a:solidFill>
                  <a:prstClr val="black"/>
                </a:solidFill>
              </a:rPr>
              <a:t>Se x non è vuota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allora </a:t>
            </a:r>
            <a:r>
              <a:rPr lang="it-IT" b="1" dirty="0" err="1">
                <a:solidFill>
                  <a:prstClr val="black"/>
                </a:solidFill>
              </a:rPr>
              <a:t>writable.sh</a:t>
            </a:r>
            <a:r>
              <a:rPr lang="it-IT" b="1" dirty="0">
                <a:solidFill>
                  <a:prstClr val="black"/>
                </a:solidFill>
              </a:rPr>
              <a:t> è in esecuzione.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Stampo le info in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un file.</a:t>
            </a: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EB9989E6-93AF-4741-89B6-684689D2E2EF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5448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1" y="-10896"/>
            <a:ext cx="6942950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19DF3BC-6BF9-44A5-A1B7-44899C3252C2}"/>
              </a:ext>
            </a:extLst>
          </p:cNvPr>
          <p:cNvGrpSpPr/>
          <p:nvPr/>
        </p:nvGrpSpPr>
        <p:grpSpPr>
          <a:xfrm>
            <a:off x="135960" y="1078970"/>
            <a:ext cx="5876384" cy="644097"/>
            <a:chOff x="-6389" y="4360514"/>
            <a:chExt cx="5763130" cy="854456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4E407305-68F6-4409-9CB8-59367D37DFD9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6B2CA68-C230-47EC-8B13-7341712C057B}"/>
                </a:ext>
              </a:extLst>
            </p:cNvPr>
            <p:cNvSpPr txBox="1"/>
            <p:nvPr/>
          </p:nvSpPr>
          <p:spPr>
            <a:xfrm>
              <a:off x="-6389" y="4391097"/>
              <a:ext cx="5489426" cy="6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chmod u+x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writableShExecutions</a:t>
              </a:r>
              <a:r>
                <a:rPr lang="nl-NL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.sh</a:t>
              </a:r>
            </a:p>
            <a:p>
              <a:r>
                <a:rPr lang="nl-NL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./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writableShExecutions</a:t>
              </a:r>
              <a:r>
                <a:rPr lang="nl-NL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.sh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575282BD-0DE6-4379-BEB1-7CBC51A651B5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456D658D-3171-47CE-9819-1CE78C12DC20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F48B1948-E7A7-455D-911B-B9245D4D85AB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CC1002F7-F576-4DBF-B569-F56A747DA71D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4627969D-C4B2-4062-9647-B7409296BE74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9CC82DC-D771-487A-A1CC-6C48F4F3E7B9}"/>
              </a:ext>
            </a:extLst>
          </p:cNvPr>
          <p:cNvGrpSpPr/>
          <p:nvPr/>
        </p:nvGrpSpPr>
        <p:grpSpPr>
          <a:xfrm>
            <a:off x="0" y="1995686"/>
            <a:ext cx="6942949" cy="1512167"/>
            <a:chOff x="-6389" y="4360514"/>
            <a:chExt cx="8014258" cy="854456"/>
          </a:xfrm>
        </p:grpSpPr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5DBA0513-1BBF-4268-BF60-81391E9E08BE}"/>
                </a:ext>
              </a:extLst>
            </p:cNvPr>
            <p:cNvSpPr/>
            <p:nvPr/>
          </p:nvSpPr>
          <p:spPr>
            <a:xfrm>
              <a:off x="23485" y="4360514"/>
              <a:ext cx="7884038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CC49F48-8FFB-4841-90B2-3F3160E04B26}"/>
                </a:ext>
              </a:extLst>
            </p:cNvPr>
            <p:cNvSpPr txBox="1"/>
            <p:nvPr/>
          </p:nvSpPr>
          <p:spPr>
            <a:xfrm>
              <a:off x="-6389" y="4391096"/>
              <a:ext cx="8014258" cy="678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2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altLang="ko-KR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cat</a:t>
              </a:r>
              <a:r>
                <a:rPr lang="it-IT" altLang="ko-KR" sz="12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altLang="ko-KR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writableShExecutions.txt</a:t>
              </a:r>
              <a:endParaRPr lang="it-IT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altLang="ko-KR" sz="12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sz="12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UID     PID    PPID   C  DTIME   TTY TIME       CMD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flag03 15523   15011  0  17:42    ?  00:00:00   /bin/</a:t>
              </a:r>
              <a:r>
                <a:rPr lang="it-IT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r>
                <a:rPr lang="it-IT" sz="12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/home/flag03/writable.sh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flag03 17539   17491  0  17:45    ?  00:00:00   /bin/</a:t>
              </a:r>
              <a:r>
                <a:rPr lang="it-IT" sz="12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r>
                <a:rPr lang="it-IT" sz="12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/home/flag03/writable.sh</a:t>
              </a:r>
            </a:p>
            <a:p>
              <a:endParaRPr lang="it-IT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Ovale 22"/>
          <p:cNvSpPr/>
          <p:nvPr/>
        </p:nvSpPr>
        <p:spPr>
          <a:xfrm>
            <a:off x="0" y="2283718"/>
            <a:ext cx="692696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Ovale 24"/>
          <p:cNvSpPr/>
          <p:nvPr/>
        </p:nvSpPr>
        <p:spPr>
          <a:xfrm>
            <a:off x="2060848" y="2283718"/>
            <a:ext cx="692696" cy="1152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8EB0B82A-68DE-4C8F-9898-5A92D3964431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9994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285830" y="575668"/>
            <a:ext cx="3650989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Quali valori hanno RUID, EUID, SUID, RGID, EGID, SGID di writable.sh quando viene eseguito da </a:t>
            </a:r>
            <a:r>
              <a:rPr lang="it-IT" altLang="ko-KR" sz="36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it-IT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?</a:t>
            </a:r>
            <a:endParaRPr lang="en-US" altLang="ko-KR" sz="36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extBox 11">
            <a:extLst>
              <a:ext uri="{FF2B5EF4-FFF2-40B4-BE49-F238E27FC236}">
                <a16:creationId xmlns:a16="http://schemas.microsoft.com/office/drawing/2014/main" id="{4685D982-8498-4D71-8D3F-9741CC2286FE}"/>
              </a:ext>
            </a:extLst>
          </p:cNvPr>
          <p:cNvSpPr txBox="1"/>
          <p:nvPr/>
        </p:nvSpPr>
        <p:spPr>
          <a:xfrm>
            <a:off x="4253770" y="55678"/>
            <a:ext cx="18073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nostra</a:t>
            </a: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strategia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0" y="-10896"/>
            <a:ext cx="6869362" cy="51791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3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0" y="483518"/>
            <a:ext cx="5538195" cy="430830"/>
            <a:chOff x="-6389" y="4360514"/>
            <a:chExt cx="5763130" cy="85445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6"/>
              <a:ext cx="4609755" cy="61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man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crontab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273046" y="64869"/>
            <a:ext cx="16197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 di</a:t>
            </a:r>
          </a:p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crontab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988516"/>
            <a:ext cx="4213380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Le </a:t>
            </a:r>
            <a:r>
              <a:rPr lang="en-US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 degli utenti sono salvate come file testuali nella directory</a:t>
            </a:r>
          </a:p>
          <a:p>
            <a:pPr algn="ctr"/>
            <a:r>
              <a:rPr lang="it-IT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sz="24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var</a:t>
            </a:r>
            <a:r>
              <a:rPr lang="it-IT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sz="24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spool</a:t>
            </a:r>
            <a:r>
              <a:rPr lang="it-IT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sz="24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it-IT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sz="24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crontabs</a:t>
            </a:r>
            <a:endParaRPr lang="it-IT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pPr algn="ctr"/>
            <a:endParaRPr lang="it-IT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“</a:t>
            </a:r>
            <a:r>
              <a:rPr lang="en-US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Each user has their own </a:t>
            </a:r>
            <a:r>
              <a:rPr lang="en-US" altLang="ko-KR" sz="24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en-US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, and commands in any given </a:t>
            </a:r>
            <a:r>
              <a:rPr lang="en-US" altLang="ko-KR" sz="24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en-US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will be executed as the user who owns the </a:t>
            </a:r>
            <a:r>
              <a:rPr lang="en-US" altLang="ko-KR" sz="24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en-US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”.</a:t>
            </a:r>
          </a:p>
          <a:p>
            <a:endParaRPr lang="en-US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2400" b="1" u="sng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LA CARTELLA È ACCESSIBILE SOLO DA ROOT</a:t>
            </a:r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30243AB6-366F-4748-85E5-88FC6AEFC2FB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E9B7E541-493B-4E14-9B10-F3B6A75653C5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C5FAC8F0-59F4-423F-A527-C615B7C0B045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D45CD29A-25AE-4C1B-9F67-B29ADF84FB1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0464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285830" y="852667"/>
            <a:ext cx="365098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36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Proviamo dunque a ricavare i valori di RUID, EUID, SUID, RGID, EGID, SGID sperimentalmente</a:t>
            </a:r>
            <a:endParaRPr lang="en-US" altLang="ko-KR" sz="36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extBox 11">
            <a:extLst>
              <a:ext uri="{FF2B5EF4-FFF2-40B4-BE49-F238E27FC236}">
                <a16:creationId xmlns:a16="http://schemas.microsoft.com/office/drawing/2014/main" id="{4685D982-8498-4D71-8D3F-9741CC2286FE}"/>
              </a:ext>
            </a:extLst>
          </p:cNvPr>
          <p:cNvSpPr txBox="1"/>
          <p:nvPr/>
        </p:nvSpPr>
        <p:spPr>
          <a:xfrm>
            <a:off x="4253770" y="55678"/>
            <a:ext cx="18073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nostra</a:t>
            </a: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strategia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23623" y="-10896"/>
            <a:ext cx="6966574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DFFC90-A36F-41A1-973E-AE4675B0E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4" y="5343173"/>
            <a:ext cx="5974054" cy="690811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9E9A6383-EA66-4EBA-BB21-CD56FBD1216C}"/>
              </a:ext>
            </a:extLst>
          </p:cNvPr>
          <p:cNvGrpSpPr/>
          <p:nvPr/>
        </p:nvGrpSpPr>
        <p:grpSpPr>
          <a:xfrm>
            <a:off x="136352" y="927985"/>
            <a:ext cx="6533008" cy="2884289"/>
            <a:chOff x="0" y="450468"/>
            <a:chExt cx="5509487" cy="288428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0" y="450468"/>
              <a:ext cx="5509487" cy="288428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E9BB3E89-AE51-49D2-9FB1-0DA4FA25D27C}"/>
                </a:ext>
              </a:extLst>
            </p:cNvPr>
            <p:cNvSpPr txBox="1"/>
            <p:nvPr/>
          </p:nvSpPr>
          <p:spPr>
            <a:xfrm>
              <a:off x="44625" y="507318"/>
              <a:ext cx="5264247" cy="24622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&gt;&gt; nano id.sh</a:t>
              </a:r>
            </a:p>
            <a:p>
              <a:pPr lvl="0"/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#!/bin/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while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[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true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] 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do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x=$(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ps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-C writable.sh -o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ruid,euid,suid,rgid,egid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,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sgid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|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awk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'FNR == 2')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if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[[ ! -z $x ]];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then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$x &gt;&gt;id.txt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fi </a:t>
              </a:r>
            </a:p>
            <a:p>
              <a:pPr lvl="0"/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done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" name="TextBox 11">
            <a:extLst>
              <a:ext uri="{FF2B5EF4-FFF2-40B4-BE49-F238E27FC236}">
                <a16:creationId xmlns:a16="http://schemas.microsoft.com/office/drawing/2014/main" id="{61187611-80A7-4FF6-BB68-922383D8D1C1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42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23623" y="-10896"/>
            <a:ext cx="6966574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F4F445F-3F96-4FBD-A972-23D49A3E05C8}"/>
              </a:ext>
            </a:extLst>
          </p:cNvPr>
          <p:cNvSpPr/>
          <p:nvPr/>
        </p:nvSpPr>
        <p:spPr>
          <a:xfrm>
            <a:off x="4261095" y="3071544"/>
            <a:ext cx="2199922" cy="1753960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DFFC90-A36F-41A1-973E-AE4675B0E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4" y="5343173"/>
            <a:ext cx="5974054" cy="690811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9E9A6383-EA66-4EBA-BB21-CD56FBD1216C}"/>
              </a:ext>
            </a:extLst>
          </p:cNvPr>
          <p:cNvGrpSpPr/>
          <p:nvPr/>
        </p:nvGrpSpPr>
        <p:grpSpPr>
          <a:xfrm>
            <a:off x="136352" y="927985"/>
            <a:ext cx="6533008" cy="2884289"/>
            <a:chOff x="0" y="450468"/>
            <a:chExt cx="5509487" cy="288428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0" y="450468"/>
              <a:ext cx="5509487" cy="288428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E9BB3E89-AE51-49D2-9FB1-0DA4FA25D27C}"/>
                </a:ext>
              </a:extLst>
            </p:cNvPr>
            <p:cNvSpPr txBox="1"/>
            <p:nvPr/>
          </p:nvSpPr>
          <p:spPr>
            <a:xfrm>
              <a:off x="44625" y="507318"/>
              <a:ext cx="5264247" cy="24622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&gt;&gt; nano id.sh</a:t>
              </a:r>
            </a:p>
            <a:p>
              <a:pPr lvl="0"/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#!/bin/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while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[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true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] 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do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x=$(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ps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-C writable.sh -o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ruid,euid,suid,rgid,egid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,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sgid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|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awk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'FNR == 2')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if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[[ ! -z $x ]];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then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$x &gt;&gt;id.txt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fi </a:t>
              </a:r>
            </a:p>
            <a:p>
              <a:pPr lvl="0"/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done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" name="Rettangolo 21">
            <a:extLst>
              <a:ext uri="{FF2B5EF4-FFF2-40B4-BE49-F238E27FC236}">
                <a16:creationId xmlns:a16="http://schemas.microsoft.com/office/drawing/2014/main" id="{0D00CD3B-A1EE-4FD2-B572-697C9077B990}"/>
              </a:ext>
            </a:extLst>
          </p:cNvPr>
          <p:cNvSpPr/>
          <p:nvPr/>
        </p:nvSpPr>
        <p:spPr>
          <a:xfrm>
            <a:off x="4261096" y="4256529"/>
            <a:ext cx="2596904" cy="603577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0016 w 1258070"/>
              <a:gd name="connsiteY0" fmla="*/ 0 h 720955"/>
              <a:gd name="connsiteX1" fmla="*/ 1258070 w 1258070"/>
              <a:gd name="connsiteY1" fmla="*/ 3088 h 720955"/>
              <a:gd name="connsiteX2" fmla="*/ 1084934 w 1258070"/>
              <a:gd name="connsiteY2" fmla="*/ 720955 h 720955"/>
              <a:gd name="connsiteX3" fmla="*/ 0 w 1258070"/>
              <a:gd name="connsiteY3" fmla="*/ 684440 h 720955"/>
              <a:gd name="connsiteX4" fmla="*/ 120016 w 1258070"/>
              <a:gd name="connsiteY4" fmla="*/ 0 h 720955"/>
              <a:gd name="connsiteX0" fmla="*/ 117707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17707 w 1258070"/>
              <a:gd name="connsiteY4" fmla="*/ 0 h 728893"/>
              <a:gd name="connsiteX0" fmla="*/ 121171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21171 w 1258070"/>
              <a:gd name="connsiteY4" fmla="*/ 0 h 72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070" h="728893">
                <a:moveTo>
                  <a:pt x="121171" y="0"/>
                </a:moveTo>
                <a:lnTo>
                  <a:pt x="1258070" y="11026"/>
                </a:lnTo>
                <a:lnTo>
                  <a:pt x="1084934" y="728893"/>
                </a:lnTo>
                <a:lnTo>
                  <a:pt x="0" y="692378"/>
                </a:lnTo>
                <a:lnTo>
                  <a:pt x="121171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16BE843-3778-4635-9A2D-10A7A460E981}"/>
              </a:ext>
            </a:extLst>
          </p:cNvPr>
          <p:cNvSpPr/>
          <p:nvPr/>
        </p:nvSpPr>
        <p:spPr>
          <a:xfrm>
            <a:off x="4500017" y="2643758"/>
            <a:ext cx="2357983" cy="161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it-IT" b="1" dirty="0">
                <a:solidFill>
                  <a:prstClr val="black"/>
                </a:solidFill>
              </a:rPr>
              <a:t>Salvo in x l’</a:t>
            </a:r>
            <a:r>
              <a:rPr lang="it-IT" b="1" dirty="0" err="1">
                <a:solidFill>
                  <a:prstClr val="black"/>
                </a:solidFill>
              </a:rPr>
              <a:t>ruid</a:t>
            </a:r>
            <a:r>
              <a:rPr lang="it-IT" b="1" dirty="0">
                <a:solidFill>
                  <a:prstClr val="black"/>
                </a:solidFill>
              </a:rPr>
              <a:t>, </a:t>
            </a:r>
          </a:p>
          <a:p>
            <a:pPr lvl="0" algn="ctr"/>
            <a:r>
              <a:rPr lang="it-IT" b="1" dirty="0" err="1">
                <a:solidFill>
                  <a:prstClr val="black"/>
                </a:solidFill>
              </a:rPr>
              <a:t>euid</a:t>
            </a:r>
            <a:r>
              <a:rPr lang="it-IT" b="1" dirty="0">
                <a:solidFill>
                  <a:prstClr val="black"/>
                </a:solidFill>
              </a:rPr>
              <a:t>,</a:t>
            </a:r>
            <a:r>
              <a:rPr lang="it-IT" b="1" dirty="0" err="1">
                <a:solidFill>
                  <a:prstClr val="black"/>
                </a:solidFill>
              </a:rPr>
              <a:t>suid</a:t>
            </a:r>
            <a:r>
              <a:rPr lang="it-IT" b="1" dirty="0">
                <a:solidFill>
                  <a:prstClr val="black"/>
                </a:solidFill>
              </a:rPr>
              <a:t>,</a:t>
            </a:r>
            <a:r>
              <a:rPr lang="it-IT" b="1" dirty="0" err="1">
                <a:solidFill>
                  <a:prstClr val="black"/>
                </a:solidFill>
              </a:rPr>
              <a:t>rgid</a:t>
            </a:r>
            <a:r>
              <a:rPr lang="it-IT" b="1" dirty="0">
                <a:solidFill>
                  <a:prstClr val="black"/>
                </a:solidFill>
              </a:rPr>
              <a:t>, </a:t>
            </a:r>
            <a:r>
              <a:rPr lang="it-IT" b="1" dirty="0" err="1">
                <a:solidFill>
                  <a:prstClr val="black"/>
                </a:solidFill>
              </a:rPr>
              <a:t>egid</a:t>
            </a:r>
            <a:r>
              <a:rPr lang="it-IT" b="1" dirty="0">
                <a:solidFill>
                  <a:prstClr val="black"/>
                </a:solidFill>
              </a:rPr>
              <a:t>, </a:t>
            </a:r>
            <a:r>
              <a:rPr lang="it-IT" b="1" dirty="0" err="1">
                <a:solidFill>
                  <a:prstClr val="black"/>
                </a:solidFill>
              </a:rPr>
              <a:t>sgid</a:t>
            </a:r>
            <a:r>
              <a:rPr lang="it-IT" b="1" dirty="0">
                <a:solidFill>
                  <a:prstClr val="black"/>
                </a:solidFill>
              </a:rPr>
              <a:t> di </a:t>
            </a:r>
            <a:r>
              <a:rPr lang="it-IT" b="1" dirty="0" err="1">
                <a:solidFill>
                  <a:prstClr val="black"/>
                </a:solidFill>
              </a:rPr>
              <a:t>writable.sh</a:t>
            </a:r>
            <a:endParaRPr lang="it-IT" b="1" dirty="0">
              <a:solidFill>
                <a:prstClr val="black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9EEB22-04C1-4762-A7E8-C880AE29C128}"/>
              </a:ext>
            </a:extLst>
          </p:cNvPr>
          <p:cNvCxnSpPr>
            <a:cxnSpLocks/>
          </p:cNvCxnSpPr>
          <p:nvPr/>
        </p:nvCxnSpPr>
        <p:spPr>
          <a:xfrm flipH="1" flipV="1">
            <a:off x="4365104" y="2355726"/>
            <a:ext cx="349854" cy="362058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">
            <a:extLst>
              <a:ext uri="{FF2B5EF4-FFF2-40B4-BE49-F238E27FC236}">
                <a16:creationId xmlns:a16="http://schemas.microsoft.com/office/drawing/2014/main" id="{61187611-80A7-4FF6-BB68-922383D8D1C1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23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23623" y="-10896"/>
            <a:ext cx="6966574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F4F445F-3F96-4FBD-A972-23D49A3E05C8}"/>
              </a:ext>
            </a:extLst>
          </p:cNvPr>
          <p:cNvSpPr/>
          <p:nvPr/>
        </p:nvSpPr>
        <p:spPr>
          <a:xfrm>
            <a:off x="4256018" y="3076349"/>
            <a:ext cx="2199922" cy="1753960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DFFC90-A36F-41A1-973E-AE4675B0E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4" y="5343173"/>
            <a:ext cx="5974054" cy="690811"/>
          </a:xfrm>
          <a:prstGeom prst="rect">
            <a:avLst/>
          </a:prstGeom>
        </p:spPr>
      </p:pic>
      <p:grpSp>
        <p:nvGrpSpPr>
          <p:cNvPr id="13" name="Gruppo 22">
            <a:extLst>
              <a:ext uri="{FF2B5EF4-FFF2-40B4-BE49-F238E27FC236}">
                <a16:creationId xmlns:a16="http://schemas.microsoft.com/office/drawing/2014/main" id="{9E9A6383-EA66-4EBA-BB21-CD56FBD1216C}"/>
              </a:ext>
            </a:extLst>
          </p:cNvPr>
          <p:cNvGrpSpPr/>
          <p:nvPr/>
        </p:nvGrpSpPr>
        <p:grpSpPr>
          <a:xfrm>
            <a:off x="136352" y="927985"/>
            <a:ext cx="6533008" cy="2884289"/>
            <a:chOff x="0" y="450468"/>
            <a:chExt cx="5509487" cy="288428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0" y="450468"/>
              <a:ext cx="5509487" cy="288428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E9BB3E89-AE51-49D2-9FB1-0DA4FA25D27C}"/>
                </a:ext>
              </a:extLst>
            </p:cNvPr>
            <p:cNvSpPr txBox="1"/>
            <p:nvPr/>
          </p:nvSpPr>
          <p:spPr>
            <a:xfrm>
              <a:off x="44625" y="507318"/>
              <a:ext cx="5264247" cy="24622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&gt;&gt; nano id.sh</a:t>
              </a:r>
            </a:p>
            <a:p>
              <a:pPr lvl="0"/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#!/bin/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while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[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true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] 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do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x=$(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ps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-C writable.sh -o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ruid,euid,suid,rgid,egid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,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sgid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|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awk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'FNR == 2')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if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[[ ! -z $x ]];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then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$x &gt;&gt;id.txt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fi </a:t>
              </a:r>
            </a:p>
            <a:p>
              <a:pPr lvl="0"/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done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" name="Rettangolo 21">
            <a:extLst>
              <a:ext uri="{FF2B5EF4-FFF2-40B4-BE49-F238E27FC236}">
                <a16:creationId xmlns:a16="http://schemas.microsoft.com/office/drawing/2014/main" id="{0D00CD3B-A1EE-4FD2-B572-697C9077B990}"/>
              </a:ext>
            </a:extLst>
          </p:cNvPr>
          <p:cNvSpPr/>
          <p:nvPr/>
        </p:nvSpPr>
        <p:spPr>
          <a:xfrm>
            <a:off x="4258557" y="4246919"/>
            <a:ext cx="2596904" cy="603577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0016 w 1258070"/>
              <a:gd name="connsiteY0" fmla="*/ 0 h 720955"/>
              <a:gd name="connsiteX1" fmla="*/ 1258070 w 1258070"/>
              <a:gd name="connsiteY1" fmla="*/ 3088 h 720955"/>
              <a:gd name="connsiteX2" fmla="*/ 1084934 w 1258070"/>
              <a:gd name="connsiteY2" fmla="*/ 720955 h 720955"/>
              <a:gd name="connsiteX3" fmla="*/ 0 w 1258070"/>
              <a:gd name="connsiteY3" fmla="*/ 684440 h 720955"/>
              <a:gd name="connsiteX4" fmla="*/ 120016 w 1258070"/>
              <a:gd name="connsiteY4" fmla="*/ 0 h 720955"/>
              <a:gd name="connsiteX0" fmla="*/ 117707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17707 w 1258070"/>
              <a:gd name="connsiteY4" fmla="*/ 0 h 728893"/>
              <a:gd name="connsiteX0" fmla="*/ 121171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21171 w 1258070"/>
              <a:gd name="connsiteY4" fmla="*/ 0 h 72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070" h="728893">
                <a:moveTo>
                  <a:pt x="121171" y="0"/>
                </a:moveTo>
                <a:lnTo>
                  <a:pt x="1258070" y="11026"/>
                </a:lnTo>
                <a:lnTo>
                  <a:pt x="1084934" y="728893"/>
                </a:lnTo>
                <a:lnTo>
                  <a:pt x="0" y="692378"/>
                </a:lnTo>
                <a:lnTo>
                  <a:pt x="121171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16BE843-3778-4635-9A2D-10A7A460E981}"/>
              </a:ext>
            </a:extLst>
          </p:cNvPr>
          <p:cNvSpPr/>
          <p:nvPr/>
        </p:nvSpPr>
        <p:spPr>
          <a:xfrm>
            <a:off x="4500017" y="2643758"/>
            <a:ext cx="2357983" cy="161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it-IT" b="1" dirty="0">
                <a:solidFill>
                  <a:prstClr val="black"/>
                </a:solidFill>
              </a:rPr>
              <a:t>Se x non è vuota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allora </a:t>
            </a:r>
            <a:r>
              <a:rPr lang="it-IT" b="1" dirty="0" err="1">
                <a:solidFill>
                  <a:prstClr val="black"/>
                </a:solidFill>
              </a:rPr>
              <a:t>writable.sh</a:t>
            </a:r>
            <a:r>
              <a:rPr lang="it-IT" b="1" dirty="0">
                <a:solidFill>
                  <a:prstClr val="black"/>
                </a:solidFill>
              </a:rPr>
              <a:t> è in esecuzione.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Stampo le info in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un file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A9EEB22-04C1-4762-A7E8-C880AE29C128}"/>
              </a:ext>
            </a:extLst>
          </p:cNvPr>
          <p:cNvCxnSpPr>
            <a:cxnSpLocks/>
          </p:cNvCxnSpPr>
          <p:nvPr/>
        </p:nvCxnSpPr>
        <p:spPr>
          <a:xfrm flipH="1" flipV="1">
            <a:off x="3501008" y="2643758"/>
            <a:ext cx="1213950" cy="74026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">
            <a:extLst>
              <a:ext uri="{FF2B5EF4-FFF2-40B4-BE49-F238E27FC236}">
                <a16:creationId xmlns:a16="http://schemas.microsoft.com/office/drawing/2014/main" id="{A2BDCDA0-0082-4299-9856-5EB947B5D499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42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23623" y="-10896"/>
            <a:ext cx="6966574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3" name="Gruppo 23">
            <a:extLst>
              <a:ext uri="{FF2B5EF4-FFF2-40B4-BE49-F238E27FC236}">
                <a16:creationId xmlns:a16="http://schemas.microsoft.com/office/drawing/2014/main" id="{235D0FD7-817C-45D7-BB4A-BB6565FF3856}"/>
              </a:ext>
            </a:extLst>
          </p:cNvPr>
          <p:cNvGrpSpPr/>
          <p:nvPr/>
        </p:nvGrpSpPr>
        <p:grpSpPr>
          <a:xfrm>
            <a:off x="212891" y="4269127"/>
            <a:ext cx="5876384" cy="644097"/>
            <a:chOff x="-6389" y="4360514"/>
            <a:chExt cx="5763130" cy="854456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F5BBE8E-F42A-4A4C-AEF5-46D6F14544C0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01960F8-FE3D-4DEF-B73F-B24305386E18}"/>
                </a:ext>
              </a:extLst>
            </p:cNvPr>
            <p:cNvSpPr txBox="1"/>
            <p:nvPr/>
          </p:nvSpPr>
          <p:spPr>
            <a:xfrm>
              <a:off x="-6389" y="4391097"/>
              <a:ext cx="5489426" cy="6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chmod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u+x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id.sh 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./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id.sh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DFFC90-A36F-41A1-973E-AE4675B0E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4" y="5343173"/>
            <a:ext cx="5974054" cy="690811"/>
          </a:xfrm>
          <a:prstGeom prst="rect">
            <a:avLst/>
          </a:prstGeom>
        </p:spPr>
      </p:pic>
      <p:grpSp>
        <p:nvGrpSpPr>
          <p:cNvPr id="13" name="Gruppo 22">
            <a:extLst>
              <a:ext uri="{FF2B5EF4-FFF2-40B4-BE49-F238E27FC236}">
                <a16:creationId xmlns:a16="http://schemas.microsoft.com/office/drawing/2014/main" id="{9E9A6383-EA66-4EBA-BB21-CD56FBD1216C}"/>
              </a:ext>
            </a:extLst>
          </p:cNvPr>
          <p:cNvGrpSpPr/>
          <p:nvPr/>
        </p:nvGrpSpPr>
        <p:grpSpPr>
          <a:xfrm>
            <a:off x="136352" y="927985"/>
            <a:ext cx="6533008" cy="2884289"/>
            <a:chOff x="0" y="450468"/>
            <a:chExt cx="5509487" cy="2884289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0" y="450468"/>
              <a:ext cx="5509487" cy="288428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E9BB3E89-AE51-49D2-9FB1-0DA4FA25D27C}"/>
                </a:ext>
              </a:extLst>
            </p:cNvPr>
            <p:cNvSpPr txBox="1"/>
            <p:nvPr/>
          </p:nvSpPr>
          <p:spPr>
            <a:xfrm>
              <a:off x="44625" y="507318"/>
              <a:ext cx="5264247" cy="24622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&gt;&gt; nano id.sh</a:t>
              </a:r>
            </a:p>
            <a:p>
              <a:pPr lvl="0"/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#!/bin/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while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[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true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] 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do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x=$(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ps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-C writable.sh -o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ruid,euid,suid,rgid,egid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,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sgid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|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awk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'FNR == 2')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if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[[ ! -z $x ]]; 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then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	</a:t>
              </a:r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 $x &gt;&gt;id.txt</a:t>
              </a:r>
            </a:p>
            <a:p>
              <a:pPr lvl="0"/>
              <a:r>
                <a:rPr lang="it-IT" sz="1400" dirty="0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	fi </a:t>
              </a:r>
            </a:p>
            <a:p>
              <a:pPr lvl="0"/>
              <a:r>
                <a:rPr lang="it-IT" sz="1400" dirty="0" err="1">
                  <a:solidFill>
                    <a:prstClr val="white"/>
                  </a:solidFill>
                  <a:latin typeface="Consolas" panose="020B0609020204030204" pitchFamily="49" charset="0"/>
                  <a:cs typeface="Arial" pitchFamily="34" charset="0"/>
                </a:rPr>
                <a:t>done</a:t>
              </a:r>
              <a:endParaRPr lang="it-IT" sz="140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1">
            <a:extLst>
              <a:ext uri="{FF2B5EF4-FFF2-40B4-BE49-F238E27FC236}">
                <a16:creationId xmlns:a16="http://schemas.microsoft.com/office/drawing/2014/main" id="{DED98C4A-3921-4E5C-BB0D-83258FD1C704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4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246942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08204" y="115927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93577" y="897427"/>
            <a:ext cx="3821249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L’obiettivo della sfida è l’esecuzione del </a:t>
            </a:r>
          </a:p>
          <a:p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programma  /bin/</a:t>
            </a:r>
            <a:r>
              <a:rPr lang="it-IT" altLang="ko-KR" sz="32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getflag</a:t>
            </a:r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 con i privilegi </a:t>
            </a:r>
          </a:p>
          <a:p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dell’utente flag03</a:t>
            </a:r>
            <a:endParaRPr lang="en-US" altLang="ko-KR" sz="3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233294" y="62243"/>
            <a:ext cx="198165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Capture </a:t>
            </a:r>
          </a:p>
          <a:p>
            <a:r>
              <a:rPr lang="en-US" altLang="ko-KR" sz="3200" b="1" dirty="0">
                <a:solidFill>
                  <a:srgbClr val="D84D4E"/>
                </a:solidFill>
                <a:cs typeface="Arial" pitchFamily="34" charset="0"/>
              </a:rPr>
              <a:t>The Flag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9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371" y="-10896"/>
            <a:ext cx="6942950" cy="5154396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8CFA9B94-0998-4859-A4EA-8DA4898C7B13}"/>
              </a:ext>
            </a:extLst>
          </p:cNvPr>
          <p:cNvGrpSpPr/>
          <p:nvPr/>
        </p:nvGrpSpPr>
        <p:grpSpPr>
          <a:xfrm>
            <a:off x="0" y="1347614"/>
            <a:ext cx="5865177" cy="1426461"/>
            <a:chOff x="4602" y="4360514"/>
            <a:chExt cx="5752139" cy="973145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11E3AF3-917F-40AA-9D15-452A3745B145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73AB6D73-5324-41F9-AA1C-A22F5F2CE990}"/>
                </a:ext>
              </a:extLst>
            </p:cNvPr>
            <p:cNvSpPr txBox="1"/>
            <p:nvPr/>
          </p:nvSpPr>
          <p:spPr>
            <a:xfrm>
              <a:off x="4602" y="4388803"/>
              <a:ext cx="5489426" cy="944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cat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etc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passwd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|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grep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996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flag03:x:996:996::/home/flag03:/bin/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sh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cat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etc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/group |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grep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996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flag03:x:996:</a:t>
              </a: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19DF3BC-6BF9-44A5-A1B7-44899C3252C2}"/>
              </a:ext>
            </a:extLst>
          </p:cNvPr>
          <p:cNvGrpSpPr/>
          <p:nvPr/>
        </p:nvGrpSpPr>
        <p:grpSpPr>
          <a:xfrm>
            <a:off x="0" y="555526"/>
            <a:ext cx="5876384" cy="644097"/>
            <a:chOff x="-6389" y="4360514"/>
            <a:chExt cx="5763130" cy="854456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4E407305-68F6-4409-9CB8-59367D37DFD9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6B2CA68-C230-47EC-8B13-7341712C057B}"/>
                </a:ext>
              </a:extLst>
            </p:cNvPr>
            <p:cNvSpPr txBox="1"/>
            <p:nvPr/>
          </p:nvSpPr>
          <p:spPr>
            <a:xfrm>
              <a:off x="-6389" y="4391097"/>
              <a:ext cx="5489426" cy="69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cat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id.txt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996 996 996 996 996 996</a:t>
              </a: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DFFC90-A36F-41A1-973E-AE4675B0E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4" y="5424453"/>
            <a:ext cx="5974054" cy="690811"/>
          </a:xfrm>
          <a:prstGeom prst="rect">
            <a:avLst/>
          </a:prstGeom>
        </p:spPr>
      </p:pic>
      <p:sp>
        <p:nvSpPr>
          <p:cNvPr id="28" name="TextBox 13">
            <a:extLst>
              <a:ext uri="{FF2B5EF4-FFF2-40B4-BE49-F238E27FC236}">
                <a16:creationId xmlns:a16="http://schemas.microsoft.com/office/drawing/2014/main" id="{0B37CEAC-E588-4831-B918-7C604DCA26E3}"/>
              </a:ext>
            </a:extLst>
          </p:cNvPr>
          <p:cNvSpPr txBox="1"/>
          <p:nvPr/>
        </p:nvSpPr>
        <p:spPr>
          <a:xfrm>
            <a:off x="260648" y="2715766"/>
            <a:ext cx="465533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3200" b="1" u="sng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ABBIAMO OTTENUTO:</a:t>
            </a:r>
          </a:p>
          <a:p>
            <a:pPr algn="ctr"/>
            <a:r>
              <a:rPr lang="it-IT" altLang="ko-KR" sz="3200" b="1" u="sng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RUID=EUID=SUID = FLAG03</a:t>
            </a:r>
          </a:p>
          <a:p>
            <a:pPr algn="ctr"/>
            <a:r>
              <a:rPr lang="it-IT" altLang="ko-KR" sz="3200" b="1" u="sng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RGID=EGID=SGID = FLAG03</a:t>
            </a: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B516ADBD-AE9B-424A-A2F1-6EC2ACC9E6F5}"/>
              </a:ext>
            </a:extLst>
          </p:cNvPr>
          <p:cNvSpPr txBox="1"/>
          <p:nvPr/>
        </p:nvSpPr>
        <p:spPr>
          <a:xfrm>
            <a:off x="4209985" y="35129"/>
            <a:ext cx="181337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nostro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tentativo</a:t>
            </a:r>
            <a:endParaRPr lang="en-US" altLang="ko-KR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52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0" y="-10896"/>
            <a:ext cx="6869362" cy="51791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3" name="Gruppo 16">
            <a:extLst>
              <a:ext uri="{FF2B5EF4-FFF2-40B4-BE49-F238E27FC236}">
                <a16:creationId xmlns:a16="http://schemas.microsoft.com/office/drawing/2014/main" id="{A006600A-D19C-4F22-BDCD-2912AB74AD9A}"/>
              </a:ext>
            </a:extLst>
          </p:cNvPr>
          <p:cNvGrpSpPr/>
          <p:nvPr/>
        </p:nvGrpSpPr>
        <p:grpSpPr>
          <a:xfrm>
            <a:off x="0" y="627534"/>
            <a:ext cx="5538195" cy="430830"/>
            <a:chOff x="-6389" y="4360514"/>
            <a:chExt cx="5763130" cy="854456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64DE8BA-AA81-456D-BCA9-358676546D6A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E7F1C44-C5EF-4AFB-85DA-1E2A617D4DD0}"/>
                </a:ext>
              </a:extLst>
            </p:cNvPr>
            <p:cNvSpPr txBox="1"/>
            <p:nvPr/>
          </p:nvSpPr>
          <p:spPr>
            <a:xfrm>
              <a:off x="-6389" y="4391096"/>
              <a:ext cx="4609755" cy="61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man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crontab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273046" y="64869"/>
            <a:ext cx="16197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 di</a:t>
            </a:r>
          </a:p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crontab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1542514"/>
            <a:ext cx="421338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“</a:t>
            </a:r>
            <a:r>
              <a:rPr lang="en-US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Each user has their own </a:t>
            </a:r>
            <a:r>
              <a:rPr lang="en-US" altLang="ko-KR" sz="24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en-US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, and commands in any given </a:t>
            </a:r>
            <a:r>
              <a:rPr lang="en-US" altLang="ko-KR" sz="24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en-US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will be executed as the user who owns the </a:t>
            </a:r>
            <a:r>
              <a:rPr lang="en-US" altLang="ko-KR" sz="24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en-US" altLang="ko-KR" sz="24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”.</a:t>
            </a:r>
          </a:p>
          <a:p>
            <a:endParaRPr lang="en-US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Ne deduciamo che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writable.sh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fa parte della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dell’utente </a:t>
            </a:r>
            <a:r>
              <a:rPr lang="it-IT" altLang="ko-KR" sz="2400" b="1" u="sng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flag03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30243AB6-366F-4748-85E5-88FC6AEFC2FB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E9B7E541-493B-4E14-9B10-F3B6A75653C5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C5FAC8F0-59F4-423F-A527-C615B7C0B045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D45CD29A-25AE-4C1B-9F67-B29ADF84FB1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0464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57327" y="1147678"/>
            <a:ext cx="410829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Come possiamo sfruttare questa situazione a nostro vantaggio ?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extBox 11">
            <a:extLst>
              <a:ext uri="{FF2B5EF4-FFF2-40B4-BE49-F238E27FC236}">
                <a16:creationId xmlns:a16="http://schemas.microsoft.com/office/drawing/2014/main" id="{623F3539-0FBA-4E58-A2C5-35824EF1D349}"/>
              </a:ext>
            </a:extLst>
          </p:cNvPr>
          <p:cNvSpPr txBox="1"/>
          <p:nvPr/>
        </p:nvSpPr>
        <p:spPr>
          <a:xfrm>
            <a:off x="4253770" y="55678"/>
            <a:ext cx="18073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nostra</a:t>
            </a: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strategia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57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57327" y="540040"/>
            <a:ext cx="410829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Molto semplice!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extBox 13">
            <a:extLst>
              <a:ext uri="{FF2B5EF4-FFF2-40B4-BE49-F238E27FC236}">
                <a16:creationId xmlns:a16="http://schemas.microsoft.com/office/drawing/2014/main" id="{955DAA71-C175-401E-8903-2C62175DC136}"/>
              </a:ext>
            </a:extLst>
          </p:cNvPr>
          <p:cNvSpPr txBox="1"/>
          <p:nvPr/>
        </p:nvSpPr>
        <p:spPr>
          <a:xfrm>
            <a:off x="174239" y="1299512"/>
            <a:ext cx="4766929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Scrivere </a:t>
            </a:r>
          </a:p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bin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getflag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&gt;/home/flag03/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output.txt</a:t>
            </a:r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in un file in </a:t>
            </a:r>
            <a:r>
              <a:rPr lang="it-IT" altLang="ko-KR" sz="32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writable.d.</a:t>
            </a:r>
            <a:endParaRPr lang="it-IT" altLang="ko-KR" sz="3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3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Lasciare che </a:t>
            </a:r>
            <a:r>
              <a:rPr lang="it-IT" altLang="ko-KR" sz="32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esegua </a:t>
            </a:r>
            <a:r>
              <a:rPr lang="it-IT" altLang="ko-KR" sz="32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writable.sh</a:t>
            </a:r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: attendere un massimo di 3 minuti.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B66DAE1-E931-4964-A70E-B43BAB04D3F4}"/>
              </a:ext>
            </a:extLst>
          </p:cNvPr>
          <p:cNvSpPr txBox="1"/>
          <p:nvPr/>
        </p:nvSpPr>
        <p:spPr>
          <a:xfrm>
            <a:off x="4253770" y="55678"/>
            <a:ext cx="18073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nostra</a:t>
            </a: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strategia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11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8E05D49F-611D-49C1-885C-D33C16247FFF}"/>
              </a:ext>
            </a:extLst>
          </p:cNvPr>
          <p:cNvSpPr/>
          <p:nvPr/>
        </p:nvSpPr>
        <p:spPr>
          <a:xfrm>
            <a:off x="-16748" y="182"/>
            <a:ext cx="6882364" cy="5143499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AA4EDBC-6F94-4922-BE5C-6BC4CF772B4B}"/>
              </a:ext>
            </a:extLst>
          </p:cNvPr>
          <p:cNvSpPr/>
          <p:nvPr/>
        </p:nvSpPr>
        <p:spPr>
          <a:xfrm>
            <a:off x="3360" y="0"/>
            <a:ext cx="6869362" cy="712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65304" y="140534"/>
            <a:ext cx="514753" cy="46166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139060" y="102021"/>
            <a:ext cx="62775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Aggiornamento 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Albero</a:t>
            </a:r>
            <a:r>
              <a:rPr lang="en-US" altLang="ko-KR" sz="2400" b="1" dirty="0">
                <a:solidFill>
                  <a:srgbClr val="D84D4E"/>
                </a:solidFill>
                <a:cs typeface="Arial" pitchFamily="34" charset="0"/>
              </a:rPr>
              <a:t> di 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attacco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6333515" y="4723033"/>
            <a:ext cx="238544" cy="151654"/>
            <a:chOff x="6475870" y="487152"/>
            <a:chExt cx="651459" cy="414164"/>
          </a:xfrm>
          <a:solidFill>
            <a:schemeClr val="bg1">
              <a:alpha val="70000"/>
            </a:schemeClr>
          </a:solidFill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1" name="Line 55">
            <a:extLst>
              <a:ext uri="{FF2B5EF4-FFF2-40B4-BE49-F238E27FC236}">
                <a16:creationId xmlns:a16="http://schemas.microsoft.com/office/drawing/2014/main" id="{AD30837E-937E-483C-8254-828FB5A58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4744" y="1339232"/>
            <a:ext cx="1045495" cy="512618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B004695-8310-4842-8A80-7EC7E5ED484A}"/>
              </a:ext>
            </a:extLst>
          </p:cNvPr>
          <p:cNvSpPr/>
          <p:nvPr/>
        </p:nvSpPr>
        <p:spPr>
          <a:xfrm>
            <a:off x="131303" y="1851850"/>
            <a:ext cx="1948494" cy="1475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altLang="ru-RU" sz="1200" dirty="0">
              <a:solidFill>
                <a:prstClr val="white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Strategie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che non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portano al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successo</a:t>
            </a:r>
            <a:endParaRPr lang="ru-RU" altLang="ru-RU" sz="1200" dirty="0">
              <a:solidFill>
                <a:prstClr val="white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lvl="0"/>
            <a:endParaRPr lang="ru-RU" altLang="ru-RU" sz="1200" dirty="0">
              <a:solidFill>
                <a:prstClr val="white"/>
              </a:solidFill>
            </a:endParaRPr>
          </a:p>
          <a:p>
            <a:pPr algn="ctr"/>
            <a:endParaRPr lang="it-IT" sz="12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7F18C9B-D9D6-488F-BC44-D840FA872C9A}"/>
              </a:ext>
            </a:extLst>
          </p:cNvPr>
          <p:cNvSpPr/>
          <p:nvPr/>
        </p:nvSpPr>
        <p:spPr>
          <a:xfrm>
            <a:off x="1810546" y="3138365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93DE0523-C3AD-4C14-A495-882ECCCA1A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3395" y="1391870"/>
            <a:ext cx="685871" cy="443041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55" name="AutoShape 70">
            <a:extLst>
              <a:ext uri="{FF2B5EF4-FFF2-40B4-BE49-F238E27FC236}">
                <a16:creationId xmlns:a16="http://schemas.microsoft.com/office/drawing/2014/main" id="{C8D545E7-546D-4A56-8AF1-B477110F019C}"/>
              </a:ext>
            </a:extLst>
          </p:cNvPr>
          <p:cNvSpPr>
            <a:spLocks/>
          </p:cNvSpPr>
          <p:nvPr/>
        </p:nvSpPr>
        <p:spPr bwMode="auto">
          <a:xfrm>
            <a:off x="3200506" y="1558742"/>
            <a:ext cx="3365073" cy="684303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endParaRPr lang="it-IT" altLang="ru-RU" sz="12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  Esecuzione </a:t>
            </a:r>
            <a:r>
              <a:rPr lang="it-IT" altLang="ru-RU" u="sng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indiretta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di /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bin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/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getflag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come </a:t>
            </a: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  utente flag03 tramite esecuzione </a:t>
            </a:r>
            <a:r>
              <a:rPr lang="it-IT" altLang="ru-RU" u="sng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indiretta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</a:t>
            </a: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di 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writable.sh</a:t>
            </a:r>
            <a:endParaRPr lang="ru-RU" altLang="ru-RU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eaLnBrk="1"/>
            <a:endParaRPr lang="ru-RU" altLang="ru-RU" sz="1200" dirty="0">
              <a:solidFill>
                <a:schemeClr val="bg1"/>
              </a:solidFill>
            </a:endParaRPr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086E3F9D-2228-48E9-AF2F-93A1DE70B7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86004" y="3291765"/>
            <a:ext cx="8831" cy="542922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63" name="AutoShape 74">
            <a:extLst>
              <a:ext uri="{FF2B5EF4-FFF2-40B4-BE49-F238E27FC236}">
                <a16:creationId xmlns:a16="http://schemas.microsoft.com/office/drawing/2014/main" id="{0EB49774-575B-48C9-9520-6574183E7185}"/>
              </a:ext>
            </a:extLst>
          </p:cNvPr>
          <p:cNvSpPr>
            <a:spLocks/>
          </p:cNvSpPr>
          <p:nvPr/>
        </p:nvSpPr>
        <p:spPr bwMode="auto">
          <a:xfrm>
            <a:off x="6309320" y="1995686"/>
            <a:ext cx="260504" cy="243732"/>
          </a:xfrm>
          <a:custGeom>
            <a:avLst/>
            <a:gdLst>
              <a:gd name="T0" fmla="*/ 174511569 w 20652"/>
              <a:gd name="T1" fmla="*/ 173504186 h 20671"/>
              <a:gd name="T2" fmla="*/ 174511569 w 20652"/>
              <a:gd name="T3" fmla="*/ 173504186 h 20671"/>
              <a:gd name="T4" fmla="*/ 174511569 w 20652"/>
              <a:gd name="T5" fmla="*/ 173504186 h 20671"/>
              <a:gd name="T6" fmla="*/ 174511569 w 20652"/>
              <a:gd name="T7" fmla="*/ 173504186 h 206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52" h="20671">
                <a:moveTo>
                  <a:pt x="18381" y="2"/>
                </a:moveTo>
                <a:cubicBezTo>
                  <a:pt x="18292" y="11"/>
                  <a:pt x="18207" y="48"/>
                  <a:pt x="18139" y="113"/>
                </a:cubicBezTo>
                <a:lnTo>
                  <a:pt x="16284" y="1961"/>
                </a:lnTo>
                <a:cubicBezTo>
                  <a:pt x="16249" y="1995"/>
                  <a:pt x="16222" y="2034"/>
                  <a:pt x="16202" y="2078"/>
                </a:cubicBezTo>
                <a:cubicBezTo>
                  <a:pt x="16176" y="2134"/>
                  <a:pt x="16165" y="2196"/>
                  <a:pt x="16169" y="2258"/>
                </a:cubicBezTo>
                <a:lnTo>
                  <a:pt x="16169" y="3867"/>
                </a:lnTo>
                <a:lnTo>
                  <a:pt x="10727" y="9321"/>
                </a:lnTo>
                <a:cubicBezTo>
                  <a:pt x="10342" y="9061"/>
                  <a:pt x="9897" y="8930"/>
                  <a:pt x="9450" y="8930"/>
                </a:cubicBezTo>
                <a:cubicBezTo>
                  <a:pt x="8864" y="8930"/>
                  <a:pt x="8279" y="9154"/>
                  <a:pt x="7832" y="9603"/>
                </a:cubicBezTo>
                <a:cubicBezTo>
                  <a:pt x="6937" y="10499"/>
                  <a:pt x="6937" y="11951"/>
                  <a:pt x="7832" y="12848"/>
                </a:cubicBezTo>
                <a:cubicBezTo>
                  <a:pt x="8726" y="13744"/>
                  <a:pt x="10175" y="13744"/>
                  <a:pt x="11069" y="12848"/>
                </a:cubicBezTo>
                <a:cubicBezTo>
                  <a:pt x="11853" y="12063"/>
                  <a:pt x="11949" y="10851"/>
                  <a:pt x="11360" y="9960"/>
                </a:cubicBezTo>
                <a:lnTo>
                  <a:pt x="16811" y="4496"/>
                </a:lnTo>
                <a:lnTo>
                  <a:pt x="18429" y="4496"/>
                </a:lnTo>
                <a:cubicBezTo>
                  <a:pt x="18482" y="4499"/>
                  <a:pt x="18535" y="4491"/>
                  <a:pt x="18585" y="4473"/>
                </a:cubicBezTo>
                <a:cubicBezTo>
                  <a:pt x="18641" y="4452"/>
                  <a:pt x="18691" y="4419"/>
                  <a:pt x="18732" y="4376"/>
                </a:cubicBezTo>
                <a:lnTo>
                  <a:pt x="20555" y="2507"/>
                </a:lnTo>
                <a:cubicBezTo>
                  <a:pt x="20654" y="2386"/>
                  <a:pt x="20680" y="2220"/>
                  <a:pt x="20622" y="2074"/>
                </a:cubicBezTo>
                <a:cubicBezTo>
                  <a:pt x="20554" y="1904"/>
                  <a:pt x="20387" y="1794"/>
                  <a:pt x="20205" y="1799"/>
                </a:cubicBezTo>
                <a:lnTo>
                  <a:pt x="18834" y="1816"/>
                </a:lnTo>
                <a:lnTo>
                  <a:pt x="18834" y="428"/>
                </a:lnTo>
                <a:cubicBezTo>
                  <a:pt x="18841" y="280"/>
                  <a:pt x="18767" y="140"/>
                  <a:pt x="18641" y="62"/>
                </a:cubicBezTo>
                <a:cubicBezTo>
                  <a:pt x="18561" y="12"/>
                  <a:pt x="18470" y="-7"/>
                  <a:pt x="18381" y="2"/>
                </a:cubicBezTo>
                <a:close/>
                <a:moveTo>
                  <a:pt x="17960" y="1535"/>
                </a:moveTo>
                <a:lnTo>
                  <a:pt x="17960" y="2265"/>
                </a:lnTo>
                <a:cubicBezTo>
                  <a:pt x="17961" y="2361"/>
                  <a:pt x="17992" y="2454"/>
                  <a:pt x="18050" y="2531"/>
                </a:cubicBezTo>
                <a:cubicBezTo>
                  <a:pt x="18140" y="2652"/>
                  <a:pt x="18283" y="2721"/>
                  <a:pt x="18433" y="2718"/>
                </a:cubicBezTo>
                <a:lnTo>
                  <a:pt x="19124" y="2718"/>
                </a:lnTo>
                <a:lnTo>
                  <a:pt x="18236" y="3606"/>
                </a:lnTo>
                <a:lnTo>
                  <a:pt x="17055" y="3604"/>
                </a:lnTo>
                <a:lnTo>
                  <a:pt x="17055" y="2444"/>
                </a:lnTo>
                <a:lnTo>
                  <a:pt x="17960" y="1535"/>
                </a:lnTo>
                <a:close/>
                <a:moveTo>
                  <a:pt x="9423" y="1779"/>
                </a:moveTo>
                <a:cubicBezTo>
                  <a:pt x="7011" y="1779"/>
                  <a:pt x="4600" y="2702"/>
                  <a:pt x="2760" y="4546"/>
                </a:cubicBezTo>
                <a:cubicBezTo>
                  <a:pt x="-920" y="8235"/>
                  <a:pt x="-920" y="14215"/>
                  <a:pt x="2760" y="17904"/>
                </a:cubicBezTo>
                <a:cubicBezTo>
                  <a:pt x="6440" y="21593"/>
                  <a:pt x="12406" y="21593"/>
                  <a:pt x="16086" y="17904"/>
                </a:cubicBezTo>
                <a:cubicBezTo>
                  <a:pt x="19332" y="14650"/>
                  <a:pt x="19713" y="9614"/>
                  <a:pt x="17231" y="5939"/>
                </a:cubicBezTo>
                <a:cubicBezTo>
                  <a:pt x="17077" y="5744"/>
                  <a:pt x="16796" y="5707"/>
                  <a:pt x="16596" y="5855"/>
                </a:cubicBezTo>
                <a:cubicBezTo>
                  <a:pt x="16397" y="6002"/>
                  <a:pt x="16349" y="6280"/>
                  <a:pt x="16488" y="6485"/>
                </a:cubicBezTo>
                <a:cubicBezTo>
                  <a:pt x="18711" y="9788"/>
                  <a:pt x="18375" y="14314"/>
                  <a:pt x="15456" y="17246"/>
                </a:cubicBezTo>
                <a:cubicBezTo>
                  <a:pt x="12143" y="20575"/>
                  <a:pt x="6762" y="20573"/>
                  <a:pt x="3445" y="17246"/>
                </a:cubicBezTo>
                <a:cubicBezTo>
                  <a:pt x="129" y="13920"/>
                  <a:pt x="128" y="8529"/>
                  <a:pt x="3445" y="5204"/>
                </a:cubicBezTo>
                <a:cubicBezTo>
                  <a:pt x="5103" y="3542"/>
                  <a:pt x="7276" y="2711"/>
                  <a:pt x="9450" y="2711"/>
                </a:cubicBezTo>
                <a:cubicBezTo>
                  <a:pt x="11110" y="2710"/>
                  <a:pt x="12768" y="3196"/>
                  <a:pt x="14196" y="4159"/>
                </a:cubicBezTo>
                <a:cubicBezTo>
                  <a:pt x="14466" y="4316"/>
                  <a:pt x="14812" y="4169"/>
                  <a:pt x="14886" y="3865"/>
                </a:cubicBezTo>
                <a:cubicBezTo>
                  <a:pt x="14927" y="3699"/>
                  <a:pt x="14865" y="3524"/>
                  <a:pt x="14729" y="3421"/>
                </a:cubicBezTo>
                <a:cubicBezTo>
                  <a:pt x="13133" y="2329"/>
                  <a:pt x="11279" y="1779"/>
                  <a:pt x="9423" y="1779"/>
                </a:cubicBezTo>
                <a:close/>
                <a:moveTo>
                  <a:pt x="9423" y="5402"/>
                </a:moveTo>
                <a:cubicBezTo>
                  <a:pt x="7936" y="5402"/>
                  <a:pt x="6450" y="5972"/>
                  <a:pt x="5316" y="7108"/>
                </a:cubicBezTo>
                <a:cubicBezTo>
                  <a:pt x="3047" y="9382"/>
                  <a:pt x="3046" y="13069"/>
                  <a:pt x="5316" y="15342"/>
                </a:cubicBezTo>
                <a:cubicBezTo>
                  <a:pt x="7584" y="17613"/>
                  <a:pt x="11257" y="17610"/>
                  <a:pt x="13530" y="15342"/>
                </a:cubicBezTo>
                <a:cubicBezTo>
                  <a:pt x="15305" y="13570"/>
                  <a:pt x="15706" y="10926"/>
                  <a:pt x="14705" y="8761"/>
                </a:cubicBezTo>
                <a:cubicBezTo>
                  <a:pt x="14609" y="8494"/>
                  <a:pt x="14297" y="8377"/>
                  <a:pt x="14049" y="8515"/>
                </a:cubicBezTo>
                <a:cubicBezTo>
                  <a:pt x="13830" y="8638"/>
                  <a:pt x="13753" y="8917"/>
                  <a:pt x="13879" y="9135"/>
                </a:cubicBezTo>
                <a:cubicBezTo>
                  <a:pt x="14728" y="10954"/>
                  <a:pt x="14407" y="13186"/>
                  <a:pt x="12906" y="14689"/>
                </a:cubicBezTo>
                <a:cubicBezTo>
                  <a:pt x="10997" y="16601"/>
                  <a:pt x="7904" y="16601"/>
                  <a:pt x="5995" y="14689"/>
                </a:cubicBezTo>
                <a:cubicBezTo>
                  <a:pt x="4084" y="12776"/>
                  <a:pt x="4082" y="9671"/>
                  <a:pt x="5995" y="7761"/>
                </a:cubicBezTo>
                <a:cubicBezTo>
                  <a:pt x="6950" y="6807"/>
                  <a:pt x="8200" y="6334"/>
                  <a:pt x="9450" y="6327"/>
                </a:cubicBezTo>
                <a:cubicBezTo>
                  <a:pt x="10164" y="6323"/>
                  <a:pt x="10878" y="6471"/>
                  <a:pt x="11541" y="6770"/>
                </a:cubicBezTo>
                <a:cubicBezTo>
                  <a:pt x="11827" y="6915"/>
                  <a:pt x="12170" y="6726"/>
                  <a:pt x="12201" y="6406"/>
                </a:cubicBezTo>
                <a:cubicBezTo>
                  <a:pt x="12218" y="6231"/>
                  <a:pt x="12124" y="6065"/>
                  <a:pt x="11965" y="5990"/>
                </a:cubicBezTo>
                <a:cubicBezTo>
                  <a:pt x="11164" y="5598"/>
                  <a:pt x="10293" y="5402"/>
                  <a:pt x="9423" y="5402"/>
                </a:cubicBezTo>
                <a:close/>
                <a:moveTo>
                  <a:pt x="9450" y="9843"/>
                </a:moveTo>
                <a:cubicBezTo>
                  <a:pt x="9660" y="9843"/>
                  <a:pt x="9869" y="9893"/>
                  <a:pt x="10062" y="9989"/>
                </a:cubicBezTo>
                <a:lnTo>
                  <a:pt x="9148" y="10904"/>
                </a:lnTo>
                <a:cubicBezTo>
                  <a:pt x="8973" y="11080"/>
                  <a:pt x="8973" y="11365"/>
                  <a:pt x="9148" y="11541"/>
                </a:cubicBezTo>
                <a:cubicBezTo>
                  <a:pt x="9324" y="11716"/>
                  <a:pt x="9608" y="11716"/>
                  <a:pt x="9783" y="11541"/>
                </a:cubicBezTo>
                <a:lnTo>
                  <a:pt x="10692" y="10630"/>
                </a:lnTo>
                <a:cubicBezTo>
                  <a:pt x="10937" y="11143"/>
                  <a:pt x="10850" y="11776"/>
                  <a:pt x="10425" y="12202"/>
                </a:cubicBezTo>
                <a:cubicBezTo>
                  <a:pt x="9887" y="12741"/>
                  <a:pt x="9014" y="12741"/>
                  <a:pt x="8476" y="12202"/>
                </a:cubicBezTo>
                <a:cubicBezTo>
                  <a:pt x="7938" y="11662"/>
                  <a:pt x="7938" y="10788"/>
                  <a:pt x="8476" y="10249"/>
                </a:cubicBezTo>
                <a:cubicBezTo>
                  <a:pt x="8745" y="9979"/>
                  <a:pt x="9097" y="9843"/>
                  <a:pt x="9450" y="98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 dirty="0"/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71C49338-BAD8-4CC2-9392-80EC0D43F0F7}"/>
              </a:ext>
            </a:extLst>
          </p:cNvPr>
          <p:cNvGrpSpPr/>
          <p:nvPr/>
        </p:nvGrpSpPr>
        <p:grpSpPr>
          <a:xfrm>
            <a:off x="1491165" y="749644"/>
            <a:ext cx="2561898" cy="655079"/>
            <a:chOff x="7051792" y="589269"/>
            <a:chExt cx="1556320" cy="774418"/>
          </a:xfrm>
        </p:grpSpPr>
        <p:sp>
          <p:nvSpPr>
            <p:cNvPr id="65" name="AutoShape 78">
              <a:extLst>
                <a:ext uri="{FF2B5EF4-FFF2-40B4-BE49-F238E27FC236}">
                  <a16:creationId xmlns:a16="http://schemas.microsoft.com/office/drawing/2014/main" id="{E5045D96-5553-474F-A309-36F591178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792" y="589269"/>
              <a:ext cx="1556320" cy="774418"/>
            </a:xfrm>
            <a:prstGeom prst="roundRect">
              <a:avLst>
                <a:gd name="adj" fmla="val 4921"/>
              </a:avLst>
            </a:prstGeom>
            <a:solidFill>
              <a:srgbClr val="B3DA4D"/>
            </a:solidFill>
            <a:ln w="285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66" name="Text Box 75" descr="Rectangle 111">
              <a:extLst>
                <a:ext uri="{FF2B5EF4-FFF2-40B4-BE49-F238E27FC236}">
                  <a16:creationId xmlns:a16="http://schemas.microsoft.com/office/drawing/2014/main" id="{9F255860-0A20-4A3B-87EB-5A7573D102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94380" y="757808"/>
              <a:ext cx="943661" cy="436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eaLnBrk="1">
                <a:lnSpc>
                  <a:spcPct val="130000"/>
                </a:lnSpc>
              </a:pPr>
              <a:r>
                <a:rPr lang="it-IT" altLang="ru-RU" sz="1800" b="1" dirty="0">
                  <a:solidFill>
                    <a:srgbClr val="FFFFFF"/>
                  </a:solidFill>
                </a:rPr>
                <a:t>Bandierina</a:t>
              </a:r>
              <a:endParaRPr lang="ru-RU" altLang="ru-RU" sz="1800" b="1" dirty="0">
                <a:solidFill>
                  <a:srgbClr val="FFFFFF"/>
                </a:solidFill>
              </a:endParaRPr>
            </a:p>
          </p:txBody>
        </p:sp>
        <p:pic>
          <p:nvPicPr>
            <p:cNvPr id="67" name="Elemento grafico 66">
              <a:extLst>
                <a:ext uri="{FF2B5EF4-FFF2-40B4-BE49-F238E27FC236}">
                  <a16:creationId xmlns:a16="http://schemas.microsoft.com/office/drawing/2014/main" id="{D3DD25DF-9564-42D0-A6AA-89FDCCD6E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84806" y="711210"/>
              <a:ext cx="460068" cy="555057"/>
            </a:xfrm>
            <a:prstGeom prst="rect">
              <a:avLst/>
            </a:prstGeom>
          </p:spPr>
        </p:pic>
      </p:grpSp>
      <p:sp>
        <p:nvSpPr>
          <p:cNvPr id="31" name="AutoShape 59">
            <a:extLst>
              <a:ext uri="{FF2B5EF4-FFF2-40B4-BE49-F238E27FC236}">
                <a16:creationId xmlns:a16="http://schemas.microsoft.com/office/drawing/2014/main" id="{83DA27E2-3E67-4C60-B58F-61A09CCC84CB}"/>
              </a:ext>
            </a:extLst>
          </p:cNvPr>
          <p:cNvSpPr>
            <a:spLocks/>
          </p:cNvSpPr>
          <p:nvPr/>
        </p:nvSpPr>
        <p:spPr bwMode="auto">
          <a:xfrm flipV="1">
            <a:off x="4809947" y="2257771"/>
            <a:ext cx="1052780" cy="502726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32" name="AutoShape 59">
            <a:extLst>
              <a:ext uri="{FF2B5EF4-FFF2-40B4-BE49-F238E27FC236}">
                <a16:creationId xmlns:a16="http://schemas.microsoft.com/office/drawing/2014/main" id="{567EC622-46E3-467F-BDB7-A8AFF3F54055}"/>
              </a:ext>
            </a:extLst>
          </p:cNvPr>
          <p:cNvSpPr>
            <a:spLocks/>
          </p:cNvSpPr>
          <p:nvPr/>
        </p:nvSpPr>
        <p:spPr bwMode="auto">
          <a:xfrm>
            <a:off x="3404565" y="2265924"/>
            <a:ext cx="1046539" cy="553827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33" name="Oval 60">
            <a:extLst>
              <a:ext uri="{FF2B5EF4-FFF2-40B4-BE49-F238E27FC236}">
                <a16:creationId xmlns:a16="http://schemas.microsoft.com/office/drawing/2014/main" id="{09DA0BA2-2E81-4541-9571-E216C9D23912}"/>
              </a:ext>
            </a:extLst>
          </p:cNvPr>
          <p:cNvSpPr>
            <a:spLocks/>
          </p:cNvSpPr>
          <p:nvPr/>
        </p:nvSpPr>
        <p:spPr bwMode="auto">
          <a:xfrm>
            <a:off x="4419582" y="2316605"/>
            <a:ext cx="433062" cy="348701"/>
          </a:xfrm>
          <a:prstGeom prst="ellipse">
            <a:avLst/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100">
                <a:solidFill>
                  <a:srgbClr val="FFFFFF"/>
                </a:solidFill>
                <a:latin typeface="Impact" panose="020B0806030902050204" pitchFamily="34" charset="0"/>
                <a:cs typeface="+mn-cs"/>
                <a:sym typeface="Impact" panose="020B0806030902050204" pitchFamily="34" charset="0"/>
              </a:rPr>
              <a:t>AND</a:t>
            </a:r>
            <a:endParaRPr lang="ru-RU" altLang="ru-RU" sz="165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36" name="AutoShape 70">
            <a:extLst>
              <a:ext uri="{FF2B5EF4-FFF2-40B4-BE49-F238E27FC236}">
                <a16:creationId xmlns:a16="http://schemas.microsoft.com/office/drawing/2014/main" id="{B1A37DAE-C03D-428D-977A-E1C850C1EED2}"/>
              </a:ext>
            </a:extLst>
          </p:cNvPr>
          <p:cNvSpPr>
            <a:spLocks/>
          </p:cNvSpPr>
          <p:nvPr/>
        </p:nvSpPr>
        <p:spPr bwMode="auto">
          <a:xfrm>
            <a:off x="2158855" y="2755640"/>
            <a:ext cx="2508934" cy="625438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Iniezione di /bin/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getflag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in un file della  cartella 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writable.d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</a:t>
            </a:r>
            <a:endParaRPr lang="ru-RU" altLang="ru-RU" sz="1200" b="1" dirty="0">
              <a:solidFill>
                <a:schemeClr val="bg1"/>
              </a:solidFill>
              <a:latin typeface="+mj-lt"/>
              <a:sym typeface="Impact" panose="020B0806030902050204" pitchFamily="34" charset="0"/>
            </a:endParaRPr>
          </a:p>
        </p:txBody>
      </p:sp>
      <p:sp>
        <p:nvSpPr>
          <p:cNvPr id="40" name="AutoShape 70">
            <a:extLst>
              <a:ext uri="{FF2B5EF4-FFF2-40B4-BE49-F238E27FC236}">
                <a16:creationId xmlns:a16="http://schemas.microsoft.com/office/drawing/2014/main" id="{E4DE2C0C-90D9-4845-8338-024A436572AB}"/>
              </a:ext>
            </a:extLst>
          </p:cNvPr>
          <p:cNvSpPr>
            <a:spLocks/>
          </p:cNvSpPr>
          <p:nvPr/>
        </p:nvSpPr>
        <p:spPr bwMode="auto">
          <a:xfrm>
            <a:off x="2140854" y="3614403"/>
            <a:ext cx="2544936" cy="542921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it-IT" altLang="ru-RU" sz="1200" b="1" dirty="0">
                <a:solidFill>
                  <a:srgbClr val="FFFFFF"/>
                </a:solidFill>
              </a:rPr>
              <a:t>Login come utente </a:t>
            </a:r>
          </a:p>
          <a:p>
            <a:pPr algn="ctr">
              <a:lnSpc>
                <a:spcPct val="130000"/>
              </a:lnSpc>
            </a:pPr>
            <a:r>
              <a:rPr lang="it-IT" altLang="ru-RU" sz="1200" b="1" dirty="0">
                <a:solidFill>
                  <a:srgbClr val="FFFFFF"/>
                </a:solidFill>
              </a:rPr>
              <a:t>Level03</a:t>
            </a:r>
            <a:endParaRPr lang="ru-RU" altLang="ru-RU" sz="1200" b="1" dirty="0">
              <a:solidFill>
                <a:srgbClr val="FFFFFF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25984E36-28D3-4D69-82FD-195A0ADD0472}"/>
              </a:ext>
            </a:extLst>
          </p:cNvPr>
          <p:cNvSpPr/>
          <p:nvPr/>
        </p:nvSpPr>
        <p:spPr>
          <a:xfrm>
            <a:off x="4450353" y="3225021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976D2FB7-46C3-4716-9606-67177FAC6290}"/>
              </a:ext>
            </a:extLst>
          </p:cNvPr>
          <p:cNvSpPr/>
          <p:nvPr/>
        </p:nvSpPr>
        <p:spPr>
          <a:xfrm>
            <a:off x="4518816" y="3987598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6" name="Line 55">
            <a:extLst>
              <a:ext uri="{FF2B5EF4-FFF2-40B4-BE49-F238E27FC236}">
                <a16:creationId xmlns:a16="http://schemas.microsoft.com/office/drawing/2014/main" id="{38156AE1-CD61-4C61-9364-F546BDBA67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2727" y="3348316"/>
            <a:ext cx="8831" cy="542922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47" name="AutoShape 70">
            <a:extLst>
              <a:ext uri="{FF2B5EF4-FFF2-40B4-BE49-F238E27FC236}">
                <a16:creationId xmlns:a16="http://schemas.microsoft.com/office/drawing/2014/main" id="{2F71D2DF-DC12-49C2-B3DE-44DDC7362A5B}"/>
              </a:ext>
            </a:extLst>
          </p:cNvPr>
          <p:cNvSpPr>
            <a:spLocks/>
          </p:cNvSpPr>
          <p:nvPr/>
        </p:nvSpPr>
        <p:spPr bwMode="auto">
          <a:xfrm>
            <a:off x="4745421" y="3614403"/>
            <a:ext cx="2084693" cy="625438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Esecuzione di 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writable.sh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</a:t>
            </a:r>
          </a:p>
          <a:p>
            <a:pPr algn="ctr"/>
            <a:r>
              <a:rPr lang="it-IT" altLang="ru-RU" sz="1200" b="1" dirty="0">
                <a:solidFill>
                  <a:schemeClr val="bg1"/>
                </a:solidFill>
                <a:sym typeface="Impact" panose="020B0806030902050204" pitchFamily="34" charset="0"/>
              </a:rPr>
              <a:t>come utente flag03</a:t>
            </a:r>
            <a:endParaRPr lang="ru-RU" altLang="ru-RU" sz="1200" b="1" dirty="0">
              <a:solidFill>
                <a:schemeClr val="bg1"/>
              </a:solidFill>
              <a:sym typeface="Impact" panose="020B0806030902050204" pitchFamily="34" charset="0"/>
            </a:endParaRPr>
          </a:p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da parte di 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cron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</a:t>
            </a:r>
          </a:p>
        </p:txBody>
      </p:sp>
      <p:sp>
        <p:nvSpPr>
          <p:cNvPr id="48" name="AutoShape 70">
            <a:extLst>
              <a:ext uri="{FF2B5EF4-FFF2-40B4-BE49-F238E27FC236}">
                <a16:creationId xmlns:a16="http://schemas.microsoft.com/office/drawing/2014/main" id="{D16AE6CA-893C-44E1-A771-DF570DD5E4F2}"/>
              </a:ext>
            </a:extLst>
          </p:cNvPr>
          <p:cNvSpPr>
            <a:spLocks/>
          </p:cNvSpPr>
          <p:nvPr/>
        </p:nvSpPr>
        <p:spPr bwMode="auto">
          <a:xfrm>
            <a:off x="4715175" y="2760497"/>
            <a:ext cx="2084693" cy="625438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Ottenimento dei privilegi di flag03</a:t>
            </a:r>
            <a:endParaRPr lang="ru-RU" altLang="ru-RU" sz="1200" b="1" dirty="0">
              <a:solidFill>
                <a:schemeClr val="bg1"/>
              </a:solidFill>
              <a:latin typeface="+mj-lt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14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321866" y="666808"/>
            <a:ext cx="408673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Creiamo un file nella directory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writable.d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 in cui scriviamo il comando /bin/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getflag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. 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8" name="TextBox 13">
            <a:extLst>
              <a:ext uri="{FF2B5EF4-FFF2-40B4-BE49-F238E27FC236}">
                <a16:creationId xmlns:a16="http://schemas.microsoft.com/office/drawing/2014/main" id="{D1ABD708-634C-4FBD-A3C1-FB25CB1E6A9B}"/>
              </a:ext>
            </a:extLst>
          </p:cNvPr>
          <p:cNvSpPr txBox="1"/>
          <p:nvPr/>
        </p:nvSpPr>
        <p:spPr>
          <a:xfrm>
            <a:off x="364801" y="3036905"/>
            <a:ext cx="335223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Attendiamo che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esegua writable.sh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EC10FC3F-6A69-42B4-8C9E-FA69A6E33E82}"/>
              </a:ext>
            </a:extLst>
          </p:cNvPr>
          <p:cNvGrpSpPr/>
          <p:nvPr/>
        </p:nvGrpSpPr>
        <p:grpSpPr>
          <a:xfrm>
            <a:off x="63892" y="4004125"/>
            <a:ext cx="6605468" cy="854414"/>
            <a:chOff x="-6389" y="4360514"/>
            <a:chExt cx="5763130" cy="854456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9E0CD40-0B28-403B-9141-B5450A329EBC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A7E626D-EE8E-4F8C-BAA1-714328A498BC}"/>
                </a:ext>
              </a:extLst>
            </p:cNvPr>
            <p:cNvSpPr txBox="1"/>
            <p:nvPr/>
          </p:nvSpPr>
          <p:spPr>
            <a:xfrm>
              <a:off x="-6389" y="4391097"/>
              <a:ext cx="5668705" cy="5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cat /home/flag03/output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You have successfully executed </a:t>
              </a:r>
              <a:r>
                <a:rPr lang="en-US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getflag</a:t>
              </a:r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on a target account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174830F-AE8F-4729-A0F1-F3A1B19D4EAB}"/>
              </a:ext>
            </a:extLst>
          </p:cNvPr>
          <p:cNvGrpSpPr/>
          <p:nvPr/>
        </p:nvGrpSpPr>
        <p:grpSpPr>
          <a:xfrm>
            <a:off x="35064" y="2242769"/>
            <a:ext cx="6566123" cy="616254"/>
            <a:chOff x="-6389" y="4360514"/>
            <a:chExt cx="5763130" cy="85445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24780373-7661-4DD7-9AD3-2B53DAA03F6B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BE82C5F1-E5FA-4772-A39B-36A284E3FB7A}"/>
                </a:ext>
              </a:extLst>
            </p:cNvPr>
            <p:cNvSpPr txBox="1"/>
            <p:nvPr/>
          </p:nvSpPr>
          <p:spPr>
            <a:xfrm>
              <a:off x="-6389" y="4391097"/>
              <a:ext cx="5478978" cy="725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/bin/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getflag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&gt; /home/flag03/output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 &gt;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/sol3</a:t>
              </a:r>
            </a:p>
          </p:txBody>
        </p:sp>
      </p:grpSp>
      <p:sp>
        <p:nvSpPr>
          <p:cNvPr id="22" name="TextBox 11">
            <a:extLst>
              <a:ext uri="{FF2B5EF4-FFF2-40B4-BE49-F238E27FC236}">
                <a16:creationId xmlns:a16="http://schemas.microsoft.com/office/drawing/2014/main" id="{E1D2B938-3E79-4A20-8EA0-F3ED084ACDE4}"/>
              </a:ext>
            </a:extLst>
          </p:cNvPr>
          <p:cNvSpPr txBox="1"/>
          <p:nvPr/>
        </p:nvSpPr>
        <p:spPr>
          <a:xfrm>
            <a:off x="4253770" y="55678"/>
            <a:ext cx="180735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nostra</a:t>
            </a:r>
          </a:p>
          <a:p>
            <a:pPr algn="ctr"/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strategia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02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8E05D49F-611D-49C1-885C-D33C16247FFF}"/>
              </a:ext>
            </a:extLst>
          </p:cNvPr>
          <p:cNvSpPr/>
          <p:nvPr/>
        </p:nvSpPr>
        <p:spPr>
          <a:xfrm>
            <a:off x="-16748" y="182"/>
            <a:ext cx="6882364" cy="5143499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AA4EDBC-6F94-4922-BE5C-6BC4CF772B4B}"/>
              </a:ext>
            </a:extLst>
          </p:cNvPr>
          <p:cNvSpPr/>
          <p:nvPr/>
        </p:nvSpPr>
        <p:spPr>
          <a:xfrm>
            <a:off x="3360" y="0"/>
            <a:ext cx="6869362" cy="712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65304" y="140534"/>
            <a:ext cx="514753" cy="46166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139060" y="102021"/>
            <a:ext cx="62775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Aggiornamento 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Albero</a:t>
            </a:r>
            <a:r>
              <a:rPr lang="en-US" altLang="ko-KR" sz="2400" b="1" dirty="0">
                <a:solidFill>
                  <a:srgbClr val="D84D4E"/>
                </a:solidFill>
                <a:cs typeface="Arial" pitchFamily="34" charset="0"/>
              </a:rPr>
              <a:t> di 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attacco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6333515" y="4723033"/>
            <a:ext cx="238544" cy="151654"/>
            <a:chOff x="6475870" y="487152"/>
            <a:chExt cx="651459" cy="414164"/>
          </a:xfrm>
          <a:solidFill>
            <a:schemeClr val="bg1">
              <a:alpha val="70000"/>
            </a:schemeClr>
          </a:solidFill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1" name="Line 55">
            <a:extLst>
              <a:ext uri="{FF2B5EF4-FFF2-40B4-BE49-F238E27FC236}">
                <a16:creationId xmlns:a16="http://schemas.microsoft.com/office/drawing/2014/main" id="{AD30837E-937E-483C-8254-828FB5A58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4744" y="1339232"/>
            <a:ext cx="1045495" cy="512618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B004695-8310-4842-8A80-7EC7E5ED484A}"/>
              </a:ext>
            </a:extLst>
          </p:cNvPr>
          <p:cNvSpPr/>
          <p:nvPr/>
        </p:nvSpPr>
        <p:spPr>
          <a:xfrm>
            <a:off x="131303" y="1851850"/>
            <a:ext cx="1948494" cy="1475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altLang="ru-RU" sz="1200" dirty="0">
              <a:solidFill>
                <a:prstClr val="white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Strategie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che non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portano al </a:t>
            </a:r>
          </a:p>
          <a:p>
            <a:pPr lvl="0" algn="ctr"/>
            <a:r>
              <a:rPr lang="it-IT" altLang="ru-RU" sz="1200" dirty="0">
                <a:solidFill>
                  <a:prstClr val="white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successo</a:t>
            </a:r>
            <a:endParaRPr lang="ru-RU" altLang="ru-RU" sz="1200" dirty="0">
              <a:solidFill>
                <a:prstClr val="white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lvl="0"/>
            <a:endParaRPr lang="ru-RU" altLang="ru-RU" sz="1200" dirty="0">
              <a:solidFill>
                <a:prstClr val="white"/>
              </a:solidFill>
            </a:endParaRPr>
          </a:p>
          <a:p>
            <a:pPr algn="ctr"/>
            <a:endParaRPr lang="it-IT" sz="12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47F18C9B-D9D6-488F-BC44-D840FA872C9A}"/>
              </a:ext>
            </a:extLst>
          </p:cNvPr>
          <p:cNvSpPr/>
          <p:nvPr/>
        </p:nvSpPr>
        <p:spPr>
          <a:xfrm>
            <a:off x="1810546" y="3138365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93DE0523-C3AD-4C14-A495-882ECCCA1A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3395" y="1391870"/>
            <a:ext cx="685871" cy="443041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55" name="AutoShape 70">
            <a:extLst>
              <a:ext uri="{FF2B5EF4-FFF2-40B4-BE49-F238E27FC236}">
                <a16:creationId xmlns:a16="http://schemas.microsoft.com/office/drawing/2014/main" id="{C8D545E7-546D-4A56-8AF1-B477110F019C}"/>
              </a:ext>
            </a:extLst>
          </p:cNvPr>
          <p:cNvSpPr>
            <a:spLocks/>
          </p:cNvSpPr>
          <p:nvPr/>
        </p:nvSpPr>
        <p:spPr bwMode="auto">
          <a:xfrm>
            <a:off x="3200506" y="1558742"/>
            <a:ext cx="3365073" cy="684303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endParaRPr lang="it-IT" altLang="ru-RU" sz="12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  Esecuzione </a:t>
            </a:r>
            <a:r>
              <a:rPr lang="it-IT" altLang="ru-RU" u="sng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indiretta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di /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bin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/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getflag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come </a:t>
            </a: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  utente flag03 tramite esecuzione </a:t>
            </a:r>
            <a:r>
              <a:rPr lang="it-IT" altLang="ru-RU" u="sng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indiretta</a:t>
            </a:r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</a:t>
            </a:r>
          </a:p>
          <a:p>
            <a:pPr algn="ctr"/>
            <a:r>
              <a:rPr lang="it-IT" altLang="ru-RU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di </a:t>
            </a:r>
            <a:r>
              <a:rPr lang="it-IT" altLang="ru-RU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writable.sh</a:t>
            </a:r>
            <a:endParaRPr lang="ru-RU" altLang="ru-RU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eaLnBrk="1"/>
            <a:endParaRPr lang="ru-RU" altLang="ru-RU" sz="1200" dirty="0">
              <a:solidFill>
                <a:schemeClr val="bg1"/>
              </a:solidFill>
            </a:endParaRPr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086E3F9D-2228-48E9-AF2F-93A1DE70B7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86004" y="3291765"/>
            <a:ext cx="8831" cy="542922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63" name="AutoShape 74">
            <a:extLst>
              <a:ext uri="{FF2B5EF4-FFF2-40B4-BE49-F238E27FC236}">
                <a16:creationId xmlns:a16="http://schemas.microsoft.com/office/drawing/2014/main" id="{0EB49774-575B-48C9-9520-6574183E7185}"/>
              </a:ext>
            </a:extLst>
          </p:cNvPr>
          <p:cNvSpPr>
            <a:spLocks/>
          </p:cNvSpPr>
          <p:nvPr/>
        </p:nvSpPr>
        <p:spPr bwMode="auto">
          <a:xfrm>
            <a:off x="6309320" y="1995686"/>
            <a:ext cx="260504" cy="243732"/>
          </a:xfrm>
          <a:custGeom>
            <a:avLst/>
            <a:gdLst>
              <a:gd name="T0" fmla="*/ 174511569 w 20652"/>
              <a:gd name="T1" fmla="*/ 173504186 h 20671"/>
              <a:gd name="T2" fmla="*/ 174511569 w 20652"/>
              <a:gd name="T3" fmla="*/ 173504186 h 20671"/>
              <a:gd name="T4" fmla="*/ 174511569 w 20652"/>
              <a:gd name="T5" fmla="*/ 173504186 h 20671"/>
              <a:gd name="T6" fmla="*/ 174511569 w 20652"/>
              <a:gd name="T7" fmla="*/ 173504186 h 206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52" h="20671">
                <a:moveTo>
                  <a:pt x="18381" y="2"/>
                </a:moveTo>
                <a:cubicBezTo>
                  <a:pt x="18292" y="11"/>
                  <a:pt x="18207" y="48"/>
                  <a:pt x="18139" y="113"/>
                </a:cubicBezTo>
                <a:lnTo>
                  <a:pt x="16284" y="1961"/>
                </a:lnTo>
                <a:cubicBezTo>
                  <a:pt x="16249" y="1995"/>
                  <a:pt x="16222" y="2034"/>
                  <a:pt x="16202" y="2078"/>
                </a:cubicBezTo>
                <a:cubicBezTo>
                  <a:pt x="16176" y="2134"/>
                  <a:pt x="16165" y="2196"/>
                  <a:pt x="16169" y="2258"/>
                </a:cubicBezTo>
                <a:lnTo>
                  <a:pt x="16169" y="3867"/>
                </a:lnTo>
                <a:lnTo>
                  <a:pt x="10727" y="9321"/>
                </a:lnTo>
                <a:cubicBezTo>
                  <a:pt x="10342" y="9061"/>
                  <a:pt x="9897" y="8930"/>
                  <a:pt x="9450" y="8930"/>
                </a:cubicBezTo>
                <a:cubicBezTo>
                  <a:pt x="8864" y="8930"/>
                  <a:pt x="8279" y="9154"/>
                  <a:pt x="7832" y="9603"/>
                </a:cubicBezTo>
                <a:cubicBezTo>
                  <a:pt x="6937" y="10499"/>
                  <a:pt x="6937" y="11951"/>
                  <a:pt x="7832" y="12848"/>
                </a:cubicBezTo>
                <a:cubicBezTo>
                  <a:pt x="8726" y="13744"/>
                  <a:pt x="10175" y="13744"/>
                  <a:pt x="11069" y="12848"/>
                </a:cubicBezTo>
                <a:cubicBezTo>
                  <a:pt x="11853" y="12063"/>
                  <a:pt x="11949" y="10851"/>
                  <a:pt x="11360" y="9960"/>
                </a:cubicBezTo>
                <a:lnTo>
                  <a:pt x="16811" y="4496"/>
                </a:lnTo>
                <a:lnTo>
                  <a:pt x="18429" y="4496"/>
                </a:lnTo>
                <a:cubicBezTo>
                  <a:pt x="18482" y="4499"/>
                  <a:pt x="18535" y="4491"/>
                  <a:pt x="18585" y="4473"/>
                </a:cubicBezTo>
                <a:cubicBezTo>
                  <a:pt x="18641" y="4452"/>
                  <a:pt x="18691" y="4419"/>
                  <a:pt x="18732" y="4376"/>
                </a:cubicBezTo>
                <a:lnTo>
                  <a:pt x="20555" y="2507"/>
                </a:lnTo>
                <a:cubicBezTo>
                  <a:pt x="20654" y="2386"/>
                  <a:pt x="20680" y="2220"/>
                  <a:pt x="20622" y="2074"/>
                </a:cubicBezTo>
                <a:cubicBezTo>
                  <a:pt x="20554" y="1904"/>
                  <a:pt x="20387" y="1794"/>
                  <a:pt x="20205" y="1799"/>
                </a:cubicBezTo>
                <a:lnTo>
                  <a:pt x="18834" y="1816"/>
                </a:lnTo>
                <a:lnTo>
                  <a:pt x="18834" y="428"/>
                </a:lnTo>
                <a:cubicBezTo>
                  <a:pt x="18841" y="280"/>
                  <a:pt x="18767" y="140"/>
                  <a:pt x="18641" y="62"/>
                </a:cubicBezTo>
                <a:cubicBezTo>
                  <a:pt x="18561" y="12"/>
                  <a:pt x="18470" y="-7"/>
                  <a:pt x="18381" y="2"/>
                </a:cubicBezTo>
                <a:close/>
                <a:moveTo>
                  <a:pt x="17960" y="1535"/>
                </a:moveTo>
                <a:lnTo>
                  <a:pt x="17960" y="2265"/>
                </a:lnTo>
                <a:cubicBezTo>
                  <a:pt x="17961" y="2361"/>
                  <a:pt x="17992" y="2454"/>
                  <a:pt x="18050" y="2531"/>
                </a:cubicBezTo>
                <a:cubicBezTo>
                  <a:pt x="18140" y="2652"/>
                  <a:pt x="18283" y="2721"/>
                  <a:pt x="18433" y="2718"/>
                </a:cubicBezTo>
                <a:lnTo>
                  <a:pt x="19124" y="2718"/>
                </a:lnTo>
                <a:lnTo>
                  <a:pt x="18236" y="3606"/>
                </a:lnTo>
                <a:lnTo>
                  <a:pt x="17055" y="3604"/>
                </a:lnTo>
                <a:lnTo>
                  <a:pt x="17055" y="2444"/>
                </a:lnTo>
                <a:lnTo>
                  <a:pt x="17960" y="1535"/>
                </a:lnTo>
                <a:close/>
                <a:moveTo>
                  <a:pt x="9423" y="1779"/>
                </a:moveTo>
                <a:cubicBezTo>
                  <a:pt x="7011" y="1779"/>
                  <a:pt x="4600" y="2702"/>
                  <a:pt x="2760" y="4546"/>
                </a:cubicBezTo>
                <a:cubicBezTo>
                  <a:pt x="-920" y="8235"/>
                  <a:pt x="-920" y="14215"/>
                  <a:pt x="2760" y="17904"/>
                </a:cubicBezTo>
                <a:cubicBezTo>
                  <a:pt x="6440" y="21593"/>
                  <a:pt x="12406" y="21593"/>
                  <a:pt x="16086" y="17904"/>
                </a:cubicBezTo>
                <a:cubicBezTo>
                  <a:pt x="19332" y="14650"/>
                  <a:pt x="19713" y="9614"/>
                  <a:pt x="17231" y="5939"/>
                </a:cubicBezTo>
                <a:cubicBezTo>
                  <a:pt x="17077" y="5744"/>
                  <a:pt x="16796" y="5707"/>
                  <a:pt x="16596" y="5855"/>
                </a:cubicBezTo>
                <a:cubicBezTo>
                  <a:pt x="16397" y="6002"/>
                  <a:pt x="16349" y="6280"/>
                  <a:pt x="16488" y="6485"/>
                </a:cubicBezTo>
                <a:cubicBezTo>
                  <a:pt x="18711" y="9788"/>
                  <a:pt x="18375" y="14314"/>
                  <a:pt x="15456" y="17246"/>
                </a:cubicBezTo>
                <a:cubicBezTo>
                  <a:pt x="12143" y="20575"/>
                  <a:pt x="6762" y="20573"/>
                  <a:pt x="3445" y="17246"/>
                </a:cubicBezTo>
                <a:cubicBezTo>
                  <a:pt x="129" y="13920"/>
                  <a:pt x="128" y="8529"/>
                  <a:pt x="3445" y="5204"/>
                </a:cubicBezTo>
                <a:cubicBezTo>
                  <a:pt x="5103" y="3542"/>
                  <a:pt x="7276" y="2711"/>
                  <a:pt x="9450" y="2711"/>
                </a:cubicBezTo>
                <a:cubicBezTo>
                  <a:pt x="11110" y="2710"/>
                  <a:pt x="12768" y="3196"/>
                  <a:pt x="14196" y="4159"/>
                </a:cubicBezTo>
                <a:cubicBezTo>
                  <a:pt x="14466" y="4316"/>
                  <a:pt x="14812" y="4169"/>
                  <a:pt x="14886" y="3865"/>
                </a:cubicBezTo>
                <a:cubicBezTo>
                  <a:pt x="14927" y="3699"/>
                  <a:pt x="14865" y="3524"/>
                  <a:pt x="14729" y="3421"/>
                </a:cubicBezTo>
                <a:cubicBezTo>
                  <a:pt x="13133" y="2329"/>
                  <a:pt x="11279" y="1779"/>
                  <a:pt x="9423" y="1779"/>
                </a:cubicBezTo>
                <a:close/>
                <a:moveTo>
                  <a:pt x="9423" y="5402"/>
                </a:moveTo>
                <a:cubicBezTo>
                  <a:pt x="7936" y="5402"/>
                  <a:pt x="6450" y="5972"/>
                  <a:pt x="5316" y="7108"/>
                </a:cubicBezTo>
                <a:cubicBezTo>
                  <a:pt x="3047" y="9382"/>
                  <a:pt x="3046" y="13069"/>
                  <a:pt x="5316" y="15342"/>
                </a:cubicBezTo>
                <a:cubicBezTo>
                  <a:pt x="7584" y="17613"/>
                  <a:pt x="11257" y="17610"/>
                  <a:pt x="13530" y="15342"/>
                </a:cubicBezTo>
                <a:cubicBezTo>
                  <a:pt x="15305" y="13570"/>
                  <a:pt x="15706" y="10926"/>
                  <a:pt x="14705" y="8761"/>
                </a:cubicBezTo>
                <a:cubicBezTo>
                  <a:pt x="14609" y="8494"/>
                  <a:pt x="14297" y="8377"/>
                  <a:pt x="14049" y="8515"/>
                </a:cubicBezTo>
                <a:cubicBezTo>
                  <a:pt x="13830" y="8638"/>
                  <a:pt x="13753" y="8917"/>
                  <a:pt x="13879" y="9135"/>
                </a:cubicBezTo>
                <a:cubicBezTo>
                  <a:pt x="14728" y="10954"/>
                  <a:pt x="14407" y="13186"/>
                  <a:pt x="12906" y="14689"/>
                </a:cubicBezTo>
                <a:cubicBezTo>
                  <a:pt x="10997" y="16601"/>
                  <a:pt x="7904" y="16601"/>
                  <a:pt x="5995" y="14689"/>
                </a:cubicBezTo>
                <a:cubicBezTo>
                  <a:pt x="4084" y="12776"/>
                  <a:pt x="4082" y="9671"/>
                  <a:pt x="5995" y="7761"/>
                </a:cubicBezTo>
                <a:cubicBezTo>
                  <a:pt x="6950" y="6807"/>
                  <a:pt x="8200" y="6334"/>
                  <a:pt x="9450" y="6327"/>
                </a:cubicBezTo>
                <a:cubicBezTo>
                  <a:pt x="10164" y="6323"/>
                  <a:pt x="10878" y="6471"/>
                  <a:pt x="11541" y="6770"/>
                </a:cubicBezTo>
                <a:cubicBezTo>
                  <a:pt x="11827" y="6915"/>
                  <a:pt x="12170" y="6726"/>
                  <a:pt x="12201" y="6406"/>
                </a:cubicBezTo>
                <a:cubicBezTo>
                  <a:pt x="12218" y="6231"/>
                  <a:pt x="12124" y="6065"/>
                  <a:pt x="11965" y="5990"/>
                </a:cubicBezTo>
                <a:cubicBezTo>
                  <a:pt x="11164" y="5598"/>
                  <a:pt x="10293" y="5402"/>
                  <a:pt x="9423" y="5402"/>
                </a:cubicBezTo>
                <a:close/>
                <a:moveTo>
                  <a:pt x="9450" y="9843"/>
                </a:moveTo>
                <a:cubicBezTo>
                  <a:pt x="9660" y="9843"/>
                  <a:pt x="9869" y="9893"/>
                  <a:pt x="10062" y="9989"/>
                </a:cubicBezTo>
                <a:lnTo>
                  <a:pt x="9148" y="10904"/>
                </a:lnTo>
                <a:cubicBezTo>
                  <a:pt x="8973" y="11080"/>
                  <a:pt x="8973" y="11365"/>
                  <a:pt x="9148" y="11541"/>
                </a:cubicBezTo>
                <a:cubicBezTo>
                  <a:pt x="9324" y="11716"/>
                  <a:pt x="9608" y="11716"/>
                  <a:pt x="9783" y="11541"/>
                </a:cubicBezTo>
                <a:lnTo>
                  <a:pt x="10692" y="10630"/>
                </a:lnTo>
                <a:cubicBezTo>
                  <a:pt x="10937" y="11143"/>
                  <a:pt x="10850" y="11776"/>
                  <a:pt x="10425" y="12202"/>
                </a:cubicBezTo>
                <a:cubicBezTo>
                  <a:pt x="9887" y="12741"/>
                  <a:pt x="9014" y="12741"/>
                  <a:pt x="8476" y="12202"/>
                </a:cubicBezTo>
                <a:cubicBezTo>
                  <a:pt x="7938" y="11662"/>
                  <a:pt x="7938" y="10788"/>
                  <a:pt x="8476" y="10249"/>
                </a:cubicBezTo>
                <a:cubicBezTo>
                  <a:pt x="8745" y="9979"/>
                  <a:pt x="9097" y="9843"/>
                  <a:pt x="9450" y="98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 dirty="0"/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71C49338-BAD8-4CC2-9392-80EC0D43F0F7}"/>
              </a:ext>
            </a:extLst>
          </p:cNvPr>
          <p:cNvGrpSpPr/>
          <p:nvPr/>
        </p:nvGrpSpPr>
        <p:grpSpPr>
          <a:xfrm>
            <a:off x="1491165" y="749644"/>
            <a:ext cx="2561898" cy="655079"/>
            <a:chOff x="7051792" y="589269"/>
            <a:chExt cx="1556320" cy="774418"/>
          </a:xfrm>
        </p:grpSpPr>
        <p:sp>
          <p:nvSpPr>
            <p:cNvPr id="65" name="AutoShape 78">
              <a:extLst>
                <a:ext uri="{FF2B5EF4-FFF2-40B4-BE49-F238E27FC236}">
                  <a16:creationId xmlns:a16="http://schemas.microsoft.com/office/drawing/2014/main" id="{E5045D96-5553-474F-A309-36F591178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792" y="589269"/>
              <a:ext cx="1556320" cy="774418"/>
            </a:xfrm>
            <a:prstGeom prst="roundRect">
              <a:avLst>
                <a:gd name="adj" fmla="val 4921"/>
              </a:avLst>
            </a:prstGeom>
            <a:solidFill>
              <a:srgbClr val="B3DA4D"/>
            </a:solidFill>
            <a:ln w="285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66" name="Text Box 75" descr="Rectangle 111">
              <a:extLst>
                <a:ext uri="{FF2B5EF4-FFF2-40B4-BE49-F238E27FC236}">
                  <a16:creationId xmlns:a16="http://schemas.microsoft.com/office/drawing/2014/main" id="{9F255860-0A20-4A3B-87EB-5A7573D102D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94380" y="757808"/>
              <a:ext cx="943661" cy="436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eaLnBrk="1">
                <a:lnSpc>
                  <a:spcPct val="130000"/>
                </a:lnSpc>
              </a:pPr>
              <a:r>
                <a:rPr lang="it-IT" altLang="ru-RU" sz="1800" b="1" dirty="0">
                  <a:solidFill>
                    <a:srgbClr val="FFFFFF"/>
                  </a:solidFill>
                </a:rPr>
                <a:t>Bandierina</a:t>
              </a:r>
              <a:endParaRPr lang="ru-RU" altLang="ru-RU" sz="1800" b="1" dirty="0">
                <a:solidFill>
                  <a:srgbClr val="FFFFFF"/>
                </a:solidFill>
              </a:endParaRPr>
            </a:p>
          </p:txBody>
        </p:sp>
        <p:pic>
          <p:nvPicPr>
            <p:cNvPr id="67" name="Elemento grafico 66">
              <a:extLst>
                <a:ext uri="{FF2B5EF4-FFF2-40B4-BE49-F238E27FC236}">
                  <a16:creationId xmlns:a16="http://schemas.microsoft.com/office/drawing/2014/main" id="{D3DD25DF-9564-42D0-A6AA-89FDCCD6E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84806" y="711210"/>
              <a:ext cx="460068" cy="555057"/>
            </a:xfrm>
            <a:prstGeom prst="rect">
              <a:avLst/>
            </a:prstGeom>
          </p:spPr>
        </p:pic>
      </p:grpSp>
      <p:sp>
        <p:nvSpPr>
          <p:cNvPr id="31" name="AutoShape 59">
            <a:extLst>
              <a:ext uri="{FF2B5EF4-FFF2-40B4-BE49-F238E27FC236}">
                <a16:creationId xmlns:a16="http://schemas.microsoft.com/office/drawing/2014/main" id="{83DA27E2-3E67-4C60-B58F-61A09CCC84CB}"/>
              </a:ext>
            </a:extLst>
          </p:cNvPr>
          <p:cNvSpPr>
            <a:spLocks/>
          </p:cNvSpPr>
          <p:nvPr/>
        </p:nvSpPr>
        <p:spPr bwMode="auto">
          <a:xfrm flipV="1">
            <a:off x="4809947" y="2257771"/>
            <a:ext cx="1052780" cy="502726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32" name="AutoShape 59">
            <a:extLst>
              <a:ext uri="{FF2B5EF4-FFF2-40B4-BE49-F238E27FC236}">
                <a16:creationId xmlns:a16="http://schemas.microsoft.com/office/drawing/2014/main" id="{567EC622-46E3-467F-BDB7-A8AFF3F54055}"/>
              </a:ext>
            </a:extLst>
          </p:cNvPr>
          <p:cNvSpPr>
            <a:spLocks/>
          </p:cNvSpPr>
          <p:nvPr/>
        </p:nvSpPr>
        <p:spPr bwMode="auto">
          <a:xfrm>
            <a:off x="3404565" y="2265924"/>
            <a:ext cx="1046539" cy="553827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33" name="Oval 60">
            <a:extLst>
              <a:ext uri="{FF2B5EF4-FFF2-40B4-BE49-F238E27FC236}">
                <a16:creationId xmlns:a16="http://schemas.microsoft.com/office/drawing/2014/main" id="{09DA0BA2-2E81-4541-9571-E216C9D23912}"/>
              </a:ext>
            </a:extLst>
          </p:cNvPr>
          <p:cNvSpPr>
            <a:spLocks/>
          </p:cNvSpPr>
          <p:nvPr/>
        </p:nvSpPr>
        <p:spPr bwMode="auto">
          <a:xfrm>
            <a:off x="4419582" y="2316605"/>
            <a:ext cx="433062" cy="348701"/>
          </a:xfrm>
          <a:prstGeom prst="ellipse">
            <a:avLst/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100">
                <a:solidFill>
                  <a:srgbClr val="FFFFFF"/>
                </a:solidFill>
                <a:latin typeface="Impact" panose="020B0806030902050204" pitchFamily="34" charset="0"/>
                <a:cs typeface="+mn-cs"/>
                <a:sym typeface="Impact" panose="020B0806030902050204" pitchFamily="34" charset="0"/>
              </a:rPr>
              <a:t>AND</a:t>
            </a:r>
            <a:endParaRPr lang="ru-RU" altLang="ru-RU" sz="165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36" name="AutoShape 70">
            <a:extLst>
              <a:ext uri="{FF2B5EF4-FFF2-40B4-BE49-F238E27FC236}">
                <a16:creationId xmlns:a16="http://schemas.microsoft.com/office/drawing/2014/main" id="{B1A37DAE-C03D-428D-977A-E1C850C1EED2}"/>
              </a:ext>
            </a:extLst>
          </p:cNvPr>
          <p:cNvSpPr>
            <a:spLocks/>
          </p:cNvSpPr>
          <p:nvPr/>
        </p:nvSpPr>
        <p:spPr bwMode="auto">
          <a:xfrm>
            <a:off x="2158855" y="2755640"/>
            <a:ext cx="2508934" cy="625438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Iniezione di /bin/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getflag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in un file della  cartella 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writable.d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</a:t>
            </a:r>
            <a:endParaRPr lang="ru-RU" altLang="ru-RU" sz="1200" b="1" dirty="0">
              <a:solidFill>
                <a:schemeClr val="bg1"/>
              </a:solidFill>
              <a:latin typeface="+mj-lt"/>
              <a:sym typeface="Impact" panose="020B0806030902050204" pitchFamily="34" charset="0"/>
            </a:endParaRPr>
          </a:p>
        </p:txBody>
      </p:sp>
      <p:sp>
        <p:nvSpPr>
          <p:cNvPr id="40" name="AutoShape 70">
            <a:extLst>
              <a:ext uri="{FF2B5EF4-FFF2-40B4-BE49-F238E27FC236}">
                <a16:creationId xmlns:a16="http://schemas.microsoft.com/office/drawing/2014/main" id="{E4DE2C0C-90D9-4845-8338-024A436572AB}"/>
              </a:ext>
            </a:extLst>
          </p:cNvPr>
          <p:cNvSpPr>
            <a:spLocks/>
          </p:cNvSpPr>
          <p:nvPr/>
        </p:nvSpPr>
        <p:spPr bwMode="auto">
          <a:xfrm>
            <a:off x="2140854" y="3614403"/>
            <a:ext cx="2544936" cy="542921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it-IT" altLang="ru-RU" sz="1200" b="1" dirty="0">
                <a:solidFill>
                  <a:srgbClr val="FFFFFF"/>
                </a:solidFill>
              </a:rPr>
              <a:t>Login come utente </a:t>
            </a:r>
          </a:p>
          <a:p>
            <a:pPr algn="ctr">
              <a:lnSpc>
                <a:spcPct val="130000"/>
              </a:lnSpc>
            </a:pPr>
            <a:r>
              <a:rPr lang="it-IT" altLang="ru-RU" sz="1200" b="1" dirty="0">
                <a:solidFill>
                  <a:srgbClr val="FFFFFF"/>
                </a:solidFill>
              </a:rPr>
              <a:t>Level03</a:t>
            </a:r>
            <a:endParaRPr lang="ru-RU" altLang="ru-RU" sz="1200" b="1" dirty="0">
              <a:solidFill>
                <a:srgbClr val="FFFFFF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BB17D06-B060-47FA-A5C5-275964BCCFD3}"/>
              </a:ext>
            </a:extLst>
          </p:cNvPr>
          <p:cNvSpPr/>
          <p:nvPr/>
        </p:nvSpPr>
        <p:spPr>
          <a:xfrm>
            <a:off x="6406449" y="1485182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25984E36-28D3-4D69-82FD-195A0ADD0472}"/>
              </a:ext>
            </a:extLst>
          </p:cNvPr>
          <p:cNvSpPr/>
          <p:nvPr/>
        </p:nvSpPr>
        <p:spPr>
          <a:xfrm>
            <a:off x="4450353" y="3225021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976D2FB7-46C3-4716-9606-67177FAC6290}"/>
              </a:ext>
            </a:extLst>
          </p:cNvPr>
          <p:cNvSpPr/>
          <p:nvPr/>
        </p:nvSpPr>
        <p:spPr>
          <a:xfrm>
            <a:off x="4518816" y="3987598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6" name="Line 55">
            <a:extLst>
              <a:ext uri="{FF2B5EF4-FFF2-40B4-BE49-F238E27FC236}">
                <a16:creationId xmlns:a16="http://schemas.microsoft.com/office/drawing/2014/main" id="{38156AE1-CD61-4C61-9364-F546BDBA67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2727" y="3348316"/>
            <a:ext cx="8831" cy="542922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47" name="AutoShape 70">
            <a:extLst>
              <a:ext uri="{FF2B5EF4-FFF2-40B4-BE49-F238E27FC236}">
                <a16:creationId xmlns:a16="http://schemas.microsoft.com/office/drawing/2014/main" id="{2F71D2DF-DC12-49C2-B3DE-44DDC7362A5B}"/>
              </a:ext>
            </a:extLst>
          </p:cNvPr>
          <p:cNvSpPr>
            <a:spLocks/>
          </p:cNvSpPr>
          <p:nvPr/>
        </p:nvSpPr>
        <p:spPr bwMode="auto">
          <a:xfrm>
            <a:off x="4745421" y="3614403"/>
            <a:ext cx="2084693" cy="625438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Esecuzione di 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writable.sh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</a:t>
            </a:r>
          </a:p>
          <a:p>
            <a:pPr algn="ctr"/>
            <a:r>
              <a:rPr lang="it-IT" altLang="ru-RU" sz="1200" b="1" dirty="0">
                <a:solidFill>
                  <a:schemeClr val="bg1"/>
                </a:solidFill>
                <a:sym typeface="Impact" panose="020B0806030902050204" pitchFamily="34" charset="0"/>
              </a:rPr>
              <a:t>come utente flag03</a:t>
            </a:r>
            <a:endParaRPr lang="ru-RU" altLang="ru-RU" sz="1200" b="1" dirty="0">
              <a:solidFill>
                <a:schemeClr val="bg1"/>
              </a:solidFill>
              <a:sym typeface="Impact" panose="020B0806030902050204" pitchFamily="34" charset="0"/>
            </a:endParaRPr>
          </a:p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da parte di </a:t>
            </a:r>
            <a:r>
              <a:rPr lang="it-IT" altLang="ru-RU" sz="1200" b="1" dirty="0" err="1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cron</a:t>
            </a:r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 </a:t>
            </a:r>
          </a:p>
        </p:txBody>
      </p:sp>
      <p:sp>
        <p:nvSpPr>
          <p:cNvPr id="48" name="AutoShape 70">
            <a:extLst>
              <a:ext uri="{FF2B5EF4-FFF2-40B4-BE49-F238E27FC236}">
                <a16:creationId xmlns:a16="http://schemas.microsoft.com/office/drawing/2014/main" id="{D16AE6CA-893C-44E1-A771-DF570DD5E4F2}"/>
              </a:ext>
            </a:extLst>
          </p:cNvPr>
          <p:cNvSpPr>
            <a:spLocks/>
          </p:cNvSpPr>
          <p:nvPr/>
        </p:nvSpPr>
        <p:spPr bwMode="auto">
          <a:xfrm>
            <a:off x="4715175" y="2760497"/>
            <a:ext cx="2084693" cy="625438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it-IT" altLang="ru-RU" sz="1200" b="1" dirty="0">
                <a:solidFill>
                  <a:schemeClr val="bg1"/>
                </a:solidFill>
                <a:latin typeface="+mj-lt"/>
                <a:sym typeface="Impact" panose="020B0806030902050204" pitchFamily="34" charset="0"/>
              </a:rPr>
              <a:t>Ottenimento dei privilegi di flag03</a:t>
            </a:r>
            <a:endParaRPr lang="ru-RU" altLang="ru-RU" sz="1200" b="1" dirty="0">
              <a:solidFill>
                <a:schemeClr val="bg1"/>
              </a:solidFill>
              <a:latin typeface="+mj-lt"/>
              <a:sym typeface="Impact" panose="020B080603090205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9BB17D06-B060-47FA-A5C5-275964BCCFD3}"/>
              </a:ext>
            </a:extLst>
          </p:cNvPr>
          <p:cNvSpPr/>
          <p:nvPr/>
        </p:nvSpPr>
        <p:spPr>
          <a:xfrm>
            <a:off x="6656387" y="3219822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9BB17D06-B060-47FA-A5C5-275964BCCFD3}"/>
              </a:ext>
            </a:extLst>
          </p:cNvPr>
          <p:cNvSpPr/>
          <p:nvPr/>
        </p:nvSpPr>
        <p:spPr>
          <a:xfrm>
            <a:off x="6656387" y="4083918"/>
            <a:ext cx="201613" cy="17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52471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1389885"/>
            <a:ext cx="4871362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Il ruolo cruciale lo interpreta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.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Le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di ciascun utente è salvata </a:t>
            </a:r>
          </a:p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come file testuale nella directory</a:t>
            </a:r>
          </a:p>
          <a:p>
            <a:pPr algn="ctr"/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var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spool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crontabs</a:t>
            </a:r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2400" b="1" u="sng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ACCESSIBILE SOLO DA ROOT</a:t>
            </a:r>
          </a:p>
          <a:p>
            <a:endParaRPr lang="it-IT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en-US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019854" y="26789"/>
            <a:ext cx="214806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Commenti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cron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-5680" y="477584"/>
            <a:ext cx="587727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Entriamo come utente nebula e </a:t>
            </a:r>
          </a:p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visualizziamo il contenuto della</a:t>
            </a:r>
          </a:p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directory</a:t>
            </a:r>
          </a:p>
          <a:p>
            <a:endParaRPr lang="it-IT" altLang="ko-KR" sz="2400" b="1" u="sng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en-US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6" name="TextBox 13">
            <a:extLst>
              <a:ext uri="{FF2B5EF4-FFF2-40B4-BE49-F238E27FC236}">
                <a16:creationId xmlns:a16="http://schemas.microsoft.com/office/drawing/2014/main" id="{D1ABD708-634C-4FBD-A3C1-FB25CB1E6A9B}"/>
              </a:ext>
            </a:extLst>
          </p:cNvPr>
          <p:cNvSpPr txBox="1"/>
          <p:nvPr/>
        </p:nvSpPr>
        <p:spPr>
          <a:xfrm>
            <a:off x="188640" y="2582783"/>
            <a:ext cx="50434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Osserviamo il contenuto dei due file:</a:t>
            </a:r>
          </a:p>
          <a:p>
            <a:pPr>
              <a:buFont typeface="Arial" pitchFamily="34" charset="0"/>
              <a:buChar char="•"/>
            </a:pPr>
            <a:r>
              <a:rPr lang="it-IT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/</a:t>
            </a:r>
            <a:r>
              <a:rPr lang="it-IT" altLang="ko-KR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var</a:t>
            </a:r>
            <a:r>
              <a:rPr lang="it-IT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spool</a:t>
            </a:r>
            <a:r>
              <a:rPr lang="it-IT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</a:t>
            </a:r>
            <a:r>
              <a:rPr lang="it-IT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crontabs</a:t>
            </a:r>
            <a:r>
              <a:rPr lang="it-IT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/</a:t>
            </a:r>
            <a:r>
              <a:rPr lang="it-IT" altLang="ko-KR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root</a:t>
            </a:r>
            <a:r>
              <a:rPr lang="it-IT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non ha task </a:t>
            </a:r>
            <a:br>
              <a:rPr lang="it-IT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</a:br>
            <a:r>
              <a:rPr lang="it-IT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schedulati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E174830F-AE8F-4729-A0F1-F3A1B19D4EAB}"/>
              </a:ext>
            </a:extLst>
          </p:cNvPr>
          <p:cNvGrpSpPr/>
          <p:nvPr/>
        </p:nvGrpSpPr>
        <p:grpSpPr>
          <a:xfrm>
            <a:off x="0" y="1707654"/>
            <a:ext cx="6597352" cy="1015636"/>
            <a:chOff x="-6389" y="4360514"/>
            <a:chExt cx="5763130" cy="1010135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24780373-7661-4DD7-9AD3-2B53DAA03F6B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E82C5F1-E5FA-4772-A39B-36A284E3FB7A}"/>
                </a:ext>
              </a:extLst>
            </p:cNvPr>
            <p:cNvSpPr txBox="1"/>
            <p:nvPr/>
          </p:nvSpPr>
          <p:spPr>
            <a:xfrm>
              <a:off x="-6389" y="4391098"/>
              <a:ext cx="5478978" cy="97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sudo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 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var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spool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crontabs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-rw-------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1 flag03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crontab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… flag03</a:t>
              </a:r>
              <a:endParaRPr lang="it-IT" sz="1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</a:endParaRP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-rw-------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1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root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crontab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…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root</a:t>
              </a:r>
              <a:endParaRPr lang="it-IT" sz="1400" dirty="0">
                <a:solidFill>
                  <a:srgbClr val="00FF00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</a:rPr>
                <a:t>  </a:t>
              </a:r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</a:t>
              </a:r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08204" y="0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TextBox 11">
            <a:extLst>
              <a:ext uri="{FF2B5EF4-FFF2-40B4-BE49-F238E27FC236}">
                <a16:creationId xmlns:a16="http://schemas.microsoft.com/office/drawing/2014/main" id="{E58F6E68-591A-4483-9D34-81E6A5B4D444}"/>
              </a:ext>
            </a:extLst>
          </p:cNvPr>
          <p:cNvSpPr txBox="1"/>
          <p:nvPr/>
        </p:nvSpPr>
        <p:spPr>
          <a:xfrm>
            <a:off x="4019854" y="26789"/>
            <a:ext cx="214806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Commenti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cron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ttangolo 22"/>
          <p:cNvSpPr/>
          <p:nvPr/>
        </p:nvSpPr>
        <p:spPr>
          <a:xfrm>
            <a:off x="0" y="771550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Concentriamoci sulla 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crontab</a:t>
            </a: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 di flag03:</a:t>
            </a:r>
          </a:p>
        </p:txBody>
      </p:sp>
      <p:grpSp>
        <p:nvGrpSpPr>
          <p:cNvPr id="9" name="Gruppo 16">
            <a:extLst>
              <a:ext uri="{FF2B5EF4-FFF2-40B4-BE49-F238E27FC236}">
                <a16:creationId xmlns:a16="http://schemas.microsoft.com/office/drawing/2014/main" id="{EC10FC3F-6A69-42B4-8C9E-FA69A6E33E82}"/>
              </a:ext>
            </a:extLst>
          </p:cNvPr>
          <p:cNvGrpSpPr/>
          <p:nvPr/>
        </p:nvGrpSpPr>
        <p:grpSpPr>
          <a:xfrm>
            <a:off x="0" y="1347614"/>
            <a:ext cx="6858000" cy="1368152"/>
            <a:chOff x="-6389" y="4360514"/>
            <a:chExt cx="5763130" cy="854456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9E0CD40-0B28-403B-9141-B5450A329EBC}"/>
                </a:ext>
              </a:extLst>
            </p:cNvPr>
            <p:cNvSpPr/>
            <p:nvPr/>
          </p:nvSpPr>
          <p:spPr>
            <a:xfrm>
              <a:off x="23485" y="4360514"/>
              <a:ext cx="5733256" cy="85445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6A7E626D-EE8E-4F8C-BAA1-714328A498BC}"/>
                </a:ext>
              </a:extLst>
            </p:cNvPr>
            <p:cNvSpPr txBox="1"/>
            <p:nvPr/>
          </p:nvSpPr>
          <p:spPr>
            <a:xfrm>
              <a:off x="-6389" y="4391097"/>
              <a:ext cx="5668706" cy="706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</a:t>
              </a:r>
              <a:r>
                <a:rPr lang="en-US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sudo</a:t>
              </a:r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cat /</a:t>
              </a:r>
              <a:r>
                <a:rPr lang="en-US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var</a:t>
              </a:r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/spool/</a:t>
              </a:r>
              <a:r>
                <a:rPr lang="en-US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</a:t>
              </a:r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</a:t>
              </a:r>
              <a:r>
                <a:rPr lang="en-US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crontabs</a:t>
              </a:r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/flag03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…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…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 m h </a:t>
              </a:r>
              <a:r>
                <a:rPr lang="en-US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dom</a:t>
              </a:r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 </a:t>
              </a:r>
              <a:r>
                <a:rPr lang="en-US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mon</a:t>
              </a:r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 </a:t>
              </a:r>
              <a:r>
                <a:rPr lang="en-US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dow</a:t>
              </a:r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 command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*/3 *  *    *   *    /home/flag03/writable.sh</a:t>
              </a:r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08204" y="0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1" name="TextBox 11">
            <a:extLst>
              <a:ext uri="{FF2B5EF4-FFF2-40B4-BE49-F238E27FC236}">
                <a16:creationId xmlns:a16="http://schemas.microsoft.com/office/drawing/2014/main" id="{39ECB924-F072-4238-8423-761BD01DA01C}"/>
              </a:ext>
            </a:extLst>
          </p:cNvPr>
          <p:cNvSpPr txBox="1"/>
          <p:nvPr/>
        </p:nvSpPr>
        <p:spPr>
          <a:xfrm>
            <a:off x="4015585" y="165120"/>
            <a:ext cx="214806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Crontab di 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flag03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6575" y="629386"/>
            <a:ext cx="6861215" cy="4517151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AA4EDBC-6F94-4922-BE5C-6BC4CF772B4B}"/>
              </a:ext>
            </a:extLst>
          </p:cNvPr>
          <p:cNvSpPr/>
          <p:nvPr/>
        </p:nvSpPr>
        <p:spPr>
          <a:xfrm>
            <a:off x="3360" y="0"/>
            <a:ext cx="6869362" cy="712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65304" y="140534"/>
            <a:ext cx="514753" cy="46166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139060" y="102021"/>
            <a:ext cx="62775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Costruzione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dell’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albero</a:t>
            </a:r>
            <a:r>
              <a:rPr lang="en-US" altLang="ko-KR" sz="2400" b="1" dirty="0">
                <a:solidFill>
                  <a:srgbClr val="D84D4E"/>
                </a:solidFill>
                <a:cs typeface="Arial" pitchFamily="34" charset="0"/>
              </a:rPr>
              <a:t> di 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attacco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6333515" y="4723033"/>
            <a:ext cx="238544" cy="151654"/>
            <a:chOff x="6475870" y="487152"/>
            <a:chExt cx="651459" cy="414164"/>
          </a:xfrm>
          <a:solidFill>
            <a:schemeClr val="bg1">
              <a:alpha val="70000"/>
            </a:schemeClr>
          </a:solidFill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3" name="AutoShape 59">
            <a:extLst>
              <a:ext uri="{FF2B5EF4-FFF2-40B4-BE49-F238E27FC236}">
                <a16:creationId xmlns:a16="http://schemas.microsoft.com/office/drawing/2014/main" id="{2EE4D850-6E5A-4554-BEF6-C089A3511091}"/>
              </a:ext>
            </a:extLst>
          </p:cNvPr>
          <p:cNvSpPr>
            <a:spLocks/>
          </p:cNvSpPr>
          <p:nvPr/>
        </p:nvSpPr>
        <p:spPr bwMode="auto">
          <a:xfrm flipV="1">
            <a:off x="2501052" y="1533289"/>
            <a:ext cx="1052780" cy="502726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94" name="AutoShape 59">
            <a:extLst>
              <a:ext uri="{FF2B5EF4-FFF2-40B4-BE49-F238E27FC236}">
                <a16:creationId xmlns:a16="http://schemas.microsoft.com/office/drawing/2014/main" id="{EB37ECBA-16C2-4B77-A004-7E9C98869BA4}"/>
              </a:ext>
            </a:extLst>
          </p:cNvPr>
          <p:cNvSpPr>
            <a:spLocks/>
          </p:cNvSpPr>
          <p:nvPr/>
        </p:nvSpPr>
        <p:spPr bwMode="auto">
          <a:xfrm>
            <a:off x="1081823" y="3572834"/>
            <a:ext cx="914241" cy="553827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95" name="AutoShape 59">
            <a:extLst>
              <a:ext uri="{FF2B5EF4-FFF2-40B4-BE49-F238E27FC236}">
                <a16:creationId xmlns:a16="http://schemas.microsoft.com/office/drawing/2014/main" id="{1F331175-105B-4D25-987B-BFC0CF6B784F}"/>
              </a:ext>
            </a:extLst>
          </p:cNvPr>
          <p:cNvSpPr>
            <a:spLocks/>
          </p:cNvSpPr>
          <p:nvPr/>
        </p:nvSpPr>
        <p:spPr bwMode="auto">
          <a:xfrm flipV="1">
            <a:off x="2895747" y="3536168"/>
            <a:ext cx="914241" cy="524630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 dirty="0"/>
          </a:p>
        </p:txBody>
      </p:sp>
      <p:sp>
        <p:nvSpPr>
          <p:cNvPr id="96" name="Line 55">
            <a:extLst>
              <a:ext uri="{FF2B5EF4-FFF2-40B4-BE49-F238E27FC236}">
                <a16:creationId xmlns:a16="http://schemas.microsoft.com/office/drawing/2014/main" id="{F382EE47-407D-4B59-AC6E-AF4CB5A7C8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66526" y="2625124"/>
            <a:ext cx="1" cy="622354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97" name="AutoShape 59">
            <a:extLst>
              <a:ext uri="{FF2B5EF4-FFF2-40B4-BE49-F238E27FC236}">
                <a16:creationId xmlns:a16="http://schemas.microsoft.com/office/drawing/2014/main" id="{17597D1C-C01B-45E9-A4A9-2386F36D52D4}"/>
              </a:ext>
            </a:extLst>
          </p:cNvPr>
          <p:cNvSpPr>
            <a:spLocks/>
          </p:cNvSpPr>
          <p:nvPr/>
        </p:nvSpPr>
        <p:spPr bwMode="auto">
          <a:xfrm>
            <a:off x="1095670" y="1541442"/>
            <a:ext cx="1046539" cy="553827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98" name="AutoShape 70">
            <a:extLst>
              <a:ext uri="{FF2B5EF4-FFF2-40B4-BE49-F238E27FC236}">
                <a16:creationId xmlns:a16="http://schemas.microsoft.com/office/drawing/2014/main" id="{39038A13-2A51-4569-8E66-35D3848DDF1E}"/>
              </a:ext>
            </a:extLst>
          </p:cNvPr>
          <p:cNvSpPr>
            <a:spLocks/>
          </p:cNvSpPr>
          <p:nvPr/>
        </p:nvSpPr>
        <p:spPr bwMode="auto">
          <a:xfrm>
            <a:off x="802914" y="850821"/>
            <a:ext cx="5546405" cy="682469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endParaRPr lang="it-IT" altLang="ru-RU" sz="12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algn="ctr"/>
            <a:r>
              <a:rPr lang="it-IT" altLang="ru-RU" sz="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Esecuzione diretta di /bin/</a:t>
            </a:r>
            <a:r>
              <a:rPr lang="it-IT" altLang="ru-RU" sz="2000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getflag</a:t>
            </a:r>
            <a:r>
              <a:rPr lang="it-IT" altLang="ru-RU" sz="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</a:t>
            </a:r>
          </a:p>
          <a:p>
            <a:pPr algn="ctr"/>
            <a:r>
              <a:rPr lang="it-IT" altLang="ru-RU" sz="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come utente flag03</a:t>
            </a:r>
            <a:endParaRPr lang="ru-RU" altLang="ru-RU" sz="2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eaLnBrk="1"/>
            <a:endParaRPr lang="ru-RU" altLang="ru-RU" sz="1200" dirty="0">
              <a:solidFill>
                <a:schemeClr val="bg1"/>
              </a:solidFill>
            </a:endParaRPr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BF19A9C6-724D-4E2B-84FC-045EEF0BF198}"/>
              </a:ext>
            </a:extLst>
          </p:cNvPr>
          <p:cNvGrpSpPr/>
          <p:nvPr/>
        </p:nvGrpSpPr>
        <p:grpSpPr>
          <a:xfrm>
            <a:off x="411665" y="4041765"/>
            <a:ext cx="1699022" cy="634242"/>
            <a:chOff x="397438" y="3494965"/>
            <a:chExt cx="1556319" cy="774418"/>
          </a:xfrm>
        </p:grpSpPr>
        <p:sp>
          <p:nvSpPr>
            <p:cNvPr id="119" name="AutoShape 73">
              <a:extLst>
                <a:ext uri="{FF2B5EF4-FFF2-40B4-BE49-F238E27FC236}">
                  <a16:creationId xmlns:a16="http://schemas.microsoft.com/office/drawing/2014/main" id="{D58B1C6C-EE17-47EC-9E73-E0A43C2B8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38" y="3494965"/>
              <a:ext cx="1556319" cy="774418"/>
            </a:xfrm>
            <a:prstGeom prst="roundRect">
              <a:avLst>
                <a:gd name="adj" fmla="val 4921"/>
              </a:avLst>
            </a:prstGeom>
            <a:solidFill>
              <a:srgbClr val="F86261"/>
            </a:solidFill>
            <a:ln w="31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1" name="Text Box 75" descr="Rectangle 111">
              <a:extLst>
                <a:ext uri="{FF2B5EF4-FFF2-40B4-BE49-F238E27FC236}">
                  <a16:creationId xmlns:a16="http://schemas.microsoft.com/office/drawing/2014/main" id="{A82B9E1E-76EF-4E73-9004-ABEEA189257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9767" y="3618038"/>
              <a:ext cx="1270640" cy="628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130000"/>
                </a:lnSpc>
              </a:pPr>
              <a:r>
                <a:rPr lang="it-IT" altLang="ru-RU" sz="1200" b="1" dirty="0">
                  <a:solidFill>
                    <a:srgbClr val="FFFFFF"/>
                  </a:solidFill>
                </a:rPr>
                <a:t>Richiesta legittima </a:t>
              </a:r>
            </a:p>
            <a:p>
              <a:pPr algn="ctr" eaLnBrk="1">
                <a:lnSpc>
                  <a:spcPct val="130000"/>
                </a:lnSpc>
              </a:pPr>
              <a:r>
                <a:rPr lang="it-IT" altLang="ru-RU" sz="1200" b="1" dirty="0">
                  <a:solidFill>
                    <a:srgbClr val="FFFFFF"/>
                  </a:solidFill>
                </a:rPr>
                <a:t>Password</a:t>
              </a:r>
              <a:endParaRPr lang="ru-RU" altLang="ru-RU" sz="1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C3C8043F-971B-4232-8FF1-289694801418}"/>
              </a:ext>
            </a:extLst>
          </p:cNvPr>
          <p:cNvGrpSpPr/>
          <p:nvPr/>
        </p:nvGrpSpPr>
        <p:grpSpPr>
          <a:xfrm>
            <a:off x="2992102" y="4008262"/>
            <a:ext cx="1675746" cy="639289"/>
            <a:chOff x="502794" y="3533859"/>
            <a:chExt cx="1314772" cy="774418"/>
          </a:xfrm>
        </p:grpSpPr>
        <p:sp>
          <p:nvSpPr>
            <p:cNvPr id="116" name="AutoShape 73">
              <a:extLst>
                <a:ext uri="{FF2B5EF4-FFF2-40B4-BE49-F238E27FC236}">
                  <a16:creationId xmlns:a16="http://schemas.microsoft.com/office/drawing/2014/main" id="{C76457E8-01EC-4614-9663-1E55A7027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7" y="3533859"/>
              <a:ext cx="1178674" cy="774418"/>
            </a:xfrm>
            <a:prstGeom prst="roundRect">
              <a:avLst>
                <a:gd name="adj" fmla="val 4921"/>
              </a:avLst>
            </a:prstGeom>
            <a:solidFill>
              <a:srgbClr val="F86261"/>
            </a:solidFill>
            <a:ln w="31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8" name="Text Box 75" descr="Rectangle 111">
              <a:extLst>
                <a:ext uri="{FF2B5EF4-FFF2-40B4-BE49-F238E27FC236}">
                  <a16:creationId xmlns:a16="http://schemas.microsoft.com/office/drawing/2014/main" id="{6C407ABA-F561-46C9-89C8-DFDE5CA0585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2794" y="3555435"/>
              <a:ext cx="1314772" cy="56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Rottura </a:t>
              </a:r>
            </a:p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Password</a:t>
              </a:r>
              <a:endParaRPr lang="ru-RU" altLang="ru-RU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230772C-5328-4250-B4F0-235B54464E24}"/>
              </a:ext>
            </a:extLst>
          </p:cNvPr>
          <p:cNvGrpSpPr/>
          <p:nvPr/>
        </p:nvGrpSpPr>
        <p:grpSpPr>
          <a:xfrm>
            <a:off x="988824" y="3144416"/>
            <a:ext cx="2997985" cy="597821"/>
            <a:chOff x="1104232" y="3411297"/>
            <a:chExt cx="2012804" cy="820697"/>
          </a:xfrm>
        </p:grpSpPr>
        <p:sp>
          <p:nvSpPr>
            <p:cNvPr id="114" name="AutoShape 73">
              <a:extLst>
                <a:ext uri="{FF2B5EF4-FFF2-40B4-BE49-F238E27FC236}">
                  <a16:creationId xmlns:a16="http://schemas.microsoft.com/office/drawing/2014/main" id="{30237B66-FCFC-4F30-8C06-6E5752B41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251" y="3411297"/>
              <a:ext cx="1963785" cy="774417"/>
            </a:xfrm>
            <a:prstGeom prst="roundRect">
              <a:avLst>
                <a:gd name="adj" fmla="val 4921"/>
              </a:avLst>
            </a:prstGeom>
            <a:solidFill>
              <a:srgbClr val="F86261"/>
            </a:solidFill>
            <a:ln w="31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5" name="Text Box 75" descr="Rectangle 111">
              <a:extLst>
                <a:ext uri="{FF2B5EF4-FFF2-40B4-BE49-F238E27FC236}">
                  <a16:creationId xmlns:a16="http://schemas.microsoft.com/office/drawing/2014/main" id="{7B709535-972C-4886-A025-29DFDE96D50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04232" y="3442224"/>
              <a:ext cx="2012804" cy="789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Ottenimento Password</a:t>
              </a:r>
            </a:p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utente flag03</a:t>
              </a:r>
              <a:endParaRPr lang="ru-RU" altLang="ru-RU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027553BB-C494-4310-83BC-5FDB6CA9CD28}"/>
              </a:ext>
            </a:extLst>
          </p:cNvPr>
          <p:cNvGrpSpPr/>
          <p:nvPr/>
        </p:nvGrpSpPr>
        <p:grpSpPr>
          <a:xfrm>
            <a:off x="690936" y="2039173"/>
            <a:ext cx="1502281" cy="634242"/>
            <a:chOff x="1451551" y="3326576"/>
            <a:chExt cx="1740977" cy="789207"/>
          </a:xfrm>
        </p:grpSpPr>
        <p:sp>
          <p:nvSpPr>
            <p:cNvPr id="112" name="AutoShape 73">
              <a:extLst>
                <a:ext uri="{FF2B5EF4-FFF2-40B4-BE49-F238E27FC236}">
                  <a16:creationId xmlns:a16="http://schemas.microsoft.com/office/drawing/2014/main" id="{B31821DF-D88E-48BA-AFE1-C3B31B0EF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51" y="3326576"/>
              <a:ext cx="1740977" cy="789207"/>
            </a:xfrm>
            <a:prstGeom prst="roundRect">
              <a:avLst>
                <a:gd name="adj" fmla="val 4921"/>
              </a:avLst>
            </a:prstGeom>
            <a:solidFill>
              <a:srgbClr val="F86261"/>
            </a:solidFill>
            <a:ln w="31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3" name="Text Box 75" descr="Rectangle 111">
              <a:extLst>
                <a:ext uri="{FF2B5EF4-FFF2-40B4-BE49-F238E27FC236}">
                  <a16:creationId xmlns:a16="http://schemas.microsoft.com/office/drawing/2014/main" id="{66EF5C18-431B-4756-9CFD-40A1DA586F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67597" y="3396378"/>
              <a:ext cx="1621317" cy="549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Login come </a:t>
              </a:r>
            </a:p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 utente flag03</a:t>
              </a:r>
              <a:endParaRPr lang="ru-RU" altLang="ru-RU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4E3C3ACE-765C-41EB-9FBF-26F6772B0EAC}"/>
              </a:ext>
            </a:extLst>
          </p:cNvPr>
          <p:cNvGrpSpPr/>
          <p:nvPr/>
        </p:nvGrpSpPr>
        <p:grpSpPr>
          <a:xfrm>
            <a:off x="2637314" y="2023200"/>
            <a:ext cx="1502282" cy="652105"/>
            <a:chOff x="1199730" y="3336706"/>
            <a:chExt cx="1813056" cy="789943"/>
          </a:xfrm>
        </p:grpSpPr>
        <p:sp>
          <p:nvSpPr>
            <p:cNvPr id="110" name="AutoShape 73">
              <a:extLst>
                <a:ext uri="{FF2B5EF4-FFF2-40B4-BE49-F238E27FC236}">
                  <a16:creationId xmlns:a16="http://schemas.microsoft.com/office/drawing/2014/main" id="{983A3BB7-6F13-41E4-B9AF-B0FA80170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730" y="3352231"/>
              <a:ext cx="1813056" cy="774418"/>
            </a:xfrm>
            <a:prstGeom prst="roundRect">
              <a:avLst>
                <a:gd name="adj" fmla="val 4921"/>
              </a:avLst>
            </a:prstGeom>
            <a:solidFill>
              <a:srgbClr val="F86261"/>
            </a:solidFill>
            <a:ln w="31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1" name="Text Box 75" descr="Rectangle 111">
              <a:extLst>
                <a:ext uri="{FF2B5EF4-FFF2-40B4-BE49-F238E27FC236}">
                  <a16:creationId xmlns:a16="http://schemas.microsoft.com/office/drawing/2014/main" id="{5942511B-C8AF-4537-BABC-AAAC786AF7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18158" y="3336706"/>
              <a:ext cx="1701463" cy="634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Esecuzione di</a:t>
              </a:r>
            </a:p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 /bin/</a:t>
              </a:r>
              <a:r>
                <a:rPr lang="it-IT" altLang="ru-RU" b="1" dirty="0" err="1">
                  <a:solidFill>
                    <a:srgbClr val="FFFFFF"/>
                  </a:solidFill>
                </a:rPr>
                <a:t>getflag</a:t>
              </a:r>
              <a:endParaRPr lang="ru-RU" altLang="ru-RU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Oval 60">
            <a:extLst>
              <a:ext uri="{FF2B5EF4-FFF2-40B4-BE49-F238E27FC236}">
                <a16:creationId xmlns:a16="http://schemas.microsoft.com/office/drawing/2014/main" id="{F023130C-7F4E-4DB7-BAC9-DE781E99FACE}"/>
              </a:ext>
            </a:extLst>
          </p:cNvPr>
          <p:cNvSpPr>
            <a:spLocks/>
          </p:cNvSpPr>
          <p:nvPr/>
        </p:nvSpPr>
        <p:spPr bwMode="auto">
          <a:xfrm>
            <a:off x="2110687" y="1592123"/>
            <a:ext cx="433062" cy="348701"/>
          </a:xfrm>
          <a:prstGeom prst="ellipse">
            <a:avLst/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165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105" name="Text Box 61" descr="Text Box 3">
            <a:extLst>
              <a:ext uri="{FF2B5EF4-FFF2-40B4-BE49-F238E27FC236}">
                <a16:creationId xmlns:a16="http://schemas.microsoft.com/office/drawing/2014/main" id="{A99B8EEB-3F49-4A56-88AF-A206F5D8FA3F}"/>
              </a:ext>
            </a:extLst>
          </p:cNvPr>
          <p:cNvSpPr txBox="1">
            <a:spLocks/>
          </p:cNvSpPr>
          <p:nvPr/>
        </p:nvSpPr>
        <p:spPr bwMode="auto">
          <a:xfrm>
            <a:off x="2193217" y="1670667"/>
            <a:ext cx="269760" cy="16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it-IT" altLang="ru-RU" sz="11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AND</a:t>
            </a:r>
            <a:endParaRPr lang="ru-RU" altLang="ru-RU" sz="6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215249BC-6C01-4840-9813-184063F23385}"/>
              </a:ext>
            </a:extLst>
          </p:cNvPr>
          <p:cNvGrpSpPr/>
          <p:nvPr/>
        </p:nvGrpSpPr>
        <p:grpSpPr>
          <a:xfrm>
            <a:off x="4743417" y="2557394"/>
            <a:ext cx="1850438" cy="685608"/>
            <a:chOff x="7156279" y="589269"/>
            <a:chExt cx="1451833" cy="690098"/>
          </a:xfrm>
        </p:grpSpPr>
        <p:sp>
          <p:nvSpPr>
            <p:cNvPr id="107" name="AutoShape 78">
              <a:extLst>
                <a:ext uri="{FF2B5EF4-FFF2-40B4-BE49-F238E27FC236}">
                  <a16:creationId xmlns:a16="http://schemas.microsoft.com/office/drawing/2014/main" id="{60B2F4D7-1ACC-4578-B806-FA9BA9F1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279" y="589269"/>
              <a:ext cx="1451833" cy="690098"/>
            </a:xfrm>
            <a:prstGeom prst="roundRect">
              <a:avLst>
                <a:gd name="adj" fmla="val 4921"/>
              </a:avLst>
            </a:prstGeom>
            <a:solidFill>
              <a:srgbClr val="B3DA4D"/>
            </a:solidFill>
            <a:ln w="285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8" name="Text Box 75" descr="Rectangle 111">
              <a:extLst>
                <a:ext uri="{FF2B5EF4-FFF2-40B4-BE49-F238E27FC236}">
                  <a16:creationId xmlns:a16="http://schemas.microsoft.com/office/drawing/2014/main" id="{A920EC0E-8D38-4C81-9C7F-06B2122879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92146" y="747587"/>
              <a:ext cx="963707" cy="30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eaLnBrk="1">
                <a:lnSpc>
                  <a:spcPct val="130000"/>
                </a:lnSpc>
              </a:pPr>
              <a:r>
                <a:rPr lang="it-IT" altLang="ru-RU" sz="1600" b="1" dirty="0">
                  <a:solidFill>
                    <a:srgbClr val="FFFFFF"/>
                  </a:solidFill>
                </a:rPr>
                <a:t>Bandierina</a:t>
              </a:r>
              <a:endParaRPr lang="ru-RU" altLang="ru-RU" sz="1600" b="1" dirty="0">
                <a:solidFill>
                  <a:srgbClr val="FFFFFF"/>
                </a:solidFill>
              </a:endParaRPr>
            </a:p>
          </p:txBody>
        </p:sp>
        <p:pic>
          <p:nvPicPr>
            <p:cNvPr id="109" name="Elemento grafico 108">
              <a:extLst>
                <a:ext uri="{FF2B5EF4-FFF2-40B4-BE49-F238E27FC236}">
                  <a16:creationId xmlns:a16="http://schemas.microsoft.com/office/drawing/2014/main" id="{EF6F66A1-72D0-4EBE-AFBA-75E4D0A0F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4066" y="700095"/>
              <a:ext cx="485507" cy="485508"/>
            </a:xfrm>
            <a:prstGeom prst="rect">
              <a:avLst/>
            </a:prstGeom>
          </p:spPr>
        </p:pic>
      </p:grpSp>
      <p:sp>
        <p:nvSpPr>
          <p:cNvPr id="122" name="AutoShape 74">
            <a:extLst>
              <a:ext uri="{FF2B5EF4-FFF2-40B4-BE49-F238E27FC236}">
                <a16:creationId xmlns:a16="http://schemas.microsoft.com/office/drawing/2014/main" id="{175E36D2-E328-4832-841C-012983E8E664}"/>
              </a:ext>
            </a:extLst>
          </p:cNvPr>
          <p:cNvSpPr>
            <a:spLocks/>
          </p:cNvSpPr>
          <p:nvPr/>
        </p:nvSpPr>
        <p:spPr bwMode="auto">
          <a:xfrm>
            <a:off x="5716018" y="1134622"/>
            <a:ext cx="449286" cy="363606"/>
          </a:xfrm>
          <a:custGeom>
            <a:avLst/>
            <a:gdLst>
              <a:gd name="T0" fmla="*/ 174511569 w 20652"/>
              <a:gd name="T1" fmla="*/ 173504186 h 20671"/>
              <a:gd name="T2" fmla="*/ 174511569 w 20652"/>
              <a:gd name="T3" fmla="*/ 173504186 h 20671"/>
              <a:gd name="T4" fmla="*/ 174511569 w 20652"/>
              <a:gd name="T5" fmla="*/ 173504186 h 20671"/>
              <a:gd name="T6" fmla="*/ 174511569 w 20652"/>
              <a:gd name="T7" fmla="*/ 173504186 h 206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52" h="20671">
                <a:moveTo>
                  <a:pt x="18381" y="2"/>
                </a:moveTo>
                <a:cubicBezTo>
                  <a:pt x="18292" y="11"/>
                  <a:pt x="18207" y="48"/>
                  <a:pt x="18139" y="113"/>
                </a:cubicBezTo>
                <a:lnTo>
                  <a:pt x="16284" y="1961"/>
                </a:lnTo>
                <a:cubicBezTo>
                  <a:pt x="16249" y="1995"/>
                  <a:pt x="16222" y="2034"/>
                  <a:pt x="16202" y="2078"/>
                </a:cubicBezTo>
                <a:cubicBezTo>
                  <a:pt x="16176" y="2134"/>
                  <a:pt x="16165" y="2196"/>
                  <a:pt x="16169" y="2258"/>
                </a:cubicBezTo>
                <a:lnTo>
                  <a:pt x="16169" y="3867"/>
                </a:lnTo>
                <a:lnTo>
                  <a:pt x="10727" y="9321"/>
                </a:lnTo>
                <a:cubicBezTo>
                  <a:pt x="10342" y="9061"/>
                  <a:pt x="9897" y="8930"/>
                  <a:pt x="9450" y="8930"/>
                </a:cubicBezTo>
                <a:cubicBezTo>
                  <a:pt x="8864" y="8930"/>
                  <a:pt x="8279" y="9154"/>
                  <a:pt x="7832" y="9603"/>
                </a:cubicBezTo>
                <a:cubicBezTo>
                  <a:pt x="6937" y="10499"/>
                  <a:pt x="6937" y="11951"/>
                  <a:pt x="7832" y="12848"/>
                </a:cubicBezTo>
                <a:cubicBezTo>
                  <a:pt x="8726" y="13744"/>
                  <a:pt x="10175" y="13744"/>
                  <a:pt x="11069" y="12848"/>
                </a:cubicBezTo>
                <a:cubicBezTo>
                  <a:pt x="11853" y="12063"/>
                  <a:pt x="11949" y="10851"/>
                  <a:pt x="11360" y="9960"/>
                </a:cubicBezTo>
                <a:lnTo>
                  <a:pt x="16811" y="4496"/>
                </a:lnTo>
                <a:lnTo>
                  <a:pt x="18429" y="4496"/>
                </a:lnTo>
                <a:cubicBezTo>
                  <a:pt x="18482" y="4499"/>
                  <a:pt x="18535" y="4491"/>
                  <a:pt x="18585" y="4473"/>
                </a:cubicBezTo>
                <a:cubicBezTo>
                  <a:pt x="18641" y="4452"/>
                  <a:pt x="18691" y="4419"/>
                  <a:pt x="18732" y="4376"/>
                </a:cubicBezTo>
                <a:lnTo>
                  <a:pt x="20555" y="2507"/>
                </a:lnTo>
                <a:cubicBezTo>
                  <a:pt x="20654" y="2386"/>
                  <a:pt x="20680" y="2220"/>
                  <a:pt x="20622" y="2074"/>
                </a:cubicBezTo>
                <a:cubicBezTo>
                  <a:pt x="20554" y="1904"/>
                  <a:pt x="20387" y="1794"/>
                  <a:pt x="20205" y="1799"/>
                </a:cubicBezTo>
                <a:lnTo>
                  <a:pt x="18834" y="1816"/>
                </a:lnTo>
                <a:lnTo>
                  <a:pt x="18834" y="428"/>
                </a:lnTo>
                <a:cubicBezTo>
                  <a:pt x="18841" y="280"/>
                  <a:pt x="18767" y="140"/>
                  <a:pt x="18641" y="62"/>
                </a:cubicBezTo>
                <a:cubicBezTo>
                  <a:pt x="18561" y="12"/>
                  <a:pt x="18470" y="-7"/>
                  <a:pt x="18381" y="2"/>
                </a:cubicBezTo>
                <a:close/>
                <a:moveTo>
                  <a:pt x="17960" y="1535"/>
                </a:moveTo>
                <a:lnTo>
                  <a:pt x="17960" y="2265"/>
                </a:lnTo>
                <a:cubicBezTo>
                  <a:pt x="17961" y="2361"/>
                  <a:pt x="17992" y="2454"/>
                  <a:pt x="18050" y="2531"/>
                </a:cubicBezTo>
                <a:cubicBezTo>
                  <a:pt x="18140" y="2652"/>
                  <a:pt x="18283" y="2721"/>
                  <a:pt x="18433" y="2718"/>
                </a:cubicBezTo>
                <a:lnTo>
                  <a:pt x="19124" y="2718"/>
                </a:lnTo>
                <a:lnTo>
                  <a:pt x="18236" y="3606"/>
                </a:lnTo>
                <a:lnTo>
                  <a:pt x="17055" y="3604"/>
                </a:lnTo>
                <a:lnTo>
                  <a:pt x="17055" y="2444"/>
                </a:lnTo>
                <a:lnTo>
                  <a:pt x="17960" y="1535"/>
                </a:lnTo>
                <a:close/>
                <a:moveTo>
                  <a:pt x="9423" y="1779"/>
                </a:moveTo>
                <a:cubicBezTo>
                  <a:pt x="7011" y="1779"/>
                  <a:pt x="4600" y="2702"/>
                  <a:pt x="2760" y="4546"/>
                </a:cubicBezTo>
                <a:cubicBezTo>
                  <a:pt x="-920" y="8235"/>
                  <a:pt x="-920" y="14215"/>
                  <a:pt x="2760" y="17904"/>
                </a:cubicBezTo>
                <a:cubicBezTo>
                  <a:pt x="6440" y="21593"/>
                  <a:pt x="12406" y="21593"/>
                  <a:pt x="16086" y="17904"/>
                </a:cubicBezTo>
                <a:cubicBezTo>
                  <a:pt x="19332" y="14650"/>
                  <a:pt x="19713" y="9614"/>
                  <a:pt x="17231" y="5939"/>
                </a:cubicBezTo>
                <a:cubicBezTo>
                  <a:pt x="17077" y="5744"/>
                  <a:pt x="16796" y="5707"/>
                  <a:pt x="16596" y="5855"/>
                </a:cubicBezTo>
                <a:cubicBezTo>
                  <a:pt x="16397" y="6002"/>
                  <a:pt x="16349" y="6280"/>
                  <a:pt x="16488" y="6485"/>
                </a:cubicBezTo>
                <a:cubicBezTo>
                  <a:pt x="18711" y="9788"/>
                  <a:pt x="18375" y="14314"/>
                  <a:pt x="15456" y="17246"/>
                </a:cubicBezTo>
                <a:cubicBezTo>
                  <a:pt x="12143" y="20575"/>
                  <a:pt x="6762" y="20573"/>
                  <a:pt x="3445" y="17246"/>
                </a:cubicBezTo>
                <a:cubicBezTo>
                  <a:pt x="129" y="13920"/>
                  <a:pt x="128" y="8529"/>
                  <a:pt x="3445" y="5204"/>
                </a:cubicBezTo>
                <a:cubicBezTo>
                  <a:pt x="5103" y="3542"/>
                  <a:pt x="7276" y="2711"/>
                  <a:pt x="9450" y="2711"/>
                </a:cubicBezTo>
                <a:cubicBezTo>
                  <a:pt x="11110" y="2710"/>
                  <a:pt x="12768" y="3196"/>
                  <a:pt x="14196" y="4159"/>
                </a:cubicBezTo>
                <a:cubicBezTo>
                  <a:pt x="14466" y="4316"/>
                  <a:pt x="14812" y="4169"/>
                  <a:pt x="14886" y="3865"/>
                </a:cubicBezTo>
                <a:cubicBezTo>
                  <a:pt x="14927" y="3699"/>
                  <a:pt x="14865" y="3524"/>
                  <a:pt x="14729" y="3421"/>
                </a:cubicBezTo>
                <a:cubicBezTo>
                  <a:pt x="13133" y="2329"/>
                  <a:pt x="11279" y="1779"/>
                  <a:pt x="9423" y="1779"/>
                </a:cubicBezTo>
                <a:close/>
                <a:moveTo>
                  <a:pt x="9423" y="5402"/>
                </a:moveTo>
                <a:cubicBezTo>
                  <a:pt x="7936" y="5402"/>
                  <a:pt x="6450" y="5972"/>
                  <a:pt x="5316" y="7108"/>
                </a:cubicBezTo>
                <a:cubicBezTo>
                  <a:pt x="3047" y="9382"/>
                  <a:pt x="3046" y="13069"/>
                  <a:pt x="5316" y="15342"/>
                </a:cubicBezTo>
                <a:cubicBezTo>
                  <a:pt x="7584" y="17613"/>
                  <a:pt x="11257" y="17610"/>
                  <a:pt x="13530" y="15342"/>
                </a:cubicBezTo>
                <a:cubicBezTo>
                  <a:pt x="15305" y="13570"/>
                  <a:pt x="15706" y="10926"/>
                  <a:pt x="14705" y="8761"/>
                </a:cubicBezTo>
                <a:cubicBezTo>
                  <a:pt x="14609" y="8494"/>
                  <a:pt x="14297" y="8377"/>
                  <a:pt x="14049" y="8515"/>
                </a:cubicBezTo>
                <a:cubicBezTo>
                  <a:pt x="13830" y="8638"/>
                  <a:pt x="13753" y="8917"/>
                  <a:pt x="13879" y="9135"/>
                </a:cubicBezTo>
                <a:cubicBezTo>
                  <a:pt x="14728" y="10954"/>
                  <a:pt x="14407" y="13186"/>
                  <a:pt x="12906" y="14689"/>
                </a:cubicBezTo>
                <a:cubicBezTo>
                  <a:pt x="10997" y="16601"/>
                  <a:pt x="7904" y="16601"/>
                  <a:pt x="5995" y="14689"/>
                </a:cubicBezTo>
                <a:cubicBezTo>
                  <a:pt x="4084" y="12776"/>
                  <a:pt x="4082" y="9671"/>
                  <a:pt x="5995" y="7761"/>
                </a:cubicBezTo>
                <a:cubicBezTo>
                  <a:pt x="6950" y="6807"/>
                  <a:pt x="8200" y="6334"/>
                  <a:pt x="9450" y="6327"/>
                </a:cubicBezTo>
                <a:cubicBezTo>
                  <a:pt x="10164" y="6323"/>
                  <a:pt x="10878" y="6471"/>
                  <a:pt x="11541" y="6770"/>
                </a:cubicBezTo>
                <a:cubicBezTo>
                  <a:pt x="11827" y="6915"/>
                  <a:pt x="12170" y="6726"/>
                  <a:pt x="12201" y="6406"/>
                </a:cubicBezTo>
                <a:cubicBezTo>
                  <a:pt x="12218" y="6231"/>
                  <a:pt x="12124" y="6065"/>
                  <a:pt x="11965" y="5990"/>
                </a:cubicBezTo>
                <a:cubicBezTo>
                  <a:pt x="11164" y="5598"/>
                  <a:pt x="10293" y="5402"/>
                  <a:pt x="9423" y="5402"/>
                </a:cubicBezTo>
                <a:close/>
                <a:moveTo>
                  <a:pt x="9450" y="9843"/>
                </a:moveTo>
                <a:cubicBezTo>
                  <a:pt x="9660" y="9843"/>
                  <a:pt x="9869" y="9893"/>
                  <a:pt x="10062" y="9989"/>
                </a:cubicBezTo>
                <a:lnTo>
                  <a:pt x="9148" y="10904"/>
                </a:lnTo>
                <a:cubicBezTo>
                  <a:pt x="8973" y="11080"/>
                  <a:pt x="8973" y="11365"/>
                  <a:pt x="9148" y="11541"/>
                </a:cubicBezTo>
                <a:cubicBezTo>
                  <a:pt x="9324" y="11716"/>
                  <a:pt x="9608" y="11716"/>
                  <a:pt x="9783" y="11541"/>
                </a:cubicBezTo>
                <a:lnTo>
                  <a:pt x="10692" y="10630"/>
                </a:lnTo>
                <a:cubicBezTo>
                  <a:pt x="10937" y="11143"/>
                  <a:pt x="10850" y="11776"/>
                  <a:pt x="10425" y="12202"/>
                </a:cubicBezTo>
                <a:cubicBezTo>
                  <a:pt x="9887" y="12741"/>
                  <a:pt x="9014" y="12741"/>
                  <a:pt x="8476" y="12202"/>
                </a:cubicBezTo>
                <a:cubicBezTo>
                  <a:pt x="7938" y="11662"/>
                  <a:pt x="7938" y="10788"/>
                  <a:pt x="8476" y="10249"/>
                </a:cubicBezTo>
                <a:cubicBezTo>
                  <a:pt x="8745" y="9979"/>
                  <a:pt x="9097" y="9843"/>
                  <a:pt x="9450" y="98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41" name="Text Box 75" descr="Rectangle 111">
            <a:extLst>
              <a:ext uri="{FF2B5EF4-FFF2-40B4-BE49-F238E27FC236}">
                <a16:creationId xmlns:a16="http://schemas.microsoft.com/office/drawing/2014/main" id="{4F12E798-285A-44AA-84B1-D1BEAD1E9BA7}"/>
              </a:ext>
            </a:extLst>
          </p:cNvPr>
          <p:cNvSpPr txBox="1">
            <a:spLocks/>
          </p:cNvSpPr>
          <p:nvPr/>
        </p:nvSpPr>
        <p:spPr bwMode="auto">
          <a:xfrm>
            <a:off x="4961963" y="2229693"/>
            <a:ext cx="1409817" cy="52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" tIns="18288" rIns="18288" bIns="18288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 eaLnBrk="1">
              <a:lnSpc>
                <a:spcPct val="130000"/>
              </a:lnSpc>
            </a:pPr>
            <a:r>
              <a:rPr lang="it-IT" altLang="ru-RU" sz="1800" b="1" dirty="0">
                <a:solidFill>
                  <a:srgbClr val="FFFFFF"/>
                </a:solidFill>
              </a:rPr>
              <a:t>Obiettivo</a:t>
            </a:r>
            <a:endParaRPr lang="ru-RU" altLang="ru-RU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15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085916" y="176832"/>
            <a:ext cx="20162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Debolezze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Vulnerabilità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555526"/>
            <a:ext cx="46531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La gestione dei privilegi operata da </a:t>
            </a:r>
            <a:r>
              <a:rPr lang="it-IT" altLang="ko-KR" sz="22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cron</a:t>
            </a:r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</a:t>
            </a:r>
          </a:p>
          <a:p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non può essere considerata come una debolezza</a:t>
            </a:r>
          </a:p>
          <a:p>
            <a:endParaRPr lang="it-IT" altLang="ko-KR" sz="2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È piuttosto da considerarsi come elemento fondamentale per il corretto funzionamento </a:t>
            </a:r>
            <a:b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</a:br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del </a:t>
            </a:r>
            <a:r>
              <a:rPr lang="it-IT" altLang="ko-KR" sz="22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tool</a:t>
            </a:r>
            <a:endParaRPr lang="it-IT" altLang="ko-KR" sz="2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altLang="ko-KR" sz="2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Nei sistemi UNIX moderni funziona ancora così</a:t>
            </a: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3701231"/>
            <a:ext cx="5877272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	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u="sng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en-US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085916" y="176832"/>
            <a:ext cx="20162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Debolezze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Vulnerabilità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3701231"/>
            <a:ext cx="5877272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	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u="sng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en-US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158304" y="1160862"/>
            <a:ext cx="465313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La vulnerabilità del livello è data dall’AND di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due debolezze:</a:t>
            </a:r>
          </a:p>
          <a:p>
            <a:pPr marL="457200" indent="-457200">
              <a:buFont typeface="+mj-lt"/>
              <a:buAutoNum type="arabicPeriod"/>
            </a:pP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La directory </a:t>
            </a:r>
            <a:r>
              <a:rPr lang="it-IT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/home/flag03/</a:t>
            </a:r>
            <a:r>
              <a:rPr lang="it-IT" altLang="ko-KR" sz="20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writable.d</a:t>
            </a:r>
            <a:r>
              <a:rPr lang="it-IT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 </a:t>
            </a:r>
            <a:br>
              <a:rPr lang="it-IT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</a:b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usata per leggere i comandi da eseguire è accessibile in scrittura da tutti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it-IT" altLang="ko-KR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Riguarda l’amministratore del sistema</a:t>
            </a:r>
          </a:p>
          <a:p>
            <a:pPr marL="457200" indent="-457200"/>
            <a:endParaRPr lang="it-IT" altLang="ko-KR" sz="20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 marL="457200" indent="-457200"/>
            <a:endParaRPr lang="it-IT" altLang="ko-KR" sz="20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 marL="457200" indent="-457200"/>
            <a:endParaRPr lang="it-IT" altLang="ko-KR" sz="20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 marL="457200" indent="-457200"/>
            <a:endParaRPr lang="it-IT" altLang="ko-KR" sz="20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 marL="457200" indent="-457200"/>
            <a:r>
              <a:rPr lang="it-IT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https://cwe.mitre.org/data/definitions/276.html</a:t>
            </a:r>
          </a:p>
          <a:p>
            <a:pPr marL="457200" indent="-457200"/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3B31D528-5680-4BDE-9D6B-02389A106773}"/>
              </a:ext>
            </a:extLst>
          </p:cNvPr>
          <p:cNvSpPr/>
          <p:nvPr/>
        </p:nvSpPr>
        <p:spPr>
          <a:xfrm>
            <a:off x="421975" y="3291830"/>
            <a:ext cx="4192422" cy="59528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EBC64566-8D99-48E4-966C-72CD3EBFEDE7}"/>
              </a:ext>
            </a:extLst>
          </p:cNvPr>
          <p:cNvSpPr txBox="1"/>
          <p:nvPr/>
        </p:nvSpPr>
        <p:spPr>
          <a:xfrm>
            <a:off x="504994" y="3346655"/>
            <a:ext cx="414475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2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CWE-276: </a:t>
            </a:r>
            <a:r>
              <a:rPr lang="it-IT" altLang="ko-KR" sz="2200" b="1" dirty="0" err="1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Incorrect</a:t>
            </a:r>
            <a:r>
              <a:rPr lang="it-IT" altLang="ko-KR" sz="22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 Default </a:t>
            </a:r>
            <a:r>
              <a:rPr lang="it-IT" altLang="ko-KR" sz="2200" b="1" dirty="0" err="1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Permissions</a:t>
            </a:r>
            <a:endParaRPr lang="it-IT" altLang="ko-KR" sz="2200" b="1" dirty="0">
              <a:solidFill>
                <a:schemeClr val="accent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5052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085916" y="176832"/>
            <a:ext cx="20162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Debolezze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</a:t>
            </a:r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Vulnerabilità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3701231"/>
            <a:ext cx="5877272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	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u="sng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en-US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158304" y="1160862"/>
            <a:ext cx="46531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t-IT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/home/flag03/writable.sh</a:t>
            </a: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 esegue tutti i comandi elencati nei file di </a:t>
            </a:r>
            <a:r>
              <a:rPr lang="it-IT" altLang="ko-KR" sz="2000" b="1" i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writable.d</a:t>
            </a:r>
            <a:r>
              <a:rPr lang="it-IT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indipendentemente dal proprietario dei file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Riguarda il programmatore sicuro</a:t>
            </a:r>
          </a:p>
          <a:p>
            <a:pPr marL="457200" indent="-457200"/>
            <a:endParaRPr lang="it-IT" altLang="ko-KR" sz="20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 marL="457200" indent="-457200"/>
            <a:endParaRPr lang="it-IT" altLang="ko-KR" sz="20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 marL="457200" indent="-457200"/>
            <a:endParaRPr lang="it-IT" altLang="ko-KR" sz="20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 marL="457200" indent="-457200"/>
            <a:r>
              <a:rPr lang="it-IT" altLang="ko-KR" sz="2000" b="1" i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https://cwe.mitre.org/data/definitions/272.html</a:t>
            </a:r>
          </a:p>
          <a:p>
            <a:pPr marL="457200" indent="-457200"/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3B31D528-5680-4BDE-9D6B-02389A106773}"/>
              </a:ext>
            </a:extLst>
          </p:cNvPr>
          <p:cNvSpPr/>
          <p:nvPr/>
        </p:nvSpPr>
        <p:spPr>
          <a:xfrm>
            <a:off x="327453" y="2580914"/>
            <a:ext cx="4192422" cy="59528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EBC64566-8D99-48E4-966C-72CD3EBFEDE7}"/>
              </a:ext>
            </a:extLst>
          </p:cNvPr>
          <p:cNvSpPr txBox="1"/>
          <p:nvPr/>
        </p:nvSpPr>
        <p:spPr>
          <a:xfrm>
            <a:off x="519100" y="2663112"/>
            <a:ext cx="414475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2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CWE-272: </a:t>
            </a:r>
            <a:r>
              <a:rPr lang="it-IT" altLang="ko-KR" sz="2200" b="1" dirty="0" err="1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Least</a:t>
            </a:r>
            <a:r>
              <a:rPr lang="it-IT" altLang="ko-KR" sz="22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it-IT" altLang="ko-KR" sz="2200" b="1" dirty="0" err="1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Privilage</a:t>
            </a:r>
            <a:r>
              <a:rPr lang="it-IT" altLang="ko-KR" sz="22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it-IT" altLang="ko-KR" sz="2200" b="1" dirty="0" err="1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Violation</a:t>
            </a:r>
            <a:endParaRPr lang="it-IT" altLang="ko-KR" sz="2200" b="1" dirty="0">
              <a:solidFill>
                <a:schemeClr val="accent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8953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061127" y="64601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166852" y="102513"/>
            <a:ext cx="19120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Mitigazioni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debolezze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555526"/>
            <a:ext cx="46531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Per eliminare la vulnerabilità è sufficiente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mitigare anche una sola delle 2 debolezze</a:t>
            </a:r>
          </a:p>
          <a:p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MITIGAZIONE 1: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Rendiamo /home/flag03/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writable.d</a:t>
            </a: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modificabile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solo dall’utente proprietario. </a:t>
            </a: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-387424" y="4922364"/>
            <a:ext cx="5877272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	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u="sng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en-US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16" name="Gruppo 19">
            <a:extLst>
              <a:ext uri="{FF2B5EF4-FFF2-40B4-BE49-F238E27FC236}">
                <a16:creationId xmlns:a16="http://schemas.microsoft.com/office/drawing/2014/main" id="{E174830F-AE8F-4729-A0F1-F3A1B19D4EAB}"/>
              </a:ext>
            </a:extLst>
          </p:cNvPr>
          <p:cNvGrpSpPr/>
          <p:nvPr/>
        </p:nvGrpSpPr>
        <p:grpSpPr>
          <a:xfrm>
            <a:off x="0" y="2571750"/>
            <a:ext cx="6858000" cy="2060802"/>
            <a:chOff x="-6389" y="4360513"/>
            <a:chExt cx="5990820" cy="2265184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4780373-7661-4DD7-9AD3-2B53DAA03F6B}"/>
                </a:ext>
              </a:extLst>
            </p:cNvPr>
            <p:cNvSpPr/>
            <p:nvPr/>
          </p:nvSpPr>
          <p:spPr>
            <a:xfrm>
              <a:off x="23485" y="4360513"/>
              <a:ext cx="5960946" cy="186206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E82C5F1-E5FA-4772-A39B-36A284E3FB7A}"/>
                </a:ext>
              </a:extLst>
            </p:cNvPr>
            <p:cNvSpPr txBox="1"/>
            <p:nvPr/>
          </p:nvSpPr>
          <p:spPr>
            <a:xfrm>
              <a:off x="-6389" y="4391098"/>
              <a:ext cx="5478979" cy="2234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nebula@nebula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sudo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 /home/flag03 |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grep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drwxrwxrwx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2 flag03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flag03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3 2012-08-18 05:24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writable.d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nebula@nebula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sudo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chmod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g-w,o-w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nebula@nebula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sudo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 /home/flag03 |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grep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drwxr-xr-x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2 flag03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flag03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3 2012-08-18 05:24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writable.d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sz="14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</a:rPr>
                <a:t>  </a:t>
              </a:r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11362" y="0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ttangolo 22"/>
          <p:cNvSpPr/>
          <p:nvPr/>
        </p:nvSpPr>
        <p:spPr>
          <a:xfrm>
            <a:off x="150208" y="2695541"/>
            <a:ext cx="40166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VANTAGGI: </a:t>
            </a:r>
          </a:p>
          <a:p>
            <a:pPr>
              <a:buFont typeface="Arial" pitchFamily="34" charset="0"/>
              <a:buChar char="•"/>
            </a:pP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La prima debolezza e la vulnerabilità sono state mitigate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SVANTAGGI:</a:t>
            </a:r>
          </a:p>
          <a:p>
            <a:pPr>
              <a:buFont typeface="Arial" pitchFamily="34" charset="0"/>
              <a:buChar char="•"/>
            </a:pP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Potrebbero essere alterati altri meccanismi di condivisione che sfruttavano 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writable.d</a:t>
            </a:r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3701231"/>
            <a:ext cx="5877272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	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u="sng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en-US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5925327" y="126498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Rettangolo 18"/>
          <p:cNvSpPr/>
          <p:nvPr/>
        </p:nvSpPr>
        <p:spPr>
          <a:xfrm>
            <a:off x="0" y="627534"/>
            <a:ext cx="465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Entriamo come utente level03: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B1D2EFA2-C5D7-426E-A7DF-5BE32DDE6B2B}"/>
              </a:ext>
            </a:extLst>
          </p:cNvPr>
          <p:cNvSpPr txBox="1"/>
          <p:nvPr/>
        </p:nvSpPr>
        <p:spPr>
          <a:xfrm>
            <a:off x="4166852" y="102513"/>
            <a:ext cx="19120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Mitigazioni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debolezze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4" name="Gruppo 19">
            <a:extLst>
              <a:ext uri="{FF2B5EF4-FFF2-40B4-BE49-F238E27FC236}">
                <a16:creationId xmlns:a16="http://schemas.microsoft.com/office/drawing/2014/main" id="{E174830F-AE8F-4729-A0F1-F3A1B19D4EAB}"/>
              </a:ext>
            </a:extLst>
          </p:cNvPr>
          <p:cNvGrpSpPr/>
          <p:nvPr/>
        </p:nvGrpSpPr>
        <p:grpSpPr>
          <a:xfrm>
            <a:off x="0" y="1203598"/>
            <a:ext cx="5877272" cy="1368152"/>
            <a:chOff x="-6389" y="4360513"/>
            <a:chExt cx="5990820" cy="186206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4780373-7661-4DD7-9AD3-2B53DAA03F6B}"/>
                </a:ext>
              </a:extLst>
            </p:cNvPr>
            <p:cNvSpPr/>
            <p:nvPr/>
          </p:nvSpPr>
          <p:spPr>
            <a:xfrm>
              <a:off x="23485" y="4360513"/>
              <a:ext cx="5960946" cy="186206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E82C5F1-E5FA-4772-A39B-36A284E3FB7A}"/>
                </a:ext>
              </a:extLst>
            </p:cNvPr>
            <p:cNvSpPr txBox="1"/>
            <p:nvPr/>
          </p:nvSpPr>
          <p:spPr>
            <a:xfrm>
              <a:off x="-6389" y="4391099"/>
              <a:ext cx="5917420" cy="116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level03@nebula&gt;&gt;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bin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getflag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&gt; /home/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flag03/output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 &gt;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/sol2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bash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: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/sol2: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Permission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denied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11362" y="0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163050B-EB2C-4873-B87A-9B0D2A7A473B}"/>
              </a:ext>
            </a:extLst>
          </p:cNvPr>
          <p:cNvSpPr/>
          <p:nvPr/>
        </p:nvSpPr>
        <p:spPr>
          <a:xfrm>
            <a:off x="4192912" y="3309496"/>
            <a:ext cx="2199922" cy="1753960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18867" y="8084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uppo 19">
            <a:extLst>
              <a:ext uri="{FF2B5EF4-FFF2-40B4-BE49-F238E27FC236}">
                <a16:creationId xmlns:a16="http://schemas.microsoft.com/office/drawing/2014/main" id="{E174830F-AE8F-4729-A0F1-F3A1B19D4EAB}"/>
              </a:ext>
            </a:extLst>
          </p:cNvPr>
          <p:cNvGrpSpPr/>
          <p:nvPr/>
        </p:nvGrpSpPr>
        <p:grpSpPr>
          <a:xfrm>
            <a:off x="118867" y="1510043"/>
            <a:ext cx="5478343" cy="2936100"/>
            <a:chOff x="-6388" y="4360514"/>
            <a:chExt cx="5990819" cy="2088443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4780373-7661-4DD7-9AD3-2B53DAA03F6B}"/>
                </a:ext>
              </a:extLst>
            </p:cNvPr>
            <p:cNvSpPr/>
            <p:nvPr/>
          </p:nvSpPr>
          <p:spPr>
            <a:xfrm>
              <a:off x="23485" y="4360514"/>
              <a:ext cx="5960946" cy="208688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E82C5F1-E5FA-4772-A39B-36A284E3FB7A}"/>
                </a:ext>
              </a:extLst>
            </p:cNvPr>
            <p:cNvSpPr txBox="1"/>
            <p:nvPr/>
          </p:nvSpPr>
          <p:spPr>
            <a:xfrm>
              <a:off x="-6388" y="4391100"/>
              <a:ext cx="5982103" cy="2057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nebula@nebula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sudo nano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writable.sh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PS_EUID=$(ps –C writable.sh –o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euid|awk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‘FNR == 2’)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for i in /home/flag03/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writable.d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/* ; do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UID_OWNER=$(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ls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–n "$i"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|awk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‘{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print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$3}’)</a:t>
              </a: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if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["$PS_EUID" = "$UID_OWNER" ];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then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	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ulimit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–t 5;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bash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–x "$i")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rm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–f "$i"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else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echo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mismatch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&gt;&gt;/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tmp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/test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done</a:t>
              </a:r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</a:rPr>
                <a:t>  </a:t>
              </a:r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</a:t>
              </a: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5965336" y="126270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Rettangolo 18"/>
          <p:cNvSpPr/>
          <p:nvPr/>
        </p:nvSpPr>
        <p:spPr>
          <a:xfrm>
            <a:off x="0" y="483518"/>
            <a:ext cx="5013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MITIGAZIONE 2: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-&gt;Facciamo in modo che 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writable.sh</a:t>
            </a: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legga solo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file il cui proprietario è 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PS_EUID</a:t>
            </a:r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8AFCB978-AB8D-4311-A554-F84DE33979A2}"/>
              </a:ext>
            </a:extLst>
          </p:cNvPr>
          <p:cNvSpPr txBox="1"/>
          <p:nvPr/>
        </p:nvSpPr>
        <p:spPr>
          <a:xfrm>
            <a:off x="4166852" y="102513"/>
            <a:ext cx="19120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Mitigazioni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Debolezze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F9DB514-796B-4FE1-B278-F9F6BFEE8332}"/>
              </a:ext>
            </a:extLst>
          </p:cNvPr>
          <p:cNvCxnSpPr>
            <a:cxnSpLocks/>
          </p:cNvCxnSpPr>
          <p:nvPr/>
        </p:nvCxnSpPr>
        <p:spPr>
          <a:xfrm flipH="1" flipV="1">
            <a:off x="5433389" y="1940465"/>
            <a:ext cx="664128" cy="1293607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1">
            <a:extLst>
              <a:ext uri="{FF2B5EF4-FFF2-40B4-BE49-F238E27FC236}">
                <a16:creationId xmlns:a16="http://schemas.microsoft.com/office/drawing/2014/main" id="{7FDC92D3-2661-47F7-A7F3-E3838B191668}"/>
              </a:ext>
            </a:extLst>
          </p:cNvPr>
          <p:cNvSpPr/>
          <p:nvPr/>
        </p:nvSpPr>
        <p:spPr>
          <a:xfrm>
            <a:off x="4192912" y="4805449"/>
            <a:ext cx="2566033" cy="276584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0016 w 1258070"/>
              <a:gd name="connsiteY0" fmla="*/ 0 h 720955"/>
              <a:gd name="connsiteX1" fmla="*/ 1258070 w 1258070"/>
              <a:gd name="connsiteY1" fmla="*/ 3088 h 720955"/>
              <a:gd name="connsiteX2" fmla="*/ 1084934 w 1258070"/>
              <a:gd name="connsiteY2" fmla="*/ 720955 h 720955"/>
              <a:gd name="connsiteX3" fmla="*/ 0 w 1258070"/>
              <a:gd name="connsiteY3" fmla="*/ 684440 h 720955"/>
              <a:gd name="connsiteX4" fmla="*/ 120016 w 1258070"/>
              <a:gd name="connsiteY4" fmla="*/ 0 h 720955"/>
              <a:gd name="connsiteX0" fmla="*/ 117707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17707 w 1258070"/>
              <a:gd name="connsiteY4" fmla="*/ 0 h 728893"/>
              <a:gd name="connsiteX0" fmla="*/ 121171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21171 w 1258070"/>
              <a:gd name="connsiteY4" fmla="*/ 0 h 72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070" h="728893">
                <a:moveTo>
                  <a:pt x="121171" y="0"/>
                </a:moveTo>
                <a:lnTo>
                  <a:pt x="1258070" y="11026"/>
                </a:lnTo>
                <a:lnTo>
                  <a:pt x="1084934" y="728893"/>
                </a:lnTo>
                <a:lnTo>
                  <a:pt x="0" y="692378"/>
                </a:lnTo>
                <a:lnTo>
                  <a:pt x="121171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F20A158-B54B-4D05-BCE7-D9663EC8DE09}"/>
              </a:ext>
            </a:extLst>
          </p:cNvPr>
          <p:cNvSpPr/>
          <p:nvPr/>
        </p:nvSpPr>
        <p:spPr>
          <a:xfrm>
            <a:off x="4435475" y="3163318"/>
            <a:ext cx="2323470" cy="163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b="1" dirty="0">
                <a:solidFill>
                  <a:prstClr val="black"/>
                </a:solidFill>
              </a:rPr>
              <a:t>Leggo l’EUID del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processo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11362" y="0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163050B-EB2C-4873-B87A-9B0D2A7A473B}"/>
              </a:ext>
            </a:extLst>
          </p:cNvPr>
          <p:cNvSpPr/>
          <p:nvPr/>
        </p:nvSpPr>
        <p:spPr>
          <a:xfrm>
            <a:off x="4192912" y="3309496"/>
            <a:ext cx="2199922" cy="1753960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18867" y="8084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" name="Gruppo 19">
            <a:extLst>
              <a:ext uri="{FF2B5EF4-FFF2-40B4-BE49-F238E27FC236}">
                <a16:creationId xmlns:a16="http://schemas.microsoft.com/office/drawing/2014/main" id="{E174830F-AE8F-4729-A0F1-F3A1B19D4EAB}"/>
              </a:ext>
            </a:extLst>
          </p:cNvPr>
          <p:cNvGrpSpPr/>
          <p:nvPr/>
        </p:nvGrpSpPr>
        <p:grpSpPr>
          <a:xfrm>
            <a:off x="118867" y="1510043"/>
            <a:ext cx="5478343" cy="2936100"/>
            <a:chOff x="-6388" y="4360514"/>
            <a:chExt cx="5990819" cy="2088443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4780373-7661-4DD7-9AD3-2B53DAA03F6B}"/>
                </a:ext>
              </a:extLst>
            </p:cNvPr>
            <p:cNvSpPr/>
            <p:nvPr/>
          </p:nvSpPr>
          <p:spPr>
            <a:xfrm>
              <a:off x="23485" y="4360514"/>
              <a:ext cx="5960946" cy="208688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E82C5F1-E5FA-4772-A39B-36A284E3FB7A}"/>
                </a:ext>
              </a:extLst>
            </p:cNvPr>
            <p:cNvSpPr txBox="1"/>
            <p:nvPr/>
          </p:nvSpPr>
          <p:spPr>
            <a:xfrm>
              <a:off x="-6388" y="4391100"/>
              <a:ext cx="5982103" cy="2057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nebula@nebula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sudo nano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writable.sh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PS_EUID=$(ps –C writable.sh –o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euid|awk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‘FNR == 2’)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for i in /home/flag03/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writable.d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/* ; do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UID_OWNER=$(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ls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–n "$i"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|awk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‘{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print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$3}’)</a:t>
              </a: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if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["$PS_EUID" = "$UID_OWNER" ];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then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	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ulimit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–t 5;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bash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–x "$i")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rm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–f "$i"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else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echo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mismatch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&gt;&gt;/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tmp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/test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done</a:t>
              </a:r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</a:rPr>
                <a:t>  </a:t>
              </a:r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</a:t>
              </a:r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5965336" y="126270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Rettangolo 18"/>
          <p:cNvSpPr/>
          <p:nvPr/>
        </p:nvSpPr>
        <p:spPr>
          <a:xfrm>
            <a:off x="0" y="483518"/>
            <a:ext cx="5013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MITIGAZIONE 2: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-&gt;Facciamo in modo che 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writable.sh</a:t>
            </a: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legga solo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file il cui proprietario è 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PS_EUID</a:t>
            </a:r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8AFCB978-AB8D-4311-A554-F84DE33979A2}"/>
              </a:ext>
            </a:extLst>
          </p:cNvPr>
          <p:cNvSpPr txBox="1"/>
          <p:nvPr/>
        </p:nvSpPr>
        <p:spPr>
          <a:xfrm>
            <a:off x="4166852" y="102513"/>
            <a:ext cx="19120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Mitigazioni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Debolezze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F9DB514-796B-4FE1-B278-F9F6BFEE8332}"/>
              </a:ext>
            </a:extLst>
          </p:cNvPr>
          <p:cNvCxnSpPr>
            <a:cxnSpLocks/>
          </p:cNvCxnSpPr>
          <p:nvPr/>
        </p:nvCxnSpPr>
        <p:spPr>
          <a:xfrm flipH="1" flipV="1">
            <a:off x="5229200" y="2571751"/>
            <a:ext cx="1008112" cy="576063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1">
            <a:extLst>
              <a:ext uri="{FF2B5EF4-FFF2-40B4-BE49-F238E27FC236}">
                <a16:creationId xmlns:a16="http://schemas.microsoft.com/office/drawing/2014/main" id="{7FDC92D3-2661-47F7-A7F3-E3838B191668}"/>
              </a:ext>
            </a:extLst>
          </p:cNvPr>
          <p:cNvSpPr/>
          <p:nvPr/>
        </p:nvSpPr>
        <p:spPr>
          <a:xfrm>
            <a:off x="4192912" y="4805449"/>
            <a:ext cx="2566033" cy="276584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0016 w 1258070"/>
              <a:gd name="connsiteY0" fmla="*/ 0 h 720955"/>
              <a:gd name="connsiteX1" fmla="*/ 1258070 w 1258070"/>
              <a:gd name="connsiteY1" fmla="*/ 3088 h 720955"/>
              <a:gd name="connsiteX2" fmla="*/ 1084934 w 1258070"/>
              <a:gd name="connsiteY2" fmla="*/ 720955 h 720955"/>
              <a:gd name="connsiteX3" fmla="*/ 0 w 1258070"/>
              <a:gd name="connsiteY3" fmla="*/ 684440 h 720955"/>
              <a:gd name="connsiteX4" fmla="*/ 120016 w 1258070"/>
              <a:gd name="connsiteY4" fmla="*/ 0 h 720955"/>
              <a:gd name="connsiteX0" fmla="*/ 117707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17707 w 1258070"/>
              <a:gd name="connsiteY4" fmla="*/ 0 h 728893"/>
              <a:gd name="connsiteX0" fmla="*/ 121171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21171 w 1258070"/>
              <a:gd name="connsiteY4" fmla="*/ 0 h 72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070" h="728893">
                <a:moveTo>
                  <a:pt x="121171" y="0"/>
                </a:moveTo>
                <a:lnTo>
                  <a:pt x="1258070" y="11026"/>
                </a:lnTo>
                <a:lnTo>
                  <a:pt x="1084934" y="728893"/>
                </a:lnTo>
                <a:lnTo>
                  <a:pt x="0" y="692378"/>
                </a:lnTo>
                <a:lnTo>
                  <a:pt x="121171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F20A158-B54B-4D05-BCE7-D9663EC8DE09}"/>
              </a:ext>
            </a:extLst>
          </p:cNvPr>
          <p:cNvSpPr/>
          <p:nvPr/>
        </p:nvSpPr>
        <p:spPr>
          <a:xfrm>
            <a:off x="4435475" y="3163318"/>
            <a:ext cx="2323470" cy="163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b="1" dirty="0">
                <a:solidFill>
                  <a:prstClr val="black"/>
                </a:solidFill>
              </a:rPr>
              <a:t>Leggo il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proprietario del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file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11362" y="0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163050B-EB2C-4873-B87A-9B0D2A7A473B}"/>
              </a:ext>
            </a:extLst>
          </p:cNvPr>
          <p:cNvSpPr/>
          <p:nvPr/>
        </p:nvSpPr>
        <p:spPr>
          <a:xfrm>
            <a:off x="4192912" y="3309496"/>
            <a:ext cx="2199922" cy="1753960"/>
          </a:xfrm>
          <a:prstGeom prst="rect">
            <a:avLst/>
          </a:prstGeom>
          <a:solidFill>
            <a:srgbClr val="D84D4E"/>
          </a:solidFill>
          <a:ln>
            <a:solidFill>
              <a:srgbClr val="AD3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18867" y="8084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" name="Gruppo 19">
            <a:extLst>
              <a:ext uri="{FF2B5EF4-FFF2-40B4-BE49-F238E27FC236}">
                <a16:creationId xmlns:a16="http://schemas.microsoft.com/office/drawing/2014/main" id="{E174830F-AE8F-4729-A0F1-F3A1B19D4EAB}"/>
              </a:ext>
            </a:extLst>
          </p:cNvPr>
          <p:cNvGrpSpPr/>
          <p:nvPr/>
        </p:nvGrpSpPr>
        <p:grpSpPr>
          <a:xfrm>
            <a:off x="118867" y="1510043"/>
            <a:ext cx="5478343" cy="2936100"/>
            <a:chOff x="-6388" y="4360514"/>
            <a:chExt cx="5990819" cy="2088443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4780373-7661-4DD7-9AD3-2B53DAA03F6B}"/>
                </a:ext>
              </a:extLst>
            </p:cNvPr>
            <p:cNvSpPr/>
            <p:nvPr/>
          </p:nvSpPr>
          <p:spPr>
            <a:xfrm>
              <a:off x="23485" y="4360514"/>
              <a:ext cx="5960946" cy="208688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E82C5F1-E5FA-4772-A39B-36A284E3FB7A}"/>
                </a:ext>
              </a:extLst>
            </p:cNvPr>
            <p:cNvSpPr txBox="1"/>
            <p:nvPr/>
          </p:nvSpPr>
          <p:spPr>
            <a:xfrm>
              <a:off x="-6388" y="4391100"/>
              <a:ext cx="5982103" cy="2057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nebula@nebula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&gt;&gt; sudo nano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writable.sh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PS_EUID=$(ps –C writable.sh –o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euid|awk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‘FNR == 2’)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for i in /home/flag03/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writable.d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/* ; do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UID_OWNER=$(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ls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–n "$i"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|awk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‘{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print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$3}’)</a:t>
              </a:r>
            </a:p>
            <a:p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if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["$PS_EUID" = "$UID_OWNER" ];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then</a:t>
              </a:r>
              <a:endParaRPr lang="it-IT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	(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ulimit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–t 5;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bash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–x "$i")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rm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–f "$i"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else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echo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mismatch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&gt;&gt;/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tmp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/test</a:t>
              </a:r>
            </a:p>
            <a:p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fi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</a:p>
            <a:p>
              <a:r>
                <a:rPr lang="it-IT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done</a:t>
              </a:r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</a:rPr>
                <a:t>  </a:t>
              </a:r>
              <a:r>
                <a:rPr lang="it-IT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</a:t>
              </a:r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5965336" y="126270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Rettangolo 18"/>
          <p:cNvSpPr/>
          <p:nvPr/>
        </p:nvSpPr>
        <p:spPr>
          <a:xfrm>
            <a:off x="0" y="483518"/>
            <a:ext cx="5013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MITIGAZIONE 2: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-&gt;Facciamo in modo che 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writable.sh</a:t>
            </a: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legga solo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file il cui proprietario è 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PS_EUID</a:t>
            </a:r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8AFCB978-AB8D-4311-A554-F84DE33979A2}"/>
              </a:ext>
            </a:extLst>
          </p:cNvPr>
          <p:cNvSpPr txBox="1"/>
          <p:nvPr/>
        </p:nvSpPr>
        <p:spPr>
          <a:xfrm>
            <a:off x="4166852" y="102513"/>
            <a:ext cx="19120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Mitigazioni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Debolezze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F9DB514-796B-4FE1-B278-F9F6BFEE8332}"/>
              </a:ext>
            </a:extLst>
          </p:cNvPr>
          <p:cNvCxnSpPr>
            <a:cxnSpLocks/>
          </p:cNvCxnSpPr>
          <p:nvPr/>
        </p:nvCxnSpPr>
        <p:spPr>
          <a:xfrm flipH="1" flipV="1">
            <a:off x="4725144" y="3003799"/>
            <a:ext cx="1368152" cy="144015"/>
          </a:xfrm>
          <a:prstGeom prst="straightConnector1">
            <a:avLst/>
          </a:prstGeom>
          <a:ln w="1905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1">
            <a:extLst>
              <a:ext uri="{FF2B5EF4-FFF2-40B4-BE49-F238E27FC236}">
                <a16:creationId xmlns:a16="http://schemas.microsoft.com/office/drawing/2014/main" id="{7FDC92D3-2661-47F7-A7F3-E3838B191668}"/>
              </a:ext>
            </a:extLst>
          </p:cNvPr>
          <p:cNvSpPr/>
          <p:nvPr/>
        </p:nvSpPr>
        <p:spPr>
          <a:xfrm>
            <a:off x="4192912" y="4805449"/>
            <a:ext cx="2566033" cy="276584"/>
          </a:xfrm>
          <a:custGeom>
            <a:avLst/>
            <a:gdLst>
              <a:gd name="connsiteX0" fmla="*/ 0 w 949072"/>
              <a:gd name="connsiteY0" fmla="*/ 0 h 508061"/>
              <a:gd name="connsiteX1" fmla="*/ 949072 w 949072"/>
              <a:gd name="connsiteY1" fmla="*/ 0 h 508061"/>
              <a:gd name="connsiteX2" fmla="*/ 949072 w 949072"/>
              <a:gd name="connsiteY2" fmla="*/ 508061 h 508061"/>
              <a:gd name="connsiteX3" fmla="*/ 0 w 949072"/>
              <a:gd name="connsiteY3" fmla="*/ 508061 h 508061"/>
              <a:gd name="connsiteX4" fmla="*/ 0 w 949072"/>
              <a:gd name="connsiteY4" fmla="*/ 0 h 508061"/>
              <a:gd name="connsiteX0" fmla="*/ 179070 w 1128142"/>
              <a:gd name="connsiteY0" fmla="*/ 0 h 508061"/>
              <a:gd name="connsiteX1" fmla="*/ 1128142 w 1128142"/>
              <a:gd name="connsiteY1" fmla="*/ 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2286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3362 w 1128142"/>
              <a:gd name="connsiteY1" fmla="*/ 15240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1128142"/>
              <a:gd name="connsiteY0" fmla="*/ 0 h 508061"/>
              <a:gd name="connsiteX1" fmla="*/ 987326 w 1128142"/>
              <a:gd name="connsiteY1" fmla="*/ 3559 h 508061"/>
              <a:gd name="connsiteX2" fmla="*/ 1128142 w 1128142"/>
              <a:gd name="connsiteY2" fmla="*/ 508061 h 508061"/>
              <a:gd name="connsiteX3" fmla="*/ 0 w 1128142"/>
              <a:gd name="connsiteY3" fmla="*/ 504251 h 508061"/>
              <a:gd name="connsiteX4" fmla="*/ 179070 w 1128142"/>
              <a:gd name="connsiteY4" fmla="*/ 0 h 508061"/>
              <a:gd name="connsiteX0" fmla="*/ 179070 w 987326"/>
              <a:gd name="connsiteY0" fmla="*/ 0 h 515848"/>
              <a:gd name="connsiteX1" fmla="*/ 987326 w 987326"/>
              <a:gd name="connsiteY1" fmla="*/ 3559 h 515848"/>
              <a:gd name="connsiteX2" fmla="*/ 856605 w 987326"/>
              <a:gd name="connsiteY2" fmla="*/ 515848 h 515848"/>
              <a:gd name="connsiteX3" fmla="*/ 0 w 987326"/>
              <a:gd name="connsiteY3" fmla="*/ 504251 h 515848"/>
              <a:gd name="connsiteX4" fmla="*/ 179070 w 987326"/>
              <a:gd name="connsiteY4" fmla="*/ 0 h 515848"/>
              <a:gd name="connsiteX0" fmla="*/ 87897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7897 w 987326"/>
              <a:gd name="connsiteY4" fmla="*/ 335 h 512289"/>
              <a:gd name="connsiteX0" fmla="*/ 89879 w 987326"/>
              <a:gd name="connsiteY0" fmla="*/ 335 h 512289"/>
              <a:gd name="connsiteX1" fmla="*/ 987326 w 987326"/>
              <a:gd name="connsiteY1" fmla="*/ 0 h 512289"/>
              <a:gd name="connsiteX2" fmla="*/ 856605 w 987326"/>
              <a:gd name="connsiteY2" fmla="*/ 512289 h 512289"/>
              <a:gd name="connsiteX3" fmla="*/ 0 w 987326"/>
              <a:gd name="connsiteY3" fmla="*/ 500692 h 512289"/>
              <a:gd name="connsiteX4" fmla="*/ 89879 w 987326"/>
              <a:gd name="connsiteY4" fmla="*/ 335 h 512289"/>
              <a:gd name="connsiteX0" fmla="*/ 400660 w 987326"/>
              <a:gd name="connsiteY0" fmla="*/ 0 h 979175"/>
              <a:gd name="connsiteX1" fmla="*/ 987326 w 987326"/>
              <a:gd name="connsiteY1" fmla="*/ 466886 h 979175"/>
              <a:gd name="connsiteX2" fmla="*/ 856605 w 987326"/>
              <a:gd name="connsiteY2" fmla="*/ 979175 h 979175"/>
              <a:gd name="connsiteX3" fmla="*/ 0 w 987326"/>
              <a:gd name="connsiteY3" fmla="*/ 967578 h 979175"/>
              <a:gd name="connsiteX4" fmla="*/ 400660 w 987326"/>
              <a:gd name="connsiteY4" fmla="*/ 0 h 979175"/>
              <a:gd name="connsiteX0" fmla="*/ 400660 w 1317135"/>
              <a:gd name="connsiteY0" fmla="*/ 6565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400660 w 1317135"/>
              <a:gd name="connsiteY4" fmla="*/ 6565 h 985740"/>
              <a:gd name="connsiteX0" fmla="*/ 181845 w 1317135"/>
              <a:gd name="connsiteY0" fmla="*/ 12794 h 985740"/>
              <a:gd name="connsiteX1" fmla="*/ 1317135 w 1317135"/>
              <a:gd name="connsiteY1" fmla="*/ 0 h 985740"/>
              <a:gd name="connsiteX2" fmla="*/ 856605 w 1317135"/>
              <a:gd name="connsiteY2" fmla="*/ 985740 h 985740"/>
              <a:gd name="connsiteX3" fmla="*/ 0 w 1317135"/>
              <a:gd name="connsiteY3" fmla="*/ 974143 h 985740"/>
              <a:gd name="connsiteX4" fmla="*/ 181845 w 1317135"/>
              <a:gd name="connsiteY4" fmla="*/ 12794 h 985740"/>
              <a:gd name="connsiteX0" fmla="*/ 181845 w 1317135"/>
              <a:gd name="connsiteY0" fmla="*/ 0 h 997864"/>
              <a:gd name="connsiteX1" fmla="*/ 1317135 w 1317135"/>
              <a:gd name="connsiteY1" fmla="*/ 12124 h 997864"/>
              <a:gd name="connsiteX2" fmla="*/ 856605 w 1317135"/>
              <a:gd name="connsiteY2" fmla="*/ 997864 h 997864"/>
              <a:gd name="connsiteX3" fmla="*/ 0 w 1317135"/>
              <a:gd name="connsiteY3" fmla="*/ 986267 h 997864"/>
              <a:gd name="connsiteX4" fmla="*/ 181845 w 1317135"/>
              <a:gd name="connsiteY4" fmla="*/ 0 h 997864"/>
              <a:gd name="connsiteX0" fmla="*/ 181845 w 1304450"/>
              <a:gd name="connsiteY0" fmla="*/ 6565 h 1004429"/>
              <a:gd name="connsiteX1" fmla="*/ 1304450 w 1304450"/>
              <a:gd name="connsiteY1" fmla="*/ 0 h 1004429"/>
              <a:gd name="connsiteX2" fmla="*/ 856605 w 1304450"/>
              <a:gd name="connsiteY2" fmla="*/ 1004429 h 1004429"/>
              <a:gd name="connsiteX3" fmla="*/ 0 w 1304450"/>
              <a:gd name="connsiteY3" fmla="*/ 992832 h 1004429"/>
              <a:gd name="connsiteX4" fmla="*/ 181845 w 1304450"/>
              <a:gd name="connsiteY4" fmla="*/ 6565 h 1004429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126160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304450"/>
              <a:gd name="connsiteY0" fmla="*/ 6565 h 1029347"/>
              <a:gd name="connsiteX1" fmla="*/ 1304450 w 1304450"/>
              <a:gd name="connsiteY1" fmla="*/ 0 h 1029347"/>
              <a:gd name="connsiteX2" fmla="*/ 1084934 w 1304450"/>
              <a:gd name="connsiteY2" fmla="*/ 1029347 h 1029347"/>
              <a:gd name="connsiteX3" fmla="*/ 0 w 1304450"/>
              <a:gd name="connsiteY3" fmla="*/ 992832 h 1029347"/>
              <a:gd name="connsiteX4" fmla="*/ 181845 w 1304450"/>
              <a:gd name="connsiteY4" fmla="*/ 6565 h 1029347"/>
              <a:gd name="connsiteX0" fmla="*/ 181845 w 1250539"/>
              <a:gd name="connsiteY0" fmla="*/ 0 h 1022782"/>
              <a:gd name="connsiteX1" fmla="*/ 1250539 w 1250539"/>
              <a:gd name="connsiteY1" fmla="*/ 279997 h 1022782"/>
              <a:gd name="connsiteX2" fmla="*/ 1084934 w 1250539"/>
              <a:gd name="connsiteY2" fmla="*/ 1022782 h 1022782"/>
              <a:gd name="connsiteX3" fmla="*/ 0 w 1250539"/>
              <a:gd name="connsiteY3" fmla="*/ 986267 h 1022782"/>
              <a:gd name="connsiteX4" fmla="*/ 181845 w 1250539"/>
              <a:gd name="connsiteY4" fmla="*/ 0 h 1022782"/>
              <a:gd name="connsiteX0" fmla="*/ 127934 w 1250539"/>
              <a:gd name="connsiteY0" fmla="*/ 12795 h 742785"/>
              <a:gd name="connsiteX1" fmla="*/ 1250539 w 1250539"/>
              <a:gd name="connsiteY1" fmla="*/ 0 h 742785"/>
              <a:gd name="connsiteX2" fmla="*/ 1084934 w 1250539"/>
              <a:gd name="connsiteY2" fmla="*/ 742785 h 742785"/>
              <a:gd name="connsiteX3" fmla="*/ 0 w 1250539"/>
              <a:gd name="connsiteY3" fmla="*/ 706270 h 742785"/>
              <a:gd name="connsiteX4" fmla="*/ 127934 w 1250539"/>
              <a:gd name="connsiteY4" fmla="*/ 12795 h 742785"/>
              <a:gd name="connsiteX0" fmla="*/ 127934 w 1256881"/>
              <a:gd name="connsiteY0" fmla="*/ 0 h 729990"/>
              <a:gd name="connsiteX1" fmla="*/ 1256881 w 1256881"/>
              <a:gd name="connsiteY1" fmla="*/ 12123 h 729990"/>
              <a:gd name="connsiteX2" fmla="*/ 1084934 w 1256881"/>
              <a:gd name="connsiteY2" fmla="*/ 729990 h 729990"/>
              <a:gd name="connsiteX3" fmla="*/ 0 w 1256881"/>
              <a:gd name="connsiteY3" fmla="*/ 693475 h 729990"/>
              <a:gd name="connsiteX4" fmla="*/ 127934 w 1256881"/>
              <a:gd name="connsiteY4" fmla="*/ 0 h 729990"/>
              <a:gd name="connsiteX0" fmla="*/ 127934 w 1260052"/>
              <a:gd name="connsiteY0" fmla="*/ 0 h 729990"/>
              <a:gd name="connsiteX1" fmla="*/ 1260052 w 1260052"/>
              <a:gd name="connsiteY1" fmla="*/ 12123 h 729990"/>
              <a:gd name="connsiteX2" fmla="*/ 1084934 w 1260052"/>
              <a:gd name="connsiteY2" fmla="*/ 729990 h 729990"/>
              <a:gd name="connsiteX3" fmla="*/ 0 w 1260052"/>
              <a:gd name="connsiteY3" fmla="*/ 693475 h 729990"/>
              <a:gd name="connsiteX4" fmla="*/ 127934 w 1260052"/>
              <a:gd name="connsiteY4" fmla="*/ 0 h 729990"/>
              <a:gd name="connsiteX0" fmla="*/ 126943 w 1260052"/>
              <a:gd name="connsiteY0" fmla="*/ 1504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26943 w 1260052"/>
              <a:gd name="connsiteY4" fmla="*/ 1504 h 717867"/>
              <a:gd name="connsiteX0" fmla="*/ 141808 w 1260052"/>
              <a:gd name="connsiteY0" fmla="*/ 46280 h 717867"/>
              <a:gd name="connsiteX1" fmla="*/ 1260052 w 1260052"/>
              <a:gd name="connsiteY1" fmla="*/ 0 h 717867"/>
              <a:gd name="connsiteX2" fmla="*/ 1084934 w 1260052"/>
              <a:gd name="connsiteY2" fmla="*/ 717867 h 717867"/>
              <a:gd name="connsiteX3" fmla="*/ 0 w 1260052"/>
              <a:gd name="connsiteY3" fmla="*/ 681352 h 717867"/>
              <a:gd name="connsiteX4" fmla="*/ 141808 w 1260052"/>
              <a:gd name="connsiteY4" fmla="*/ 46280 h 717867"/>
              <a:gd name="connsiteX0" fmla="*/ 126943 w 1260052"/>
              <a:gd name="connsiteY0" fmla="*/ 0 h 718309"/>
              <a:gd name="connsiteX1" fmla="*/ 1260052 w 1260052"/>
              <a:gd name="connsiteY1" fmla="*/ 442 h 718309"/>
              <a:gd name="connsiteX2" fmla="*/ 1084934 w 1260052"/>
              <a:gd name="connsiteY2" fmla="*/ 718309 h 718309"/>
              <a:gd name="connsiteX3" fmla="*/ 0 w 1260052"/>
              <a:gd name="connsiteY3" fmla="*/ 681794 h 718309"/>
              <a:gd name="connsiteX4" fmla="*/ 126943 w 1260052"/>
              <a:gd name="connsiteY4" fmla="*/ 0 h 718309"/>
              <a:gd name="connsiteX0" fmla="*/ 126943 w 1254106"/>
              <a:gd name="connsiteY0" fmla="*/ 0 h 718309"/>
              <a:gd name="connsiteX1" fmla="*/ 1254106 w 1254106"/>
              <a:gd name="connsiteY1" fmla="*/ 19910 h 718309"/>
              <a:gd name="connsiteX2" fmla="*/ 1084934 w 1254106"/>
              <a:gd name="connsiteY2" fmla="*/ 718309 h 718309"/>
              <a:gd name="connsiteX3" fmla="*/ 0 w 1254106"/>
              <a:gd name="connsiteY3" fmla="*/ 681794 h 718309"/>
              <a:gd name="connsiteX4" fmla="*/ 126943 w 1254106"/>
              <a:gd name="connsiteY4" fmla="*/ 0 h 718309"/>
              <a:gd name="connsiteX0" fmla="*/ 126943 w 1258070"/>
              <a:gd name="connsiteY0" fmla="*/ 0 h 718309"/>
              <a:gd name="connsiteX1" fmla="*/ 1258070 w 1258070"/>
              <a:gd name="connsiteY1" fmla="*/ 442 h 718309"/>
              <a:gd name="connsiteX2" fmla="*/ 1084934 w 1258070"/>
              <a:gd name="connsiteY2" fmla="*/ 718309 h 718309"/>
              <a:gd name="connsiteX3" fmla="*/ 0 w 1258070"/>
              <a:gd name="connsiteY3" fmla="*/ 681794 h 718309"/>
              <a:gd name="connsiteX4" fmla="*/ 126943 w 1258070"/>
              <a:gd name="connsiteY4" fmla="*/ 0 h 718309"/>
              <a:gd name="connsiteX0" fmla="*/ 120016 w 1258070"/>
              <a:gd name="connsiteY0" fmla="*/ 0 h 720955"/>
              <a:gd name="connsiteX1" fmla="*/ 1258070 w 1258070"/>
              <a:gd name="connsiteY1" fmla="*/ 3088 h 720955"/>
              <a:gd name="connsiteX2" fmla="*/ 1084934 w 1258070"/>
              <a:gd name="connsiteY2" fmla="*/ 720955 h 720955"/>
              <a:gd name="connsiteX3" fmla="*/ 0 w 1258070"/>
              <a:gd name="connsiteY3" fmla="*/ 684440 h 720955"/>
              <a:gd name="connsiteX4" fmla="*/ 120016 w 1258070"/>
              <a:gd name="connsiteY4" fmla="*/ 0 h 720955"/>
              <a:gd name="connsiteX0" fmla="*/ 117707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17707 w 1258070"/>
              <a:gd name="connsiteY4" fmla="*/ 0 h 728893"/>
              <a:gd name="connsiteX0" fmla="*/ 121171 w 1258070"/>
              <a:gd name="connsiteY0" fmla="*/ 0 h 728893"/>
              <a:gd name="connsiteX1" fmla="*/ 1258070 w 1258070"/>
              <a:gd name="connsiteY1" fmla="*/ 11026 h 728893"/>
              <a:gd name="connsiteX2" fmla="*/ 1084934 w 1258070"/>
              <a:gd name="connsiteY2" fmla="*/ 728893 h 728893"/>
              <a:gd name="connsiteX3" fmla="*/ 0 w 1258070"/>
              <a:gd name="connsiteY3" fmla="*/ 692378 h 728893"/>
              <a:gd name="connsiteX4" fmla="*/ 121171 w 1258070"/>
              <a:gd name="connsiteY4" fmla="*/ 0 h 72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070" h="728893">
                <a:moveTo>
                  <a:pt x="121171" y="0"/>
                </a:moveTo>
                <a:lnTo>
                  <a:pt x="1258070" y="11026"/>
                </a:lnTo>
                <a:lnTo>
                  <a:pt x="1084934" y="728893"/>
                </a:lnTo>
                <a:lnTo>
                  <a:pt x="0" y="692378"/>
                </a:lnTo>
                <a:lnTo>
                  <a:pt x="121171" y="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8F20A158-B54B-4D05-BCE7-D9663EC8DE09}"/>
              </a:ext>
            </a:extLst>
          </p:cNvPr>
          <p:cNvSpPr/>
          <p:nvPr/>
        </p:nvSpPr>
        <p:spPr>
          <a:xfrm>
            <a:off x="4435475" y="3163318"/>
            <a:ext cx="2323470" cy="163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b="1" dirty="0">
                <a:solidFill>
                  <a:prstClr val="black"/>
                </a:solidFill>
              </a:rPr>
              <a:t>Eseguo il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contenuto del file 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solo se i due valori</a:t>
            </a:r>
          </a:p>
          <a:p>
            <a:pPr lvl="0" algn="ctr"/>
            <a:r>
              <a:rPr lang="it-IT" b="1" dirty="0">
                <a:solidFill>
                  <a:prstClr val="black"/>
                </a:solidFill>
              </a:rPr>
              <a:t>combaciano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14906" y="0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0" y="3266063"/>
            <a:ext cx="5877272" cy="1877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	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u="sng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it-IT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endParaRPr lang="en-US" altLang="ko-KR" sz="2400" b="1" i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5925327" y="126498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Rettangolo 18"/>
          <p:cNvSpPr/>
          <p:nvPr/>
        </p:nvSpPr>
        <p:spPr>
          <a:xfrm>
            <a:off x="0" y="627534"/>
            <a:ext cx="465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Entriamo come utente level03: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B1D2EFA2-C5D7-426E-A7DF-5BE32DDE6B2B}"/>
              </a:ext>
            </a:extLst>
          </p:cNvPr>
          <p:cNvSpPr txBox="1"/>
          <p:nvPr/>
        </p:nvSpPr>
        <p:spPr>
          <a:xfrm>
            <a:off x="4166852" y="102513"/>
            <a:ext cx="19120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Mitigazioni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debolezze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9" name="Gruppo 19">
            <a:extLst>
              <a:ext uri="{FF2B5EF4-FFF2-40B4-BE49-F238E27FC236}">
                <a16:creationId xmlns:a16="http://schemas.microsoft.com/office/drawing/2014/main" id="{E174830F-AE8F-4729-A0F1-F3A1B19D4EAB}"/>
              </a:ext>
            </a:extLst>
          </p:cNvPr>
          <p:cNvGrpSpPr/>
          <p:nvPr/>
        </p:nvGrpSpPr>
        <p:grpSpPr>
          <a:xfrm>
            <a:off x="0" y="1203598"/>
            <a:ext cx="5805264" cy="1622911"/>
            <a:chOff x="-6389" y="4360513"/>
            <a:chExt cx="5917421" cy="2208796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4780373-7661-4DD7-9AD3-2B53DAA03F6B}"/>
                </a:ext>
              </a:extLst>
            </p:cNvPr>
            <p:cNvSpPr/>
            <p:nvPr/>
          </p:nvSpPr>
          <p:spPr>
            <a:xfrm>
              <a:off x="23485" y="4360513"/>
              <a:ext cx="5887547" cy="137204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E82C5F1-E5FA-4772-A39B-36A284E3FB7A}"/>
                </a:ext>
              </a:extLst>
            </p:cNvPr>
            <p:cNvSpPr txBox="1"/>
            <p:nvPr/>
          </p:nvSpPr>
          <p:spPr>
            <a:xfrm>
              <a:off x="-6389" y="4391099"/>
              <a:ext cx="5917420" cy="2178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level03@nebula&gt;&gt;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echo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bin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getflag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&gt; /home/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flag03/output</a:t>
              </a:r>
              <a:r>
                <a:rPr lang="it-IT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 &gt;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/sol2</a:t>
              </a: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level03@nebula&gt;&gt;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–l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-rw-rw-r–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1 level03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level03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… sol2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0" y="2427734"/>
            <a:ext cx="5013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Attendiamo che 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writable.sh</a:t>
            </a: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venga eseguito da 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cron</a:t>
            </a: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In seguito controlliamo il contenuto del file /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tmp</a:t>
            </a:r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/test </a:t>
            </a:r>
          </a:p>
          <a:p>
            <a:r>
              <a:rPr lang="it-IT" altLang="ko-KR" sz="20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e il contenuto della cartella /home/flag03/</a:t>
            </a:r>
            <a:r>
              <a:rPr lang="it-IT" altLang="ko-KR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writable.d</a:t>
            </a:r>
            <a:endParaRPr lang="it-IT" altLang="ko-KR" sz="20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27" name="Gruppo 19">
            <a:extLst>
              <a:ext uri="{FF2B5EF4-FFF2-40B4-BE49-F238E27FC236}">
                <a16:creationId xmlns:a16="http://schemas.microsoft.com/office/drawing/2014/main" id="{E174830F-AE8F-4729-A0F1-F3A1B19D4EAB}"/>
              </a:ext>
            </a:extLst>
          </p:cNvPr>
          <p:cNvGrpSpPr/>
          <p:nvPr/>
        </p:nvGrpSpPr>
        <p:grpSpPr>
          <a:xfrm>
            <a:off x="0" y="3504734"/>
            <a:ext cx="5805264" cy="1407469"/>
            <a:chOff x="-6389" y="4360515"/>
            <a:chExt cx="5917421" cy="1915579"/>
          </a:xfrm>
        </p:grpSpPr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24780373-7661-4DD7-9AD3-2B53DAA03F6B}"/>
                </a:ext>
              </a:extLst>
            </p:cNvPr>
            <p:cNvSpPr/>
            <p:nvPr/>
          </p:nvSpPr>
          <p:spPr>
            <a:xfrm>
              <a:off x="23485" y="4360515"/>
              <a:ext cx="5887547" cy="137205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BE82C5F1-E5FA-4772-A39B-36A284E3FB7A}"/>
                </a:ext>
              </a:extLst>
            </p:cNvPr>
            <p:cNvSpPr txBox="1"/>
            <p:nvPr/>
          </p:nvSpPr>
          <p:spPr>
            <a:xfrm>
              <a:off x="-6389" y="4391102"/>
              <a:ext cx="5917420" cy="188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level03@nebula&gt;&gt;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cat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tmp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/test</a:t>
              </a:r>
            </a:p>
            <a:p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mismatch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level03@nebula&gt;&gt; 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ls</a:t>
              </a:r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/home/flag03/</a:t>
              </a:r>
              <a:r>
                <a:rPr lang="it-IT" altLang="ko-K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writable.d</a:t>
              </a:r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r>
                <a:rPr lang="it-IT" altLang="ko-KR" sz="1400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sol2</a:t>
              </a:r>
            </a:p>
            <a:p>
              <a:endParaRPr lang="it-IT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endParaRPr lang="it-IT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11362" y="0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ttangolo 22"/>
          <p:cNvSpPr/>
          <p:nvPr/>
        </p:nvSpPr>
        <p:spPr>
          <a:xfrm>
            <a:off x="158304" y="808005"/>
            <a:ext cx="41512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8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VANTAGGI: </a:t>
            </a:r>
          </a:p>
          <a:p>
            <a:pPr>
              <a:buFont typeface="Arial" pitchFamily="34" charset="0"/>
              <a:buChar char="•"/>
            </a:pPr>
            <a:r>
              <a:rPr lang="it-IT" altLang="ko-KR" sz="28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La seconda debolezza e la vulnerabilità sono state mitigate</a:t>
            </a:r>
          </a:p>
          <a:p>
            <a:endParaRPr lang="it-IT" altLang="ko-KR" sz="28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it-IT" altLang="ko-KR" sz="28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Resta inalterata la possibilità di condividere file tra i vari utenti per altri scopi</a:t>
            </a: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5949900" y="122532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71E0EA1D-3810-47BC-8DE3-DD3D2327BF47}"/>
              </a:ext>
            </a:extLst>
          </p:cNvPr>
          <p:cNvSpPr txBox="1"/>
          <p:nvPr/>
        </p:nvSpPr>
        <p:spPr>
          <a:xfrm>
            <a:off x="4166852" y="102513"/>
            <a:ext cx="19120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Mitigazioni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pPr algn="ctr"/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debolezze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7"/>
            <a:ext cx="3044378" cy="5195743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73648" y="101646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extBox 11">
            <a:extLst>
              <a:ext uri="{FF2B5EF4-FFF2-40B4-BE49-F238E27FC236}">
                <a16:creationId xmlns:a16="http://schemas.microsoft.com/office/drawing/2014/main" id="{5F0850A3-7E2D-446F-83CA-A8404E467FC0}"/>
              </a:ext>
            </a:extLst>
          </p:cNvPr>
          <p:cNvSpPr txBox="1"/>
          <p:nvPr/>
        </p:nvSpPr>
        <p:spPr>
          <a:xfrm>
            <a:off x="4180919" y="84346"/>
            <a:ext cx="220273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Richiesta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3200" b="1" dirty="0">
                <a:solidFill>
                  <a:srgbClr val="D84D4E"/>
                </a:solidFill>
                <a:cs typeface="Arial" pitchFamily="34" charset="0"/>
              </a:rPr>
              <a:t>password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69587F9-51B5-4BAD-BD6E-88916E5ABE08}"/>
              </a:ext>
            </a:extLst>
          </p:cNvPr>
          <p:cNvSpPr/>
          <p:nvPr/>
        </p:nvSpPr>
        <p:spPr>
          <a:xfrm>
            <a:off x="70975" y="3377120"/>
            <a:ext cx="3798358" cy="121323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156913" y="678760"/>
            <a:ext cx="3972806" cy="38164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A chi si potrebbe chiedere la password </a:t>
            </a:r>
          </a:p>
          <a:p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dell’account  flag03 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Al legittimo proprietario </a:t>
            </a:r>
          </a:p>
          <a:p>
            <a:endParaRPr lang="it-IT" altLang="ko-KR" sz="2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Il legittimo proprietario sarebbe disposto a darci la password?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NO! Altrimenti che sfida sarebbe?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altLang="ko-KR" sz="2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22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Si deduce che la richiesta legittima della password non è una strada percorribile </a:t>
            </a:r>
            <a:endParaRPr lang="en-US" altLang="ko-KR" sz="2200" b="1" dirty="0">
              <a:solidFill>
                <a:schemeClr val="accent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29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-11362" y="0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ttangolo 22"/>
          <p:cNvSpPr/>
          <p:nvPr/>
        </p:nvSpPr>
        <p:spPr>
          <a:xfrm>
            <a:off x="0" y="483518"/>
            <a:ext cx="41512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Abbiamo risolto la terza sfida di Nebula sfruttando la funzionalità del processo di sistema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cron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e le debolezza presenti in </a:t>
            </a:r>
            <a:r>
              <a:rPr lang="it-IT" altLang="ko-KR" sz="2400" b="1" dirty="0" err="1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writable.d</a:t>
            </a:r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 e writable.sh.</a:t>
            </a: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endParaRPr lang="it-IT" altLang="ko-KR" sz="24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  <a:sym typeface="Wingdings" pitchFamily="2" charset="2"/>
            </a:endParaRPr>
          </a:p>
          <a:p>
            <a:r>
              <a:rPr lang="it-IT" altLang="ko-KR" sz="24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  <a:sym typeface="Wingdings" pitchFamily="2" charset="2"/>
              </a:rPr>
              <a:t>Successivamente le debolezze sono state analizzate sono state proposte due mitigazioni.</a:t>
            </a: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6"/>
            <a:ext cx="3044378" cy="5143500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ko-KR" sz="1400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</a:t>
            </a:r>
            <a:endParaRPr lang="it-IT" sz="135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5949900" y="122532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71E0EA1D-3810-47BC-8DE3-DD3D2327BF47}"/>
              </a:ext>
            </a:extLst>
          </p:cNvPr>
          <p:cNvSpPr txBox="1"/>
          <p:nvPr/>
        </p:nvSpPr>
        <p:spPr>
          <a:xfrm>
            <a:off x="4005064" y="-164554"/>
            <a:ext cx="19442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sz="2400" b="1" dirty="0" err="1">
                <a:solidFill>
                  <a:schemeClr val="accent5"/>
                </a:solidFill>
                <a:cs typeface="Arial" pitchFamily="34" charset="0"/>
              </a:rPr>
              <a:t>Conclusioni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9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8240C5CF-9DC2-4099-A4BD-F4AD04F344FC}"/>
              </a:ext>
            </a:extLst>
          </p:cNvPr>
          <p:cNvSpPr/>
          <p:nvPr/>
        </p:nvSpPr>
        <p:spPr>
          <a:xfrm>
            <a:off x="-11362" y="0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79471" y="4659982"/>
            <a:ext cx="4568226" cy="432048"/>
          </a:xfrm>
        </p:spPr>
        <p:txBody>
          <a:bodyPr/>
          <a:lstStyle/>
          <a:p>
            <a:pPr algn="r"/>
            <a:r>
              <a:rPr lang="en-US" altLang="ko-KR" sz="1200" b="1" dirty="0" err="1"/>
              <a:t>Programmazione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Sicura</a:t>
            </a:r>
            <a:r>
              <a:rPr lang="en-US" altLang="ko-KR" sz="1200" b="1" dirty="0"/>
              <a:t>  2018/2019</a:t>
            </a:r>
          </a:p>
          <a:p>
            <a:pPr algn="r"/>
            <a:r>
              <a:rPr lang="en-US" altLang="ko-KR" sz="1200" b="1" dirty="0"/>
              <a:t>Giuseppe </a:t>
            </a:r>
            <a:r>
              <a:rPr lang="en-US" altLang="ko-KR" sz="1200" b="1" dirty="0" err="1"/>
              <a:t>Adinolfi</a:t>
            </a:r>
            <a:r>
              <a:rPr lang="en-US" altLang="ko-KR" sz="1200" b="1" dirty="0"/>
              <a:t>, Antonio </a:t>
            </a:r>
            <a:r>
              <a:rPr lang="en-US" altLang="ko-KR" sz="1200" b="1" dirty="0" err="1"/>
              <a:t>Corsuto</a:t>
            </a:r>
            <a:r>
              <a:rPr lang="en-US" altLang="ko-KR" sz="1200" b="1" dirty="0"/>
              <a:t>, Francesco </a:t>
            </a:r>
            <a:r>
              <a:rPr lang="en-US" altLang="ko-KR" sz="1200" b="1" dirty="0" err="1"/>
              <a:t>Mogavero</a:t>
            </a:r>
            <a:endParaRPr lang="en-US" altLang="ko-KR" sz="1200" b="1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83AE7D9-00A7-46F6-8059-C04447BD88FF}"/>
              </a:ext>
            </a:extLst>
          </p:cNvPr>
          <p:cNvSpPr/>
          <p:nvPr/>
        </p:nvSpPr>
        <p:spPr>
          <a:xfrm>
            <a:off x="-750992" y="-536769"/>
            <a:ext cx="3819952" cy="3819952"/>
          </a:xfrm>
          <a:prstGeom prst="ellipse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20DC3E9-CD69-41F4-A7DA-0FEDB3A84914}"/>
              </a:ext>
            </a:extLst>
          </p:cNvPr>
          <p:cNvSpPr/>
          <p:nvPr/>
        </p:nvSpPr>
        <p:spPr>
          <a:xfrm>
            <a:off x="110155" y="158130"/>
            <a:ext cx="2833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Grazie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per </a:t>
            </a:r>
          </a:p>
          <a:p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l’attenzione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8A5A792-CBA6-443C-9519-96CE9E507C75}"/>
              </a:ext>
            </a:extLst>
          </p:cNvPr>
          <p:cNvGrpSpPr/>
          <p:nvPr/>
        </p:nvGrpSpPr>
        <p:grpSpPr>
          <a:xfrm>
            <a:off x="2812162" y="1135494"/>
            <a:ext cx="756630" cy="762658"/>
            <a:chOff x="6051821" y="660193"/>
            <a:chExt cx="1008840" cy="1016877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DF9FAF8D-B5F3-4FED-87DF-967960BD8C3F}"/>
                </a:ext>
              </a:extLst>
            </p:cNvPr>
            <p:cNvSpPr/>
            <p:nvPr/>
          </p:nvSpPr>
          <p:spPr>
            <a:xfrm>
              <a:off x="6051821" y="963838"/>
              <a:ext cx="713232" cy="7132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CFFB7BE9-B559-4C19-B112-3FD5874ED163}"/>
                </a:ext>
              </a:extLst>
            </p:cNvPr>
            <p:cNvSpPr/>
            <p:nvPr/>
          </p:nvSpPr>
          <p:spPr>
            <a:xfrm>
              <a:off x="6743202" y="805108"/>
              <a:ext cx="317459" cy="3174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BFAF44E3-D514-4F2F-9A48-7C720811CF4B}"/>
                </a:ext>
              </a:extLst>
            </p:cNvPr>
            <p:cNvSpPr/>
            <p:nvPr/>
          </p:nvSpPr>
          <p:spPr>
            <a:xfrm>
              <a:off x="6345557" y="660193"/>
              <a:ext cx="155305" cy="15530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</p:grpSp>
    </p:spTree>
    <p:extLst>
      <p:ext uri="{BB962C8B-B14F-4D97-AF65-F5344CB8AC3E}">
        <p14:creationId xmlns:p14="http://schemas.microsoft.com/office/powerpoint/2010/main" val="187487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79066" y="-51721"/>
            <a:ext cx="3044378" cy="5246942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57801" y="90157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extBox 11">
            <a:extLst>
              <a:ext uri="{FF2B5EF4-FFF2-40B4-BE49-F238E27FC236}">
                <a16:creationId xmlns:a16="http://schemas.microsoft.com/office/drawing/2014/main" id="{28A56956-15AA-46EB-8A9F-31620120BC20}"/>
              </a:ext>
            </a:extLst>
          </p:cNvPr>
          <p:cNvSpPr txBox="1"/>
          <p:nvPr/>
        </p:nvSpPr>
        <p:spPr>
          <a:xfrm>
            <a:off x="4180919" y="84346"/>
            <a:ext cx="220273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Richiesta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3200" b="1" dirty="0">
                <a:solidFill>
                  <a:srgbClr val="D84D4E"/>
                </a:solidFill>
                <a:cs typeface="Arial" pitchFamily="34" charset="0"/>
              </a:rPr>
              <a:t>password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7E3D645-C0CD-4C0D-94B0-3D6282CF4E06}"/>
              </a:ext>
            </a:extLst>
          </p:cNvPr>
          <p:cNvSpPr/>
          <p:nvPr/>
        </p:nvSpPr>
        <p:spPr>
          <a:xfrm>
            <a:off x="90196" y="2270504"/>
            <a:ext cx="4037000" cy="121323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99685" y="648145"/>
            <a:ext cx="4027511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E’ possibile rompere la password dell’account flag03 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altLang="ko-KR" sz="2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Se la password è scelta bene, è un compito difficile </a:t>
            </a:r>
          </a:p>
          <a:p>
            <a:endParaRPr lang="it-IT" altLang="ko-KR" sz="2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r>
              <a:rPr lang="it-IT" altLang="ko-KR" sz="2200" b="1" dirty="0">
                <a:solidFill>
                  <a:schemeClr val="accent1"/>
                </a:solidFill>
                <a:latin typeface="Agency FB" panose="020B0503020202020204" pitchFamily="34" charset="0"/>
                <a:cs typeface="Arial" pitchFamily="34" charset="0"/>
              </a:rPr>
              <a:t>Si deduce che la rottura della password non è una strada percorribile </a:t>
            </a:r>
            <a:endParaRPr lang="en-US" altLang="ko-KR" sz="2200" b="1" dirty="0">
              <a:solidFill>
                <a:schemeClr val="accent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3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2882" y="1"/>
            <a:ext cx="6869362" cy="51435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158304" y="139521"/>
            <a:ext cx="366070" cy="36432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AD345D86-28DA-4321-BC9D-253FF695A479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52A11781-C2B6-42D5-AD70-BAE3467E5B24}"/>
              </a:ext>
            </a:extLst>
          </p:cNvPr>
          <p:cNvSpPr/>
          <p:nvPr/>
        </p:nvSpPr>
        <p:spPr>
          <a:xfrm rot="10800000" flipH="1">
            <a:off x="3898572" y="-10897"/>
            <a:ext cx="3044378" cy="5267751"/>
          </a:xfrm>
          <a:custGeom>
            <a:avLst/>
            <a:gdLst>
              <a:gd name="connsiteX0" fmla="*/ 2036619 w 4000500"/>
              <a:gd name="connsiteY0" fmla="*/ 20782 h 5205846"/>
              <a:gd name="connsiteX1" fmla="*/ 0 w 4000500"/>
              <a:gd name="connsiteY1" fmla="*/ 5185064 h 5205846"/>
              <a:gd name="connsiteX2" fmla="*/ 4000500 w 4000500"/>
              <a:gd name="connsiteY2" fmla="*/ 5205846 h 5205846"/>
              <a:gd name="connsiteX3" fmla="*/ 3938155 w 4000500"/>
              <a:gd name="connsiteY3" fmla="*/ 0 h 5205846"/>
              <a:gd name="connsiteX4" fmla="*/ 2036619 w 4000500"/>
              <a:gd name="connsiteY4" fmla="*/ 20782 h 520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5205846">
                <a:moveTo>
                  <a:pt x="2036619" y="20782"/>
                </a:moveTo>
                <a:lnTo>
                  <a:pt x="0" y="5185064"/>
                </a:lnTo>
                <a:lnTo>
                  <a:pt x="4000500" y="5205846"/>
                </a:lnTo>
                <a:lnTo>
                  <a:pt x="3938155" y="0"/>
                </a:lnTo>
                <a:lnTo>
                  <a:pt x="2036619" y="20782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57801" y="90157"/>
            <a:ext cx="749796" cy="74621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0584E7F8-2CA7-4DCE-BE4C-E675ECE80246}"/>
              </a:ext>
            </a:extLst>
          </p:cNvPr>
          <p:cNvSpPr txBox="1"/>
          <p:nvPr/>
        </p:nvSpPr>
        <p:spPr>
          <a:xfrm>
            <a:off x="335333" y="587499"/>
            <a:ext cx="402751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Con alta probabilità la strategia scelta non porterà a nessun risultato </a:t>
            </a:r>
          </a:p>
          <a:p>
            <a:endParaRPr lang="it-IT" altLang="ko-KR" sz="3200" b="1" dirty="0">
              <a:solidFill>
                <a:schemeClr val="bg1"/>
              </a:solidFill>
              <a:latin typeface="Agency FB" panose="020B0503020202020204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altLang="ko-KR" sz="3200" b="1" dirty="0">
                <a:solidFill>
                  <a:schemeClr val="bg1"/>
                </a:solidFill>
                <a:latin typeface="Agency FB" panose="020B0503020202020204" pitchFamily="34" charset="0"/>
                <a:cs typeface="Arial" pitchFamily="34" charset="0"/>
              </a:rPr>
              <a:t>Bisogna cercare altre vie per catturare la bandierina </a:t>
            </a:r>
            <a:endParaRPr lang="en-US" altLang="ko-KR" sz="3200" b="1" dirty="0">
              <a:solidFill>
                <a:schemeClr val="accent1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4218324" y="62464"/>
            <a:ext cx="261847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accent5"/>
                </a:solidFill>
                <a:cs typeface="Arial" pitchFamily="34" charset="0"/>
              </a:rPr>
              <a:t>Fallimento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  <a:p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Strategia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9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BB7F99-24D8-4573-90CF-8A9AD30F52E7}"/>
              </a:ext>
            </a:extLst>
          </p:cNvPr>
          <p:cNvSpPr/>
          <p:nvPr/>
        </p:nvSpPr>
        <p:spPr>
          <a:xfrm>
            <a:off x="11507" y="664863"/>
            <a:ext cx="6861215" cy="4517151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AA4EDBC-6F94-4922-BE5C-6BC4CF772B4B}"/>
              </a:ext>
            </a:extLst>
          </p:cNvPr>
          <p:cNvSpPr/>
          <p:nvPr/>
        </p:nvSpPr>
        <p:spPr>
          <a:xfrm>
            <a:off x="3360" y="0"/>
            <a:ext cx="6869362" cy="712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46B6CE7-A348-4839-ABB8-B6E5EC4135A5}"/>
              </a:ext>
            </a:extLst>
          </p:cNvPr>
          <p:cNvGrpSpPr/>
          <p:nvPr/>
        </p:nvGrpSpPr>
        <p:grpSpPr>
          <a:xfrm>
            <a:off x="6165304" y="140534"/>
            <a:ext cx="514753" cy="461665"/>
            <a:chOff x="6127601" y="487152"/>
            <a:chExt cx="999728" cy="994953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766E469D-094D-4ED6-831A-16CB8F293827}"/>
                </a:ext>
              </a:extLst>
            </p:cNvPr>
            <p:cNvSpPr/>
            <p:nvPr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CB84CDA-2A74-4C94-AD2C-E68A5E7831AA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34208A0E-DAAD-4381-83D2-58292C05B3B8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9A6EE583-35CC-4EAA-B78A-85B3E80282E9}"/>
              </a:ext>
            </a:extLst>
          </p:cNvPr>
          <p:cNvSpPr txBox="1"/>
          <p:nvPr/>
        </p:nvSpPr>
        <p:spPr>
          <a:xfrm>
            <a:off x="139060" y="102021"/>
            <a:ext cx="62775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Aggiornamento </a:t>
            </a:r>
            <a:r>
              <a:rPr lang="en-US" altLang="ko-KR" sz="2400" b="1">
                <a:solidFill>
                  <a:srgbClr val="D84D4E"/>
                </a:solidFill>
                <a:cs typeface="Arial" pitchFamily="34" charset="0"/>
              </a:rPr>
              <a:t>Albero</a:t>
            </a:r>
            <a:r>
              <a:rPr lang="en-US" altLang="ko-KR" sz="2400" b="1" dirty="0">
                <a:solidFill>
                  <a:srgbClr val="D84D4E"/>
                </a:solidFill>
                <a:cs typeface="Arial" pitchFamily="34" charset="0"/>
              </a:rPr>
              <a:t> di </a:t>
            </a:r>
            <a:r>
              <a:rPr lang="en-US" altLang="ko-KR" sz="2400" b="1" dirty="0" err="1">
                <a:solidFill>
                  <a:srgbClr val="D84D4E"/>
                </a:solidFill>
                <a:cs typeface="Arial" pitchFamily="34" charset="0"/>
              </a:rPr>
              <a:t>attacco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404104B-123D-474E-AE3E-3E9C9B356AEA}"/>
              </a:ext>
            </a:extLst>
          </p:cNvPr>
          <p:cNvGrpSpPr/>
          <p:nvPr/>
        </p:nvGrpSpPr>
        <p:grpSpPr>
          <a:xfrm>
            <a:off x="6333515" y="4723033"/>
            <a:ext cx="238544" cy="151654"/>
            <a:chOff x="6475870" y="487152"/>
            <a:chExt cx="651459" cy="414164"/>
          </a:xfrm>
          <a:solidFill>
            <a:schemeClr val="bg1">
              <a:alpha val="70000"/>
            </a:schemeClr>
          </a:solidFill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1E5971FF-7508-425D-B1C0-53A37875B884}"/>
                </a:ext>
              </a:extLst>
            </p:cNvPr>
            <p:cNvSpPr/>
            <p:nvPr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381DF3B-E415-4863-9605-35B5971DD4B7}"/>
                </a:ext>
              </a:extLst>
            </p:cNvPr>
            <p:cNvSpPr/>
            <p:nvPr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3" name="AutoShape 59">
            <a:extLst>
              <a:ext uri="{FF2B5EF4-FFF2-40B4-BE49-F238E27FC236}">
                <a16:creationId xmlns:a16="http://schemas.microsoft.com/office/drawing/2014/main" id="{2EE4D850-6E5A-4554-BEF6-C089A3511091}"/>
              </a:ext>
            </a:extLst>
          </p:cNvPr>
          <p:cNvSpPr>
            <a:spLocks/>
          </p:cNvSpPr>
          <p:nvPr/>
        </p:nvSpPr>
        <p:spPr bwMode="auto">
          <a:xfrm flipV="1">
            <a:off x="2501052" y="1533289"/>
            <a:ext cx="1052780" cy="502726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94" name="AutoShape 59">
            <a:extLst>
              <a:ext uri="{FF2B5EF4-FFF2-40B4-BE49-F238E27FC236}">
                <a16:creationId xmlns:a16="http://schemas.microsoft.com/office/drawing/2014/main" id="{EB37ECBA-16C2-4B77-A004-7E9C98869BA4}"/>
              </a:ext>
            </a:extLst>
          </p:cNvPr>
          <p:cNvSpPr>
            <a:spLocks/>
          </p:cNvSpPr>
          <p:nvPr/>
        </p:nvSpPr>
        <p:spPr bwMode="auto">
          <a:xfrm>
            <a:off x="1081823" y="3572834"/>
            <a:ext cx="914241" cy="553827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95" name="AutoShape 59">
            <a:extLst>
              <a:ext uri="{FF2B5EF4-FFF2-40B4-BE49-F238E27FC236}">
                <a16:creationId xmlns:a16="http://schemas.microsoft.com/office/drawing/2014/main" id="{1F331175-105B-4D25-987B-BFC0CF6B784F}"/>
              </a:ext>
            </a:extLst>
          </p:cNvPr>
          <p:cNvSpPr>
            <a:spLocks/>
          </p:cNvSpPr>
          <p:nvPr/>
        </p:nvSpPr>
        <p:spPr bwMode="auto">
          <a:xfrm flipV="1">
            <a:off x="2895747" y="3536168"/>
            <a:ext cx="914241" cy="524630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 dirty="0"/>
          </a:p>
        </p:txBody>
      </p:sp>
      <p:sp>
        <p:nvSpPr>
          <p:cNvPr id="96" name="Line 55">
            <a:extLst>
              <a:ext uri="{FF2B5EF4-FFF2-40B4-BE49-F238E27FC236}">
                <a16:creationId xmlns:a16="http://schemas.microsoft.com/office/drawing/2014/main" id="{F382EE47-407D-4B59-AC6E-AF4CB5A7C8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66526" y="2625124"/>
            <a:ext cx="1" cy="622354"/>
          </a:xfrm>
          <a:prstGeom prst="line">
            <a:avLst/>
          </a:prstGeom>
          <a:noFill/>
          <a:ln w="25400">
            <a:solidFill>
              <a:srgbClr val="CFCDD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97" name="AutoShape 59">
            <a:extLst>
              <a:ext uri="{FF2B5EF4-FFF2-40B4-BE49-F238E27FC236}">
                <a16:creationId xmlns:a16="http://schemas.microsoft.com/office/drawing/2014/main" id="{17597D1C-C01B-45E9-A4A9-2386F36D52D4}"/>
              </a:ext>
            </a:extLst>
          </p:cNvPr>
          <p:cNvSpPr>
            <a:spLocks/>
          </p:cNvSpPr>
          <p:nvPr/>
        </p:nvSpPr>
        <p:spPr bwMode="auto">
          <a:xfrm>
            <a:off x="1095670" y="1541442"/>
            <a:ext cx="1046539" cy="553827"/>
          </a:xfrm>
          <a:custGeom>
            <a:avLst/>
            <a:gdLst>
              <a:gd name="T0" fmla="*/ 2147483646 w 21590"/>
              <a:gd name="T1" fmla="*/ 2147483646 h 21600"/>
              <a:gd name="T2" fmla="*/ 2147483646 w 21590"/>
              <a:gd name="T3" fmla="*/ 2147483646 h 21600"/>
              <a:gd name="T4" fmla="*/ 2147483646 w 21590"/>
              <a:gd name="T5" fmla="*/ 2147483646 h 21600"/>
              <a:gd name="T6" fmla="*/ 2147483646 w 2159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>
                <a:moveTo>
                  <a:pt x="21590" y="0"/>
                </a:moveTo>
                <a:lnTo>
                  <a:pt x="21590" y="8168"/>
                </a:lnTo>
                <a:cubicBezTo>
                  <a:pt x="21589" y="8520"/>
                  <a:pt x="21533" y="8858"/>
                  <a:pt x="21435" y="9119"/>
                </a:cubicBezTo>
                <a:cubicBezTo>
                  <a:pt x="21314" y="9435"/>
                  <a:pt x="21142" y="9608"/>
                  <a:pt x="20964" y="9590"/>
                </a:cubicBezTo>
                <a:lnTo>
                  <a:pt x="565" y="9590"/>
                </a:lnTo>
                <a:cubicBezTo>
                  <a:pt x="410" y="9563"/>
                  <a:pt x="259" y="9701"/>
                  <a:pt x="150" y="9968"/>
                </a:cubicBezTo>
                <a:cubicBezTo>
                  <a:pt x="44" y="10227"/>
                  <a:pt x="-10" y="10583"/>
                  <a:pt x="1" y="10944"/>
                </a:cubicBezTo>
                <a:lnTo>
                  <a:pt x="51" y="21600"/>
                </a:lnTo>
              </a:path>
            </a:pathLst>
          </a:custGeom>
          <a:noFill/>
          <a:ln w="25400" cap="flat" cmpd="sng">
            <a:solidFill>
              <a:srgbClr val="CFCDD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98" name="AutoShape 70">
            <a:extLst>
              <a:ext uri="{FF2B5EF4-FFF2-40B4-BE49-F238E27FC236}">
                <a16:creationId xmlns:a16="http://schemas.microsoft.com/office/drawing/2014/main" id="{39038A13-2A51-4569-8E66-35D3848DDF1E}"/>
              </a:ext>
            </a:extLst>
          </p:cNvPr>
          <p:cNvSpPr>
            <a:spLocks/>
          </p:cNvSpPr>
          <p:nvPr/>
        </p:nvSpPr>
        <p:spPr bwMode="auto">
          <a:xfrm>
            <a:off x="802914" y="850821"/>
            <a:ext cx="5546405" cy="682469"/>
          </a:xfrm>
          <a:prstGeom prst="roundRect">
            <a:avLst>
              <a:gd name="adj" fmla="val 9644"/>
            </a:avLst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/>
            <a:endParaRPr lang="it-IT" altLang="ru-RU" sz="12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algn="ctr"/>
            <a:r>
              <a:rPr lang="it-IT" altLang="ru-RU" sz="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Esecuzione diretta di /bin/</a:t>
            </a:r>
            <a:r>
              <a:rPr lang="it-IT" altLang="ru-RU" sz="2000" dirty="0" err="1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getflag</a:t>
            </a:r>
            <a:r>
              <a:rPr lang="it-IT" altLang="ru-RU" sz="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</a:t>
            </a:r>
          </a:p>
          <a:p>
            <a:pPr algn="ctr"/>
            <a:r>
              <a:rPr lang="it-IT" altLang="ru-RU" sz="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come utente flag03</a:t>
            </a:r>
            <a:endParaRPr lang="ru-RU" altLang="ru-RU" sz="2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pPr eaLnBrk="1"/>
            <a:endParaRPr lang="ru-RU" altLang="ru-RU" sz="1200" dirty="0">
              <a:solidFill>
                <a:schemeClr val="bg1"/>
              </a:solidFill>
            </a:endParaRPr>
          </a:p>
        </p:txBody>
      </p: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BF19A9C6-724D-4E2B-84FC-045EEF0BF198}"/>
              </a:ext>
            </a:extLst>
          </p:cNvPr>
          <p:cNvGrpSpPr/>
          <p:nvPr/>
        </p:nvGrpSpPr>
        <p:grpSpPr>
          <a:xfrm>
            <a:off x="411665" y="4041765"/>
            <a:ext cx="1699022" cy="634242"/>
            <a:chOff x="397438" y="3494965"/>
            <a:chExt cx="1556319" cy="774418"/>
          </a:xfrm>
        </p:grpSpPr>
        <p:sp>
          <p:nvSpPr>
            <p:cNvPr id="119" name="AutoShape 73">
              <a:extLst>
                <a:ext uri="{FF2B5EF4-FFF2-40B4-BE49-F238E27FC236}">
                  <a16:creationId xmlns:a16="http://schemas.microsoft.com/office/drawing/2014/main" id="{D58B1C6C-EE17-47EC-9E73-E0A43C2B8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38" y="3494965"/>
              <a:ext cx="1556319" cy="774418"/>
            </a:xfrm>
            <a:prstGeom prst="roundRect">
              <a:avLst>
                <a:gd name="adj" fmla="val 4921"/>
              </a:avLst>
            </a:prstGeom>
            <a:solidFill>
              <a:srgbClr val="F86261"/>
            </a:solidFill>
            <a:ln w="31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1" name="Text Box 75" descr="Rectangle 111">
              <a:extLst>
                <a:ext uri="{FF2B5EF4-FFF2-40B4-BE49-F238E27FC236}">
                  <a16:creationId xmlns:a16="http://schemas.microsoft.com/office/drawing/2014/main" id="{A82B9E1E-76EF-4E73-9004-ABEEA189257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6985" y="3546434"/>
              <a:ext cx="1270640" cy="628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130000"/>
                </a:lnSpc>
              </a:pPr>
              <a:r>
                <a:rPr lang="it-IT" altLang="ru-RU" sz="1200" b="1" dirty="0">
                  <a:solidFill>
                    <a:srgbClr val="FFFFFF"/>
                  </a:solidFill>
                </a:rPr>
                <a:t>Richiesta legittima </a:t>
              </a:r>
            </a:p>
            <a:p>
              <a:pPr algn="ctr" eaLnBrk="1">
                <a:lnSpc>
                  <a:spcPct val="130000"/>
                </a:lnSpc>
              </a:pPr>
              <a:r>
                <a:rPr lang="it-IT" altLang="ru-RU" sz="1200" b="1" dirty="0">
                  <a:solidFill>
                    <a:srgbClr val="FFFFFF"/>
                  </a:solidFill>
                </a:rPr>
                <a:t>Della password</a:t>
              </a:r>
              <a:endParaRPr lang="ru-RU" altLang="ru-RU" sz="1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C3C8043F-971B-4232-8FF1-289694801418}"/>
              </a:ext>
            </a:extLst>
          </p:cNvPr>
          <p:cNvGrpSpPr/>
          <p:nvPr/>
        </p:nvGrpSpPr>
        <p:grpSpPr>
          <a:xfrm>
            <a:off x="2992102" y="4008262"/>
            <a:ext cx="1675746" cy="639289"/>
            <a:chOff x="502794" y="3533859"/>
            <a:chExt cx="1314772" cy="774418"/>
          </a:xfrm>
        </p:grpSpPr>
        <p:sp>
          <p:nvSpPr>
            <p:cNvPr id="116" name="AutoShape 73">
              <a:extLst>
                <a:ext uri="{FF2B5EF4-FFF2-40B4-BE49-F238E27FC236}">
                  <a16:creationId xmlns:a16="http://schemas.microsoft.com/office/drawing/2014/main" id="{C76457E8-01EC-4614-9663-1E55A7027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7" y="3533859"/>
              <a:ext cx="1178674" cy="774418"/>
            </a:xfrm>
            <a:prstGeom prst="roundRect">
              <a:avLst>
                <a:gd name="adj" fmla="val 4921"/>
              </a:avLst>
            </a:prstGeom>
            <a:solidFill>
              <a:srgbClr val="F86261"/>
            </a:solidFill>
            <a:ln w="31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8" name="Text Box 75" descr="Rectangle 111">
              <a:extLst>
                <a:ext uri="{FF2B5EF4-FFF2-40B4-BE49-F238E27FC236}">
                  <a16:creationId xmlns:a16="http://schemas.microsoft.com/office/drawing/2014/main" id="{6C407ABA-F561-46C9-89C8-DFDE5CA0585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2794" y="3555435"/>
              <a:ext cx="1314772" cy="56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Rottura </a:t>
              </a:r>
            </a:p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Password</a:t>
              </a:r>
              <a:endParaRPr lang="ru-RU" altLang="ru-RU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7230772C-5328-4250-B4F0-235B54464E24}"/>
              </a:ext>
            </a:extLst>
          </p:cNvPr>
          <p:cNvGrpSpPr/>
          <p:nvPr/>
        </p:nvGrpSpPr>
        <p:grpSpPr>
          <a:xfrm>
            <a:off x="1052736" y="3144419"/>
            <a:ext cx="2934072" cy="578691"/>
            <a:chOff x="1147142" y="3411297"/>
            <a:chExt cx="1969894" cy="794434"/>
          </a:xfrm>
        </p:grpSpPr>
        <p:sp>
          <p:nvSpPr>
            <p:cNvPr id="114" name="AutoShape 73">
              <a:extLst>
                <a:ext uri="{FF2B5EF4-FFF2-40B4-BE49-F238E27FC236}">
                  <a16:creationId xmlns:a16="http://schemas.microsoft.com/office/drawing/2014/main" id="{30237B66-FCFC-4F30-8C06-6E5752B41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251" y="3411297"/>
              <a:ext cx="1963785" cy="774417"/>
            </a:xfrm>
            <a:prstGeom prst="roundRect">
              <a:avLst>
                <a:gd name="adj" fmla="val 4921"/>
              </a:avLst>
            </a:prstGeom>
            <a:solidFill>
              <a:srgbClr val="F86261"/>
            </a:solidFill>
            <a:ln w="31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5" name="Text Box 75" descr="Rectangle 111">
              <a:extLst>
                <a:ext uri="{FF2B5EF4-FFF2-40B4-BE49-F238E27FC236}">
                  <a16:creationId xmlns:a16="http://schemas.microsoft.com/office/drawing/2014/main" id="{7B709535-972C-4886-A025-29DFDE96D50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47142" y="3415959"/>
              <a:ext cx="1963784" cy="789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Ottenimento Password</a:t>
              </a:r>
            </a:p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utente flag03</a:t>
              </a:r>
              <a:endParaRPr lang="ru-RU" altLang="ru-RU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027553BB-C494-4310-83BC-5FDB6CA9CD28}"/>
              </a:ext>
            </a:extLst>
          </p:cNvPr>
          <p:cNvGrpSpPr/>
          <p:nvPr/>
        </p:nvGrpSpPr>
        <p:grpSpPr>
          <a:xfrm>
            <a:off x="690936" y="2039173"/>
            <a:ext cx="1502281" cy="634242"/>
            <a:chOff x="1451551" y="3326576"/>
            <a:chExt cx="1740977" cy="789207"/>
          </a:xfrm>
        </p:grpSpPr>
        <p:sp>
          <p:nvSpPr>
            <p:cNvPr id="112" name="AutoShape 73">
              <a:extLst>
                <a:ext uri="{FF2B5EF4-FFF2-40B4-BE49-F238E27FC236}">
                  <a16:creationId xmlns:a16="http://schemas.microsoft.com/office/drawing/2014/main" id="{B31821DF-D88E-48BA-AFE1-C3B31B0EF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51" y="3326576"/>
              <a:ext cx="1740977" cy="789207"/>
            </a:xfrm>
            <a:prstGeom prst="roundRect">
              <a:avLst>
                <a:gd name="adj" fmla="val 4921"/>
              </a:avLst>
            </a:prstGeom>
            <a:solidFill>
              <a:srgbClr val="F86261"/>
            </a:solidFill>
            <a:ln w="31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3" name="Text Box 75" descr="Rectangle 111">
              <a:extLst>
                <a:ext uri="{FF2B5EF4-FFF2-40B4-BE49-F238E27FC236}">
                  <a16:creationId xmlns:a16="http://schemas.microsoft.com/office/drawing/2014/main" id="{66EF5C18-431B-4756-9CFD-40A1DA586F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67598" y="3377633"/>
              <a:ext cx="1540282" cy="56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Login come </a:t>
              </a:r>
            </a:p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 utente flag03</a:t>
              </a:r>
              <a:endParaRPr lang="ru-RU" altLang="ru-RU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4E3C3ACE-765C-41EB-9FBF-26F6772B0EAC}"/>
              </a:ext>
            </a:extLst>
          </p:cNvPr>
          <p:cNvGrpSpPr/>
          <p:nvPr/>
        </p:nvGrpSpPr>
        <p:grpSpPr>
          <a:xfrm>
            <a:off x="2637314" y="2036016"/>
            <a:ext cx="1502282" cy="639289"/>
            <a:chOff x="1199730" y="3352231"/>
            <a:chExt cx="1813056" cy="774418"/>
          </a:xfrm>
        </p:grpSpPr>
        <p:sp>
          <p:nvSpPr>
            <p:cNvPr id="110" name="AutoShape 73">
              <a:extLst>
                <a:ext uri="{FF2B5EF4-FFF2-40B4-BE49-F238E27FC236}">
                  <a16:creationId xmlns:a16="http://schemas.microsoft.com/office/drawing/2014/main" id="{983A3BB7-6F13-41E4-B9AF-B0FA80170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730" y="3352231"/>
              <a:ext cx="1813056" cy="774418"/>
            </a:xfrm>
            <a:prstGeom prst="roundRect">
              <a:avLst>
                <a:gd name="adj" fmla="val 4921"/>
              </a:avLst>
            </a:prstGeom>
            <a:solidFill>
              <a:srgbClr val="F86261"/>
            </a:solidFill>
            <a:ln w="31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1" name="Text Box 75" descr="Rectangle 111">
              <a:extLst>
                <a:ext uri="{FF2B5EF4-FFF2-40B4-BE49-F238E27FC236}">
                  <a16:creationId xmlns:a16="http://schemas.microsoft.com/office/drawing/2014/main" id="{5942511B-C8AF-4537-BABC-AAAC786AF7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18158" y="3403286"/>
              <a:ext cx="1701463" cy="567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Esecuzione di</a:t>
              </a:r>
            </a:p>
            <a:p>
              <a:pPr algn="ctr" eaLnBrk="1">
                <a:lnSpc>
                  <a:spcPct val="130000"/>
                </a:lnSpc>
              </a:pPr>
              <a:r>
                <a:rPr lang="it-IT" altLang="ru-RU" b="1" dirty="0">
                  <a:solidFill>
                    <a:srgbClr val="FFFFFF"/>
                  </a:solidFill>
                </a:rPr>
                <a:t> /bin/</a:t>
              </a:r>
              <a:r>
                <a:rPr lang="it-IT" altLang="ru-RU" b="1" dirty="0" err="1">
                  <a:solidFill>
                    <a:srgbClr val="FFFFFF"/>
                  </a:solidFill>
                </a:rPr>
                <a:t>getflag</a:t>
              </a:r>
              <a:endParaRPr lang="ru-RU" altLang="ru-RU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04" name="Oval 60">
            <a:extLst>
              <a:ext uri="{FF2B5EF4-FFF2-40B4-BE49-F238E27FC236}">
                <a16:creationId xmlns:a16="http://schemas.microsoft.com/office/drawing/2014/main" id="{F023130C-7F4E-4DB7-BAC9-DE781E99FACE}"/>
              </a:ext>
            </a:extLst>
          </p:cNvPr>
          <p:cNvSpPr>
            <a:spLocks/>
          </p:cNvSpPr>
          <p:nvPr/>
        </p:nvSpPr>
        <p:spPr bwMode="auto">
          <a:xfrm>
            <a:off x="2110687" y="1592123"/>
            <a:ext cx="433062" cy="348701"/>
          </a:xfrm>
          <a:prstGeom prst="ellipse">
            <a:avLst/>
          </a:prstGeom>
          <a:solidFill>
            <a:srgbClr val="F86261"/>
          </a:solidFill>
          <a:ln w="12700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165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</p:txBody>
      </p:sp>
      <p:sp>
        <p:nvSpPr>
          <p:cNvPr id="105" name="Text Box 61" descr="Text Box 3">
            <a:extLst>
              <a:ext uri="{FF2B5EF4-FFF2-40B4-BE49-F238E27FC236}">
                <a16:creationId xmlns:a16="http://schemas.microsoft.com/office/drawing/2014/main" id="{A99B8EEB-3F49-4A56-88AF-A206F5D8FA3F}"/>
              </a:ext>
            </a:extLst>
          </p:cNvPr>
          <p:cNvSpPr txBox="1">
            <a:spLocks/>
          </p:cNvSpPr>
          <p:nvPr/>
        </p:nvSpPr>
        <p:spPr bwMode="auto">
          <a:xfrm>
            <a:off x="2193217" y="1670667"/>
            <a:ext cx="269760" cy="16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it-IT" altLang="ru-RU" sz="1100" dirty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AND</a:t>
            </a:r>
            <a:endParaRPr lang="ru-RU" altLang="ru-RU" sz="6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22" name="AutoShape 74">
            <a:extLst>
              <a:ext uri="{FF2B5EF4-FFF2-40B4-BE49-F238E27FC236}">
                <a16:creationId xmlns:a16="http://schemas.microsoft.com/office/drawing/2014/main" id="{175E36D2-E328-4832-841C-012983E8E664}"/>
              </a:ext>
            </a:extLst>
          </p:cNvPr>
          <p:cNvSpPr>
            <a:spLocks/>
          </p:cNvSpPr>
          <p:nvPr/>
        </p:nvSpPr>
        <p:spPr bwMode="auto">
          <a:xfrm>
            <a:off x="5716018" y="1134622"/>
            <a:ext cx="449286" cy="363606"/>
          </a:xfrm>
          <a:custGeom>
            <a:avLst/>
            <a:gdLst>
              <a:gd name="T0" fmla="*/ 174511569 w 20652"/>
              <a:gd name="T1" fmla="*/ 173504186 h 20671"/>
              <a:gd name="T2" fmla="*/ 174511569 w 20652"/>
              <a:gd name="T3" fmla="*/ 173504186 h 20671"/>
              <a:gd name="T4" fmla="*/ 174511569 w 20652"/>
              <a:gd name="T5" fmla="*/ 173504186 h 20671"/>
              <a:gd name="T6" fmla="*/ 174511569 w 20652"/>
              <a:gd name="T7" fmla="*/ 173504186 h 206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52" h="20671">
                <a:moveTo>
                  <a:pt x="18381" y="2"/>
                </a:moveTo>
                <a:cubicBezTo>
                  <a:pt x="18292" y="11"/>
                  <a:pt x="18207" y="48"/>
                  <a:pt x="18139" y="113"/>
                </a:cubicBezTo>
                <a:lnTo>
                  <a:pt x="16284" y="1961"/>
                </a:lnTo>
                <a:cubicBezTo>
                  <a:pt x="16249" y="1995"/>
                  <a:pt x="16222" y="2034"/>
                  <a:pt x="16202" y="2078"/>
                </a:cubicBezTo>
                <a:cubicBezTo>
                  <a:pt x="16176" y="2134"/>
                  <a:pt x="16165" y="2196"/>
                  <a:pt x="16169" y="2258"/>
                </a:cubicBezTo>
                <a:lnTo>
                  <a:pt x="16169" y="3867"/>
                </a:lnTo>
                <a:lnTo>
                  <a:pt x="10727" y="9321"/>
                </a:lnTo>
                <a:cubicBezTo>
                  <a:pt x="10342" y="9061"/>
                  <a:pt x="9897" y="8930"/>
                  <a:pt x="9450" y="8930"/>
                </a:cubicBezTo>
                <a:cubicBezTo>
                  <a:pt x="8864" y="8930"/>
                  <a:pt x="8279" y="9154"/>
                  <a:pt x="7832" y="9603"/>
                </a:cubicBezTo>
                <a:cubicBezTo>
                  <a:pt x="6937" y="10499"/>
                  <a:pt x="6937" y="11951"/>
                  <a:pt x="7832" y="12848"/>
                </a:cubicBezTo>
                <a:cubicBezTo>
                  <a:pt x="8726" y="13744"/>
                  <a:pt x="10175" y="13744"/>
                  <a:pt x="11069" y="12848"/>
                </a:cubicBezTo>
                <a:cubicBezTo>
                  <a:pt x="11853" y="12063"/>
                  <a:pt x="11949" y="10851"/>
                  <a:pt x="11360" y="9960"/>
                </a:cubicBezTo>
                <a:lnTo>
                  <a:pt x="16811" y="4496"/>
                </a:lnTo>
                <a:lnTo>
                  <a:pt x="18429" y="4496"/>
                </a:lnTo>
                <a:cubicBezTo>
                  <a:pt x="18482" y="4499"/>
                  <a:pt x="18535" y="4491"/>
                  <a:pt x="18585" y="4473"/>
                </a:cubicBezTo>
                <a:cubicBezTo>
                  <a:pt x="18641" y="4452"/>
                  <a:pt x="18691" y="4419"/>
                  <a:pt x="18732" y="4376"/>
                </a:cubicBezTo>
                <a:lnTo>
                  <a:pt x="20555" y="2507"/>
                </a:lnTo>
                <a:cubicBezTo>
                  <a:pt x="20654" y="2386"/>
                  <a:pt x="20680" y="2220"/>
                  <a:pt x="20622" y="2074"/>
                </a:cubicBezTo>
                <a:cubicBezTo>
                  <a:pt x="20554" y="1904"/>
                  <a:pt x="20387" y="1794"/>
                  <a:pt x="20205" y="1799"/>
                </a:cubicBezTo>
                <a:lnTo>
                  <a:pt x="18834" y="1816"/>
                </a:lnTo>
                <a:lnTo>
                  <a:pt x="18834" y="428"/>
                </a:lnTo>
                <a:cubicBezTo>
                  <a:pt x="18841" y="280"/>
                  <a:pt x="18767" y="140"/>
                  <a:pt x="18641" y="62"/>
                </a:cubicBezTo>
                <a:cubicBezTo>
                  <a:pt x="18561" y="12"/>
                  <a:pt x="18470" y="-7"/>
                  <a:pt x="18381" y="2"/>
                </a:cubicBezTo>
                <a:close/>
                <a:moveTo>
                  <a:pt x="17960" y="1535"/>
                </a:moveTo>
                <a:lnTo>
                  <a:pt x="17960" y="2265"/>
                </a:lnTo>
                <a:cubicBezTo>
                  <a:pt x="17961" y="2361"/>
                  <a:pt x="17992" y="2454"/>
                  <a:pt x="18050" y="2531"/>
                </a:cubicBezTo>
                <a:cubicBezTo>
                  <a:pt x="18140" y="2652"/>
                  <a:pt x="18283" y="2721"/>
                  <a:pt x="18433" y="2718"/>
                </a:cubicBezTo>
                <a:lnTo>
                  <a:pt x="19124" y="2718"/>
                </a:lnTo>
                <a:lnTo>
                  <a:pt x="18236" y="3606"/>
                </a:lnTo>
                <a:lnTo>
                  <a:pt x="17055" y="3604"/>
                </a:lnTo>
                <a:lnTo>
                  <a:pt x="17055" y="2444"/>
                </a:lnTo>
                <a:lnTo>
                  <a:pt x="17960" y="1535"/>
                </a:lnTo>
                <a:close/>
                <a:moveTo>
                  <a:pt x="9423" y="1779"/>
                </a:moveTo>
                <a:cubicBezTo>
                  <a:pt x="7011" y="1779"/>
                  <a:pt x="4600" y="2702"/>
                  <a:pt x="2760" y="4546"/>
                </a:cubicBezTo>
                <a:cubicBezTo>
                  <a:pt x="-920" y="8235"/>
                  <a:pt x="-920" y="14215"/>
                  <a:pt x="2760" y="17904"/>
                </a:cubicBezTo>
                <a:cubicBezTo>
                  <a:pt x="6440" y="21593"/>
                  <a:pt x="12406" y="21593"/>
                  <a:pt x="16086" y="17904"/>
                </a:cubicBezTo>
                <a:cubicBezTo>
                  <a:pt x="19332" y="14650"/>
                  <a:pt x="19713" y="9614"/>
                  <a:pt x="17231" y="5939"/>
                </a:cubicBezTo>
                <a:cubicBezTo>
                  <a:pt x="17077" y="5744"/>
                  <a:pt x="16796" y="5707"/>
                  <a:pt x="16596" y="5855"/>
                </a:cubicBezTo>
                <a:cubicBezTo>
                  <a:pt x="16397" y="6002"/>
                  <a:pt x="16349" y="6280"/>
                  <a:pt x="16488" y="6485"/>
                </a:cubicBezTo>
                <a:cubicBezTo>
                  <a:pt x="18711" y="9788"/>
                  <a:pt x="18375" y="14314"/>
                  <a:pt x="15456" y="17246"/>
                </a:cubicBezTo>
                <a:cubicBezTo>
                  <a:pt x="12143" y="20575"/>
                  <a:pt x="6762" y="20573"/>
                  <a:pt x="3445" y="17246"/>
                </a:cubicBezTo>
                <a:cubicBezTo>
                  <a:pt x="129" y="13920"/>
                  <a:pt x="128" y="8529"/>
                  <a:pt x="3445" y="5204"/>
                </a:cubicBezTo>
                <a:cubicBezTo>
                  <a:pt x="5103" y="3542"/>
                  <a:pt x="7276" y="2711"/>
                  <a:pt x="9450" y="2711"/>
                </a:cubicBezTo>
                <a:cubicBezTo>
                  <a:pt x="11110" y="2710"/>
                  <a:pt x="12768" y="3196"/>
                  <a:pt x="14196" y="4159"/>
                </a:cubicBezTo>
                <a:cubicBezTo>
                  <a:pt x="14466" y="4316"/>
                  <a:pt x="14812" y="4169"/>
                  <a:pt x="14886" y="3865"/>
                </a:cubicBezTo>
                <a:cubicBezTo>
                  <a:pt x="14927" y="3699"/>
                  <a:pt x="14865" y="3524"/>
                  <a:pt x="14729" y="3421"/>
                </a:cubicBezTo>
                <a:cubicBezTo>
                  <a:pt x="13133" y="2329"/>
                  <a:pt x="11279" y="1779"/>
                  <a:pt x="9423" y="1779"/>
                </a:cubicBezTo>
                <a:close/>
                <a:moveTo>
                  <a:pt x="9423" y="5402"/>
                </a:moveTo>
                <a:cubicBezTo>
                  <a:pt x="7936" y="5402"/>
                  <a:pt x="6450" y="5972"/>
                  <a:pt x="5316" y="7108"/>
                </a:cubicBezTo>
                <a:cubicBezTo>
                  <a:pt x="3047" y="9382"/>
                  <a:pt x="3046" y="13069"/>
                  <a:pt x="5316" y="15342"/>
                </a:cubicBezTo>
                <a:cubicBezTo>
                  <a:pt x="7584" y="17613"/>
                  <a:pt x="11257" y="17610"/>
                  <a:pt x="13530" y="15342"/>
                </a:cubicBezTo>
                <a:cubicBezTo>
                  <a:pt x="15305" y="13570"/>
                  <a:pt x="15706" y="10926"/>
                  <a:pt x="14705" y="8761"/>
                </a:cubicBezTo>
                <a:cubicBezTo>
                  <a:pt x="14609" y="8494"/>
                  <a:pt x="14297" y="8377"/>
                  <a:pt x="14049" y="8515"/>
                </a:cubicBezTo>
                <a:cubicBezTo>
                  <a:pt x="13830" y="8638"/>
                  <a:pt x="13753" y="8917"/>
                  <a:pt x="13879" y="9135"/>
                </a:cubicBezTo>
                <a:cubicBezTo>
                  <a:pt x="14728" y="10954"/>
                  <a:pt x="14407" y="13186"/>
                  <a:pt x="12906" y="14689"/>
                </a:cubicBezTo>
                <a:cubicBezTo>
                  <a:pt x="10997" y="16601"/>
                  <a:pt x="7904" y="16601"/>
                  <a:pt x="5995" y="14689"/>
                </a:cubicBezTo>
                <a:cubicBezTo>
                  <a:pt x="4084" y="12776"/>
                  <a:pt x="4082" y="9671"/>
                  <a:pt x="5995" y="7761"/>
                </a:cubicBezTo>
                <a:cubicBezTo>
                  <a:pt x="6950" y="6807"/>
                  <a:pt x="8200" y="6334"/>
                  <a:pt x="9450" y="6327"/>
                </a:cubicBezTo>
                <a:cubicBezTo>
                  <a:pt x="10164" y="6323"/>
                  <a:pt x="10878" y="6471"/>
                  <a:pt x="11541" y="6770"/>
                </a:cubicBezTo>
                <a:cubicBezTo>
                  <a:pt x="11827" y="6915"/>
                  <a:pt x="12170" y="6726"/>
                  <a:pt x="12201" y="6406"/>
                </a:cubicBezTo>
                <a:cubicBezTo>
                  <a:pt x="12218" y="6231"/>
                  <a:pt x="12124" y="6065"/>
                  <a:pt x="11965" y="5990"/>
                </a:cubicBezTo>
                <a:cubicBezTo>
                  <a:pt x="11164" y="5598"/>
                  <a:pt x="10293" y="5402"/>
                  <a:pt x="9423" y="5402"/>
                </a:cubicBezTo>
                <a:close/>
                <a:moveTo>
                  <a:pt x="9450" y="9843"/>
                </a:moveTo>
                <a:cubicBezTo>
                  <a:pt x="9660" y="9843"/>
                  <a:pt x="9869" y="9893"/>
                  <a:pt x="10062" y="9989"/>
                </a:cubicBezTo>
                <a:lnTo>
                  <a:pt x="9148" y="10904"/>
                </a:lnTo>
                <a:cubicBezTo>
                  <a:pt x="8973" y="11080"/>
                  <a:pt x="8973" y="11365"/>
                  <a:pt x="9148" y="11541"/>
                </a:cubicBezTo>
                <a:cubicBezTo>
                  <a:pt x="9324" y="11716"/>
                  <a:pt x="9608" y="11716"/>
                  <a:pt x="9783" y="11541"/>
                </a:cubicBezTo>
                <a:lnTo>
                  <a:pt x="10692" y="10630"/>
                </a:lnTo>
                <a:cubicBezTo>
                  <a:pt x="10937" y="11143"/>
                  <a:pt x="10850" y="11776"/>
                  <a:pt x="10425" y="12202"/>
                </a:cubicBezTo>
                <a:cubicBezTo>
                  <a:pt x="9887" y="12741"/>
                  <a:pt x="9014" y="12741"/>
                  <a:pt x="8476" y="12202"/>
                </a:cubicBezTo>
                <a:cubicBezTo>
                  <a:pt x="7938" y="11662"/>
                  <a:pt x="7938" y="10788"/>
                  <a:pt x="8476" y="10249"/>
                </a:cubicBezTo>
                <a:cubicBezTo>
                  <a:pt x="8745" y="9979"/>
                  <a:pt x="9097" y="9843"/>
                  <a:pt x="9450" y="98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5240" tIns="15240" rIns="15240" bIns="15240" anchor="ctr"/>
          <a:lstStyle/>
          <a:p>
            <a:endParaRPr lang="it-IT" sz="135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425F439E-7F3D-43C5-BF10-7391123F7A6B}"/>
              </a:ext>
            </a:extLst>
          </p:cNvPr>
          <p:cNvSpPr/>
          <p:nvPr/>
        </p:nvSpPr>
        <p:spPr>
          <a:xfrm>
            <a:off x="4460340" y="3961821"/>
            <a:ext cx="214684" cy="202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7ADDBE94-6942-46F6-B9EF-04E94DEC5F83}"/>
              </a:ext>
            </a:extLst>
          </p:cNvPr>
          <p:cNvSpPr/>
          <p:nvPr/>
        </p:nvSpPr>
        <p:spPr>
          <a:xfrm>
            <a:off x="1921163" y="4017341"/>
            <a:ext cx="214684" cy="202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425F439E-7F3D-43C5-BF10-7391123F7A6B}"/>
              </a:ext>
            </a:extLst>
          </p:cNvPr>
          <p:cNvSpPr/>
          <p:nvPr/>
        </p:nvSpPr>
        <p:spPr>
          <a:xfrm>
            <a:off x="3861048" y="3075806"/>
            <a:ext cx="214684" cy="202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425F439E-7F3D-43C5-BF10-7391123F7A6B}"/>
              </a:ext>
            </a:extLst>
          </p:cNvPr>
          <p:cNvSpPr/>
          <p:nvPr/>
        </p:nvSpPr>
        <p:spPr>
          <a:xfrm>
            <a:off x="2060848" y="1995686"/>
            <a:ext cx="214684" cy="202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425F439E-7F3D-43C5-BF10-7391123F7A6B}"/>
              </a:ext>
            </a:extLst>
          </p:cNvPr>
          <p:cNvSpPr/>
          <p:nvPr/>
        </p:nvSpPr>
        <p:spPr>
          <a:xfrm>
            <a:off x="6165304" y="771550"/>
            <a:ext cx="214684" cy="202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425F439E-7F3D-43C5-BF10-7391123F7A6B}"/>
              </a:ext>
            </a:extLst>
          </p:cNvPr>
          <p:cNvSpPr/>
          <p:nvPr/>
        </p:nvSpPr>
        <p:spPr>
          <a:xfrm>
            <a:off x="4005064" y="1995686"/>
            <a:ext cx="214684" cy="202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534D6E34-F563-42A4-A609-5782CFF071FB}"/>
              </a:ext>
            </a:extLst>
          </p:cNvPr>
          <p:cNvGrpSpPr/>
          <p:nvPr/>
        </p:nvGrpSpPr>
        <p:grpSpPr>
          <a:xfrm>
            <a:off x="4743417" y="2557394"/>
            <a:ext cx="1850438" cy="685608"/>
            <a:chOff x="7156279" y="589269"/>
            <a:chExt cx="1451833" cy="690098"/>
          </a:xfrm>
        </p:grpSpPr>
        <p:sp>
          <p:nvSpPr>
            <p:cNvPr id="52" name="AutoShape 78">
              <a:extLst>
                <a:ext uri="{FF2B5EF4-FFF2-40B4-BE49-F238E27FC236}">
                  <a16:creationId xmlns:a16="http://schemas.microsoft.com/office/drawing/2014/main" id="{1DE65849-5A63-4365-9CEB-C8B36C3F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279" y="589269"/>
              <a:ext cx="1451833" cy="690098"/>
            </a:xfrm>
            <a:prstGeom prst="roundRect">
              <a:avLst>
                <a:gd name="adj" fmla="val 4921"/>
              </a:avLst>
            </a:prstGeom>
            <a:solidFill>
              <a:srgbClr val="B3DA4D"/>
            </a:solidFill>
            <a:ln w="28575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5240" tIns="15240" rIns="15240" bIns="15240" anchor="ctr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ru-RU" altLang="ru-RU" sz="1650" dirty="0">
                <a:solidFill>
                  <a:srgbClr val="FFFFFF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53" name="Text Box 75" descr="Rectangle 111">
              <a:extLst>
                <a:ext uri="{FF2B5EF4-FFF2-40B4-BE49-F238E27FC236}">
                  <a16:creationId xmlns:a16="http://schemas.microsoft.com/office/drawing/2014/main" id="{3F0399A8-85E4-4F81-B187-3BF7001670B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92146" y="747587"/>
              <a:ext cx="963707" cy="30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288" tIns="18288" rIns="18288" bIns="18288"/>
            <a:lstStyle>
              <a:lvl1pPr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52D30"/>
                  </a:solidFill>
                  <a:latin typeface="Arial" panose="020B0604020202020204" pitchFamily="34" charset="0"/>
                  <a:ea typeface="Open Sans" charset="0"/>
                  <a:cs typeface="Open Sans" charset="0"/>
                  <a:sym typeface="Arial" panose="020B0604020202020204" pitchFamily="34" charset="0"/>
                </a:defRPr>
              </a:lvl9pPr>
            </a:lstStyle>
            <a:p>
              <a:pPr eaLnBrk="1">
                <a:lnSpc>
                  <a:spcPct val="130000"/>
                </a:lnSpc>
              </a:pPr>
              <a:r>
                <a:rPr lang="it-IT" altLang="ru-RU" sz="1600" b="1" dirty="0">
                  <a:solidFill>
                    <a:srgbClr val="FFFFFF"/>
                  </a:solidFill>
                </a:rPr>
                <a:t>Bandierina</a:t>
              </a:r>
              <a:endParaRPr lang="ru-RU" altLang="ru-RU" sz="1600" b="1" dirty="0">
                <a:solidFill>
                  <a:srgbClr val="FFFFFF"/>
                </a:solidFill>
              </a:endParaRPr>
            </a:p>
          </p:txBody>
        </p:sp>
        <p:pic>
          <p:nvPicPr>
            <p:cNvPr id="54" name="Elemento grafico 53">
              <a:extLst>
                <a:ext uri="{FF2B5EF4-FFF2-40B4-BE49-F238E27FC236}">
                  <a16:creationId xmlns:a16="http://schemas.microsoft.com/office/drawing/2014/main" id="{14064D92-B045-4249-B76F-39159722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4066" y="700095"/>
              <a:ext cx="485507" cy="485508"/>
            </a:xfrm>
            <a:prstGeom prst="rect">
              <a:avLst/>
            </a:prstGeom>
          </p:spPr>
        </p:pic>
      </p:grpSp>
      <p:sp>
        <p:nvSpPr>
          <p:cNvPr id="55" name="Text Box 75" descr="Rectangle 111">
            <a:extLst>
              <a:ext uri="{FF2B5EF4-FFF2-40B4-BE49-F238E27FC236}">
                <a16:creationId xmlns:a16="http://schemas.microsoft.com/office/drawing/2014/main" id="{22483AC1-3E95-46E2-9C4F-19AB82F9B376}"/>
              </a:ext>
            </a:extLst>
          </p:cNvPr>
          <p:cNvSpPr txBox="1">
            <a:spLocks/>
          </p:cNvSpPr>
          <p:nvPr/>
        </p:nvSpPr>
        <p:spPr bwMode="auto">
          <a:xfrm>
            <a:off x="4961963" y="2229693"/>
            <a:ext cx="1409817" cy="52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" tIns="18288" rIns="18288" bIns="18288"/>
          <a:lstStyle>
            <a:lvl1pPr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252D30"/>
                </a:solidFill>
                <a:latin typeface="Arial" panose="020B0604020202020204" pitchFamily="34" charset="0"/>
                <a:ea typeface="Open Sans" charset="0"/>
                <a:cs typeface="Open Sans" charset="0"/>
                <a:sym typeface="Arial" panose="020B0604020202020204" pitchFamily="34" charset="0"/>
              </a:defRPr>
            </a:lvl9pPr>
          </a:lstStyle>
          <a:p>
            <a:pPr algn="ctr" eaLnBrk="1">
              <a:lnSpc>
                <a:spcPct val="130000"/>
              </a:lnSpc>
            </a:pPr>
            <a:r>
              <a:rPr lang="it-IT" altLang="ru-RU" sz="1800" b="1" dirty="0">
                <a:solidFill>
                  <a:srgbClr val="FFFFFF"/>
                </a:solidFill>
              </a:rPr>
              <a:t>Obiettivo</a:t>
            </a:r>
            <a:endParaRPr lang="ru-RU" altLang="ru-RU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290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3016</Words>
  <Application>Microsoft Office PowerPoint</Application>
  <PresentationFormat>Personalizzato</PresentationFormat>
  <Paragraphs>798</Paragraphs>
  <Slides>61</Slides>
  <Notes>61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61</vt:i4>
      </vt:variant>
    </vt:vector>
  </HeadingPairs>
  <TitlesOfParts>
    <vt:vector size="72" baseType="lpstr">
      <vt:lpstr>Agency FB</vt:lpstr>
      <vt:lpstr>Arial</vt:lpstr>
      <vt:lpstr>Calibri</vt:lpstr>
      <vt:lpstr>Consolas</vt:lpstr>
      <vt:lpstr>courier new</vt:lpstr>
      <vt:lpstr>Helvetica Light</vt:lpstr>
      <vt:lpstr>Impact</vt:lpstr>
      <vt:lpstr>Wingdings</vt:lpstr>
      <vt:lpstr>Cover and End Slide Master</vt:lpstr>
      <vt:lpstr>Contents Slide Master</vt:lpstr>
      <vt:lpstr>Section Break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ANTONIO CORSUTO</cp:lastModifiedBy>
  <cp:revision>622</cp:revision>
  <dcterms:created xsi:type="dcterms:W3CDTF">2016-12-05T23:26:54Z</dcterms:created>
  <dcterms:modified xsi:type="dcterms:W3CDTF">2019-04-29T10:12:47Z</dcterms:modified>
</cp:coreProperties>
</file>