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68" r:id="rId3"/>
    <p:sldId id="258" r:id="rId4"/>
    <p:sldId id="269" r:id="rId5"/>
    <p:sldId id="271" r:id="rId6"/>
    <p:sldId id="272" r:id="rId7"/>
    <p:sldId id="274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Della Medaglia" initials="MDM" lastIdx="0" clrIdx="0">
    <p:extLst>
      <p:ext uri="{19B8F6BF-5375-455C-9EA6-DF929625EA0E}">
        <p15:presenceInfo xmlns:p15="http://schemas.microsoft.com/office/powerpoint/2012/main" userId="Marco Della Medag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3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71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510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44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47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67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90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98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86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8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0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5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48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5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5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5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DF8A-B361-4053-8D96-50669D5BB4F7}" type="datetimeFigureOut">
              <a:rPr lang="it-IT" smtClean="0"/>
              <a:t>21/06/2018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4E703B-2C5B-45E9-A799-83DC5682CD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07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49D3B-4C41-4D8B-917C-15E672B2B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4800" b="1" i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Statistiche Iscritti e Laureati Atenei Italiani</a:t>
            </a:r>
            <a:br>
              <a:rPr lang="it-IT" sz="4800" b="1" i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it-IT" sz="4800" b="1" i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2014 – 2016</a:t>
            </a:r>
            <a:endParaRPr lang="it-IT" sz="48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49E72C-6E0F-4961-A1BD-7ADCE5B4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97017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Marco Della Medaglia (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05225-00559)</a:t>
            </a:r>
          </a:p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Donato Di Sapia (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05225-00565)</a:t>
            </a:r>
          </a:p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Antonio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Corsuto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05225-00536)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55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6">
            <a:extLst>
              <a:ext uri="{FF2B5EF4-FFF2-40B4-BE49-F238E27FC236}">
                <a16:creationId xmlns:a16="http://schemas.microsoft.com/office/drawing/2014/main" id="{364CCB78-C03E-42ED-902D-64214F0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4" y="1040423"/>
            <a:ext cx="8596668" cy="770792"/>
          </a:xfrm>
        </p:spPr>
        <p:txBody>
          <a:bodyPr/>
          <a:lstStyle/>
          <a:p>
            <a:pPr algn="ctr"/>
            <a:r>
              <a:rPr lang="it-IT" b="1" dirty="0"/>
              <a:t>DESCRIZIONE DEL PROBLEMA</a:t>
            </a:r>
            <a:endParaRPr lang="it-IT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F7B336D-E881-4529-AFFD-170E904FE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7804" y="2274838"/>
            <a:ext cx="84966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Si vuole analizzare il numero di iscritti e di laureati di tutti gli Atenei della penisola italiana, nell’intervallo temporale 2014-2016.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alt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Al fine del raggiungimento del nostro obiettivo sono stati prelevati dei dataset pubblici, reperiti dalla banca di dati del Ministero dell’Istruzione dell’Università e della Ricerca (MIUR).</a:t>
            </a:r>
          </a:p>
        </p:txBody>
      </p:sp>
    </p:spTree>
    <p:extLst>
      <p:ext uri="{BB962C8B-B14F-4D97-AF65-F5344CB8AC3E}">
        <p14:creationId xmlns:p14="http://schemas.microsoft.com/office/powerpoint/2010/main" val="32093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6">
            <a:extLst>
              <a:ext uri="{FF2B5EF4-FFF2-40B4-BE49-F238E27FC236}">
                <a16:creationId xmlns:a16="http://schemas.microsoft.com/office/drawing/2014/main" id="{364CCB78-C03E-42ED-902D-64214F0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4" y="1040423"/>
            <a:ext cx="8596668" cy="770792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PRESENTAZIONE DELLA SOLUZIONE</a:t>
            </a:r>
            <a:endParaRPr lang="it-IT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F7B336D-E881-4529-AFFD-170E904FE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7804" y="1835059"/>
            <a:ext cx="849668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è </a:t>
            </a:r>
            <a:r>
              <a:rPr kumimoji="0" lang="it-IT" altLang="it-IT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progettata una base di dati NO-SQL, utilizzando </a:t>
            </a:r>
            <a:r>
              <a:rPr kumimoji="0" lang="it-IT" altLang="it-IT" sz="2400" i="0" u="none" strike="noStrike" normalizeH="0" baseline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it-IT" altLang="it-IT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, interrogata mediante una piccola applicazione Java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con la quale vi si può interagire attraverso GUI.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4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L’utilizzo di una base di dati NO-SQL è motivata dalle sue caratteristiche, che la rendono non rigida e adatta per le nostre necessità</a:t>
            </a: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, le quali non si approcciavano in modo naturale ad un tipo di base di dati relazionale (in particolare per la differenza di attributi tra i dataset utilizzati)</a:t>
            </a:r>
            <a:endParaRPr lang="it-IT" alt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4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4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4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6">
            <a:extLst>
              <a:ext uri="{FF2B5EF4-FFF2-40B4-BE49-F238E27FC236}">
                <a16:creationId xmlns:a16="http://schemas.microsoft.com/office/drawing/2014/main" id="{364CCB78-C03E-42ED-902D-64214F0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4" y="1040423"/>
            <a:ext cx="8596668" cy="770792"/>
          </a:xfrm>
        </p:spPr>
        <p:txBody>
          <a:bodyPr/>
          <a:lstStyle/>
          <a:p>
            <a:pPr algn="ctr"/>
            <a:r>
              <a:rPr lang="it-IT" b="1" dirty="0"/>
              <a:t>RICONCILIAZIONE E PULIZIA</a:t>
            </a:r>
            <a:endParaRPr lang="it-IT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F7B336D-E881-4529-AFFD-170E904FE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7804" y="2274838"/>
            <a:ext cx="84966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Dato che è stato scelto di effettuare un’analisi del triennio 2014-2016 è stato necessario, per una corretta analisi dei dati, effettuare un processo di riconciliazione dei dataset.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Inoltre i dati erano formattati differentemente tra loro e sporchi ( come ad esempio il carattere ‘\r’); è stato quindi necessario progettare un’applicazione Java per effettuare la pulizia</a:t>
            </a:r>
          </a:p>
        </p:txBody>
      </p:sp>
    </p:spTree>
    <p:extLst>
      <p:ext uri="{BB962C8B-B14F-4D97-AF65-F5344CB8AC3E}">
        <p14:creationId xmlns:p14="http://schemas.microsoft.com/office/powerpoint/2010/main" val="4960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6">
            <a:extLst>
              <a:ext uri="{FF2B5EF4-FFF2-40B4-BE49-F238E27FC236}">
                <a16:creationId xmlns:a16="http://schemas.microsoft.com/office/drawing/2014/main" id="{364CCB78-C03E-42ED-902D-64214F0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4" y="1040423"/>
            <a:ext cx="8596668" cy="770792"/>
          </a:xfrm>
        </p:spPr>
        <p:txBody>
          <a:bodyPr/>
          <a:lstStyle/>
          <a:p>
            <a:pPr algn="ctr"/>
            <a:r>
              <a:rPr lang="it-IT" b="1" dirty="0"/>
              <a:t>IMPLEMENTAZIONE</a:t>
            </a:r>
            <a:endParaRPr lang="it-IT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F7B336D-E881-4529-AFFD-170E904FE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7804" y="1626549"/>
            <a:ext cx="849668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Le interrogazioni sono effettuate attraverso una GUI programmata in Java.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alt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La connessione a </a:t>
            </a:r>
            <a:r>
              <a:rPr lang="it-IT" alt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è stata gestita attraverso una classe </a:t>
            </a:r>
            <a:r>
              <a:rPr lang="it-IT" alt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DatabaseManager</a:t>
            </a: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, che si occupa di recuperare la connessione al DB.</a:t>
            </a: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it-IT" alt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I risultati sono gestiti attraverso l’oggetto </a:t>
            </a:r>
            <a:r>
              <a:rPr lang="it-IT" alt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MongoCollection</a:t>
            </a: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, i cui elementi sono stati strutturati inserendoli in una </a:t>
            </a:r>
            <a:r>
              <a:rPr lang="it-IT" alt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, mentre per la personalizzazione di </a:t>
            </a:r>
            <a:r>
              <a:rPr lang="it-IT" alt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è stato utilizzato l’oggetto </a:t>
            </a:r>
            <a:r>
              <a:rPr lang="it-IT" alt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BasicDBObject</a:t>
            </a: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, a cui vengono aggiunti i campi personalizzati, messi in AND o OR a seconda del tipo di </a:t>
            </a:r>
            <a:r>
              <a:rPr lang="it-IT" altLang="it-IT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it-IT" alt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6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6">
            <a:extLst>
              <a:ext uri="{FF2B5EF4-FFF2-40B4-BE49-F238E27FC236}">
                <a16:creationId xmlns:a16="http://schemas.microsoft.com/office/drawing/2014/main" id="{364CCB78-C03E-42ED-902D-64214F0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636" y="545672"/>
            <a:ext cx="5050810" cy="770792"/>
          </a:xfrm>
        </p:spPr>
        <p:txBody>
          <a:bodyPr/>
          <a:lstStyle/>
          <a:p>
            <a:pPr algn="ctr"/>
            <a:r>
              <a:rPr lang="it-IT" b="1" dirty="0" err="1"/>
              <a:t>DatabaseManager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566C4B0-C24F-4067-81F7-2ABCB6CE2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48" t="11303" r="42668" b="26132"/>
          <a:stretch/>
        </p:blipFill>
        <p:spPr>
          <a:xfrm>
            <a:off x="3570594" y="1457141"/>
            <a:ext cx="5380893" cy="4378569"/>
          </a:xfrm>
          <a:prstGeom prst="rect">
            <a:avLst/>
          </a:prstGeom>
        </p:spPr>
      </p:pic>
      <p:sp>
        <p:nvSpPr>
          <p:cNvPr id="4" name="Bolla: nuvola 3">
            <a:extLst>
              <a:ext uri="{FF2B5EF4-FFF2-40B4-BE49-F238E27FC236}">
                <a16:creationId xmlns:a16="http://schemas.microsoft.com/office/drawing/2014/main" id="{14A3DCE5-2EC1-45CC-B164-DE852A62974A}"/>
              </a:ext>
            </a:extLst>
          </p:cNvPr>
          <p:cNvSpPr/>
          <p:nvPr/>
        </p:nvSpPr>
        <p:spPr>
          <a:xfrm>
            <a:off x="132322" y="690930"/>
            <a:ext cx="3028950" cy="1797294"/>
          </a:xfrm>
          <a:prstGeom prst="cloudCallout">
            <a:avLst>
              <a:gd name="adj1" fmla="val 58398"/>
              <a:gd name="adj2" fmla="val 55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Restituisce una collezione per laureati o iscritti, a seconda del tipo di </a:t>
            </a:r>
            <a:r>
              <a:rPr lang="it-IT" dirty="0" err="1"/>
              <a:t>query</a:t>
            </a:r>
            <a:endParaRPr lang="it-IT" dirty="0"/>
          </a:p>
        </p:txBody>
      </p:sp>
      <p:sp>
        <p:nvSpPr>
          <p:cNvPr id="7" name="Bolla: nuvola 6">
            <a:extLst>
              <a:ext uri="{FF2B5EF4-FFF2-40B4-BE49-F238E27FC236}">
                <a16:creationId xmlns:a16="http://schemas.microsoft.com/office/drawing/2014/main" id="{CE09857E-DF90-48DA-A05C-B604DFBF1F27}"/>
              </a:ext>
            </a:extLst>
          </p:cNvPr>
          <p:cNvSpPr/>
          <p:nvPr/>
        </p:nvSpPr>
        <p:spPr>
          <a:xfrm>
            <a:off x="110249" y="2920878"/>
            <a:ext cx="2590454" cy="1016243"/>
          </a:xfrm>
          <a:prstGeom prst="cloudCallout">
            <a:avLst>
              <a:gd name="adj1" fmla="val 77004"/>
              <a:gd name="adj2" fmla="val 19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Chiusura della connessione</a:t>
            </a:r>
          </a:p>
        </p:txBody>
      </p:sp>
      <p:sp>
        <p:nvSpPr>
          <p:cNvPr id="8" name="Bolla: nuvola 7">
            <a:extLst>
              <a:ext uri="{FF2B5EF4-FFF2-40B4-BE49-F238E27FC236}">
                <a16:creationId xmlns:a16="http://schemas.microsoft.com/office/drawing/2014/main" id="{839F5812-C491-4C3B-B91C-D09D858E7025}"/>
              </a:ext>
            </a:extLst>
          </p:cNvPr>
          <p:cNvSpPr/>
          <p:nvPr/>
        </p:nvSpPr>
        <p:spPr>
          <a:xfrm>
            <a:off x="219075" y="4297609"/>
            <a:ext cx="3028950" cy="1797294"/>
          </a:xfrm>
          <a:prstGeom prst="cloudCallout">
            <a:avLst>
              <a:gd name="adj1" fmla="val 56995"/>
              <a:gd name="adj2" fmla="val -47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 la connessione non esiste viene creata, altrimenti sarà restituita quella esistente</a:t>
            </a:r>
          </a:p>
        </p:txBody>
      </p:sp>
    </p:spTree>
    <p:extLst>
      <p:ext uri="{BB962C8B-B14F-4D97-AF65-F5344CB8AC3E}">
        <p14:creationId xmlns:p14="http://schemas.microsoft.com/office/powerpoint/2010/main" val="1833266975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6">
            <a:extLst>
              <a:ext uri="{FF2B5EF4-FFF2-40B4-BE49-F238E27FC236}">
                <a16:creationId xmlns:a16="http://schemas.microsoft.com/office/drawing/2014/main" id="{364CCB78-C03E-42ED-902D-64214F0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669" y="1170843"/>
            <a:ext cx="5990873" cy="770792"/>
          </a:xfrm>
        </p:spPr>
        <p:txBody>
          <a:bodyPr/>
          <a:lstStyle/>
          <a:p>
            <a:pPr algn="ctr"/>
            <a:r>
              <a:rPr lang="it-IT" b="1" dirty="0" err="1"/>
              <a:t>BasicDBObject</a:t>
            </a:r>
            <a:r>
              <a:rPr lang="it-IT" b="1" dirty="0"/>
              <a:t> (per anno)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1F5A7AA-54C6-434A-A3DA-C88803D2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0" t="21805" r="37499" b="51250"/>
          <a:stretch/>
        </p:blipFill>
        <p:spPr>
          <a:xfrm>
            <a:off x="3421674" y="2569002"/>
            <a:ext cx="6238875" cy="2581275"/>
          </a:xfrm>
          <a:prstGeom prst="rect">
            <a:avLst/>
          </a:prstGeom>
        </p:spPr>
      </p:pic>
      <p:sp>
        <p:nvSpPr>
          <p:cNvPr id="4" name="Bolla: nuvola 3">
            <a:extLst>
              <a:ext uri="{FF2B5EF4-FFF2-40B4-BE49-F238E27FC236}">
                <a16:creationId xmlns:a16="http://schemas.microsoft.com/office/drawing/2014/main" id="{2CCB9472-1CF1-4B2E-9E63-157B69552159}"/>
              </a:ext>
            </a:extLst>
          </p:cNvPr>
          <p:cNvSpPr/>
          <p:nvPr/>
        </p:nvSpPr>
        <p:spPr>
          <a:xfrm>
            <a:off x="123093" y="1154723"/>
            <a:ext cx="2769576" cy="1573824"/>
          </a:xfrm>
          <a:prstGeom prst="cloudCallout">
            <a:avLst>
              <a:gd name="adj1" fmla="val 70906"/>
              <a:gd name="adj2" fmla="val 59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Query finale creata attraverso un AND di clausole</a:t>
            </a:r>
          </a:p>
        </p:txBody>
      </p:sp>
      <p:sp>
        <p:nvSpPr>
          <p:cNvPr id="6" name="Bolla: nuvola 5">
            <a:extLst>
              <a:ext uri="{FF2B5EF4-FFF2-40B4-BE49-F238E27FC236}">
                <a16:creationId xmlns:a16="http://schemas.microsoft.com/office/drawing/2014/main" id="{4DBCF40B-F6AF-4121-92AD-DB21A4670CF2}"/>
              </a:ext>
            </a:extLst>
          </p:cNvPr>
          <p:cNvSpPr/>
          <p:nvPr/>
        </p:nvSpPr>
        <p:spPr>
          <a:xfrm>
            <a:off x="253512" y="3016861"/>
            <a:ext cx="2373922" cy="1316282"/>
          </a:xfrm>
          <a:prstGeom prst="cloudCallout">
            <a:avLst>
              <a:gd name="adj1" fmla="val 86869"/>
              <a:gd name="adj2" fmla="val -13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Query parziale per l’OR tra gli anni scelti</a:t>
            </a:r>
          </a:p>
        </p:txBody>
      </p:sp>
      <p:sp>
        <p:nvSpPr>
          <p:cNvPr id="7" name="Bolla: nuvola 6">
            <a:extLst>
              <a:ext uri="{FF2B5EF4-FFF2-40B4-BE49-F238E27FC236}">
                <a16:creationId xmlns:a16="http://schemas.microsoft.com/office/drawing/2014/main" id="{F8784879-38E7-4B65-B7B9-9BC53987804B}"/>
              </a:ext>
            </a:extLst>
          </p:cNvPr>
          <p:cNvSpPr/>
          <p:nvPr/>
        </p:nvSpPr>
        <p:spPr>
          <a:xfrm>
            <a:off x="253512" y="4333143"/>
            <a:ext cx="3087565" cy="1928812"/>
          </a:xfrm>
          <a:prstGeom prst="cloudCallout">
            <a:avLst>
              <a:gd name="adj1" fmla="val 61424"/>
              <a:gd name="adj2" fmla="val -35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L’OR tra gli anni scelti viene messo in AND con le altre clausole, nella </a:t>
            </a:r>
            <a:r>
              <a:rPr lang="it-IT" dirty="0" err="1"/>
              <a:t>query</a:t>
            </a:r>
            <a:r>
              <a:rPr lang="it-IT" dirty="0"/>
              <a:t> finale</a:t>
            </a:r>
          </a:p>
        </p:txBody>
      </p:sp>
    </p:spTree>
    <p:extLst>
      <p:ext uri="{BB962C8B-B14F-4D97-AF65-F5344CB8AC3E}">
        <p14:creationId xmlns:p14="http://schemas.microsoft.com/office/powerpoint/2010/main" val="1615812840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6">
            <a:extLst>
              <a:ext uri="{FF2B5EF4-FFF2-40B4-BE49-F238E27FC236}">
                <a16:creationId xmlns:a16="http://schemas.microsoft.com/office/drawing/2014/main" id="{364CCB78-C03E-42ED-902D-64214F0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457" y="1170843"/>
            <a:ext cx="7447085" cy="770792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Pagina iniziale / Query personalizzata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87F677A-686B-48F3-8BD1-84548636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t="4102" r="38269" b="36795"/>
          <a:stretch/>
        </p:blipFill>
        <p:spPr>
          <a:xfrm>
            <a:off x="1556237" y="2092570"/>
            <a:ext cx="7447085" cy="40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63994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6">
            <a:extLst>
              <a:ext uri="{FF2B5EF4-FFF2-40B4-BE49-F238E27FC236}">
                <a16:creationId xmlns:a16="http://schemas.microsoft.com/office/drawing/2014/main" id="{364CCB78-C03E-42ED-902D-64214F00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10" y="2607651"/>
            <a:ext cx="4038980" cy="1642697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FINE</a:t>
            </a:r>
            <a:br>
              <a:rPr lang="it-IT" b="1" dirty="0"/>
            </a:br>
            <a:r>
              <a:rPr lang="it-IT" b="1" dirty="0"/>
              <a:t>Grazie per l’attenzione!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2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391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Garamond</vt:lpstr>
      <vt:lpstr>Times New Roman</vt:lpstr>
      <vt:lpstr>Wingdings 3</vt:lpstr>
      <vt:lpstr>Sfaccettatura</vt:lpstr>
      <vt:lpstr>Statistiche Iscritti e Laureati Atenei Italiani 2014 – 2016</vt:lpstr>
      <vt:lpstr>DESCRIZIONE DEL PROBLEMA</vt:lpstr>
      <vt:lpstr>PRESENTAZIONE DELLA SOLUZIONE</vt:lpstr>
      <vt:lpstr>RICONCILIAZIONE E PULIZIA</vt:lpstr>
      <vt:lpstr>IMPLEMENTAZIONE</vt:lpstr>
      <vt:lpstr>DatabaseManager</vt:lpstr>
      <vt:lpstr>BasicDBObject (per anno)</vt:lpstr>
      <vt:lpstr>Pagina iniziale / Query personalizzata</vt:lpstr>
      <vt:lpstr>FINE 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Statistiche Iscritti e Laureati Atenei Italiani 2014 – 2016</dc:title>
  <dc:creator>Donato Di Sapia</dc:creator>
  <cp:lastModifiedBy>Marco Della Medaglia</cp:lastModifiedBy>
  <cp:revision>18</cp:revision>
  <dcterms:created xsi:type="dcterms:W3CDTF">2018-06-17T15:37:02Z</dcterms:created>
  <dcterms:modified xsi:type="dcterms:W3CDTF">2018-06-21T16:58:32Z</dcterms:modified>
</cp:coreProperties>
</file>