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8" r:id="rId3"/>
    <p:sldId id="259" r:id="rId4"/>
    <p:sldId id="260" r:id="rId5"/>
    <p:sldId id="261" r:id="rId6"/>
    <p:sldId id="262" r:id="rId7"/>
    <p:sldId id="264" r:id="rId8"/>
    <p:sldId id="275" r:id="rId9"/>
    <p:sldId id="265" r:id="rId10"/>
    <p:sldId id="272" r:id="rId11"/>
    <p:sldId id="277" r:id="rId12"/>
    <p:sldId id="276" r:id="rId13"/>
    <p:sldId id="278" r:id="rId14"/>
    <p:sldId id="279" r:id="rId15"/>
    <p:sldId id="271" r:id="rId16"/>
    <p:sldId id="273" r:id="rId17"/>
    <p:sldId id="25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A90C6-35B1-4424-8A7D-974F0922AB57}" v="1" dt="2021-12-11T19:33:52.350"/>
    <p1510:client id="{860EC919-4392-4BEF-B878-7586E0118059}" v="14" dt="2021-12-11T19:23:11.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a Truitt" userId="3b0590e61753b24a" providerId="LiveId" clId="{7D0A90C6-35B1-4424-8A7D-974F0922AB57}"/>
    <pc:docChg chg="custSel modSld">
      <pc:chgData name="Shawna Truitt" userId="3b0590e61753b24a" providerId="LiveId" clId="{7D0A90C6-35B1-4424-8A7D-974F0922AB57}" dt="2021-12-11T19:34:21.219" v="31" actId="1076"/>
      <pc:docMkLst>
        <pc:docMk/>
      </pc:docMkLst>
      <pc:sldChg chg="modSp mod">
        <pc:chgData name="Shawna Truitt" userId="3b0590e61753b24a" providerId="LiveId" clId="{7D0A90C6-35B1-4424-8A7D-974F0922AB57}" dt="2021-12-11T19:30:49.800" v="0" actId="255"/>
        <pc:sldMkLst>
          <pc:docMk/>
          <pc:sldMk cId="0" sldId="258"/>
        </pc:sldMkLst>
        <pc:spChg chg="mod">
          <ac:chgData name="Shawna Truitt" userId="3b0590e61753b24a" providerId="LiveId" clId="{7D0A90C6-35B1-4424-8A7D-974F0922AB57}" dt="2021-12-11T19:30:49.800" v="0" actId="255"/>
          <ac:spMkLst>
            <pc:docMk/>
            <pc:sldMk cId="0" sldId="258"/>
            <ac:spMk id="103" creationId="{00000000-0000-0000-0000-000000000000}"/>
          </ac:spMkLst>
        </pc:spChg>
      </pc:sldChg>
      <pc:sldChg chg="modSp mod">
        <pc:chgData name="Shawna Truitt" userId="3b0590e61753b24a" providerId="LiveId" clId="{7D0A90C6-35B1-4424-8A7D-974F0922AB57}" dt="2021-12-11T19:30:54.822" v="1" actId="255"/>
        <pc:sldMkLst>
          <pc:docMk/>
          <pc:sldMk cId="0" sldId="259"/>
        </pc:sldMkLst>
        <pc:spChg chg="mod">
          <ac:chgData name="Shawna Truitt" userId="3b0590e61753b24a" providerId="LiveId" clId="{7D0A90C6-35B1-4424-8A7D-974F0922AB57}" dt="2021-12-11T19:30:54.822" v="1" actId="255"/>
          <ac:spMkLst>
            <pc:docMk/>
            <pc:sldMk cId="0" sldId="259"/>
            <ac:spMk id="109" creationId="{00000000-0000-0000-0000-000000000000}"/>
          </ac:spMkLst>
        </pc:spChg>
      </pc:sldChg>
      <pc:sldChg chg="modSp mod">
        <pc:chgData name="Shawna Truitt" userId="3b0590e61753b24a" providerId="LiveId" clId="{7D0A90C6-35B1-4424-8A7D-974F0922AB57}" dt="2021-12-11T19:34:21.219" v="31" actId="1076"/>
        <pc:sldMkLst>
          <pc:docMk/>
          <pc:sldMk cId="0" sldId="260"/>
        </pc:sldMkLst>
        <pc:spChg chg="mod">
          <ac:chgData name="Shawna Truitt" userId="3b0590e61753b24a" providerId="LiveId" clId="{7D0A90C6-35B1-4424-8A7D-974F0922AB57}" dt="2021-12-11T19:34:16.441" v="30" actId="1076"/>
          <ac:spMkLst>
            <pc:docMk/>
            <pc:sldMk cId="0" sldId="260"/>
            <ac:spMk id="7" creationId="{9A0A37C5-3482-41B8-9F24-D58B2026D222}"/>
          </ac:spMkLst>
        </pc:spChg>
        <pc:spChg chg="mod">
          <ac:chgData name="Shawna Truitt" userId="3b0590e61753b24a" providerId="LiveId" clId="{7D0A90C6-35B1-4424-8A7D-974F0922AB57}" dt="2021-12-11T19:31:00.357" v="2" actId="255"/>
          <ac:spMkLst>
            <pc:docMk/>
            <pc:sldMk cId="0" sldId="260"/>
            <ac:spMk id="115" creationId="{00000000-0000-0000-0000-000000000000}"/>
          </ac:spMkLst>
        </pc:spChg>
        <pc:picChg chg="mod">
          <ac:chgData name="Shawna Truitt" userId="3b0590e61753b24a" providerId="LiveId" clId="{7D0A90C6-35B1-4424-8A7D-974F0922AB57}" dt="2021-12-11T19:34:21.219" v="31" actId="1076"/>
          <ac:picMkLst>
            <pc:docMk/>
            <pc:sldMk cId="0" sldId="260"/>
            <ac:picMk id="3" creationId="{299FDA5E-296C-42DF-9396-FB499AB8F5C1}"/>
          </ac:picMkLst>
        </pc:picChg>
      </pc:sldChg>
      <pc:sldChg chg="modSp mod">
        <pc:chgData name="Shawna Truitt" userId="3b0590e61753b24a" providerId="LiveId" clId="{7D0A90C6-35B1-4424-8A7D-974F0922AB57}" dt="2021-12-11T19:31:07.157" v="3" actId="255"/>
        <pc:sldMkLst>
          <pc:docMk/>
          <pc:sldMk cId="0" sldId="261"/>
        </pc:sldMkLst>
        <pc:spChg chg="mod">
          <ac:chgData name="Shawna Truitt" userId="3b0590e61753b24a" providerId="LiveId" clId="{7D0A90C6-35B1-4424-8A7D-974F0922AB57}" dt="2021-12-11T19:31:07.157" v="3" actId="255"/>
          <ac:spMkLst>
            <pc:docMk/>
            <pc:sldMk cId="0" sldId="261"/>
            <ac:spMk id="121" creationId="{00000000-0000-0000-0000-000000000000}"/>
          </ac:spMkLst>
        </pc:spChg>
      </pc:sldChg>
      <pc:sldChg chg="addSp delSp modSp mod">
        <pc:chgData name="Shawna Truitt" userId="3b0590e61753b24a" providerId="LiveId" clId="{7D0A90C6-35B1-4424-8A7D-974F0922AB57}" dt="2021-12-11T19:34:04.412" v="26" actId="14100"/>
        <pc:sldMkLst>
          <pc:docMk/>
          <pc:sldMk cId="0" sldId="262"/>
        </pc:sldMkLst>
        <pc:spChg chg="mod">
          <ac:chgData name="Shawna Truitt" userId="3b0590e61753b24a" providerId="LiveId" clId="{7D0A90C6-35B1-4424-8A7D-974F0922AB57}" dt="2021-12-11T19:31:14.701" v="4" actId="255"/>
          <ac:spMkLst>
            <pc:docMk/>
            <pc:sldMk cId="0" sldId="262"/>
            <ac:spMk id="127" creationId="{00000000-0000-0000-0000-000000000000}"/>
          </ac:spMkLst>
        </pc:spChg>
        <pc:spChg chg="mod">
          <ac:chgData name="Shawna Truitt" userId="3b0590e61753b24a" providerId="LiveId" clId="{7D0A90C6-35B1-4424-8A7D-974F0922AB57}" dt="2021-12-11T19:33:18.647" v="17" actId="255"/>
          <ac:spMkLst>
            <pc:docMk/>
            <pc:sldMk cId="0" sldId="262"/>
            <ac:spMk id="128" creationId="{00000000-0000-0000-0000-000000000000}"/>
          </ac:spMkLst>
        </pc:spChg>
        <pc:picChg chg="del mod">
          <ac:chgData name="Shawna Truitt" userId="3b0590e61753b24a" providerId="LiveId" clId="{7D0A90C6-35B1-4424-8A7D-974F0922AB57}" dt="2021-12-11T19:33:47.742" v="22" actId="21"/>
          <ac:picMkLst>
            <pc:docMk/>
            <pc:sldMk cId="0" sldId="262"/>
            <ac:picMk id="11" creationId="{D01B661A-276D-49C6-9771-4C5177A7FE50}"/>
          </ac:picMkLst>
        </pc:picChg>
        <pc:cxnChg chg="add mod">
          <ac:chgData name="Shawna Truitt" userId="3b0590e61753b24a" providerId="LiveId" clId="{7D0A90C6-35B1-4424-8A7D-974F0922AB57}" dt="2021-12-11T19:34:04.412" v="26" actId="14100"/>
          <ac:cxnSpMkLst>
            <pc:docMk/>
            <pc:sldMk cId="0" sldId="262"/>
            <ac:cxnSpMk id="9" creationId="{BBDC4FEA-34D7-40DF-822D-C5202E9D7B21}"/>
          </ac:cxnSpMkLst>
        </pc:cxnChg>
      </pc:sldChg>
      <pc:sldChg chg="modSp mod">
        <pc:chgData name="Shawna Truitt" userId="3b0590e61753b24a" providerId="LiveId" clId="{7D0A90C6-35B1-4424-8A7D-974F0922AB57}" dt="2021-12-11T19:31:22.597" v="5" actId="255"/>
        <pc:sldMkLst>
          <pc:docMk/>
          <pc:sldMk cId="0" sldId="264"/>
        </pc:sldMkLst>
        <pc:spChg chg="mod">
          <ac:chgData name="Shawna Truitt" userId="3b0590e61753b24a" providerId="LiveId" clId="{7D0A90C6-35B1-4424-8A7D-974F0922AB57}" dt="2021-12-11T19:31:22.597" v="5" actId="255"/>
          <ac:spMkLst>
            <pc:docMk/>
            <pc:sldMk cId="0" sldId="264"/>
            <ac:spMk id="139" creationId="{00000000-0000-0000-0000-000000000000}"/>
          </ac:spMkLst>
        </pc:spChg>
      </pc:sldChg>
      <pc:sldChg chg="modSp mod">
        <pc:chgData name="Shawna Truitt" userId="3b0590e61753b24a" providerId="LiveId" clId="{7D0A90C6-35B1-4424-8A7D-974F0922AB57}" dt="2021-12-11T19:31:36.908" v="7" actId="255"/>
        <pc:sldMkLst>
          <pc:docMk/>
          <pc:sldMk cId="0" sldId="265"/>
        </pc:sldMkLst>
        <pc:spChg chg="mod">
          <ac:chgData name="Shawna Truitt" userId="3b0590e61753b24a" providerId="LiveId" clId="{7D0A90C6-35B1-4424-8A7D-974F0922AB57}" dt="2021-12-11T19:31:36.908" v="7" actId="255"/>
          <ac:spMkLst>
            <pc:docMk/>
            <pc:sldMk cId="0" sldId="265"/>
            <ac:spMk id="148" creationId="{00000000-0000-0000-0000-000000000000}"/>
          </ac:spMkLst>
        </pc:spChg>
      </pc:sldChg>
      <pc:sldChg chg="modSp mod">
        <pc:chgData name="Shawna Truitt" userId="3b0590e61753b24a" providerId="LiveId" clId="{7D0A90C6-35B1-4424-8A7D-974F0922AB57}" dt="2021-12-11T19:32:12.028" v="12" actId="255"/>
        <pc:sldMkLst>
          <pc:docMk/>
          <pc:sldMk cId="0" sldId="271"/>
        </pc:sldMkLst>
        <pc:spChg chg="mod">
          <ac:chgData name="Shawna Truitt" userId="3b0590e61753b24a" providerId="LiveId" clId="{7D0A90C6-35B1-4424-8A7D-974F0922AB57}" dt="2021-12-11T19:32:12.028" v="12" actId="255"/>
          <ac:spMkLst>
            <pc:docMk/>
            <pc:sldMk cId="0" sldId="271"/>
            <ac:spMk id="212" creationId="{00000000-0000-0000-0000-000000000000}"/>
          </ac:spMkLst>
        </pc:spChg>
      </pc:sldChg>
      <pc:sldChg chg="modSp mod">
        <pc:chgData name="Shawna Truitt" userId="3b0590e61753b24a" providerId="LiveId" clId="{7D0A90C6-35B1-4424-8A7D-974F0922AB57}" dt="2021-12-11T19:32:25.518" v="15" actId="27636"/>
        <pc:sldMkLst>
          <pc:docMk/>
          <pc:sldMk cId="0" sldId="273"/>
        </pc:sldMkLst>
        <pc:spChg chg="mod">
          <ac:chgData name="Shawna Truitt" userId="3b0590e61753b24a" providerId="LiveId" clId="{7D0A90C6-35B1-4424-8A7D-974F0922AB57}" dt="2021-12-11T19:32:17.782" v="13" actId="255"/>
          <ac:spMkLst>
            <pc:docMk/>
            <pc:sldMk cId="0" sldId="273"/>
            <ac:spMk id="224" creationId="{00000000-0000-0000-0000-000000000000}"/>
          </ac:spMkLst>
        </pc:spChg>
        <pc:spChg chg="mod">
          <ac:chgData name="Shawna Truitt" userId="3b0590e61753b24a" providerId="LiveId" clId="{7D0A90C6-35B1-4424-8A7D-974F0922AB57}" dt="2021-12-11T19:32:25.518" v="15" actId="27636"/>
          <ac:spMkLst>
            <pc:docMk/>
            <pc:sldMk cId="0" sldId="273"/>
            <ac:spMk id="225" creationId="{00000000-0000-0000-0000-000000000000}"/>
          </ac:spMkLst>
        </pc:spChg>
      </pc:sldChg>
      <pc:sldChg chg="modSp mod">
        <pc:chgData name="Shawna Truitt" userId="3b0590e61753b24a" providerId="LiveId" clId="{7D0A90C6-35B1-4424-8A7D-974F0922AB57}" dt="2021-12-11T19:31:30.430" v="6" actId="255"/>
        <pc:sldMkLst>
          <pc:docMk/>
          <pc:sldMk cId="664103169" sldId="275"/>
        </pc:sldMkLst>
        <pc:spChg chg="mod">
          <ac:chgData name="Shawna Truitt" userId="3b0590e61753b24a" providerId="LiveId" clId="{7D0A90C6-35B1-4424-8A7D-974F0922AB57}" dt="2021-12-11T19:31:30.430" v="6" actId="255"/>
          <ac:spMkLst>
            <pc:docMk/>
            <pc:sldMk cId="664103169" sldId="275"/>
            <ac:spMk id="139" creationId="{00000000-0000-0000-0000-000000000000}"/>
          </ac:spMkLst>
        </pc:spChg>
      </pc:sldChg>
      <pc:sldChg chg="modSp mod">
        <pc:chgData name="Shawna Truitt" userId="3b0590e61753b24a" providerId="LiveId" clId="{7D0A90C6-35B1-4424-8A7D-974F0922AB57}" dt="2021-12-11T19:31:52.957" v="9" actId="255"/>
        <pc:sldMkLst>
          <pc:docMk/>
          <pc:sldMk cId="3753069256" sldId="276"/>
        </pc:sldMkLst>
        <pc:spChg chg="mod">
          <ac:chgData name="Shawna Truitt" userId="3b0590e61753b24a" providerId="LiveId" clId="{7D0A90C6-35B1-4424-8A7D-974F0922AB57}" dt="2021-12-11T19:31:52.957" v="9" actId="255"/>
          <ac:spMkLst>
            <pc:docMk/>
            <pc:sldMk cId="3753069256" sldId="276"/>
            <ac:spMk id="218" creationId="{00000000-0000-0000-0000-000000000000}"/>
          </ac:spMkLst>
        </pc:spChg>
      </pc:sldChg>
      <pc:sldChg chg="modSp mod">
        <pc:chgData name="Shawna Truitt" userId="3b0590e61753b24a" providerId="LiveId" clId="{7D0A90C6-35B1-4424-8A7D-974F0922AB57}" dt="2021-12-11T19:31:44.827" v="8" actId="255"/>
        <pc:sldMkLst>
          <pc:docMk/>
          <pc:sldMk cId="3436278555" sldId="277"/>
        </pc:sldMkLst>
        <pc:spChg chg="mod">
          <ac:chgData name="Shawna Truitt" userId="3b0590e61753b24a" providerId="LiveId" clId="{7D0A90C6-35B1-4424-8A7D-974F0922AB57}" dt="2021-12-11T19:31:44.827" v="8" actId="255"/>
          <ac:spMkLst>
            <pc:docMk/>
            <pc:sldMk cId="3436278555" sldId="277"/>
            <ac:spMk id="218" creationId="{00000000-0000-0000-0000-000000000000}"/>
          </ac:spMkLst>
        </pc:spChg>
      </pc:sldChg>
      <pc:sldChg chg="modSp mod">
        <pc:chgData name="Shawna Truitt" userId="3b0590e61753b24a" providerId="LiveId" clId="{7D0A90C6-35B1-4424-8A7D-974F0922AB57}" dt="2021-12-11T19:31:59.358" v="10" actId="255"/>
        <pc:sldMkLst>
          <pc:docMk/>
          <pc:sldMk cId="3819118726" sldId="278"/>
        </pc:sldMkLst>
        <pc:spChg chg="mod">
          <ac:chgData name="Shawna Truitt" userId="3b0590e61753b24a" providerId="LiveId" clId="{7D0A90C6-35B1-4424-8A7D-974F0922AB57}" dt="2021-12-11T19:31:59.358" v="10" actId="255"/>
          <ac:spMkLst>
            <pc:docMk/>
            <pc:sldMk cId="3819118726" sldId="278"/>
            <ac:spMk id="218" creationId="{00000000-0000-0000-0000-000000000000}"/>
          </ac:spMkLst>
        </pc:spChg>
      </pc:sldChg>
      <pc:sldChg chg="modSp mod">
        <pc:chgData name="Shawna Truitt" userId="3b0590e61753b24a" providerId="LiveId" clId="{7D0A90C6-35B1-4424-8A7D-974F0922AB57}" dt="2021-12-11T19:32:04.903" v="11" actId="255"/>
        <pc:sldMkLst>
          <pc:docMk/>
          <pc:sldMk cId="3248634123" sldId="279"/>
        </pc:sldMkLst>
        <pc:spChg chg="mod">
          <ac:chgData name="Shawna Truitt" userId="3b0590e61753b24a" providerId="LiveId" clId="{7D0A90C6-35B1-4424-8A7D-974F0922AB57}" dt="2021-12-11T19:32:04.903" v="11" actId="255"/>
          <ac:spMkLst>
            <pc:docMk/>
            <pc:sldMk cId="3248634123" sldId="279"/>
            <ac:spMk id="2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937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78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7221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975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2" name="Google Shape;22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71e4f12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g1071e4f12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71e4f124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71e4f124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71e4f12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71e4f12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71e4f1243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71e4f124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20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62000" y="1524000"/>
            <a:ext cx="10668000" cy="2286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62000" y="4571999"/>
            <a:ext cx="10668000" cy="1524000"/>
          </a:xfrm>
          <a:prstGeom prst="rect">
            <a:avLst/>
          </a:prstGeom>
          <a:noFill/>
          <a:ln>
            <a:noFill/>
          </a:ln>
        </p:spPr>
        <p:txBody>
          <a:bodyPr spcFirstLastPara="1" wrap="square" lIns="91425" tIns="45700" rIns="91425" bIns="45700" anchor="t" anchorCtr="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4186958" y="-1138958"/>
            <a:ext cx="3818083"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1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11"/>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619997" y="2286000"/>
            <a:ext cx="5334001" cy="228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905000" y="-381000"/>
            <a:ext cx="5334001" cy="7619999"/>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1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12"/>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3"/>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3"/>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3"/>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62000" y="1524000"/>
            <a:ext cx="10668000" cy="30384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62000" y="4589463"/>
            <a:ext cx="10668000" cy="1506537"/>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2400"/>
              <a:buNone/>
              <a:defRPr sz="2400">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4"/>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4"/>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4"/>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62000" y="2285999"/>
            <a:ext cx="5151119"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
          <p:cNvSpPr txBox="1">
            <a:spLocks noGrp="1"/>
          </p:cNvSpPr>
          <p:nvPr>
            <p:ph type="body" idx="2"/>
          </p:nvPr>
        </p:nvSpPr>
        <p:spPr>
          <a:xfrm>
            <a:off x="6278879" y="2285999"/>
            <a:ext cx="5151121"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5"/>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5"/>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5"/>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762000" y="2285999"/>
            <a:ext cx="5151119"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6"/>
          <p:cNvSpPr txBox="1">
            <a:spLocks noGrp="1"/>
          </p:cNvSpPr>
          <p:nvPr>
            <p:ph type="body" idx="2"/>
          </p:nvPr>
        </p:nvSpPr>
        <p:spPr>
          <a:xfrm>
            <a:off x="762000" y="3048000"/>
            <a:ext cx="5151119"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6"/>
          <p:cNvSpPr txBox="1">
            <a:spLocks noGrp="1"/>
          </p:cNvSpPr>
          <p:nvPr>
            <p:ph type="body" idx="3"/>
          </p:nvPr>
        </p:nvSpPr>
        <p:spPr>
          <a:xfrm>
            <a:off x="6278878" y="2286000"/>
            <a:ext cx="5151122"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6"/>
          <p:cNvSpPr txBox="1">
            <a:spLocks noGrp="1"/>
          </p:cNvSpPr>
          <p:nvPr>
            <p:ph type="body" idx="4"/>
          </p:nvPr>
        </p:nvSpPr>
        <p:spPr>
          <a:xfrm>
            <a:off x="6278878" y="3048000"/>
            <a:ext cx="5151122"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6"/>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6"/>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6"/>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1" name="Google Shape;51;p7"/>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7"/>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762000" y="761998"/>
            <a:ext cx="3810000" cy="152400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334000" y="762001"/>
            <a:ext cx="6096000" cy="533400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406400" algn="l">
              <a:lnSpc>
                <a:spcPct val="125000"/>
              </a:lnSpc>
              <a:spcBef>
                <a:spcPts val="500"/>
              </a:spcBef>
              <a:spcAft>
                <a:spcPts val="0"/>
              </a:spcAft>
              <a:buClr>
                <a:schemeClr val="lt1"/>
              </a:buClr>
              <a:buSzPts val="2800"/>
              <a:buChar char="•"/>
              <a:defRPr sz="2800"/>
            </a:lvl2pPr>
            <a:lvl3pPr marL="1371600" lvl="2" indent="-381000" algn="l">
              <a:lnSpc>
                <a:spcPct val="125000"/>
              </a:lnSpc>
              <a:spcBef>
                <a:spcPts val="500"/>
              </a:spcBef>
              <a:spcAft>
                <a:spcPts val="0"/>
              </a:spcAft>
              <a:buClr>
                <a:schemeClr val="lt1"/>
              </a:buClr>
              <a:buSzPts val="2400"/>
              <a:buChar char="•"/>
              <a:defRPr sz="2400"/>
            </a:lvl3pPr>
            <a:lvl4pPr marL="1828800" lvl="3" indent="-355600" algn="l">
              <a:lnSpc>
                <a:spcPct val="125000"/>
              </a:lnSpc>
              <a:spcBef>
                <a:spcPts val="500"/>
              </a:spcBef>
              <a:spcAft>
                <a:spcPts val="0"/>
              </a:spcAft>
              <a:buClr>
                <a:schemeClr val="lt1"/>
              </a:buClr>
              <a:buSzPts val="2000"/>
              <a:buChar char="•"/>
              <a:defRPr sz="2000"/>
            </a:lvl4pPr>
            <a:lvl5pPr marL="2286000" lvl="4" indent="-355600" algn="l">
              <a:lnSpc>
                <a:spcPct val="125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0" name="Google Shape;60;p9"/>
          <p:cNvSpPr txBox="1">
            <a:spLocks noGrp="1"/>
          </p:cNvSpPr>
          <p:nvPr>
            <p:ph type="body" idx="2"/>
          </p:nvPr>
        </p:nvSpPr>
        <p:spPr>
          <a:xfrm>
            <a:off x="762000" y="2286000"/>
            <a:ext cx="38100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9"/>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9"/>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9"/>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762001" y="762000"/>
            <a:ext cx="3809999" cy="152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5334000" y="762001"/>
            <a:ext cx="6021388" cy="5334000"/>
          </a:xfrm>
          <a:prstGeom prst="rect">
            <a:avLst/>
          </a:prstGeom>
          <a:noFill/>
          <a:ln>
            <a:noFill/>
          </a:ln>
        </p:spPr>
      </p:sp>
      <p:sp>
        <p:nvSpPr>
          <p:cNvPr id="67" name="Google Shape;67;p10"/>
          <p:cNvSpPr txBox="1">
            <a:spLocks noGrp="1"/>
          </p:cNvSpPr>
          <p:nvPr>
            <p:ph type="body" idx="1"/>
          </p:nvPr>
        </p:nvSpPr>
        <p:spPr>
          <a:xfrm>
            <a:off x="762001" y="2286000"/>
            <a:ext cx="3809999"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10"/>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p:nvPr/>
        </p:nvSpPr>
        <p:spPr>
          <a:xfrm>
            <a:off x="8157843" y="6244836"/>
            <a:ext cx="4034156" cy="613164"/>
          </a:xfrm>
          <a:custGeom>
            <a:avLst/>
            <a:gdLst/>
            <a:ahLst/>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500"/>
              <a:buFont typeface="Avenir"/>
              <a:buNone/>
            </a:pPr>
            <a:endParaRPr sz="1500" b="0" i="0" u="none" strike="noStrike" cap="none" dirty="0">
              <a:solidFill>
                <a:srgbClr val="FFFFFF"/>
              </a:solidFill>
              <a:latin typeface="Avenir"/>
              <a:ea typeface="Avenir"/>
              <a:cs typeface="Avenir"/>
              <a:sym typeface="Avenir"/>
            </a:endParaRPr>
          </a:p>
        </p:txBody>
      </p:sp>
      <p:sp>
        <p:nvSpPr>
          <p:cNvPr id="7" name="Google Shape;7;p1"/>
          <p:cNvSpPr/>
          <p:nvPr/>
        </p:nvSpPr>
        <p:spPr>
          <a:xfrm>
            <a:off x="1" y="688126"/>
            <a:ext cx="448491" cy="1634252"/>
          </a:xfrm>
          <a:custGeom>
            <a:avLst/>
            <a:gdLst/>
            <a:ahLst/>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dirty="0">
              <a:solidFill>
                <a:srgbClr val="FFFFFF"/>
              </a:solidFill>
              <a:latin typeface="Avenir"/>
              <a:ea typeface="Avenir"/>
              <a:cs typeface="Avenir"/>
              <a:sym typeface="Avenir"/>
            </a:endParaRPr>
          </a:p>
        </p:txBody>
      </p:sp>
      <p:sp>
        <p:nvSpPr>
          <p:cNvPr id="8" name="Google Shape;8;p1"/>
          <p:cNvSpPr/>
          <p:nvPr/>
        </p:nvSpPr>
        <p:spPr>
          <a:xfrm>
            <a:off x="7309459" y="6144069"/>
            <a:ext cx="4418271" cy="718159"/>
          </a:xfrm>
          <a:custGeom>
            <a:avLst/>
            <a:gdLst/>
            <a:ahLst/>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rgbClr val="FFFFFF"/>
              </a:solidFill>
              <a:latin typeface="Avenir"/>
              <a:ea typeface="Avenir"/>
              <a:cs typeface="Avenir"/>
              <a:sym typeface="Avenir"/>
            </a:endParaRPr>
          </a:p>
        </p:txBody>
      </p:sp>
      <p:sp>
        <p:nvSpPr>
          <p:cNvPr id="9" name="Google Shape;9;p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25000"/>
              </a:lnSpc>
              <a:spcBef>
                <a:spcPts val="1000"/>
              </a:spcBef>
              <a:spcAft>
                <a:spcPts val="0"/>
              </a:spcAft>
              <a:buClr>
                <a:schemeClr val="l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25000"/>
              </a:lnSpc>
              <a:spcBef>
                <a:spcPts val="500"/>
              </a:spcBef>
              <a:spcAft>
                <a:spcPts val="0"/>
              </a:spcAft>
              <a:buClr>
                <a:schemeClr val="l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25000"/>
              </a:lnSpc>
              <a:spcBef>
                <a:spcPts val="500"/>
              </a:spcBef>
              <a:spcAft>
                <a:spcPts val="0"/>
              </a:spcAft>
              <a:buClr>
                <a:schemeClr val="l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1" name="Google Shape;11;p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dirty="0"/>
          </a:p>
        </p:txBody>
      </p:sp>
      <p:sp>
        <p:nvSpPr>
          <p:cNvPr id="12" name="Google Shape;12;p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dirty="0"/>
          </a:p>
        </p:txBody>
      </p:sp>
      <p:sp>
        <p:nvSpPr>
          <p:cNvPr id="13" name="Google Shape;13;p1"/>
          <p:cNvSpPr txBox="1">
            <a:spLocks noGrp="1"/>
          </p:cNvSpPr>
          <p:nvPr>
            <p:ph type="sldNum" idx="12"/>
          </p:nvPr>
        </p:nvSpPr>
        <p:spPr>
          <a:xfrm>
            <a:off x="9906000" y="6356350"/>
            <a:ext cx="15240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venir"/>
                <a:ea typeface="Avenir"/>
                <a:cs typeface="Avenir"/>
                <a:sym typeface="Avenir"/>
              </a:defRPr>
            </a:lvl1pPr>
            <a:lvl2pPr marL="0" marR="0" lvl="1" indent="0" algn="r" rtl="0">
              <a:spcBef>
                <a:spcPts val="0"/>
              </a:spcBef>
              <a:buNone/>
              <a:defRPr sz="1200" b="0" i="0" u="none" strike="noStrike" cap="none">
                <a:solidFill>
                  <a:schemeClr val="lt1"/>
                </a:solidFill>
                <a:latin typeface="Avenir"/>
                <a:ea typeface="Avenir"/>
                <a:cs typeface="Avenir"/>
                <a:sym typeface="Avenir"/>
              </a:defRPr>
            </a:lvl2pPr>
            <a:lvl3pPr marL="0" marR="0" lvl="2" indent="0" algn="r" rtl="0">
              <a:spcBef>
                <a:spcPts val="0"/>
              </a:spcBef>
              <a:buNone/>
              <a:defRPr sz="1200" b="0" i="0" u="none" strike="noStrike" cap="none">
                <a:solidFill>
                  <a:schemeClr val="lt1"/>
                </a:solidFill>
                <a:latin typeface="Avenir"/>
                <a:ea typeface="Avenir"/>
                <a:cs typeface="Avenir"/>
                <a:sym typeface="Avenir"/>
              </a:defRPr>
            </a:lvl3pPr>
            <a:lvl4pPr marL="0" marR="0" lvl="3" indent="0" algn="r" rtl="0">
              <a:spcBef>
                <a:spcPts val="0"/>
              </a:spcBef>
              <a:buNone/>
              <a:defRPr sz="1200" b="0" i="0" u="none" strike="noStrike" cap="none">
                <a:solidFill>
                  <a:schemeClr val="lt1"/>
                </a:solidFill>
                <a:latin typeface="Avenir"/>
                <a:ea typeface="Avenir"/>
                <a:cs typeface="Avenir"/>
                <a:sym typeface="Avenir"/>
              </a:defRPr>
            </a:lvl4pPr>
            <a:lvl5pPr marL="0" marR="0" lvl="4" indent="0" algn="r" rtl="0">
              <a:spcBef>
                <a:spcPts val="0"/>
              </a:spcBef>
              <a:buNone/>
              <a:defRPr sz="1200" b="0" i="0" u="none" strike="noStrike" cap="none">
                <a:solidFill>
                  <a:schemeClr val="lt1"/>
                </a:solidFill>
                <a:latin typeface="Avenir"/>
                <a:ea typeface="Avenir"/>
                <a:cs typeface="Avenir"/>
                <a:sym typeface="Avenir"/>
              </a:defRPr>
            </a:lvl5pPr>
            <a:lvl6pPr marL="0" marR="0" lvl="5" indent="0" algn="r" rtl="0">
              <a:spcBef>
                <a:spcPts val="0"/>
              </a:spcBef>
              <a:buNone/>
              <a:defRPr sz="1200" b="0" i="0" u="none" strike="noStrike" cap="none">
                <a:solidFill>
                  <a:schemeClr val="lt1"/>
                </a:solidFill>
                <a:latin typeface="Avenir"/>
                <a:ea typeface="Avenir"/>
                <a:cs typeface="Avenir"/>
                <a:sym typeface="Avenir"/>
              </a:defRPr>
            </a:lvl6pPr>
            <a:lvl7pPr marL="0" marR="0" lvl="6" indent="0" algn="r" rtl="0">
              <a:spcBef>
                <a:spcPts val="0"/>
              </a:spcBef>
              <a:buNone/>
              <a:defRPr sz="1200" b="0" i="0" u="none" strike="noStrike" cap="none">
                <a:solidFill>
                  <a:schemeClr val="lt1"/>
                </a:solidFill>
                <a:latin typeface="Avenir"/>
                <a:ea typeface="Avenir"/>
                <a:cs typeface="Avenir"/>
                <a:sym typeface="Avenir"/>
              </a:defRPr>
            </a:lvl7pPr>
            <a:lvl8pPr marL="0" marR="0" lvl="7" indent="0" algn="r" rtl="0">
              <a:spcBef>
                <a:spcPts val="0"/>
              </a:spcBef>
              <a:buNone/>
              <a:defRPr sz="1200" b="0" i="0" u="none" strike="noStrike" cap="none">
                <a:solidFill>
                  <a:schemeClr val="lt1"/>
                </a:solidFill>
                <a:latin typeface="Avenir"/>
                <a:ea typeface="Avenir"/>
                <a:cs typeface="Avenir"/>
                <a:sym typeface="Avenir"/>
              </a:defRPr>
            </a:lvl8pPr>
            <a:lvl9pPr marL="0" marR="0" lvl="8" indent="0" algn="r" rtl="0">
              <a:spcBef>
                <a:spcPts val="0"/>
              </a:spcBef>
              <a:buNone/>
              <a:defRPr sz="12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6"/>
        <p:cNvGrpSpPr/>
        <p:nvPr/>
      </p:nvGrpSpPr>
      <p:grpSpPr>
        <a:xfrm>
          <a:off x="0" y="0"/>
          <a:ext cx="0" cy="0"/>
          <a:chOff x="0" y="0"/>
          <a:chExt cx="0" cy="0"/>
        </a:xfrm>
      </p:grpSpPr>
      <p:sp>
        <p:nvSpPr>
          <p:cNvPr id="87" name="Google Shape;87;p1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Avenir"/>
              <a:ea typeface="Avenir"/>
              <a:cs typeface="Avenir"/>
              <a:sym typeface="Avenir"/>
            </a:endParaRPr>
          </a:p>
        </p:txBody>
      </p:sp>
      <p:sp>
        <p:nvSpPr>
          <p:cNvPr id="88" name="Google Shape;88;p13"/>
          <p:cNvSpPr txBox="1">
            <a:spLocks noGrp="1"/>
          </p:cNvSpPr>
          <p:nvPr>
            <p:ph type="ctrTitle"/>
          </p:nvPr>
        </p:nvSpPr>
        <p:spPr>
          <a:xfrm>
            <a:off x="3833812" y="501528"/>
            <a:ext cx="7858125" cy="86201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ct val="100000"/>
              <a:buFont typeface="Arial"/>
              <a:buNone/>
            </a:pPr>
            <a:r>
              <a:rPr lang="en-US" sz="3600" dirty="0"/>
              <a:t>Project 2: Texas Career Insights</a:t>
            </a:r>
            <a:endParaRPr sz="3600" dirty="0"/>
          </a:p>
        </p:txBody>
      </p:sp>
      <p:sp>
        <p:nvSpPr>
          <p:cNvPr id="89" name="Google Shape;89;p13"/>
          <p:cNvSpPr txBox="1">
            <a:spLocks noGrp="1"/>
          </p:cNvSpPr>
          <p:nvPr>
            <p:ph type="subTitle" idx="1"/>
          </p:nvPr>
        </p:nvSpPr>
        <p:spPr>
          <a:xfrm>
            <a:off x="5697799" y="4832472"/>
            <a:ext cx="5334000" cy="15240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25000"/>
              </a:lnSpc>
              <a:spcBef>
                <a:spcPts val="0"/>
              </a:spcBef>
              <a:spcAft>
                <a:spcPts val="0"/>
              </a:spcAft>
              <a:buClr>
                <a:schemeClr val="lt1"/>
              </a:buClr>
              <a:buSzPct val="100000"/>
              <a:buNone/>
            </a:pPr>
            <a:r>
              <a:rPr lang="en-US" dirty="0"/>
              <a:t> </a:t>
            </a:r>
            <a:endParaRPr dirty="0"/>
          </a:p>
          <a:p>
            <a:pPr marL="0" lvl="0" indent="0" algn="l" rtl="0">
              <a:lnSpc>
                <a:spcPct val="125000"/>
              </a:lnSpc>
              <a:spcBef>
                <a:spcPts val="1000"/>
              </a:spcBef>
              <a:spcAft>
                <a:spcPts val="0"/>
              </a:spcAft>
              <a:buClr>
                <a:schemeClr val="lt1"/>
              </a:buClr>
              <a:buSzPct val="100000"/>
              <a:buNone/>
            </a:pPr>
            <a:r>
              <a:rPr lang="en-US" sz="2900" dirty="0"/>
              <a:t>By: Toni Edwards, British Green, Reinhold Ndlovu and Shawna Truitt</a:t>
            </a:r>
            <a:endParaRPr sz="2900" dirty="0"/>
          </a:p>
          <a:p>
            <a:pPr marL="0" lvl="0" indent="0" algn="l" rtl="0">
              <a:lnSpc>
                <a:spcPct val="125000"/>
              </a:lnSpc>
              <a:spcBef>
                <a:spcPts val="1000"/>
              </a:spcBef>
              <a:spcAft>
                <a:spcPts val="0"/>
              </a:spcAft>
              <a:buClr>
                <a:schemeClr val="lt1"/>
              </a:buClr>
              <a:buSzPct val="100000"/>
              <a:buNone/>
            </a:pPr>
            <a:r>
              <a:rPr lang="en-US" dirty="0"/>
              <a:t>	       </a:t>
            </a:r>
            <a:endParaRPr dirty="0"/>
          </a:p>
        </p:txBody>
      </p:sp>
      <p:pic>
        <p:nvPicPr>
          <p:cNvPr id="90" name="Google Shape;90;p13" descr="Top view of a wooden desk with a white keyboard, drawing plan and drawing compass, and pens."/>
          <p:cNvPicPr preferRelativeResize="0"/>
          <p:nvPr/>
        </p:nvPicPr>
        <p:blipFill rotWithShape="1">
          <a:blip r:embed="rId3">
            <a:alphaModFix/>
          </a:blip>
          <a:srcRect l="574" r="41300"/>
          <a:stretch/>
        </p:blipFill>
        <p:spPr>
          <a:xfrm>
            <a:off x="2" y="732510"/>
            <a:ext cx="5333999" cy="6125491"/>
          </a:xfrm>
          <a:custGeom>
            <a:avLst/>
            <a:gdLst/>
            <a:ahLst/>
            <a:cxnLst/>
            <a:rect l="l" t="t" r="r" b="b"/>
            <a:pathLst>
              <a:path w="5333999" h="6125491" extrusionOk="0">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a:noFill/>
          <a:ln>
            <a:noFill/>
          </a:ln>
        </p:spPr>
      </p:pic>
      <p:sp>
        <p:nvSpPr>
          <p:cNvPr id="91" name="Google Shape;91;p13"/>
          <p:cNvSpPr/>
          <p:nvPr/>
        </p:nvSpPr>
        <p:spPr>
          <a:xfrm>
            <a:off x="1" y="352425"/>
            <a:ext cx="5185830" cy="6505576"/>
          </a:xfrm>
          <a:custGeom>
            <a:avLst/>
            <a:gdLst/>
            <a:ahLst/>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762000" y="381754"/>
            <a:ext cx="10668000" cy="10124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dirty="0"/>
              <a:t>Analysis</a:t>
            </a:r>
            <a:endParaRPr dirty="0"/>
          </a:p>
        </p:txBody>
      </p:sp>
      <p:sp>
        <p:nvSpPr>
          <p:cNvPr id="4" name="Google Shape;152;p22">
            <a:extLst>
              <a:ext uri="{FF2B5EF4-FFF2-40B4-BE49-F238E27FC236}">
                <a16:creationId xmlns:a16="http://schemas.microsoft.com/office/drawing/2014/main" id="{28A653D4-A497-4A34-BCBD-3FC3019DCCD1}"/>
              </a:ext>
            </a:extLst>
          </p:cNvPr>
          <p:cNvSpPr txBox="1"/>
          <p:nvPr/>
        </p:nvSpPr>
        <p:spPr>
          <a:xfrm>
            <a:off x="616439" y="1564284"/>
            <a:ext cx="109079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Identifying salary, education requirements and employment projections for nurse job category in Dallas MSA </a:t>
            </a:r>
            <a:endParaRPr dirty="0"/>
          </a:p>
        </p:txBody>
      </p:sp>
      <p:pic>
        <p:nvPicPr>
          <p:cNvPr id="3" name="Picture 2">
            <a:extLst>
              <a:ext uri="{FF2B5EF4-FFF2-40B4-BE49-F238E27FC236}">
                <a16:creationId xmlns:a16="http://schemas.microsoft.com/office/drawing/2014/main" id="{5CC1AA96-F818-4730-B1A4-728CC15F1F3B}"/>
              </a:ext>
            </a:extLst>
          </p:cNvPr>
          <p:cNvPicPr>
            <a:picLocks noChangeAspect="1"/>
          </p:cNvPicPr>
          <p:nvPr/>
        </p:nvPicPr>
        <p:blipFill>
          <a:blip r:embed="rId3"/>
          <a:stretch>
            <a:fillRect/>
          </a:stretch>
        </p:blipFill>
        <p:spPr>
          <a:xfrm>
            <a:off x="667644" y="1933575"/>
            <a:ext cx="11096625" cy="1495425"/>
          </a:xfrm>
          <a:prstGeom prst="rect">
            <a:avLst/>
          </a:prstGeom>
        </p:spPr>
      </p:pic>
      <p:pic>
        <p:nvPicPr>
          <p:cNvPr id="6" name="Picture 5">
            <a:extLst>
              <a:ext uri="{FF2B5EF4-FFF2-40B4-BE49-F238E27FC236}">
                <a16:creationId xmlns:a16="http://schemas.microsoft.com/office/drawing/2014/main" id="{DCC84034-8A57-4DAC-BE1D-77D69D1AB91A}"/>
              </a:ext>
            </a:extLst>
          </p:cNvPr>
          <p:cNvPicPr>
            <a:picLocks noChangeAspect="1"/>
          </p:cNvPicPr>
          <p:nvPr/>
        </p:nvPicPr>
        <p:blipFill>
          <a:blip r:embed="rId4"/>
          <a:stretch>
            <a:fillRect/>
          </a:stretch>
        </p:blipFill>
        <p:spPr>
          <a:xfrm>
            <a:off x="667644" y="3609976"/>
            <a:ext cx="9991725" cy="2628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762000" y="381754"/>
            <a:ext cx="10668000" cy="10124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Analysis</a:t>
            </a:r>
            <a:endParaRPr sz="3600" dirty="0"/>
          </a:p>
        </p:txBody>
      </p:sp>
      <p:sp>
        <p:nvSpPr>
          <p:cNvPr id="4" name="Google Shape;152;p22">
            <a:extLst>
              <a:ext uri="{FF2B5EF4-FFF2-40B4-BE49-F238E27FC236}">
                <a16:creationId xmlns:a16="http://schemas.microsoft.com/office/drawing/2014/main" id="{28A653D4-A497-4A34-BCBD-3FC3019DCCD1}"/>
              </a:ext>
            </a:extLst>
          </p:cNvPr>
          <p:cNvSpPr txBox="1"/>
          <p:nvPr/>
        </p:nvSpPr>
        <p:spPr>
          <a:xfrm>
            <a:off x="616439" y="1564284"/>
            <a:ext cx="109079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Identify top 10 career categories in Dallas MSA by highest mean salaries; show typical education requirements</a:t>
            </a:r>
            <a:endParaRPr dirty="0"/>
          </a:p>
        </p:txBody>
      </p:sp>
      <p:pic>
        <p:nvPicPr>
          <p:cNvPr id="10" name="Picture 9">
            <a:extLst>
              <a:ext uri="{FF2B5EF4-FFF2-40B4-BE49-F238E27FC236}">
                <a16:creationId xmlns:a16="http://schemas.microsoft.com/office/drawing/2014/main" id="{F3F3A95A-DC1B-4B7D-B684-1C59DEFFBF85}"/>
              </a:ext>
            </a:extLst>
          </p:cNvPr>
          <p:cNvPicPr>
            <a:picLocks noChangeAspect="1"/>
          </p:cNvPicPr>
          <p:nvPr/>
        </p:nvPicPr>
        <p:blipFill>
          <a:blip r:embed="rId3"/>
          <a:stretch>
            <a:fillRect/>
          </a:stretch>
        </p:blipFill>
        <p:spPr>
          <a:xfrm>
            <a:off x="667644" y="1933575"/>
            <a:ext cx="4848225" cy="1647825"/>
          </a:xfrm>
          <a:prstGeom prst="rect">
            <a:avLst/>
          </a:prstGeom>
        </p:spPr>
      </p:pic>
      <p:pic>
        <p:nvPicPr>
          <p:cNvPr id="12" name="Picture 11">
            <a:extLst>
              <a:ext uri="{FF2B5EF4-FFF2-40B4-BE49-F238E27FC236}">
                <a16:creationId xmlns:a16="http://schemas.microsoft.com/office/drawing/2014/main" id="{B999B13D-C3BE-416F-836B-3A1218E15EB1}"/>
              </a:ext>
            </a:extLst>
          </p:cNvPr>
          <p:cNvPicPr>
            <a:picLocks noChangeAspect="1"/>
          </p:cNvPicPr>
          <p:nvPr/>
        </p:nvPicPr>
        <p:blipFill>
          <a:blip r:embed="rId4"/>
          <a:stretch>
            <a:fillRect/>
          </a:stretch>
        </p:blipFill>
        <p:spPr>
          <a:xfrm>
            <a:off x="667644" y="3699096"/>
            <a:ext cx="6812946" cy="2894846"/>
          </a:xfrm>
          <a:prstGeom prst="rect">
            <a:avLst/>
          </a:prstGeom>
        </p:spPr>
      </p:pic>
    </p:spTree>
    <p:extLst>
      <p:ext uri="{BB962C8B-B14F-4D97-AF65-F5344CB8AC3E}">
        <p14:creationId xmlns:p14="http://schemas.microsoft.com/office/powerpoint/2010/main" val="343627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762000" y="381754"/>
            <a:ext cx="10668000" cy="10124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Analysis</a:t>
            </a:r>
            <a:endParaRPr sz="3600" dirty="0"/>
          </a:p>
        </p:txBody>
      </p:sp>
      <p:sp>
        <p:nvSpPr>
          <p:cNvPr id="4" name="Google Shape;152;p22">
            <a:extLst>
              <a:ext uri="{FF2B5EF4-FFF2-40B4-BE49-F238E27FC236}">
                <a16:creationId xmlns:a16="http://schemas.microsoft.com/office/drawing/2014/main" id="{28A653D4-A497-4A34-BCBD-3FC3019DCCD1}"/>
              </a:ext>
            </a:extLst>
          </p:cNvPr>
          <p:cNvSpPr txBox="1"/>
          <p:nvPr/>
        </p:nvSpPr>
        <p:spPr>
          <a:xfrm>
            <a:off x="616439" y="1564284"/>
            <a:ext cx="109079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Identify top 10 career categories in Dallas MSA by highest mean salaries that require a Bachelor’s degree</a:t>
            </a:r>
            <a:endParaRPr dirty="0"/>
          </a:p>
        </p:txBody>
      </p:sp>
      <p:pic>
        <p:nvPicPr>
          <p:cNvPr id="14" name="Picture 13">
            <a:extLst>
              <a:ext uri="{FF2B5EF4-FFF2-40B4-BE49-F238E27FC236}">
                <a16:creationId xmlns:a16="http://schemas.microsoft.com/office/drawing/2014/main" id="{B36D79BB-71A0-4106-A92E-0D9FBABA7B78}"/>
              </a:ext>
            </a:extLst>
          </p:cNvPr>
          <p:cNvPicPr>
            <a:picLocks noChangeAspect="1"/>
          </p:cNvPicPr>
          <p:nvPr/>
        </p:nvPicPr>
        <p:blipFill>
          <a:blip r:embed="rId3"/>
          <a:stretch>
            <a:fillRect/>
          </a:stretch>
        </p:blipFill>
        <p:spPr>
          <a:xfrm>
            <a:off x="667644" y="2003268"/>
            <a:ext cx="5229225" cy="1638300"/>
          </a:xfrm>
          <a:prstGeom prst="rect">
            <a:avLst/>
          </a:prstGeom>
        </p:spPr>
      </p:pic>
      <p:pic>
        <p:nvPicPr>
          <p:cNvPr id="16" name="Picture 15">
            <a:extLst>
              <a:ext uri="{FF2B5EF4-FFF2-40B4-BE49-F238E27FC236}">
                <a16:creationId xmlns:a16="http://schemas.microsoft.com/office/drawing/2014/main" id="{F24A4F41-5DB5-4933-A59B-2C8679FD3945}"/>
              </a:ext>
            </a:extLst>
          </p:cNvPr>
          <p:cNvPicPr>
            <a:picLocks noChangeAspect="1"/>
          </p:cNvPicPr>
          <p:nvPr/>
        </p:nvPicPr>
        <p:blipFill>
          <a:blip r:embed="rId4"/>
          <a:stretch>
            <a:fillRect/>
          </a:stretch>
        </p:blipFill>
        <p:spPr>
          <a:xfrm>
            <a:off x="667644" y="3801796"/>
            <a:ext cx="6060704" cy="2517523"/>
          </a:xfrm>
          <a:prstGeom prst="rect">
            <a:avLst/>
          </a:prstGeom>
        </p:spPr>
      </p:pic>
    </p:spTree>
    <p:extLst>
      <p:ext uri="{BB962C8B-B14F-4D97-AF65-F5344CB8AC3E}">
        <p14:creationId xmlns:p14="http://schemas.microsoft.com/office/powerpoint/2010/main" val="375306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762000" y="381754"/>
            <a:ext cx="10668000" cy="10124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Analysis</a:t>
            </a:r>
            <a:endParaRPr sz="3600" dirty="0"/>
          </a:p>
        </p:txBody>
      </p:sp>
      <p:sp>
        <p:nvSpPr>
          <p:cNvPr id="4" name="Google Shape;152;p22">
            <a:extLst>
              <a:ext uri="{FF2B5EF4-FFF2-40B4-BE49-F238E27FC236}">
                <a16:creationId xmlns:a16="http://schemas.microsoft.com/office/drawing/2014/main" id="{28A653D4-A497-4A34-BCBD-3FC3019DCCD1}"/>
              </a:ext>
            </a:extLst>
          </p:cNvPr>
          <p:cNvSpPr txBox="1"/>
          <p:nvPr/>
        </p:nvSpPr>
        <p:spPr>
          <a:xfrm>
            <a:off x="616439" y="1564284"/>
            <a:ext cx="109079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Identify top 5 career fields in Texas by career growth projections </a:t>
            </a:r>
            <a:endParaRPr dirty="0"/>
          </a:p>
        </p:txBody>
      </p:sp>
      <p:pic>
        <p:nvPicPr>
          <p:cNvPr id="9" name="Picture 8">
            <a:extLst>
              <a:ext uri="{FF2B5EF4-FFF2-40B4-BE49-F238E27FC236}">
                <a16:creationId xmlns:a16="http://schemas.microsoft.com/office/drawing/2014/main" id="{DB20F595-AAC0-4A75-8434-B4DF7A86F5B7}"/>
              </a:ext>
            </a:extLst>
          </p:cNvPr>
          <p:cNvPicPr>
            <a:picLocks noChangeAspect="1"/>
          </p:cNvPicPr>
          <p:nvPr/>
        </p:nvPicPr>
        <p:blipFill>
          <a:blip r:embed="rId3"/>
          <a:stretch>
            <a:fillRect/>
          </a:stretch>
        </p:blipFill>
        <p:spPr>
          <a:xfrm>
            <a:off x="667644" y="1933575"/>
            <a:ext cx="8353425" cy="1628775"/>
          </a:xfrm>
          <a:prstGeom prst="rect">
            <a:avLst/>
          </a:prstGeom>
        </p:spPr>
      </p:pic>
      <p:pic>
        <p:nvPicPr>
          <p:cNvPr id="11" name="Picture 10">
            <a:extLst>
              <a:ext uri="{FF2B5EF4-FFF2-40B4-BE49-F238E27FC236}">
                <a16:creationId xmlns:a16="http://schemas.microsoft.com/office/drawing/2014/main" id="{E3642DDE-6869-40BF-B728-15D3F4BF7997}"/>
              </a:ext>
            </a:extLst>
          </p:cNvPr>
          <p:cNvPicPr>
            <a:picLocks noChangeAspect="1"/>
          </p:cNvPicPr>
          <p:nvPr/>
        </p:nvPicPr>
        <p:blipFill>
          <a:blip r:embed="rId4"/>
          <a:stretch>
            <a:fillRect/>
          </a:stretch>
        </p:blipFill>
        <p:spPr>
          <a:xfrm>
            <a:off x="667644" y="3689193"/>
            <a:ext cx="10744200" cy="1924050"/>
          </a:xfrm>
          <a:prstGeom prst="rect">
            <a:avLst/>
          </a:prstGeom>
        </p:spPr>
      </p:pic>
    </p:spTree>
    <p:extLst>
      <p:ext uri="{BB962C8B-B14F-4D97-AF65-F5344CB8AC3E}">
        <p14:creationId xmlns:p14="http://schemas.microsoft.com/office/powerpoint/2010/main" val="381911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762000" y="381754"/>
            <a:ext cx="10668000" cy="10124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Analysis</a:t>
            </a:r>
            <a:endParaRPr sz="3600" dirty="0"/>
          </a:p>
        </p:txBody>
      </p:sp>
      <p:sp>
        <p:nvSpPr>
          <p:cNvPr id="4" name="Google Shape;152;p22">
            <a:extLst>
              <a:ext uri="{FF2B5EF4-FFF2-40B4-BE49-F238E27FC236}">
                <a16:creationId xmlns:a16="http://schemas.microsoft.com/office/drawing/2014/main" id="{28A653D4-A497-4A34-BCBD-3FC3019DCCD1}"/>
              </a:ext>
            </a:extLst>
          </p:cNvPr>
          <p:cNvSpPr txBox="1"/>
          <p:nvPr/>
        </p:nvSpPr>
        <p:spPr>
          <a:xfrm>
            <a:off x="616439" y="1564284"/>
            <a:ext cx="1129792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Identify top 10 career categories by mean salary that don’t require a formal degree; identify career growth projections </a:t>
            </a:r>
            <a:endParaRPr dirty="0"/>
          </a:p>
        </p:txBody>
      </p:sp>
      <p:pic>
        <p:nvPicPr>
          <p:cNvPr id="5" name="Picture 4">
            <a:extLst>
              <a:ext uri="{FF2B5EF4-FFF2-40B4-BE49-F238E27FC236}">
                <a16:creationId xmlns:a16="http://schemas.microsoft.com/office/drawing/2014/main" id="{B0FAE262-131F-4078-B1AF-96E3FD25F882}"/>
              </a:ext>
            </a:extLst>
          </p:cNvPr>
          <p:cNvPicPr>
            <a:picLocks noChangeAspect="1"/>
          </p:cNvPicPr>
          <p:nvPr/>
        </p:nvPicPr>
        <p:blipFill>
          <a:blip r:embed="rId3"/>
          <a:stretch>
            <a:fillRect/>
          </a:stretch>
        </p:blipFill>
        <p:spPr>
          <a:xfrm>
            <a:off x="667644" y="1933575"/>
            <a:ext cx="11144250" cy="1647825"/>
          </a:xfrm>
          <a:prstGeom prst="rect">
            <a:avLst/>
          </a:prstGeom>
        </p:spPr>
      </p:pic>
      <p:pic>
        <p:nvPicPr>
          <p:cNvPr id="8" name="Picture 7">
            <a:extLst>
              <a:ext uri="{FF2B5EF4-FFF2-40B4-BE49-F238E27FC236}">
                <a16:creationId xmlns:a16="http://schemas.microsoft.com/office/drawing/2014/main" id="{F3D2A30C-861F-4BEF-B5CA-B590FEA6CCCA}"/>
              </a:ext>
            </a:extLst>
          </p:cNvPr>
          <p:cNvPicPr>
            <a:picLocks noChangeAspect="1"/>
          </p:cNvPicPr>
          <p:nvPr/>
        </p:nvPicPr>
        <p:blipFill>
          <a:blip r:embed="rId4"/>
          <a:stretch>
            <a:fillRect/>
          </a:stretch>
        </p:blipFill>
        <p:spPr>
          <a:xfrm>
            <a:off x="667644" y="3717202"/>
            <a:ext cx="10329201" cy="2845800"/>
          </a:xfrm>
          <a:prstGeom prst="rect">
            <a:avLst/>
          </a:prstGeom>
        </p:spPr>
      </p:pic>
    </p:spTree>
    <p:extLst>
      <p:ext uri="{BB962C8B-B14F-4D97-AF65-F5344CB8AC3E}">
        <p14:creationId xmlns:p14="http://schemas.microsoft.com/office/powerpoint/2010/main" val="324863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762000" y="0"/>
            <a:ext cx="10668000" cy="1524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Data Limitations</a:t>
            </a:r>
            <a:endParaRPr sz="3600" dirty="0"/>
          </a:p>
        </p:txBody>
      </p:sp>
      <p:sp>
        <p:nvSpPr>
          <p:cNvPr id="213" name="Google Shape;213;p28"/>
          <p:cNvSpPr txBox="1">
            <a:spLocks noGrp="1"/>
          </p:cNvSpPr>
          <p:nvPr>
            <p:ph type="body" idx="1"/>
          </p:nvPr>
        </p:nvSpPr>
        <p:spPr>
          <a:xfrm>
            <a:off x="762000" y="1356988"/>
            <a:ext cx="10668000" cy="3818100"/>
          </a:xfrm>
          <a:prstGeom prst="rect">
            <a:avLst/>
          </a:prstGeom>
          <a:noFill/>
          <a:ln>
            <a:noFill/>
          </a:ln>
        </p:spPr>
        <p:txBody>
          <a:bodyPr spcFirstLastPara="1" wrap="square" lIns="91425" tIns="45700" rIns="91425" bIns="45700" anchor="t" anchorCtr="0">
            <a:noAutofit/>
          </a:bodyPr>
          <a:lstStyle/>
          <a:p>
            <a:pPr marL="0" lvl="0" indent="0" algn="l" rtl="0">
              <a:lnSpc>
                <a:spcPct val="125000"/>
              </a:lnSpc>
              <a:spcBef>
                <a:spcPts val="0"/>
              </a:spcBef>
              <a:spcAft>
                <a:spcPts val="0"/>
              </a:spcAft>
              <a:buNone/>
            </a:pPr>
            <a:endParaRPr sz="2400" dirty="0"/>
          </a:p>
          <a:p>
            <a:pPr marL="554990" lvl="0" indent="-457200" algn="l" rtl="0">
              <a:lnSpc>
                <a:spcPct val="125000"/>
              </a:lnSpc>
              <a:spcBef>
                <a:spcPts val="1000"/>
              </a:spcBef>
              <a:spcAft>
                <a:spcPts val="0"/>
              </a:spcAft>
              <a:buSzPct val="64285"/>
              <a:buFont typeface="Wingdings" panose="05000000000000000000" pitchFamily="2" charset="2"/>
              <a:buChar char="Ø"/>
            </a:pPr>
            <a:r>
              <a:rPr lang="en-US" sz="2400" dirty="0"/>
              <a:t>Data is from 2020 and may not depict current industry/career category information due to pandemic</a:t>
            </a:r>
          </a:p>
          <a:p>
            <a:pPr marL="554990" lvl="0" indent="-457200" algn="l" rtl="0">
              <a:lnSpc>
                <a:spcPct val="125000"/>
              </a:lnSpc>
              <a:spcBef>
                <a:spcPts val="1000"/>
              </a:spcBef>
              <a:spcAft>
                <a:spcPts val="0"/>
              </a:spcAft>
              <a:buSzPct val="64285"/>
              <a:buFont typeface="Wingdings" panose="05000000000000000000" pitchFamily="2" charset="2"/>
              <a:buChar char="Ø"/>
            </a:pPr>
            <a:r>
              <a:rPr lang="en-US" sz="2400" dirty="0"/>
              <a:t>Data is limited to the state of Texas</a:t>
            </a:r>
          </a:p>
          <a:p>
            <a:pPr marL="554990" lvl="0" indent="-457200" algn="l" rtl="0">
              <a:lnSpc>
                <a:spcPct val="125000"/>
              </a:lnSpc>
              <a:spcBef>
                <a:spcPts val="1000"/>
              </a:spcBef>
              <a:spcAft>
                <a:spcPts val="0"/>
              </a:spcAft>
              <a:buSzPct val="64285"/>
              <a:buFont typeface="Wingdings" panose="05000000000000000000" pitchFamily="2" charset="2"/>
              <a:buChar char="Ø"/>
            </a:pPr>
            <a:r>
              <a:rPr lang="en-US" sz="2400" dirty="0"/>
              <a:t>Major Statistical Area (MSA) Information is only available for salary data</a:t>
            </a:r>
          </a:p>
          <a:p>
            <a:pPr marL="1012190" lvl="1" indent="-457200">
              <a:spcBef>
                <a:spcPts val="1000"/>
              </a:spcBef>
              <a:buSzPct val="64285"/>
              <a:buFont typeface="Wingdings" panose="05000000000000000000" pitchFamily="2" charset="2"/>
              <a:buChar char="§"/>
            </a:pPr>
            <a:r>
              <a:rPr lang="en-US" dirty="0"/>
              <a:t>Career category projection rates are at state-level</a:t>
            </a:r>
          </a:p>
          <a:p>
            <a:pPr marL="554990" lvl="0" indent="-457200" algn="l" rtl="0">
              <a:lnSpc>
                <a:spcPct val="125000"/>
              </a:lnSpc>
              <a:spcBef>
                <a:spcPts val="1000"/>
              </a:spcBef>
              <a:spcAft>
                <a:spcPts val="0"/>
              </a:spcAft>
              <a:buSzPct val="64285"/>
              <a:buFont typeface="Wingdings" panose="05000000000000000000" pitchFamily="2" charset="2"/>
              <a:buChar char="Ø"/>
            </a:pPr>
            <a:r>
              <a:rPr lang="en-US" sz="2400" dirty="0"/>
              <a:t>Data set does not include cost of living information which could provide more valuable decision-making capabilities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762000" y="129672"/>
            <a:ext cx="10668000" cy="1524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Results of Analysis/Conclusions</a:t>
            </a:r>
            <a:endParaRPr sz="3600" dirty="0"/>
          </a:p>
        </p:txBody>
      </p:sp>
      <p:sp>
        <p:nvSpPr>
          <p:cNvPr id="225" name="Google Shape;225;p30"/>
          <p:cNvSpPr txBox="1">
            <a:spLocks noGrp="1"/>
          </p:cNvSpPr>
          <p:nvPr>
            <p:ph type="body" idx="1"/>
          </p:nvPr>
        </p:nvSpPr>
        <p:spPr>
          <a:xfrm>
            <a:off x="762000" y="1653672"/>
            <a:ext cx="10668000" cy="4853927"/>
          </a:xfrm>
          <a:prstGeom prst="rect">
            <a:avLst/>
          </a:prstGeom>
          <a:noFill/>
          <a:ln>
            <a:noFill/>
          </a:ln>
        </p:spPr>
        <p:txBody>
          <a:bodyPr spcFirstLastPara="1" wrap="square" lIns="91425" tIns="45700" rIns="91425" bIns="45700" anchor="t" anchorCtr="0">
            <a:normAutofit/>
          </a:bodyPr>
          <a:lstStyle/>
          <a:p>
            <a:pPr marL="470535" lvl="0" indent="-457200" algn="l" rtl="0">
              <a:lnSpc>
                <a:spcPct val="125000"/>
              </a:lnSpc>
              <a:spcBef>
                <a:spcPts val="0"/>
              </a:spcBef>
              <a:spcAft>
                <a:spcPts val="0"/>
              </a:spcAft>
              <a:buClr>
                <a:schemeClr val="lt1"/>
              </a:buClr>
              <a:buSzPct val="100000"/>
              <a:buFont typeface="Wingdings" panose="05000000000000000000" pitchFamily="2" charset="2"/>
              <a:buChar char="Ø"/>
            </a:pPr>
            <a:r>
              <a:rPr lang="en-US" sz="2000" dirty="0">
                <a:latin typeface="Arial"/>
                <a:cs typeface="Arial"/>
                <a:sym typeface="Arial"/>
              </a:rPr>
              <a:t>The highest paid career category in the Dallas MSA is Chief Executive</a:t>
            </a:r>
          </a:p>
          <a:p>
            <a:pPr marL="813435" lvl="1">
              <a:spcBef>
                <a:spcPts val="0"/>
              </a:spcBef>
              <a:buSzPct val="100000"/>
              <a:buFont typeface="Wingdings" panose="05000000000000000000" pitchFamily="2" charset="2"/>
              <a:buChar char="§"/>
            </a:pPr>
            <a:r>
              <a:rPr lang="en-US" sz="2000" dirty="0">
                <a:latin typeface="Arial"/>
                <a:cs typeface="Arial"/>
                <a:sym typeface="Arial"/>
              </a:rPr>
              <a:t>The Chief Executive career category requires a base education requirement of a Bachelor’s degree</a:t>
            </a:r>
          </a:p>
          <a:p>
            <a:pPr marL="813435" lvl="1">
              <a:spcBef>
                <a:spcPts val="0"/>
              </a:spcBef>
              <a:buSzPct val="100000"/>
              <a:buFont typeface="Wingdings" panose="05000000000000000000" pitchFamily="2" charset="2"/>
              <a:buChar char="§"/>
            </a:pPr>
            <a:r>
              <a:rPr lang="en-US" sz="2000" dirty="0">
                <a:latin typeface="Arial"/>
                <a:cs typeface="Arial"/>
                <a:sym typeface="Arial"/>
              </a:rPr>
              <a:t>The average salary for a Chief Executive in Dallas MSA is $252,835</a:t>
            </a:r>
          </a:p>
          <a:p>
            <a:pPr marL="470535" lvl="0" indent="-457200" algn="l" rtl="0">
              <a:lnSpc>
                <a:spcPct val="125000"/>
              </a:lnSpc>
              <a:spcBef>
                <a:spcPts val="0"/>
              </a:spcBef>
              <a:spcAft>
                <a:spcPts val="0"/>
              </a:spcAft>
              <a:buClr>
                <a:schemeClr val="lt1"/>
              </a:buClr>
              <a:buSzPct val="100000"/>
              <a:buFont typeface="Wingdings" panose="05000000000000000000" pitchFamily="2" charset="2"/>
              <a:buChar char="Ø"/>
            </a:pPr>
            <a:r>
              <a:rPr lang="en-US" sz="2000" dirty="0">
                <a:latin typeface="Arial"/>
                <a:cs typeface="Arial"/>
                <a:sym typeface="Arial"/>
              </a:rPr>
              <a:t>Nurse Anesthetist is the highest paid in the nurse career field</a:t>
            </a:r>
          </a:p>
          <a:p>
            <a:pPr marL="927735" lvl="1" indent="-457200">
              <a:spcBef>
                <a:spcPts val="0"/>
              </a:spcBef>
              <a:buSzPct val="100000"/>
              <a:buFont typeface="Wingdings" panose="05000000000000000000" pitchFamily="2" charset="2"/>
              <a:buChar char="§"/>
            </a:pPr>
            <a:r>
              <a:rPr lang="en-US" sz="2000" dirty="0">
                <a:latin typeface="Arial"/>
                <a:cs typeface="Arial"/>
                <a:sym typeface="Arial"/>
              </a:rPr>
              <a:t>Nurse Anesthetists have a base education requirement of a Master’s degree</a:t>
            </a:r>
          </a:p>
          <a:p>
            <a:pPr marL="470535" indent="-457200">
              <a:spcBef>
                <a:spcPts val="0"/>
              </a:spcBef>
              <a:buSzPct val="100000"/>
              <a:buFont typeface="Wingdings" panose="05000000000000000000" pitchFamily="2" charset="2"/>
              <a:buChar char="Ø"/>
            </a:pPr>
            <a:r>
              <a:rPr lang="en-US" sz="2000" dirty="0">
                <a:latin typeface="Arial"/>
                <a:cs typeface="Arial"/>
                <a:sym typeface="Arial"/>
              </a:rPr>
              <a:t>The highest growth career category in Texas is Statistician</a:t>
            </a:r>
          </a:p>
          <a:p>
            <a:pPr marL="813435" lvl="1">
              <a:spcBef>
                <a:spcPts val="0"/>
              </a:spcBef>
              <a:buSzPct val="100000"/>
              <a:buFont typeface="Wingdings" panose="05000000000000000000" pitchFamily="2" charset="2"/>
              <a:buChar char="§"/>
            </a:pPr>
            <a:r>
              <a:rPr lang="en-US" sz="2000" dirty="0">
                <a:latin typeface="Arial"/>
                <a:cs typeface="Arial"/>
                <a:sym typeface="Arial"/>
              </a:rPr>
              <a:t>Salary in Dallas MSA for experienced statisticians is $109,118.</a:t>
            </a:r>
          </a:p>
          <a:p>
            <a:pPr marL="470535" indent="-457200">
              <a:spcBef>
                <a:spcPts val="0"/>
              </a:spcBef>
              <a:buSzPct val="100000"/>
              <a:buFont typeface="Wingdings" panose="05000000000000000000" pitchFamily="2" charset="2"/>
              <a:buChar char="Ø"/>
            </a:pPr>
            <a:endParaRPr lang="en-US" dirty="0">
              <a:latin typeface="Arial"/>
              <a:cs typeface="Arial"/>
              <a:sym typeface="Arial"/>
            </a:endParaRPr>
          </a:p>
          <a:p>
            <a:pPr marL="927735" lvl="1" indent="-457200">
              <a:spcBef>
                <a:spcPts val="0"/>
              </a:spcBef>
              <a:buSzPct val="100000"/>
              <a:buFont typeface="Wingdings" panose="05000000000000000000" pitchFamily="2" charset="2"/>
              <a:buChar char="§"/>
            </a:pPr>
            <a:endParaRPr lang="en-US" dirty="0">
              <a:latin typeface="Arial"/>
              <a:cs typeface="Arial"/>
              <a:sym typeface="Arial"/>
            </a:endParaRPr>
          </a:p>
          <a:p>
            <a:pPr marL="228600" lvl="0" indent="-215265" algn="l" rtl="0">
              <a:lnSpc>
                <a:spcPct val="125000"/>
              </a:lnSpc>
              <a:spcBef>
                <a:spcPts val="0"/>
              </a:spcBef>
              <a:spcAft>
                <a:spcPts val="0"/>
              </a:spcAft>
              <a:buClr>
                <a:schemeClr val="lt1"/>
              </a:buClr>
              <a:buSzPct val="100000"/>
              <a:buChar char="•"/>
            </a:pPr>
            <a:endParaRPr lang="en-US" dirty="0">
              <a:latin typeface="Arial"/>
              <a:cs typeface="Arial"/>
              <a:sym typeface="Arial"/>
            </a:endParaRPr>
          </a:p>
          <a:p>
            <a:pPr marL="228600" lvl="0" indent="-215265" algn="l" rtl="0">
              <a:lnSpc>
                <a:spcPct val="125000"/>
              </a:lnSpc>
              <a:spcBef>
                <a:spcPts val="0"/>
              </a:spcBef>
              <a:spcAft>
                <a:spcPts val="0"/>
              </a:spcAft>
              <a:buClr>
                <a:schemeClr val="lt1"/>
              </a:buClr>
              <a:buSzPct val="100000"/>
              <a:buChar char="•"/>
            </a:pPr>
            <a:endParaRPr dirty="0"/>
          </a:p>
          <a:p>
            <a:pPr marL="0" lvl="0" indent="0" algn="l" rtl="0">
              <a:lnSpc>
                <a:spcPct val="125000"/>
              </a:lnSpc>
              <a:spcBef>
                <a:spcPts val="1000"/>
              </a:spcBef>
              <a:spcAft>
                <a:spcPts val="0"/>
              </a:spcAft>
              <a:buClr>
                <a:schemeClr val="lt1"/>
              </a:buClr>
              <a:buSzPct val="1000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5"/>
        <p:cNvGrpSpPr/>
        <p:nvPr/>
      </p:nvGrpSpPr>
      <p:grpSpPr>
        <a:xfrm>
          <a:off x="0" y="0"/>
          <a:ext cx="0" cy="0"/>
          <a:chOff x="0" y="0"/>
          <a:chExt cx="0" cy="0"/>
        </a:xfrm>
      </p:grpSpPr>
      <p:sp>
        <p:nvSpPr>
          <p:cNvPr id="96" name="Google Shape;96;p14"/>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Avenir"/>
              <a:ea typeface="Avenir"/>
              <a:cs typeface="Avenir"/>
              <a:sym typeface="Avenir"/>
            </a:endParaRPr>
          </a:p>
        </p:txBody>
      </p:sp>
      <p:sp>
        <p:nvSpPr>
          <p:cNvPr id="98" name="Google Shape;98;p14"/>
          <p:cNvSpPr txBox="1"/>
          <p:nvPr/>
        </p:nvSpPr>
        <p:spPr>
          <a:xfrm>
            <a:off x="5400000" y="0"/>
            <a:ext cx="6792000" cy="74019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chemeClr val="lt1"/>
                </a:solidFill>
                <a:latin typeface="Avenir"/>
                <a:ea typeface="Avenir"/>
                <a:cs typeface="Avenir"/>
                <a:sym typeface="Avenir"/>
              </a:rPr>
              <a:t>Project Objectives: </a:t>
            </a:r>
            <a:endParaRPr sz="2700" b="1" dirty="0">
              <a:solidFill>
                <a:schemeClr val="lt1"/>
              </a:solidFill>
              <a:latin typeface="Avenir"/>
              <a:ea typeface="Avenir"/>
              <a:cs typeface="Avenir"/>
              <a:sym typeface="Avenir"/>
            </a:endParaRPr>
          </a:p>
          <a:p>
            <a:pPr marL="0" lvl="0" indent="0" algn="l" rtl="0">
              <a:spcBef>
                <a:spcPts val="0"/>
              </a:spcBef>
              <a:spcAft>
                <a:spcPts val="0"/>
              </a:spcAft>
              <a:buNone/>
            </a:pPr>
            <a:endParaRPr sz="1700" b="1" dirty="0">
              <a:solidFill>
                <a:schemeClr val="lt1"/>
              </a:solidFill>
              <a:latin typeface="Avenir"/>
              <a:ea typeface="Avenir"/>
              <a:cs typeface="Avenir"/>
              <a:sym typeface="Avenir"/>
            </a:endParaRPr>
          </a:p>
          <a:p>
            <a:pPr marL="285750" lvl="0" indent="-285750" algn="l" rtl="0">
              <a:spcBef>
                <a:spcPts val="0"/>
              </a:spcBef>
              <a:spcAft>
                <a:spcPts val="0"/>
              </a:spcAft>
              <a:buClr>
                <a:schemeClr val="bg1"/>
              </a:buClr>
              <a:buFont typeface="Wingdings" panose="05000000000000000000" pitchFamily="2" charset="2"/>
              <a:buChar char="Ø"/>
            </a:pPr>
            <a:r>
              <a:rPr lang="en-US" sz="1700" b="1" dirty="0">
                <a:solidFill>
                  <a:schemeClr val="lt1"/>
                </a:solidFill>
                <a:latin typeface="Avenir"/>
                <a:ea typeface="Avenir"/>
                <a:cs typeface="Avenir"/>
                <a:sym typeface="Avenir"/>
              </a:rPr>
              <a:t>Project Proposal</a:t>
            </a:r>
            <a:endParaRPr sz="1700" b="1" dirty="0">
              <a:solidFill>
                <a:schemeClr val="lt1"/>
              </a:solidFill>
              <a:latin typeface="Avenir"/>
              <a:ea typeface="Avenir"/>
              <a:cs typeface="Avenir"/>
              <a:sym typeface="Avenir"/>
            </a:endParaRPr>
          </a:p>
          <a:p>
            <a:pPr marL="457200" lvl="0" indent="-336550" algn="l" rtl="0">
              <a:spcBef>
                <a:spcPts val="0"/>
              </a:spcBef>
              <a:spcAft>
                <a:spcPts val="0"/>
              </a:spcAft>
              <a:buClr>
                <a:schemeClr val="lt1"/>
              </a:buClr>
              <a:buSzPts val="1700"/>
              <a:buFont typeface="Avenir"/>
              <a:buChar char="●"/>
            </a:pPr>
            <a:r>
              <a:rPr lang="en-US" sz="1700" b="1" dirty="0">
                <a:solidFill>
                  <a:schemeClr val="lt1"/>
                </a:solidFill>
                <a:latin typeface="Avenir"/>
                <a:ea typeface="Avenir"/>
                <a:cs typeface="Avenir"/>
                <a:sym typeface="Avenir"/>
              </a:rPr>
              <a:t>The final README reflects the following:</a:t>
            </a:r>
            <a:endParaRPr sz="1700" b="1" dirty="0">
              <a:solidFill>
                <a:schemeClr val="lt1"/>
              </a:solidFill>
              <a:latin typeface="Avenir"/>
              <a:ea typeface="Avenir"/>
              <a:cs typeface="Avenir"/>
              <a:sym typeface="Avenir"/>
            </a:endParaRPr>
          </a:p>
          <a:p>
            <a:pPr marL="914400" lvl="1" indent="-336550" algn="l" rtl="0">
              <a:spcBef>
                <a:spcPts val="0"/>
              </a:spcBef>
              <a:spcAft>
                <a:spcPts val="0"/>
              </a:spcAft>
              <a:buClr>
                <a:schemeClr val="lt1"/>
              </a:buClr>
              <a:buSzPts val="1700"/>
              <a:buFont typeface="Wingdings" panose="05000000000000000000" pitchFamily="2" charset="2"/>
              <a:buChar char="ü"/>
            </a:pPr>
            <a:r>
              <a:rPr lang="en-US" sz="1700" b="1" dirty="0">
                <a:solidFill>
                  <a:schemeClr val="accent5">
                    <a:lumMod val="60000"/>
                    <a:lumOff val="40000"/>
                  </a:schemeClr>
                </a:solidFill>
                <a:latin typeface="Avenir"/>
                <a:ea typeface="Avenir"/>
                <a:cs typeface="Avenir"/>
                <a:sym typeface="Avenir"/>
              </a:rPr>
              <a:t>Proposal cites at least two sources of data</a:t>
            </a:r>
            <a:endParaRPr sz="1700" b="1" dirty="0">
              <a:solidFill>
                <a:schemeClr val="accent5">
                  <a:lumMod val="60000"/>
                  <a:lumOff val="40000"/>
                </a:schemeClr>
              </a:solidFill>
              <a:latin typeface="Avenir"/>
              <a:ea typeface="Avenir"/>
              <a:cs typeface="Avenir"/>
              <a:sym typeface="Avenir"/>
            </a:endParaRPr>
          </a:p>
          <a:p>
            <a:pPr marL="914400" lvl="1" indent="-336550" algn="l" rtl="0">
              <a:spcBef>
                <a:spcPts val="0"/>
              </a:spcBef>
              <a:spcAft>
                <a:spcPts val="0"/>
              </a:spcAft>
              <a:buClr>
                <a:schemeClr val="lt1"/>
              </a:buClr>
              <a:buSzPts val="1700"/>
              <a:buFont typeface="Wingdings" panose="05000000000000000000" pitchFamily="2" charset="2"/>
              <a:buChar char="ü"/>
            </a:pPr>
            <a:r>
              <a:rPr lang="en-US" sz="1700" b="1" dirty="0">
                <a:solidFill>
                  <a:schemeClr val="accent5">
                    <a:lumMod val="60000"/>
                    <a:lumOff val="40000"/>
                  </a:schemeClr>
                </a:solidFill>
                <a:latin typeface="Avenir"/>
                <a:ea typeface="Avenir"/>
                <a:cs typeface="Avenir"/>
                <a:sym typeface="Avenir"/>
              </a:rPr>
              <a:t>Proposal includes the type of final production database to load the data into (relational or non-relational)</a:t>
            </a:r>
            <a:endParaRPr sz="1700" b="1" dirty="0">
              <a:solidFill>
                <a:schemeClr val="accent5">
                  <a:lumMod val="60000"/>
                  <a:lumOff val="40000"/>
                </a:schemeClr>
              </a:solidFill>
              <a:latin typeface="Avenir"/>
              <a:ea typeface="Avenir"/>
              <a:cs typeface="Avenir"/>
              <a:sym typeface="Avenir"/>
            </a:endParaRPr>
          </a:p>
          <a:p>
            <a:pPr marL="914400" lvl="1" indent="-336550" algn="l" rtl="0">
              <a:spcBef>
                <a:spcPts val="0"/>
              </a:spcBef>
              <a:spcAft>
                <a:spcPts val="0"/>
              </a:spcAft>
              <a:buClr>
                <a:schemeClr val="lt1"/>
              </a:buClr>
              <a:buSzPts val="1700"/>
              <a:buFont typeface="Wingdings" panose="05000000000000000000" pitchFamily="2" charset="2"/>
              <a:buChar char="ü"/>
            </a:pPr>
            <a:r>
              <a:rPr lang="en-US" sz="1700" b="1" dirty="0">
                <a:solidFill>
                  <a:schemeClr val="accent5">
                    <a:lumMod val="60000"/>
                    <a:lumOff val="40000"/>
                  </a:schemeClr>
                </a:solidFill>
                <a:latin typeface="Avenir"/>
                <a:ea typeface="Avenir"/>
                <a:cs typeface="Avenir"/>
                <a:sym typeface="Avenir"/>
              </a:rPr>
              <a:t>Gives relevant and succinct description of findings (2-3 sentences)</a:t>
            </a:r>
            <a:endParaRPr sz="1700" b="1" dirty="0">
              <a:solidFill>
                <a:schemeClr val="accent5">
                  <a:lumMod val="60000"/>
                  <a:lumOff val="40000"/>
                </a:schemeClr>
              </a:solidFill>
              <a:latin typeface="Avenir"/>
              <a:ea typeface="Avenir"/>
              <a:cs typeface="Avenir"/>
              <a:sym typeface="Avenir"/>
            </a:endParaRPr>
          </a:p>
          <a:p>
            <a:pPr marL="0" lvl="0" indent="0" algn="l" rtl="0">
              <a:spcBef>
                <a:spcPts val="0"/>
              </a:spcBef>
              <a:spcAft>
                <a:spcPts val="0"/>
              </a:spcAft>
              <a:buNone/>
            </a:pPr>
            <a:endParaRPr sz="1700" b="1" dirty="0">
              <a:solidFill>
                <a:schemeClr val="lt1"/>
              </a:solidFill>
              <a:latin typeface="Avenir"/>
              <a:ea typeface="Avenir"/>
              <a:cs typeface="Avenir"/>
              <a:sym typeface="Avenir"/>
            </a:endParaRPr>
          </a:p>
          <a:p>
            <a:pPr marL="285750" lvl="0" indent="-285750" algn="l" rtl="0">
              <a:spcBef>
                <a:spcPts val="0"/>
              </a:spcBef>
              <a:spcAft>
                <a:spcPts val="0"/>
              </a:spcAft>
              <a:buClr>
                <a:schemeClr val="bg1"/>
              </a:buClr>
              <a:buFont typeface="Wingdings" panose="05000000000000000000" pitchFamily="2" charset="2"/>
              <a:buChar char="Ø"/>
            </a:pPr>
            <a:r>
              <a:rPr lang="en-US" sz="1700" b="1" dirty="0">
                <a:solidFill>
                  <a:schemeClr val="lt1"/>
                </a:solidFill>
                <a:latin typeface="Avenir"/>
                <a:ea typeface="Avenir"/>
                <a:cs typeface="Avenir"/>
                <a:sym typeface="Avenir"/>
              </a:rPr>
              <a:t>Project Report:</a:t>
            </a:r>
          </a:p>
          <a:p>
            <a:pPr marL="914400" marR="0" lvl="1" indent="-336550" algn="l" defTabSz="914400" rtl="0" eaLnBrk="1" fontAlgn="auto" latinLnBrk="0" hangingPunct="1">
              <a:lnSpc>
                <a:spcPct val="100000"/>
              </a:lnSpc>
              <a:spcBef>
                <a:spcPts val="0"/>
              </a:spcBef>
              <a:spcAft>
                <a:spcPts val="0"/>
              </a:spcAft>
              <a:buClr>
                <a:srgbClr val="FFFFFF"/>
              </a:buClr>
              <a:buSzPts val="1700"/>
              <a:buFont typeface="Wingdings" panose="05000000000000000000" pitchFamily="2" charset="2"/>
              <a:buChar char="ü"/>
              <a:tabLst/>
              <a:defRPr/>
            </a:pPr>
            <a:r>
              <a:rPr kumimoji="0" lang="en-US" sz="1700" b="1" i="0" u="none" strike="noStrike" kern="0" cap="none" spc="0" normalizeH="0" baseline="0" noProof="0" dirty="0">
                <a:ln>
                  <a:noFill/>
                </a:ln>
                <a:solidFill>
                  <a:schemeClr val="accent5">
                    <a:lumMod val="60000"/>
                    <a:lumOff val="40000"/>
                  </a:schemeClr>
                </a:solidFill>
                <a:effectLst/>
                <a:uLnTx/>
                <a:uFillTx/>
                <a:latin typeface="Avenir"/>
                <a:ea typeface="Avenir"/>
                <a:cs typeface="Avenir"/>
                <a:sym typeface="Avenir"/>
              </a:rPr>
              <a:t>Extract: Indicates the original data sources and how the data was formatted</a:t>
            </a:r>
          </a:p>
          <a:p>
            <a:pPr marL="914400" marR="0" lvl="1" indent="-336550" algn="l" defTabSz="914400" rtl="0" eaLnBrk="1" fontAlgn="auto" latinLnBrk="0" hangingPunct="1">
              <a:lnSpc>
                <a:spcPct val="100000"/>
              </a:lnSpc>
              <a:spcBef>
                <a:spcPts val="0"/>
              </a:spcBef>
              <a:spcAft>
                <a:spcPts val="0"/>
              </a:spcAft>
              <a:buClr>
                <a:srgbClr val="FFFFFF"/>
              </a:buClr>
              <a:buSzPts val="1700"/>
              <a:buFont typeface="Wingdings" panose="05000000000000000000" pitchFamily="2" charset="2"/>
              <a:buChar char="ü"/>
              <a:tabLst/>
              <a:defRPr/>
            </a:pPr>
            <a:r>
              <a:rPr kumimoji="0" lang="en-US" sz="1700" b="1" i="0" u="none" strike="noStrike" kern="0" cap="none" spc="0" normalizeH="0" baseline="0" noProof="0" dirty="0">
                <a:ln>
                  <a:noFill/>
                </a:ln>
                <a:solidFill>
                  <a:schemeClr val="accent5">
                    <a:lumMod val="60000"/>
                    <a:lumOff val="40000"/>
                  </a:schemeClr>
                </a:solidFill>
                <a:effectLst/>
                <a:uLnTx/>
                <a:uFillTx/>
                <a:latin typeface="Avenir"/>
                <a:ea typeface="Avenir"/>
                <a:cs typeface="Avenir"/>
                <a:sym typeface="Avenir"/>
              </a:rPr>
              <a:t>Transform: Explains what data clearing or transformation was required</a:t>
            </a:r>
          </a:p>
          <a:p>
            <a:pPr marL="914400" marR="0" lvl="1" indent="-336550" algn="l" defTabSz="914400" rtl="0" eaLnBrk="1" fontAlgn="auto" latinLnBrk="0" hangingPunct="1">
              <a:lnSpc>
                <a:spcPct val="100000"/>
              </a:lnSpc>
              <a:spcBef>
                <a:spcPts val="0"/>
              </a:spcBef>
              <a:spcAft>
                <a:spcPts val="0"/>
              </a:spcAft>
              <a:buClr>
                <a:srgbClr val="FFFFFF"/>
              </a:buClr>
              <a:buSzPts val="1700"/>
              <a:buFont typeface="Wingdings" panose="05000000000000000000" pitchFamily="2" charset="2"/>
              <a:buChar char="ü"/>
              <a:tabLst/>
              <a:defRPr/>
            </a:pPr>
            <a:r>
              <a:rPr kumimoji="0" lang="en-US" sz="1700" b="1" i="0" u="none" strike="noStrike" kern="0" cap="none" spc="0" normalizeH="0" baseline="0" noProof="0" dirty="0">
                <a:ln>
                  <a:noFill/>
                </a:ln>
                <a:solidFill>
                  <a:schemeClr val="accent5">
                    <a:lumMod val="60000"/>
                    <a:lumOff val="40000"/>
                  </a:schemeClr>
                </a:solidFill>
                <a:effectLst/>
                <a:uLnTx/>
                <a:uFillTx/>
                <a:latin typeface="Avenir"/>
                <a:ea typeface="Avenir"/>
                <a:cs typeface="Avenir"/>
                <a:sym typeface="Avenir"/>
              </a:rPr>
              <a:t>Load: Explains final database, tables/collections, and why the topic was chosen</a:t>
            </a:r>
            <a:endParaRPr sz="1700" b="1" dirty="0">
              <a:solidFill>
                <a:schemeClr val="accent5">
                  <a:lumMod val="60000"/>
                  <a:lumOff val="40000"/>
                </a:schemeClr>
              </a:solidFill>
              <a:latin typeface="Avenir"/>
              <a:ea typeface="Avenir"/>
              <a:cs typeface="Avenir"/>
              <a:sym typeface="Avenir"/>
            </a:endParaRPr>
          </a:p>
          <a:p>
            <a:pPr marL="0" lvl="0" indent="0" algn="l" rtl="0">
              <a:spcBef>
                <a:spcPts val="0"/>
              </a:spcBef>
              <a:spcAft>
                <a:spcPts val="0"/>
              </a:spcAft>
              <a:buNone/>
            </a:pPr>
            <a:endParaRPr sz="1700" b="1" dirty="0">
              <a:solidFill>
                <a:schemeClr val="lt1"/>
              </a:solidFill>
              <a:latin typeface="Avenir"/>
              <a:ea typeface="Avenir"/>
              <a:cs typeface="Avenir"/>
              <a:sym typeface="Avenir"/>
            </a:endParaRPr>
          </a:p>
          <a:p>
            <a:pPr marL="285750" lvl="0" indent="-285750" algn="l" rtl="0">
              <a:spcBef>
                <a:spcPts val="0"/>
              </a:spcBef>
              <a:spcAft>
                <a:spcPts val="0"/>
              </a:spcAft>
              <a:buClr>
                <a:schemeClr val="bg1"/>
              </a:buClr>
              <a:buFont typeface="Wingdings" panose="05000000000000000000" pitchFamily="2" charset="2"/>
              <a:buChar char="Ø"/>
            </a:pPr>
            <a:r>
              <a:rPr lang="en-US" sz="1700" b="1" dirty="0">
                <a:solidFill>
                  <a:schemeClr val="lt1"/>
                </a:solidFill>
                <a:latin typeface="Avenir"/>
                <a:ea typeface="Avenir"/>
                <a:cs typeface="Avenir"/>
                <a:sym typeface="Avenir"/>
              </a:rPr>
              <a:t>GitHub</a:t>
            </a:r>
          </a:p>
          <a:p>
            <a:pPr marL="914400" marR="0" lvl="1" indent="-336550" algn="l" defTabSz="914400" rtl="0" eaLnBrk="1" fontAlgn="auto" latinLnBrk="0" hangingPunct="1">
              <a:lnSpc>
                <a:spcPct val="100000"/>
              </a:lnSpc>
              <a:spcBef>
                <a:spcPts val="0"/>
              </a:spcBef>
              <a:spcAft>
                <a:spcPts val="0"/>
              </a:spcAft>
              <a:buClr>
                <a:srgbClr val="FFFFFF"/>
              </a:buClr>
              <a:buSzPts val="1700"/>
              <a:buFont typeface="Wingdings" panose="05000000000000000000" pitchFamily="2" charset="2"/>
              <a:buChar char="ü"/>
              <a:tabLst/>
              <a:defRPr/>
            </a:pPr>
            <a:r>
              <a:rPr kumimoji="0" lang="en-US" sz="1700" b="1" i="0" u="none" strike="noStrike" kern="0" cap="none" spc="0" normalizeH="0" baseline="0" noProof="0" dirty="0">
                <a:ln>
                  <a:noFill/>
                </a:ln>
                <a:solidFill>
                  <a:schemeClr val="accent5">
                    <a:lumMod val="60000"/>
                    <a:lumOff val="40000"/>
                  </a:schemeClr>
                </a:solidFill>
                <a:effectLst/>
                <a:uLnTx/>
                <a:uFillTx/>
                <a:latin typeface="Avenir"/>
                <a:ea typeface="Avenir"/>
                <a:cs typeface="Avenir"/>
                <a:sym typeface="Avenir"/>
              </a:rPr>
              <a:t>Successfully uploaded to GitHub; demonstrating professional presentation</a:t>
            </a:r>
          </a:p>
          <a:p>
            <a:pPr marL="914400" marR="0" lvl="1" indent="-336550" algn="l" defTabSz="914400" rtl="0" eaLnBrk="1" fontAlgn="auto" latinLnBrk="0" hangingPunct="1">
              <a:lnSpc>
                <a:spcPct val="100000"/>
              </a:lnSpc>
              <a:spcBef>
                <a:spcPts val="0"/>
              </a:spcBef>
              <a:spcAft>
                <a:spcPts val="0"/>
              </a:spcAft>
              <a:buClr>
                <a:srgbClr val="FFFFFF"/>
              </a:buClr>
              <a:buSzPts val="1700"/>
              <a:buFont typeface="Wingdings" panose="05000000000000000000" pitchFamily="2" charset="2"/>
              <a:buChar char="ü"/>
              <a:tabLst/>
              <a:defRPr/>
            </a:pPr>
            <a:r>
              <a:rPr kumimoji="0" lang="en-US" sz="1700" b="1" i="0" u="none" strike="noStrike" kern="0" cap="none" spc="0" normalizeH="0" baseline="0" noProof="0" dirty="0">
                <a:ln>
                  <a:noFill/>
                </a:ln>
                <a:solidFill>
                  <a:schemeClr val="accent5">
                    <a:lumMod val="60000"/>
                    <a:lumOff val="40000"/>
                  </a:schemeClr>
                </a:solidFill>
                <a:effectLst/>
                <a:uLnTx/>
                <a:uFillTx/>
                <a:latin typeface="Avenir"/>
                <a:ea typeface="Avenir"/>
                <a:cs typeface="Avenir"/>
                <a:sym typeface="Avenir"/>
              </a:rPr>
              <a:t>GitHub Repository is free of unnecessary files and folders and has an appropriate gitignore in use</a:t>
            </a:r>
          </a:p>
          <a:p>
            <a:pPr marL="914400" marR="0" lvl="1" indent="-336550" algn="l" defTabSz="914400" rtl="0" eaLnBrk="1" fontAlgn="auto" latinLnBrk="0" hangingPunct="1">
              <a:lnSpc>
                <a:spcPct val="100000"/>
              </a:lnSpc>
              <a:spcBef>
                <a:spcPts val="0"/>
              </a:spcBef>
              <a:spcAft>
                <a:spcPts val="0"/>
              </a:spcAft>
              <a:buClr>
                <a:srgbClr val="FFFFFF"/>
              </a:buClr>
              <a:buSzPts val="1700"/>
              <a:buFont typeface="Wingdings" panose="05000000000000000000" pitchFamily="2" charset="2"/>
              <a:buChar char="ü"/>
              <a:tabLst/>
              <a:defRPr/>
            </a:pPr>
            <a:r>
              <a:rPr kumimoji="0" lang="en-US" sz="1700" b="1" i="0" u="none" strike="noStrike" kern="0" cap="none" spc="0" normalizeH="0" baseline="0" noProof="0" dirty="0">
                <a:ln>
                  <a:noFill/>
                </a:ln>
                <a:solidFill>
                  <a:schemeClr val="accent5">
                    <a:lumMod val="60000"/>
                    <a:lumOff val="40000"/>
                  </a:schemeClr>
                </a:solidFill>
                <a:effectLst/>
                <a:uLnTx/>
                <a:uFillTx/>
                <a:latin typeface="Avenir"/>
                <a:ea typeface="Avenir"/>
                <a:cs typeface="Avenir"/>
                <a:sym typeface="Avenir"/>
              </a:rPr>
              <a:t>The README is customized to a professional level</a:t>
            </a:r>
          </a:p>
          <a:p>
            <a:pPr marL="914400" marR="0" lvl="1" indent="-336550" algn="l" defTabSz="914400" rtl="0" eaLnBrk="1" fontAlgn="auto" latinLnBrk="0" hangingPunct="1">
              <a:lnSpc>
                <a:spcPct val="100000"/>
              </a:lnSpc>
              <a:spcBef>
                <a:spcPts val="0"/>
              </a:spcBef>
              <a:spcAft>
                <a:spcPts val="0"/>
              </a:spcAft>
              <a:buClr>
                <a:srgbClr val="FFFFFF"/>
              </a:buClr>
              <a:buSzPts val="1700"/>
              <a:buFont typeface="Wingdings" panose="05000000000000000000" pitchFamily="2" charset="2"/>
              <a:buChar char="ü"/>
              <a:tabLst/>
              <a:defRPr/>
            </a:pPr>
            <a:endParaRPr kumimoji="0" lang="en-US" sz="1700" b="1" i="0" u="none" strike="noStrike" kern="0" cap="none" spc="0" normalizeH="0" baseline="0" noProof="0" dirty="0">
              <a:ln>
                <a:noFill/>
              </a:ln>
              <a:solidFill>
                <a:srgbClr val="FFFFFF"/>
              </a:solidFill>
              <a:effectLst/>
              <a:uLnTx/>
              <a:uFillTx/>
              <a:latin typeface="Avenir"/>
              <a:ea typeface="Avenir"/>
              <a:cs typeface="Avenir"/>
              <a:sym typeface="Avenir"/>
            </a:endParaRPr>
          </a:p>
          <a:p>
            <a:pPr marL="285750" lvl="0" indent="-285750" algn="l" rtl="0">
              <a:spcBef>
                <a:spcPts val="0"/>
              </a:spcBef>
              <a:spcAft>
                <a:spcPts val="0"/>
              </a:spcAft>
              <a:buClr>
                <a:schemeClr val="bg1"/>
              </a:buClr>
              <a:buFont typeface="Wingdings" panose="05000000000000000000" pitchFamily="2" charset="2"/>
              <a:buChar char="Ø"/>
            </a:pPr>
            <a:endParaRPr lang="en-US" sz="1700" b="1" dirty="0">
              <a:solidFill>
                <a:schemeClr val="lt1"/>
              </a:solidFill>
              <a:latin typeface="Avenir"/>
              <a:ea typeface="Avenir"/>
              <a:cs typeface="Avenir"/>
              <a:sym typeface="Avenir"/>
            </a:endParaRPr>
          </a:p>
          <a:p>
            <a:pPr marL="0" lvl="0" indent="0" algn="l" rtl="0">
              <a:spcBef>
                <a:spcPts val="0"/>
              </a:spcBef>
              <a:spcAft>
                <a:spcPts val="0"/>
              </a:spcAft>
              <a:buNone/>
            </a:pPr>
            <a:endParaRPr sz="1700" b="1" dirty="0">
              <a:solidFill>
                <a:schemeClr val="lt1"/>
              </a:solidFill>
              <a:latin typeface="Avenir"/>
              <a:ea typeface="Avenir"/>
              <a:cs typeface="Avenir"/>
              <a:sym typeface="Avenir"/>
            </a:endParaRPr>
          </a:p>
        </p:txBody>
      </p:sp>
      <p:pic>
        <p:nvPicPr>
          <p:cNvPr id="6" name="Picture 5" descr="'The End' typed on a typewriter">
            <a:extLst>
              <a:ext uri="{FF2B5EF4-FFF2-40B4-BE49-F238E27FC236}">
                <a16:creationId xmlns:a16="http://schemas.microsoft.com/office/drawing/2014/main" id="{A6F1963E-CCAD-4667-A2F2-0FA8D8A92BDB}"/>
              </a:ext>
            </a:extLst>
          </p:cNvPr>
          <p:cNvPicPr>
            <a:picLocks noChangeAspect="1"/>
          </p:cNvPicPr>
          <p:nvPr/>
        </p:nvPicPr>
        <p:blipFill>
          <a:blip r:embed="rId3"/>
          <a:stretch>
            <a:fillRect/>
          </a:stretch>
        </p:blipFill>
        <p:spPr>
          <a:xfrm>
            <a:off x="506993" y="1027568"/>
            <a:ext cx="4587189" cy="48028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62000" y="61356"/>
            <a:ext cx="10668000" cy="1524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Scope</a:t>
            </a:r>
            <a:endParaRPr sz="3600" dirty="0"/>
          </a:p>
        </p:txBody>
      </p:sp>
      <p:sp>
        <p:nvSpPr>
          <p:cNvPr id="104" name="Google Shape;104;p15"/>
          <p:cNvSpPr txBox="1">
            <a:spLocks noGrp="1"/>
          </p:cNvSpPr>
          <p:nvPr>
            <p:ph type="body" idx="1"/>
          </p:nvPr>
        </p:nvSpPr>
        <p:spPr>
          <a:xfrm>
            <a:off x="762000" y="1715984"/>
            <a:ext cx="10668000" cy="3818083"/>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25000"/>
              </a:lnSpc>
              <a:spcBef>
                <a:spcPts val="0"/>
              </a:spcBef>
              <a:spcAft>
                <a:spcPts val="0"/>
              </a:spcAft>
              <a:buClr>
                <a:schemeClr val="lt1"/>
              </a:buClr>
              <a:buSzPct val="100000"/>
              <a:buNone/>
            </a:pPr>
            <a:r>
              <a:rPr lang="en-US" dirty="0"/>
              <a:t>The purpose of this project is to provide a way for analysts to easily access and share valuable career information with consumers. Final data can be used to make educated career selections based on various factors. The aggregation of data from multiple sources into a single database facilitates access to the following valuable insights:</a:t>
            </a:r>
            <a:endParaRPr dirty="0"/>
          </a:p>
          <a:p>
            <a:pPr marL="0" lvl="0" indent="0" algn="l" rtl="0">
              <a:lnSpc>
                <a:spcPct val="125000"/>
              </a:lnSpc>
              <a:spcBef>
                <a:spcPts val="0"/>
              </a:spcBef>
              <a:spcAft>
                <a:spcPts val="0"/>
              </a:spcAft>
              <a:buClr>
                <a:schemeClr val="lt1"/>
              </a:buClr>
              <a:buSzPct val="100000"/>
              <a:buNone/>
            </a:pPr>
            <a:endParaRPr dirty="0"/>
          </a:p>
          <a:p>
            <a:pPr marL="605790" lvl="0" indent="-457200" algn="l" rtl="0">
              <a:lnSpc>
                <a:spcPct val="125000"/>
              </a:lnSpc>
              <a:spcBef>
                <a:spcPts val="0"/>
              </a:spcBef>
              <a:spcAft>
                <a:spcPts val="0"/>
              </a:spcAft>
              <a:buSzPct val="64285"/>
              <a:buFont typeface="Wingdings" panose="05000000000000000000" pitchFamily="2" charset="2"/>
              <a:buChar char="Ø"/>
            </a:pPr>
            <a:r>
              <a:rPr lang="en-US" dirty="0">
                <a:solidFill>
                  <a:schemeClr val="accent5">
                    <a:lumMod val="60000"/>
                    <a:lumOff val="40000"/>
                  </a:schemeClr>
                </a:solidFill>
              </a:rPr>
              <a:t>Annual pay by experience level and Major Statistical Areas (MSAs) in Texas</a:t>
            </a:r>
            <a:endParaRPr dirty="0">
              <a:solidFill>
                <a:schemeClr val="accent5">
                  <a:lumMod val="60000"/>
                  <a:lumOff val="40000"/>
                </a:schemeClr>
              </a:solidFill>
            </a:endParaRPr>
          </a:p>
          <a:p>
            <a:pPr marL="605790" lvl="0" indent="-457200" algn="l" rtl="0">
              <a:lnSpc>
                <a:spcPct val="125000"/>
              </a:lnSpc>
              <a:spcBef>
                <a:spcPts val="0"/>
              </a:spcBef>
              <a:spcAft>
                <a:spcPts val="0"/>
              </a:spcAft>
              <a:buSzPct val="64285"/>
              <a:buFont typeface="Wingdings" panose="05000000000000000000" pitchFamily="2" charset="2"/>
              <a:buChar char="Ø"/>
            </a:pPr>
            <a:r>
              <a:rPr lang="en-US" dirty="0">
                <a:solidFill>
                  <a:schemeClr val="accent5">
                    <a:lumMod val="60000"/>
                    <a:lumOff val="40000"/>
                  </a:schemeClr>
                </a:solidFill>
              </a:rPr>
              <a:t>Annual median and mean pay levels by MSAs in Texas</a:t>
            </a:r>
            <a:endParaRPr dirty="0">
              <a:solidFill>
                <a:schemeClr val="accent5">
                  <a:lumMod val="60000"/>
                  <a:lumOff val="40000"/>
                </a:schemeClr>
              </a:solidFill>
            </a:endParaRPr>
          </a:p>
          <a:p>
            <a:pPr marL="605790" lvl="0" indent="-457200" algn="l" rtl="0">
              <a:lnSpc>
                <a:spcPct val="125000"/>
              </a:lnSpc>
              <a:spcBef>
                <a:spcPts val="0"/>
              </a:spcBef>
              <a:spcAft>
                <a:spcPts val="0"/>
              </a:spcAft>
              <a:buSzPct val="64285"/>
              <a:buFont typeface="Wingdings" panose="05000000000000000000" pitchFamily="2" charset="2"/>
              <a:buChar char="Ø"/>
            </a:pPr>
            <a:r>
              <a:rPr lang="en-US" dirty="0">
                <a:solidFill>
                  <a:schemeClr val="accent5">
                    <a:lumMod val="60000"/>
                    <a:lumOff val="40000"/>
                  </a:schemeClr>
                </a:solidFill>
              </a:rPr>
              <a:t>Educational Requirements for specific career categories</a:t>
            </a:r>
            <a:endParaRPr dirty="0">
              <a:solidFill>
                <a:schemeClr val="accent5">
                  <a:lumMod val="60000"/>
                  <a:lumOff val="40000"/>
                </a:schemeClr>
              </a:solidFill>
            </a:endParaRPr>
          </a:p>
          <a:p>
            <a:pPr marL="605790" lvl="0" indent="-457200" algn="l" rtl="0">
              <a:lnSpc>
                <a:spcPct val="125000"/>
              </a:lnSpc>
              <a:spcBef>
                <a:spcPts val="0"/>
              </a:spcBef>
              <a:spcAft>
                <a:spcPts val="0"/>
              </a:spcAft>
              <a:buSzPct val="64285"/>
              <a:buFont typeface="Wingdings" panose="05000000000000000000" pitchFamily="2" charset="2"/>
              <a:buChar char="Ø"/>
            </a:pPr>
            <a:r>
              <a:rPr lang="en-US" dirty="0">
                <a:solidFill>
                  <a:schemeClr val="accent5">
                    <a:lumMod val="60000"/>
                    <a:lumOff val="40000"/>
                  </a:schemeClr>
                </a:solidFill>
              </a:rPr>
              <a:t>Projected Career Growth by career category in Texas</a:t>
            </a:r>
            <a:endParaRPr dirty="0">
              <a:solidFill>
                <a:schemeClr val="accent5">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62000" y="762000"/>
            <a:ext cx="10668000" cy="1524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t>Data Sources</a:t>
            </a:r>
            <a:endParaRPr sz="3600" b="1" dirty="0">
              <a:solidFill>
                <a:schemeClr val="lt1"/>
              </a:solidFill>
              <a:latin typeface="Avenir"/>
              <a:ea typeface="Avenir"/>
              <a:cs typeface="Avenir"/>
              <a:sym typeface="Avenir"/>
            </a:endParaRPr>
          </a:p>
        </p:txBody>
      </p:sp>
      <p:sp>
        <p:nvSpPr>
          <p:cNvPr id="110" name="Google Shape;110;p16"/>
          <p:cNvSpPr txBox="1">
            <a:spLocks noGrp="1"/>
          </p:cNvSpPr>
          <p:nvPr>
            <p:ph type="body" idx="1"/>
          </p:nvPr>
        </p:nvSpPr>
        <p:spPr>
          <a:xfrm>
            <a:off x="762000" y="2068717"/>
            <a:ext cx="10668000" cy="3818100"/>
          </a:xfrm>
          <a:prstGeom prst="rect">
            <a:avLst/>
          </a:prstGeom>
        </p:spPr>
        <p:txBody>
          <a:bodyPr spcFirstLastPara="1" wrap="square" lIns="91425" tIns="45700" rIns="91425" bIns="45700" anchor="t" anchorCtr="0">
            <a:normAutofit fontScale="77500" lnSpcReduction="20000"/>
          </a:bodyPr>
          <a:lstStyle/>
          <a:p>
            <a:pPr marL="572453" lvl="0" indent="-457200" algn="l" rtl="0">
              <a:spcBef>
                <a:spcPts val="1000"/>
              </a:spcBef>
              <a:spcAft>
                <a:spcPts val="0"/>
              </a:spcAft>
              <a:buSzPct val="100000"/>
              <a:buFont typeface="Wingdings" panose="05000000000000000000" pitchFamily="2" charset="2"/>
              <a:buChar char="Ø"/>
            </a:pPr>
            <a:r>
              <a:rPr lang="en-US" sz="2550" dirty="0"/>
              <a:t>US Bureau of Labor Statistics</a:t>
            </a:r>
            <a:endParaRPr sz="2550" dirty="0"/>
          </a:p>
          <a:p>
            <a:pPr marL="1029653" lvl="1" indent="-457200" algn="l" rtl="0">
              <a:spcBef>
                <a:spcPts val="0"/>
              </a:spcBef>
              <a:spcAft>
                <a:spcPts val="0"/>
              </a:spcAft>
              <a:buClr>
                <a:srgbClr val="6D9EEB"/>
              </a:buClr>
              <a:buSzPct val="100000"/>
              <a:buFont typeface="Wingdings" panose="05000000000000000000" pitchFamily="2" charset="2"/>
              <a:buChar char="§"/>
            </a:pPr>
            <a:r>
              <a:rPr lang="en-US" sz="2550" dirty="0">
                <a:solidFill>
                  <a:schemeClr val="accent1">
                    <a:lumMod val="60000"/>
                    <a:lumOff val="40000"/>
                  </a:schemeClr>
                </a:solidFill>
              </a:rPr>
              <a:t>https://www.bls.gov/emp/tables/education-and-training-by-occupation.htm</a:t>
            </a:r>
            <a:endParaRPr sz="2550" dirty="0">
              <a:solidFill>
                <a:schemeClr val="accent1">
                  <a:lumMod val="60000"/>
                  <a:lumOff val="40000"/>
                </a:schemeClr>
              </a:solidFill>
            </a:endParaRPr>
          </a:p>
          <a:p>
            <a:pPr marL="914400" lvl="0" indent="0" algn="l" rtl="0">
              <a:spcBef>
                <a:spcPts val="1000"/>
              </a:spcBef>
              <a:spcAft>
                <a:spcPts val="0"/>
              </a:spcAft>
              <a:buNone/>
            </a:pPr>
            <a:endParaRPr sz="800" dirty="0">
              <a:solidFill>
                <a:srgbClr val="6D9EEB"/>
              </a:solidFill>
            </a:endParaRPr>
          </a:p>
          <a:p>
            <a:pPr marL="572453" lvl="0" indent="-457200" algn="l" rtl="0">
              <a:spcBef>
                <a:spcPts val="1000"/>
              </a:spcBef>
              <a:spcAft>
                <a:spcPts val="0"/>
              </a:spcAft>
              <a:buSzPct val="100000"/>
              <a:buFont typeface="Wingdings" panose="05000000000000000000" pitchFamily="2" charset="2"/>
              <a:buChar char="Ø"/>
            </a:pPr>
            <a:r>
              <a:rPr lang="en-US" sz="2550" dirty="0"/>
              <a:t>TexasWages.com</a:t>
            </a:r>
            <a:endParaRPr sz="2550" dirty="0"/>
          </a:p>
          <a:p>
            <a:pPr marL="1486853" lvl="0" indent="-457200" algn="l" rtl="0">
              <a:spcBef>
                <a:spcPts val="0"/>
              </a:spcBef>
              <a:spcAft>
                <a:spcPts val="0"/>
              </a:spcAft>
              <a:buSzPct val="100000"/>
              <a:buFont typeface="Wingdings" panose="05000000000000000000" pitchFamily="2" charset="2"/>
              <a:buChar char="§"/>
            </a:pPr>
            <a:r>
              <a:rPr lang="en-US" sz="2550" dirty="0"/>
              <a:t>2020 Annual MSA Wages: Mean</a:t>
            </a:r>
            <a:endParaRPr sz="2550" dirty="0"/>
          </a:p>
          <a:p>
            <a:pPr marL="1486853" lvl="0" indent="-457200" algn="l" rtl="0">
              <a:spcBef>
                <a:spcPts val="0"/>
              </a:spcBef>
              <a:spcAft>
                <a:spcPts val="0"/>
              </a:spcAft>
              <a:buSzPct val="100000"/>
              <a:buFont typeface="Wingdings" panose="05000000000000000000" pitchFamily="2" charset="2"/>
              <a:buChar char="§"/>
            </a:pPr>
            <a:r>
              <a:rPr lang="en-US" sz="2550" dirty="0"/>
              <a:t>2020 Annual MSA Wages: Median</a:t>
            </a:r>
            <a:endParaRPr sz="2550" dirty="0"/>
          </a:p>
          <a:p>
            <a:pPr marL="1486853" lvl="0" indent="-457200" algn="l" rtl="0">
              <a:spcBef>
                <a:spcPts val="0"/>
              </a:spcBef>
              <a:spcAft>
                <a:spcPts val="0"/>
              </a:spcAft>
              <a:buSzPct val="100000"/>
              <a:buFont typeface="Wingdings" panose="05000000000000000000" pitchFamily="2" charset="2"/>
              <a:buChar char="§"/>
            </a:pPr>
            <a:r>
              <a:rPr lang="en-US" sz="2550" dirty="0"/>
              <a:t>2020 Annual MSA Wages: Entry</a:t>
            </a:r>
            <a:endParaRPr sz="2550" dirty="0"/>
          </a:p>
          <a:p>
            <a:pPr marL="1486853" lvl="0" indent="-457200" algn="l" rtl="0">
              <a:spcBef>
                <a:spcPts val="0"/>
              </a:spcBef>
              <a:spcAft>
                <a:spcPts val="0"/>
              </a:spcAft>
              <a:buSzPct val="100000"/>
              <a:buFont typeface="Wingdings" panose="05000000000000000000" pitchFamily="2" charset="2"/>
              <a:buChar char="§"/>
            </a:pPr>
            <a:r>
              <a:rPr lang="en-US" sz="2550" dirty="0"/>
              <a:t>2020 Annual MSA Wages: Experience</a:t>
            </a:r>
            <a:endParaRPr sz="2550" dirty="0"/>
          </a:p>
          <a:p>
            <a:pPr marL="1829753" lvl="1" indent="-457200" algn="l" rtl="0">
              <a:spcBef>
                <a:spcPts val="0"/>
              </a:spcBef>
              <a:spcAft>
                <a:spcPts val="0"/>
              </a:spcAft>
              <a:buClr>
                <a:srgbClr val="6D9EEB"/>
              </a:buClr>
              <a:buSzPct val="100000"/>
              <a:buFont typeface="Arial" panose="020B0604020202020204" pitchFamily="34" charset="0"/>
              <a:buChar char="‒"/>
            </a:pPr>
            <a:r>
              <a:rPr lang="en-US" sz="2550" dirty="0">
                <a:solidFill>
                  <a:schemeClr val="accent1">
                    <a:lumMod val="60000"/>
                    <a:lumOff val="40000"/>
                  </a:schemeClr>
                </a:solidFill>
                <a:latin typeface="Arial"/>
                <a:ea typeface="Arial"/>
                <a:cs typeface="Arial"/>
                <a:sym typeface="Arial"/>
              </a:rPr>
              <a:t>https://texaswages.com/MSAWages</a:t>
            </a:r>
            <a:endParaRPr sz="2550" dirty="0">
              <a:solidFill>
                <a:schemeClr val="accent1">
                  <a:lumMod val="60000"/>
                  <a:lumOff val="40000"/>
                </a:schemeClr>
              </a:solidFill>
            </a:endParaRPr>
          </a:p>
          <a:p>
            <a:pPr marL="1486853" lvl="0" indent="-457200" algn="l" rtl="0">
              <a:spcBef>
                <a:spcPts val="0"/>
              </a:spcBef>
              <a:spcAft>
                <a:spcPts val="0"/>
              </a:spcAft>
              <a:buSzPct val="100000"/>
              <a:buFont typeface="Wingdings" panose="05000000000000000000" pitchFamily="2" charset="2"/>
              <a:buChar char="§"/>
            </a:pPr>
            <a:r>
              <a:rPr lang="en-US" sz="2550" dirty="0"/>
              <a:t>2018 - 2028 Texas Employment Projections</a:t>
            </a:r>
            <a:endParaRPr sz="2550" dirty="0"/>
          </a:p>
          <a:p>
            <a:pPr marL="1829753" lvl="1" indent="-457200" algn="l" rtl="0">
              <a:spcBef>
                <a:spcPts val="0"/>
              </a:spcBef>
              <a:spcAft>
                <a:spcPts val="0"/>
              </a:spcAft>
              <a:buClr>
                <a:srgbClr val="6D9EEB"/>
              </a:buClr>
              <a:buSzPct val="100000"/>
              <a:buFontTx/>
              <a:buChar char="‒"/>
            </a:pPr>
            <a:r>
              <a:rPr lang="en-US" sz="2550" dirty="0">
                <a:solidFill>
                  <a:schemeClr val="accent1">
                    <a:lumMod val="60000"/>
                    <a:lumOff val="40000"/>
                  </a:schemeClr>
                </a:solidFill>
              </a:rPr>
              <a:t>https://texaswages.com/Projections</a:t>
            </a:r>
            <a:endParaRPr sz="2550" dirty="0">
              <a:solidFill>
                <a:schemeClr val="accent1">
                  <a:lumMod val="60000"/>
                  <a:lumOff val="40000"/>
                </a:schemeClr>
              </a:solidFill>
            </a:endParaRPr>
          </a:p>
          <a:p>
            <a:pPr marL="1371600" lvl="0" indent="0" algn="l"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7" name="Rectangle 6">
            <a:extLst>
              <a:ext uri="{FF2B5EF4-FFF2-40B4-BE49-F238E27FC236}">
                <a16:creationId xmlns:a16="http://schemas.microsoft.com/office/drawing/2014/main" id="{9A0A37C5-3482-41B8-9F24-D58B2026D222}"/>
              </a:ext>
            </a:extLst>
          </p:cNvPr>
          <p:cNvSpPr/>
          <p:nvPr/>
        </p:nvSpPr>
        <p:spPr>
          <a:xfrm>
            <a:off x="6217495" y="2478228"/>
            <a:ext cx="3317929" cy="3048001"/>
          </a:xfrm>
          <a:prstGeom prst="rect">
            <a:avLst/>
          </a:prstGeom>
          <a:solidFill>
            <a:schemeClr val="bg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17"/>
          <p:cNvSpPr txBox="1">
            <a:spLocks noGrp="1"/>
          </p:cNvSpPr>
          <p:nvPr>
            <p:ph type="title"/>
          </p:nvPr>
        </p:nvSpPr>
        <p:spPr>
          <a:xfrm>
            <a:off x="762000" y="762000"/>
            <a:ext cx="10668000" cy="1524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t>Database Management System</a:t>
            </a:r>
            <a:endParaRPr sz="3600" b="1" dirty="0">
              <a:solidFill>
                <a:schemeClr val="lt1"/>
              </a:solidFill>
              <a:latin typeface="Avenir"/>
              <a:ea typeface="Avenir"/>
              <a:cs typeface="Avenir"/>
              <a:sym typeface="Avenir"/>
            </a:endParaRPr>
          </a:p>
          <a:p>
            <a:pPr marL="0" lvl="0" indent="0" algn="l" rtl="0">
              <a:spcBef>
                <a:spcPts val="0"/>
              </a:spcBef>
              <a:spcAft>
                <a:spcPts val="0"/>
              </a:spcAft>
              <a:buNone/>
            </a:pPr>
            <a:endParaRPr dirty="0"/>
          </a:p>
        </p:txBody>
      </p:sp>
      <p:sp>
        <p:nvSpPr>
          <p:cNvPr id="116" name="Google Shape;116;p17"/>
          <p:cNvSpPr txBox="1">
            <a:spLocks noGrp="1"/>
          </p:cNvSpPr>
          <p:nvPr>
            <p:ph type="body" idx="1"/>
          </p:nvPr>
        </p:nvSpPr>
        <p:spPr>
          <a:xfrm>
            <a:off x="762000" y="2093179"/>
            <a:ext cx="4923684" cy="3818100"/>
          </a:xfrm>
          <a:prstGeom prst="rect">
            <a:avLst/>
          </a:prstGeom>
        </p:spPr>
        <p:txBody>
          <a:bodyPr spcFirstLastPara="1" wrap="square" lIns="91425" tIns="45700" rIns="91425" bIns="45700" anchor="t" anchorCtr="0">
            <a:normAutofit/>
          </a:bodyPr>
          <a:lstStyle/>
          <a:p>
            <a:pPr>
              <a:buFont typeface="Wingdings" panose="05000000000000000000" pitchFamily="2" charset="2"/>
              <a:buChar char="Ø"/>
            </a:pPr>
            <a:r>
              <a:rPr lang="en-US" dirty="0"/>
              <a:t>PostgreSQL</a:t>
            </a:r>
            <a:endParaRPr dirty="0"/>
          </a:p>
          <a:p>
            <a:pPr lvl="1" algn="l" rtl="0">
              <a:spcBef>
                <a:spcPts val="0"/>
              </a:spcBef>
              <a:spcAft>
                <a:spcPts val="0"/>
              </a:spcAft>
              <a:buSzPts val="1800"/>
              <a:buFont typeface="Wingdings" panose="05000000000000000000" pitchFamily="2" charset="2"/>
              <a:buChar char="§"/>
            </a:pPr>
            <a:r>
              <a:rPr lang="en-US" dirty="0"/>
              <a:t>Relational Database Management System (DBMS)</a:t>
            </a:r>
          </a:p>
          <a:p>
            <a:pPr lvl="1" algn="l" rtl="0">
              <a:spcBef>
                <a:spcPts val="0"/>
              </a:spcBef>
              <a:spcAft>
                <a:spcPts val="0"/>
              </a:spcAft>
              <a:buSzPts val="1800"/>
              <a:buFont typeface="Wingdings" panose="05000000000000000000" pitchFamily="2" charset="2"/>
              <a:buChar char="§"/>
            </a:pPr>
            <a:endParaRPr dirty="0"/>
          </a:p>
          <a:p>
            <a:pPr marL="137160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299FDA5E-296C-42DF-9396-FB499AB8F5C1}"/>
              </a:ext>
            </a:extLst>
          </p:cNvPr>
          <p:cNvPicPr>
            <a:picLocks noChangeAspect="1"/>
          </p:cNvPicPr>
          <p:nvPr/>
        </p:nvPicPr>
        <p:blipFill>
          <a:blip r:embed="rId3"/>
          <a:stretch>
            <a:fillRect/>
          </a:stretch>
        </p:blipFill>
        <p:spPr>
          <a:xfrm>
            <a:off x="4480910" y="2219565"/>
            <a:ext cx="6791098" cy="35653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34208" y="844500"/>
            <a:ext cx="10816800" cy="2584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4000" dirty="0"/>
              <a:t>Database Schema</a:t>
            </a:r>
            <a:endParaRPr sz="4000" dirty="0"/>
          </a:p>
          <a:p>
            <a:pPr marL="0" lvl="0" indent="0" algn="l" rtl="0">
              <a:spcBef>
                <a:spcPts val="0"/>
              </a:spcBef>
              <a:spcAft>
                <a:spcPts val="0"/>
              </a:spcAft>
              <a:buNone/>
            </a:pPr>
            <a:br>
              <a:rPr lang="en-US" sz="2200" dirty="0"/>
            </a:br>
            <a:endParaRPr sz="2200" dirty="0"/>
          </a:p>
          <a:p>
            <a:pPr marL="457200" lvl="0" indent="-354330" algn="l" rtl="0">
              <a:spcBef>
                <a:spcPts val="0"/>
              </a:spcBef>
              <a:spcAft>
                <a:spcPts val="0"/>
              </a:spcAft>
              <a:buSzPct val="100000"/>
              <a:buFont typeface="Wingdings" panose="05000000000000000000" pitchFamily="2" charset="2"/>
              <a:buChar char="Ø"/>
            </a:pPr>
            <a:r>
              <a:rPr lang="en-US" sz="2200" dirty="0"/>
              <a:t>Database</a:t>
            </a:r>
          </a:p>
          <a:p>
            <a:pPr marL="914400" lvl="1" indent="-354330" algn="l" rtl="0">
              <a:spcBef>
                <a:spcPts val="0"/>
              </a:spcBef>
              <a:spcAft>
                <a:spcPts val="0"/>
              </a:spcAft>
              <a:buClr>
                <a:schemeClr val="lt1"/>
              </a:buClr>
              <a:buSzPct val="100000"/>
              <a:buFont typeface="Wingdings" panose="05000000000000000000" pitchFamily="2" charset="2"/>
              <a:buChar char="§"/>
            </a:pPr>
            <a:r>
              <a:rPr lang="en-US" sz="2200" dirty="0">
                <a:solidFill>
                  <a:schemeClr val="accent1">
                    <a:lumMod val="60000"/>
                    <a:lumOff val="40000"/>
                  </a:schemeClr>
                </a:solidFill>
              </a:rPr>
              <a:t>employee_db</a:t>
            </a:r>
          </a:p>
          <a:p>
            <a:pPr marL="457200" lvl="0" indent="-354330" algn="l" rtl="0">
              <a:spcBef>
                <a:spcPts val="0"/>
              </a:spcBef>
              <a:spcAft>
                <a:spcPts val="0"/>
              </a:spcAft>
              <a:buSzPct val="100000"/>
              <a:buFont typeface="Wingdings" panose="05000000000000000000" pitchFamily="2" charset="2"/>
              <a:buChar char="Ø"/>
            </a:pPr>
            <a:r>
              <a:rPr lang="en-US" sz="2200" dirty="0"/>
              <a:t>Tables:</a:t>
            </a:r>
            <a:endParaRPr sz="2200" dirty="0"/>
          </a:p>
          <a:p>
            <a:pPr marL="902970" lvl="1" indent="-342900" algn="l" rtl="0">
              <a:spcBef>
                <a:spcPts val="0"/>
              </a:spcBef>
              <a:spcAft>
                <a:spcPts val="0"/>
              </a:spcAft>
              <a:buClr>
                <a:schemeClr val="lt1"/>
              </a:buClr>
              <a:buSzPct val="100000"/>
              <a:buFont typeface="Wingdings" panose="05000000000000000000" pitchFamily="2" charset="2"/>
              <a:buChar char="§"/>
            </a:pPr>
            <a:r>
              <a:rPr lang="en-US" sz="2200" dirty="0">
                <a:solidFill>
                  <a:schemeClr val="accent1">
                    <a:lumMod val="60000"/>
                    <a:lumOff val="40000"/>
                  </a:schemeClr>
                </a:solidFill>
              </a:rPr>
              <a:t>job_title</a:t>
            </a:r>
            <a:endParaRPr sz="2200" dirty="0">
              <a:solidFill>
                <a:schemeClr val="accent1">
                  <a:lumMod val="60000"/>
                  <a:lumOff val="40000"/>
                </a:schemeClr>
              </a:solidFill>
            </a:endParaRPr>
          </a:p>
          <a:p>
            <a:pPr marL="902970" lvl="1" indent="-342900" algn="l" rtl="0">
              <a:spcBef>
                <a:spcPts val="0"/>
              </a:spcBef>
              <a:spcAft>
                <a:spcPts val="0"/>
              </a:spcAft>
              <a:buClr>
                <a:schemeClr val="lt1"/>
              </a:buClr>
              <a:buSzPct val="100000"/>
              <a:buFont typeface="Wingdings" panose="05000000000000000000" pitchFamily="2" charset="2"/>
              <a:buChar char="§"/>
            </a:pPr>
            <a:r>
              <a:rPr lang="en-US" sz="2200" dirty="0">
                <a:solidFill>
                  <a:schemeClr val="accent1">
                    <a:lumMod val="60000"/>
                    <a:lumOff val="40000"/>
                  </a:schemeClr>
                </a:solidFill>
              </a:rPr>
              <a:t>projections</a:t>
            </a:r>
            <a:endParaRPr sz="2200" dirty="0">
              <a:solidFill>
                <a:schemeClr val="accent1">
                  <a:lumMod val="60000"/>
                  <a:lumOff val="40000"/>
                </a:schemeClr>
              </a:solidFill>
            </a:endParaRPr>
          </a:p>
          <a:p>
            <a:pPr marL="902970" lvl="1" indent="-342900" algn="l" rtl="0">
              <a:spcBef>
                <a:spcPts val="0"/>
              </a:spcBef>
              <a:spcAft>
                <a:spcPts val="0"/>
              </a:spcAft>
              <a:buClr>
                <a:schemeClr val="lt1"/>
              </a:buClr>
              <a:buSzPct val="100000"/>
              <a:buFont typeface="Wingdings" panose="05000000000000000000" pitchFamily="2" charset="2"/>
              <a:buChar char="§"/>
            </a:pPr>
            <a:r>
              <a:rPr lang="en-US" sz="2200" dirty="0">
                <a:solidFill>
                  <a:schemeClr val="accent1">
                    <a:lumMod val="60000"/>
                    <a:lumOff val="40000"/>
                  </a:schemeClr>
                </a:solidFill>
              </a:rPr>
              <a:t>education</a:t>
            </a:r>
            <a:endParaRPr sz="2200" dirty="0">
              <a:solidFill>
                <a:schemeClr val="accent1">
                  <a:lumMod val="60000"/>
                  <a:lumOff val="40000"/>
                </a:schemeClr>
              </a:solidFill>
            </a:endParaRPr>
          </a:p>
          <a:p>
            <a:pPr marL="902970" lvl="1" indent="-342900" algn="l" rtl="0">
              <a:spcBef>
                <a:spcPts val="0"/>
              </a:spcBef>
              <a:spcAft>
                <a:spcPts val="0"/>
              </a:spcAft>
              <a:buClr>
                <a:schemeClr val="lt1"/>
              </a:buClr>
              <a:buSzPct val="100000"/>
              <a:buFont typeface="Wingdings" panose="05000000000000000000" pitchFamily="2" charset="2"/>
              <a:buChar char="§"/>
            </a:pPr>
            <a:r>
              <a:rPr lang="en-US" sz="2200" dirty="0">
                <a:solidFill>
                  <a:schemeClr val="accent1">
                    <a:lumMod val="60000"/>
                    <a:lumOff val="40000"/>
                  </a:schemeClr>
                </a:solidFill>
              </a:rPr>
              <a:t>salary</a:t>
            </a:r>
            <a:endParaRPr sz="2200" dirty="0">
              <a:solidFill>
                <a:schemeClr val="accent1">
                  <a:lumMod val="60000"/>
                  <a:lumOff val="40000"/>
                </a:schemeClr>
              </a:solidFill>
            </a:endParaRPr>
          </a:p>
          <a:p>
            <a:pPr marL="914400" lvl="1" indent="-328612" algn="l" rtl="0">
              <a:spcBef>
                <a:spcPts val="0"/>
              </a:spcBef>
              <a:spcAft>
                <a:spcPts val="0"/>
              </a:spcAft>
              <a:buSzPct val="100000"/>
              <a:buChar char="○"/>
            </a:pPr>
            <a:endParaRPr sz="1750" dirty="0"/>
          </a:p>
        </p:txBody>
      </p:sp>
      <p:pic>
        <p:nvPicPr>
          <p:cNvPr id="122" name="Google Shape;122;p18"/>
          <p:cNvPicPr preferRelativeResize="0"/>
          <p:nvPr/>
        </p:nvPicPr>
        <p:blipFill rotWithShape="1">
          <a:blip r:embed="rId3">
            <a:alphaModFix/>
          </a:blip>
          <a:srcRect t="2716"/>
          <a:stretch/>
        </p:blipFill>
        <p:spPr>
          <a:xfrm>
            <a:off x="5143557" y="1403287"/>
            <a:ext cx="6852283" cy="5341545"/>
          </a:xfrm>
          <a:prstGeom prst="rect">
            <a:avLst/>
          </a:prstGeom>
          <a:ln w="127000" cap="sq">
            <a:noFill/>
            <a:miter lim="800000"/>
          </a:ln>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19150" y="67944"/>
            <a:ext cx="10668000" cy="15240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lt1"/>
              </a:buClr>
              <a:buSzPts val="4400"/>
              <a:buFont typeface="Arial"/>
              <a:buNone/>
            </a:pPr>
            <a:r>
              <a:rPr lang="en-US" sz="3600" dirty="0"/>
              <a:t>Extract</a:t>
            </a:r>
            <a:endParaRPr sz="3600" dirty="0"/>
          </a:p>
        </p:txBody>
      </p:sp>
      <p:sp>
        <p:nvSpPr>
          <p:cNvPr id="128" name="Google Shape;128;p19"/>
          <p:cNvSpPr txBox="1">
            <a:spLocks noGrp="1"/>
          </p:cNvSpPr>
          <p:nvPr>
            <p:ph type="body" idx="1"/>
          </p:nvPr>
        </p:nvSpPr>
        <p:spPr>
          <a:xfrm>
            <a:off x="76268" y="1330860"/>
            <a:ext cx="10668000" cy="3818083"/>
          </a:xfrm>
          <a:prstGeom prst="rect">
            <a:avLst/>
          </a:prstGeom>
          <a:noFill/>
          <a:ln>
            <a:noFill/>
          </a:ln>
        </p:spPr>
        <p:txBody>
          <a:bodyPr spcFirstLastPara="1" wrap="square" lIns="91425" tIns="45700" rIns="91425" bIns="45700" anchor="t" anchorCtr="0">
            <a:normAutofit/>
          </a:bodyPr>
          <a:lstStyle/>
          <a:p>
            <a:pPr marL="228600" lvl="0" indent="-228600" algn="l" rtl="0">
              <a:lnSpc>
                <a:spcPct val="125000"/>
              </a:lnSpc>
              <a:spcBef>
                <a:spcPts val="0"/>
              </a:spcBef>
              <a:spcAft>
                <a:spcPts val="0"/>
              </a:spcAft>
              <a:buClr>
                <a:schemeClr val="lt1"/>
              </a:buClr>
              <a:buSzPts val="2800"/>
              <a:buChar char="•"/>
            </a:pPr>
            <a:endParaRPr lang="en-US" sz="1600" dirty="0"/>
          </a:p>
          <a:p>
            <a:pPr marL="228600" lvl="0" indent="-228600" algn="l" rtl="0">
              <a:lnSpc>
                <a:spcPct val="125000"/>
              </a:lnSpc>
              <a:spcBef>
                <a:spcPts val="0"/>
              </a:spcBef>
              <a:spcAft>
                <a:spcPts val="0"/>
              </a:spcAft>
              <a:buClr>
                <a:schemeClr val="lt1"/>
              </a:buClr>
              <a:buSzPts val="2800"/>
              <a:buChar char="•"/>
            </a:pPr>
            <a:endParaRPr lang="en-US" sz="1600" dirty="0"/>
          </a:p>
          <a:p>
            <a:pPr marL="228600" lvl="0" indent="-228600" algn="l" rtl="0">
              <a:lnSpc>
                <a:spcPct val="125000"/>
              </a:lnSpc>
              <a:spcBef>
                <a:spcPts val="0"/>
              </a:spcBef>
              <a:spcAft>
                <a:spcPts val="0"/>
              </a:spcAft>
              <a:buClr>
                <a:schemeClr val="lt1"/>
              </a:buClr>
              <a:buSzPts val="2800"/>
              <a:buChar char="•"/>
            </a:pPr>
            <a:endParaRPr lang="en-US" sz="1600" dirty="0"/>
          </a:p>
          <a:p>
            <a:pPr marL="285750" lvl="0" indent="-285750" algn="l" rtl="0">
              <a:lnSpc>
                <a:spcPct val="125000"/>
              </a:lnSpc>
              <a:spcBef>
                <a:spcPts val="0"/>
              </a:spcBef>
              <a:spcAft>
                <a:spcPts val="0"/>
              </a:spcAft>
              <a:buClr>
                <a:schemeClr val="lt1"/>
              </a:buClr>
              <a:buSzPts val="2800"/>
              <a:buFont typeface="Wingdings" panose="05000000000000000000" pitchFamily="2" charset="2"/>
              <a:buChar char="Ø"/>
            </a:pPr>
            <a:r>
              <a:rPr lang="en-US" sz="1700" dirty="0"/>
              <a:t>Data Sources</a:t>
            </a:r>
          </a:p>
          <a:p>
            <a:pPr marL="742950" lvl="1" indent="-285750">
              <a:spcBef>
                <a:spcPts val="0"/>
              </a:spcBef>
              <a:buSzPts val="2800"/>
              <a:buFont typeface="Wingdings" panose="05000000000000000000" pitchFamily="2" charset="2"/>
              <a:buChar char="§"/>
            </a:pPr>
            <a:r>
              <a:rPr lang="en-US" sz="1700" dirty="0"/>
              <a:t>US Bureau of Labor Statistics Data (website)</a:t>
            </a:r>
          </a:p>
          <a:p>
            <a:pPr marL="742950" lvl="1" indent="-285750">
              <a:spcBef>
                <a:spcPts val="0"/>
              </a:spcBef>
              <a:buSzPts val="2800"/>
              <a:buFont typeface="Wingdings" panose="05000000000000000000" pitchFamily="2" charset="2"/>
              <a:buChar char="§"/>
            </a:pPr>
            <a:r>
              <a:rPr lang="en-US" sz="1700" dirty="0"/>
              <a:t>Texas Workforce Commission Data (.csv)</a:t>
            </a:r>
          </a:p>
          <a:p>
            <a:pPr marL="685800" lvl="1" indent="-228600">
              <a:spcBef>
                <a:spcPts val="0"/>
              </a:spcBef>
              <a:buSzPts val="2800"/>
            </a:pPr>
            <a:endParaRPr lang="en-US" sz="1700" dirty="0"/>
          </a:p>
          <a:p>
            <a:pPr marL="285750" indent="-285750">
              <a:spcBef>
                <a:spcPts val="0"/>
              </a:spcBef>
              <a:buSzPts val="2800"/>
              <a:buFont typeface="Wingdings" panose="05000000000000000000" pitchFamily="2" charset="2"/>
              <a:buChar char="Ø"/>
            </a:pPr>
            <a:r>
              <a:rPr lang="en-US" sz="1700" dirty="0"/>
              <a:t>Extraction Techniques:</a:t>
            </a:r>
          </a:p>
          <a:p>
            <a:pPr marL="742950" lvl="1" indent="-285750">
              <a:spcBef>
                <a:spcPts val="0"/>
              </a:spcBef>
              <a:buSzPts val="2800"/>
              <a:buFont typeface="Wingdings" panose="05000000000000000000" pitchFamily="2" charset="2"/>
              <a:buChar char="§"/>
            </a:pPr>
            <a:r>
              <a:rPr lang="en-US" sz="1700" dirty="0"/>
              <a:t>Webscraping</a:t>
            </a:r>
          </a:p>
          <a:p>
            <a:pPr marL="742950" lvl="1" indent="-285750">
              <a:spcBef>
                <a:spcPts val="0"/>
              </a:spcBef>
              <a:buSzPts val="2800"/>
              <a:buFont typeface="Wingdings" panose="05000000000000000000" pitchFamily="2" charset="2"/>
              <a:buChar char="§"/>
            </a:pPr>
            <a:r>
              <a:rPr lang="en-US" sz="1700" dirty="0"/>
              <a:t>Importing multiple .csv files</a:t>
            </a:r>
            <a:endParaRPr sz="1700" dirty="0"/>
          </a:p>
          <a:p>
            <a:pPr marL="685800" lvl="1" indent="-76200" algn="l" rtl="0">
              <a:lnSpc>
                <a:spcPct val="125000"/>
              </a:lnSpc>
              <a:spcBef>
                <a:spcPts val="500"/>
              </a:spcBef>
              <a:spcAft>
                <a:spcPts val="0"/>
              </a:spcAft>
              <a:buClr>
                <a:schemeClr val="lt1"/>
              </a:buClr>
              <a:buSzPts val="2400"/>
              <a:buNone/>
            </a:pPr>
            <a:endParaRPr dirty="0"/>
          </a:p>
        </p:txBody>
      </p:sp>
      <p:pic>
        <p:nvPicPr>
          <p:cNvPr id="6" name="Picture 5">
            <a:extLst>
              <a:ext uri="{FF2B5EF4-FFF2-40B4-BE49-F238E27FC236}">
                <a16:creationId xmlns:a16="http://schemas.microsoft.com/office/drawing/2014/main" id="{0E64AE66-F908-4D98-B304-D3F5A0C27745}"/>
              </a:ext>
            </a:extLst>
          </p:cNvPr>
          <p:cNvPicPr>
            <a:picLocks noChangeAspect="1"/>
          </p:cNvPicPr>
          <p:nvPr/>
        </p:nvPicPr>
        <p:blipFill>
          <a:blip r:embed="rId3"/>
          <a:stretch>
            <a:fillRect/>
          </a:stretch>
        </p:blipFill>
        <p:spPr>
          <a:xfrm>
            <a:off x="4981442" y="4282765"/>
            <a:ext cx="6998646" cy="2507291"/>
          </a:xfrm>
          <a:prstGeom prst="rect">
            <a:avLst/>
          </a:prstGeom>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2A56C4A9-C59C-4282-8544-B5A8B496CD8A}"/>
              </a:ext>
            </a:extLst>
          </p:cNvPr>
          <p:cNvPicPr>
            <a:picLocks noChangeAspect="1"/>
          </p:cNvPicPr>
          <p:nvPr/>
        </p:nvPicPr>
        <p:blipFill>
          <a:blip r:embed="rId4"/>
          <a:stretch>
            <a:fillRect/>
          </a:stretch>
        </p:blipFill>
        <p:spPr>
          <a:xfrm>
            <a:off x="4981442" y="404418"/>
            <a:ext cx="6998647" cy="3762599"/>
          </a:xfrm>
          <a:prstGeom prst="rect">
            <a:avLst/>
          </a:prstGeom>
          <a:ln>
            <a:noFill/>
          </a:ln>
          <a:effectLst>
            <a:outerShdw blurRad="50800" dist="38100" dir="8100000" algn="tr" rotWithShape="0">
              <a:prstClr val="black">
                <a:alpha val="40000"/>
              </a:prstClr>
            </a:outerShdw>
          </a:effectLst>
        </p:spPr>
      </p:pic>
      <p:cxnSp>
        <p:nvCxnSpPr>
          <p:cNvPr id="10" name="Straight Arrow Connector 9">
            <a:extLst>
              <a:ext uri="{FF2B5EF4-FFF2-40B4-BE49-F238E27FC236}">
                <a16:creationId xmlns:a16="http://schemas.microsoft.com/office/drawing/2014/main" id="{949C12B0-D830-4BC8-B295-5B5CFC357764}"/>
              </a:ext>
            </a:extLst>
          </p:cNvPr>
          <p:cNvCxnSpPr/>
          <p:nvPr/>
        </p:nvCxnSpPr>
        <p:spPr>
          <a:xfrm flipV="1">
            <a:off x="2190939" y="3239901"/>
            <a:ext cx="2534970" cy="805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BDC4FEA-34D7-40DF-822D-C5202E9D7B21}"/>
              </a:ext>
            </a:extLst>
          </p:cNvPr>
          <p:cNvCxnSpPr>
            <a:cxnSpLocks/>
          </p:cNvCxnSpPr>
          <p:nvPr/>
        </p:nvCxnSpPr>
        <p:spPr>
          <a:xfrm>
            <a:off x="3458424" y="4427496"/>
            <a:ext cx="1412340" cy="5156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56801" y="19858"/>
            <a:ext cx="10668000" cy="10441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Transform - Cleaning</a:t>
            </a:r>
            <a:endParaRPr sz="3600" dirty="0"/>
          </a:p>
        </p:txBody>
      </p:sp>
      <p:sp>
        <p:nvSpPr>
          <p:cNvPr id="142" name="Google Shape;142;p21"/>
          <p:cNvSpPr txBox="1"/>
          <p:nvPr/>
        </p:nvSpPr>
        <p:spPr>
          <a:xfrm>
            <a:off x="5406628" y="3498154"/>
            <a:ext cx="13787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ea typeface="Avenir"/>
                <a:cs typeface="Avenir"/>
                <a:sym typeface="Avenir"/>
              </a:rPr>
              <a:t>Dropping Columns</a:t>
            </a:r>
            <a:endParaRPr dirty="0"/>
          </a:p>
        </p:txBody>
      </p:sp>
      <p:sp>
        <p:nvSpPr>
          <p:cNvPr id="143" name="Google Shape;143;p21"/>
          <p:cNvSpPr txBox="1"/>
          <p:nvPr/>
        </p:nvSpPr>
        <p:spPr>
          <a:xfrm>
            <a:off x="904875" y="948984"/>
            <a:ext cx="51859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ea typeface="Avenir"/>
                <a:cs typeface="Avenir"/>
                <a:sym typeface="Avenir"/>
              </a:rPr>
              <a:t>Removing quotes around ‘SOC column</a:t>
            </a:r>
            <a:endParaRPr dirty="0"/>
          </a:p>
        </p:txBody>
      </p:sp>
      <p:pic>
        <p:nvPicPr>
          <p:cNvPr id="3" name="Picture 2">
            <a:extLst>
              <a:ext uri="{FF2B5EF4-FFF2-40B4-BE49-F238E27FC236}">
                <a16:creationId xmlns:a16="http://schemas.microsoft.com/office/drawing/2014/main" id="{D3D12928-5F39-4BCE-989D-5BD4BCEEAFCE}"/>
              </a:ext>
            </a:extLst>
          </p:cNvPr>
          <p:cNvPicPr>
            <a:picLocks noChangeAspect="1"/>
          </p:cNvPicPr>
          <p:nvPr/>
        </p:nvPicPr>
        <p:blipFill rotWithShape="1">
          <a:blip r:embed="rId3"/>
          <a:srcRect b="10277"/>
          <a:stretch/>
        </p:blipFill>
        <p:spPr>
          <a:xfrm>
            <a:off x="1004462" y="1333218"/>
            <a:ext cx="7984455" cy="2904995"/>
          </a:xfrm>
          <a:prstGeom prst="rect">
            <a:avLst/>
          </a:prstGeom>
        </p:spPr>
      </p:pic>
      <p:cxnSp>
        <p:nvCxnSpPr>
          <p:cNvPr id="7" name="Straight Arrow Connector 6">
            <a:extLst>
              <a:ext uri="{FF2B5EF4-FFF2-40B4-BE49-F238E27FC236}">
                <a16:creationId xmlns:a16="http://schemas.microsoft.com/office/drawing/2014/main" id="{6A658AF6-4401-46A4-920C-11D016082425}"/>
              </a:ext>
            </a:extLst>
          </p:cNvPr>
          <p:cNvCxnSpPr>
            <a:cxnSpLocks/>
          </p:cNvCxnSpPr>
          <p:nvPr/>
        </p:nvCxnSpPr>
        <p:spPr>
          <a:xfrm>
            <a:off x="1004463" y="1728503"/>
            <a:ext cx="1066599" cy="40019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Google Shape;143;p21">
            <a:extLst>
              <a:ext uri="{FF2B5EF4-FFF2-40B4-BE49-F238E27FC236}">
                <a16:creationId xmlns:a16="http://schemas.microsoft.com/office/drawing/2014/main" id="{CCD328DF-3DC9-4E9A-BDF7-8859996948F8}"/>
              </a:ext>
            </a:extLst>
          </p:cNvPr>
          <p:cNvSpPr txBox="1"/>
          <p:nvPr/>
        </p:nvSpPr>
        <p:spPr>
          <a:xfrm>
            <a:off x="904875" y="4214063"/>
            <a:ext cx="51859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ea typeface="Avenir"/>
                <a:cs typeface="Avenir"/>
                <a:sym typeface="Avenir"/>
              </a:rPr>
              <a:t>Removing spaces from ‘job_code’ column</a:t>
            </a:r>
            <a:endParaRPr dirty="0"/>
          </a:p>
        </p:txBody>
      </p:sp>
      <p:pic>
        <p:nvPicPr>
          <p:cNvPr id="10" name="Picture 9">
            <a:extLst>
              <a:ext uri="{FF2B5EF4-FFF2-40B4-BE49-F238E27FC236}">
                <a16:creationId xmlns:a16="http://schemas.microsoft.com/office/drawing/2014/main" id="{C9E6EF92-B41F-41B7-8F35-2AED54970676}"/>
              </a:ext>
            </a:extLst>
          </p:cNvPr>
          <p:cNvPicPr>
            <a:picLocks noChangeAspect="1"/>
          </p:cNvPicPr>
          <p:nvPr/>
        </p:nvPicPr>
        <p:blipFill rotWithShape="1">
          <a:blip r:embed="rId4"/>
          <a:srcRect t="1" r="15668" b="3073"/>
          <a:stretch/>
        </p:blipFill>
        <p:spPr>
          <a:xfrm>
            <a:off x="1004462" y="4572999"/>
            <a:ext cx="7984455" cy="369291"/>
          </a:xfrm>
          <a:prstGeom prst="rect">
            <a:avLst/>
          </a:prstGeom>
        </p:spPr>
      </p:pic>
      <p:sp>
        <p:nvSpPr>
          <p:cNvPr id="17" name="Google Shape;143;p21">
            <a:extLst>
              <a:ext uri="{FF2B5EF4-FFF2-40B4-BE49-F238E27FC236}">
                <a16:creationId xmlns:a16="http://schemas.microsoft.com/office/drawing/2014/main" id="{12ACDD02-F430-4C0A-AC1A-8A6E4C3449FB}"/>
              </a:ext>
            </a:extLst>
          </p:cNvPr>
          <p:cNvSpPr txBox="1"/>
          <p:nvPr/>
        </p:nvSpPr>
        <p:spPr>
          <a:xfrm>
            <a:off x="904875" y="4913889"/>
            <a:ext cx="51859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ea typeface="Avenir"/>
                <a:cs typeface="Avenir"/>
                <a:sym typeface="Avenir"/>
              </a:rPr>
              <a:t>Removing duplicate items from dataframe</a:t>
            </a:r>
            <a:endParaRPr dirty="0"/>
          </a:p>
        </p:txBody>
      </p:sp>
      <p:pic>
        <p:nvPicPr>
          <p:cNvPr id="12" name="Picture 11">
            <a:extLst>
              <a:ext uri="{FF2B5EF4-FFF2-40B4-BE49-F238E27FC236}">
                <a16:creationId xmlns:a16="http://schemas.microsoft.com/office/drawing/2014/main" id="{6CD2A9C0-8E79-4876-A386-E4363BD73044}"/>
              </a:ext>
            </a:extLst>
          </p:cNvPr>
          <p:cNvPicPr>
            <a:picLocks noChangeAspect="1"/>
          </p:cNvPicPr>
          <p:nvPr/>
        </p:nvPicPr>
        <p:blipFill rotWithShape="1">
          <a:blip r:embed="rId5"/>
          <a:srcRect r="13402"/>
          <a:stretch/>
        </p:blipFill>
        <p:spPr>
          <a:xfrm>
            <a:off x="1004462" y="5283180"/>
            <a:ext cx="7984455" cy="447675"/>
          </a:xfrm>
          <a:prstGeom prst="rect">
            <a:avLst/>
          </a:prstGeom>
        </p:spPr>
      </p:pic>
      <p:sp>
        <p:nvSpPr>
          <p:cNvPr id="20" name="Google Shape;143;p21">
            <a:extLst>
              <a:ext uri="{FF2B5EF4-FFF2-40B4-BE49-F238E27FC236}">
                <a16:creationId xmlns:a16="http://schemas.microsoft.com/office/drawing/2014/main" id="{2BD87A95-89CA-4B40-9D15-3B3FC2322B5E}"/>
              </a:ext>
            </a:extLst>
          </p:cNvPr>
          <p:cNvSpPr txBox="1"/>
          <p:nvPr/>
        </p:nvSpPr>
        <p:spPr>
          <a:xfrm>
            <a:off x="904875" y="5730855"/>
            <a:ext cx="5185926"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ea typeface="Avenir"/>
                <a:cs typeface="Avenir"/>
                <a:sym typeface="Avenir"/>
              </a:rPr>
              <a:t>Removing unneeded column from dataframe</a:t>
            </a:r>
          </a:p>
          <a:p>
            <a:pPr marL="0" marR="0" lvl="0" indent="0" algn="l" rtl="0">
              <a:spcBef>
                <a:spcPts val="0"/>
              </a:spcBef>
              <a:spcAft>
                <a:spcPts val="0"/>
              </a:spcAft>
              <a:buNone/>
            </a:pPr>
            <a:endParaRPr dirty="0"/>
          </a:p>
        </p:txBody>
      </p:sp>
      <p:pic>
        <p:nvPicPr>
          <p:cNvPr id="18" name="Picture 17">
            <a:extLst>
              <a:ext uri="{FF2B5EF4-FFF2-40B4-BE49-F238E27FC236}">
                <a16:creationId xmlns:a16="http://schemas.microsoft.com/office/drawing/2014/main" id="{D5013FCF-B83B-4A70-ADAE-3377126D0C5F}"/>
              </a:ext>
            </a:extLst>
          </p:cNvPr>
          <p:cNvPicPr>
            <a:picLocks noChangeAspect="1"/>
          </p:cNvPicPr>
          <p:nvPr/>
        </p:nvPicPr>
        <p:blipFill rotWithShape="1">
          <a:blip r:embed="rId6"/>
          <a:srcRect t="9615" r="15412"/>
          <a:stretch/>
        </p:blipFill>
        <p:spPr>
          <a:xfrm>
            <a:off x="1004462" y="6071745"/>
            <a:ext cx="7984455" cy="447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691887" y="-123471"/>
            <a:ext cx="10668000" cy="1524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Transform – Restructuring</a:t>
            </a:r>
            <a:endParaRPr sz="3600" dirty="0"/>
          </a:p>
        </p:txBody>
      </p:sp>
      <p:sp>
        <p:nvSpPr>
          <p:cNvPr id="9" name="Google Shape;143;p21">
            <a:extLst>
              <a:ext uri="{FF2B5EF4-FFF2-40B4-BE49-F238E27FC236}">
                <a16:creationId xmlns:a16="http://schemas.microsoft.com/office/drawing/2014/main" id="{C8C9C7CA-50BB-480D-AB5E-1FC7F570C85B}"/>
              </a:ext>
            </a:extLst>
          </p:cNvPr>
          <p:cNvSpPr txBox="1"/>
          <p:nvPr/>
        </p:nvSpPr>
        <p:spPr>
          <a:xfrm>
            <a:off x="1018987" y="2712703"/>
            <a:ext cx="51859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Append four dataframes into one</a:t>
            </a:r>
            <a:endParaRPr dirty="0"/>
          </a:p>
        </p:txBody>
      </p:sp>
      <p:pic>
        <p:nvPicPr>
          <p:cNvPr id="5" name="Picture 4">
            <a:extLst>
              <a:ext uri="{FF2B5EF4-FFF2-40B4-BE49-F238E27FC236}">
                <a16:creationId xmlns:a16="http://schemas.microsoft.com/office/drawing/2014/main" id="{B74A9089-B0E1-4E83-AAC4-2A16C1BD75ED}"/>
              </a:ext>
            </a:extLst>
          </p:cNvPr>
          <p:cNvPicPr>
            <a:picLocks noChangeAspect="1"/>
          </p:cNvPicPr>
          <p:nvPr/>
        </p:nvPicPr>
        <p:blipFill>
          <a:blip r:embed="rId3"/>
          <a:stretch>
            <a:fillRect/>
          </a:stretch>
        </p:blipFill>
        <p:spPr>
          <a:xfrm>
            <a:off x="1084270" y="3113261"/>
            <a:ext cx="9429750" cy="504825"/>
          </a:xfrm>
          <a:prstGeom prst="rect">
            <a:avLst/>
          </a:prstGeom>
        </p:spPr>
      </p:pic>
      <p:sp>
        <p:nvSpPr>
          <p:cNvPr id="12" name="Google Shape;143;p21">
            <a:extLst>
              <a:ext uri="{FF2B5EF4-FFF2-40B4-BE49-F238E27FC236}">
                <a16:creationId xmlns:a16="http://schemas.microsoft.com/office/drawing/2014/main" id="{368A5360-858D-488A-9681-69A153E7FEC1}"/>
              </a:ext>
            </a:extLst>
          </p:cNvPr>
          <p:cNvSpPr txBox="1"/>
          <p:nvPr/>
        </p:nvSpPr>
        <p:spPr>
          <a:xfrm>
            <a:off x="1018987" y="3614805"/>
            <a:ext cx="51859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Rename columns</a:t>
            </a:r>
            <a:endParaRPr dirty="0"/>
          </a:p>
        </p:txBody>
      </p:sp>
      <p:sp>
        <p:nvSpPr>
          <p:cNvPr id="15" name="Google Shape;143;p21">
            <a:extLst>
              <a:ext uri="{FF2B5EF4-FFF2-40B4-BE49-F238E27FC236}">
                <a16:creationId xmlns:a16="http://schemas.microsoft.com/office/drawing/2014/main" id="{809E8FF4-1BE9-45B3-A0F1-4E0DD030DE81}"/>
              </a:ext>
            </a:extLst>
          </p:cNvPr>
          <p:cNvSpPr txBox="1"/>
          <p:nvPr/>
        </p:nvSpPr>
        <p:spPr>
          <a:xfrm>
            <a:off x="1018987" y="5543550"/>
            <a:ext cx="51859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Converting webscraped data into dataframe</a:t>
            </a:r>
            <a:endParaRPr dirty="0"/>
          </a:p>
        </p:txBody>
      </p:sp>
      <p:pic>
        <p:nvPicPr>
          <p:cNvPr id="10" name="Picture 9">
            <a:extLst>
              <a:ext uri="{FF2B5EF4-FFF2-40B4-BE49-F238E27FC236}">
                <a16:creationId xmlns:a16="http://schemas.microsoft.com/office/drawing/2014/main" id="{1CC7E136-A8B4-4375-9C65-43DDE486A698}"/>
              </a:ext>
            </a:extLst>
          </p:cNvPr>
          <p:cNvPicPr>
            <a:picLocks noChangeAspect="1"/>
          </p:cNvPicPr>
          <p:nvPr/>
        </p:nvPicPr>
        <p:blipFill>
          <a:blip r:embed="rId4"/>
          <a:stretch>
            <a:fillRect/>
          </a:stretch>
        </p:blipFill>
        <p:spPr>
          <a:xfrm>
            <a:off x="1091414" y="5909560"/>
            <a:ext cx="9453563" cy="714375"/>
          </a:xfrm>
          <a:prstGeom prst="rect">
            <a:avLst/>
          </a:prstGeom>
        </p:spPr>
      </p:pic>
      <p:pic>
        <p:nvPicPr>
          <p:cNvPr id="13" name="Picture 12">
            <a:extLst>
              <a:ext uri="{FF2B5EF4-FFF2-40B4-BE49-F238E27FC236}">
                <a16:creationId xmlns:a16="http://schemas.microsoft.com/office/drawing/2014/main" id="{E5E4B119-20AA-4072-9081-382E0F48EFDF}"/>
              </a:ext>
            </a:extLst>
          </p:cNvPr>
          <p:cNvPicPr>
            <a:picLocks noChangeAspect="1"/>
          </p:cNvPicPr>
          <p:nvPr/>
        </p:nvPicPr>
        <p:blipFill>
          <a:blip r:embed="rId5"/>
          <a:stretch>
            <a:fillRect/>
          </a:stretch>
        </p:blipFill>
        <p:spPr>
          <a:xfrm>
            <a:off x="1093795" y="4001823"/>
            <a:ext cx="9448800" cy="1524000"/>
          </a:xfrm>
          <a:prstGeom prst="rect">
            <a:avLst/>
          </a:prstGeom>
        </p:spPr>
      </p:pic>
      <p:pic>
        <p:nvPicPr>
          <p:cNvPr id="16" name="Picture 15">
            <a:extLst>
              <a:ext uri="{FF2B5EF4-FFF2-40B4-BE49-F238E27FC236}">
                <a16:creationId xmlns:a16="http://schemas.microsoft.com/office/drawing/2014/main" id="{58EB5821-FFE5-450F-886C-70F77761F54A}"/>
              </a:ext>
            </a:extLst>
          </p:cNvPr>
          <p:cNvPicPr>
            <a:picLocks noChangeAspect="1"/>
          </p:cNvPicPr>
          <p:nvPr/>
        </p:nvPicPr>
        <p:blipFill>
          <a:blip r:embed="rId6"/>
          <a:stretch>
            <a:fillRect/>
          </a:stretch>
        </p:blipFill>
        <p:spPr>
          <a:xfrm>
            <a:off x="1091414" y="1742177"/>
            <a:ext cx="9467850" cy="1009650"/>
          </a:xfrm>
          <a:prstGeom prst="rect">
            <a:avLst/>
          </a:prstGeom>
        </p:spPr>
      </p:pic>
      <p:sp>
        <p:nvSpPr>
          <p:cNvPr id="22" name="Google Shape;143;p21">
            <a:extLst>
              <a:ext uri="{FF2B5EF4-FFF2-40B4-BE49-F238E27FC236}">
                <a16:creationId xmlns:a16="http://schemas.microsoft.com/office/drawing/2014/main" id="{73A5DDCA-CBC7-4963-9120-88F16F21FC11}"/>
              </a:ext>
            </a:extLst>
          </p:cNvPr>
          <p:cNvSpPr txBox="1"/>
          <p:nvPr/>
        </p:nvSpPr>
        <p:spPr>
          <a:xfrm>
            <a:off x="1018987" y="1361405"/>
            <a:ext cx="1090346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Add new columns in each dataframe before appending into single dataframe to specify salary category</a:t>
            </a:r>
            <a:endParaRPr dirty="0"/>
          </a:p>
        </p:txBody>
      </p:sp>
    </p:spTree>
    <p:extLst>
      <p:ext uri="{BB962C8B-B14F-4D97-AF65-F5344CB8AC3E}">
        <p14:creationId xmlns:p14="http://schemas.microsoft.com/office/powerpoint/2010/main" val="66410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62000" y="197922"/>
            <a:ext cx="10668000" cy="1524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3600" dirty="0"/>
              <a:t>Loading</a:t>
            </a:r>
            <a:endParaRPr sz="3600" dirty="0"/>
          </a:p>
        </p:txBody>
      </p:sp>
      <p:sp>
        <p:nvSpPr>
          <p:cNvPr id="149" name="Google Shape;149;p22"/>
          <p:cNvSpPr txBox="1">
            <a:spLocks noGrp="1"/>
          </p:cNvSpPr>
          <p:nvPr>
            <p:ph type="body" idx="1"/>
          </p:nvPr>
        </p:nvSpPr>
        <p:spPr>
          <a:xfrm>
            <a:off x="762000" y="1651319"/>
            <a:ext cx="10668000" cy="3818083"/>
          </a:xfrm>
          <a:prstGeom prst="rect">
            <a:avLst/>
          </a:prstGeom>
          <a:noFill/>
          <a:ln>
            <a:noFill/>
          </a:ln>
        </p:spPr>
        <p:txBody>
          <a:bodyPr spcFirstLastPara="1" wrap="square" lIns="91425" tIns="45700" rIns="91425" bIns="45700" anchor="t" anchorCtr="0">
            <a:normAutofit/>
          </a:bodyPr>
          <a:lstStyle/>
          <a:p>
            <a:pPr lvl="0" indent="-457200" algn="l" rtl="0">
              <a:lnSpc>
                <a:spcPct val="125000"/>
              </a:lnSpc>
              <a:spcBef>
                <a:spcPts val="0"/>
              </a:spcBef>
              <a:spcAft>
                <a:spcPts val="0"/>
              </a:spcAft>
              <a:buClr>
                <a:schemeClr val="lt1"/>
              </a:buClr>
              <a:buSzPts val="2800"/>
              <a:buFont typeface="Wingdings" panose="05000000000000000000" pitchFamily="2" charset="2"/>
              <a:buChar char="Ø"/>
            </a:pPr>
            <a:r>
              <a:rPr lang="en-US" dirty="0"/>
              <a:t>Loading Data to PostgreSQL DBMS</a:t>
            </a:r>
            <a:endParaRPr dirty="0"/>
          </a:p>
          <a:p>
            <a:pPr marL="228600" lvl="0" indent="-50800" algn="l" rtl="0">
              <a:lnSpc>
                <a:spcPct val="125000"/>
              </a:lnSpc>
              <a:spcBef>
                <a:spcPts val="1000"/>
              </a:spcBef>
              <a:spcAft>
                <a:spcPts val="0"/>
              </a:spcAft>
              <a:buClr>
                <a:schemeClr val="lt1"/>
              </a:buClr>
              <a:buSzPts val="2800"/>
              <a:buNone/>
            </a:pPr>
            <a:endParaRPr dirty="0"/>
          </a:p>
          <a:p>
            <a:pPr marL="228600" lvl="0" indent="-50800" algn="l" rtl="0">
              <a:lnSpc>
                <a:spcPct val="125000"/>
              </a:lnSpc>
              <a:spcBef>
                <a:spcPts val="1000"/>
              </a:spcBef>
              <a:spcAft>
                <a:spcPts val="0"/>
              </a:spcAft>
              <a:buClr>
                <a:schemeClr val="lt1"/>
              </a:buClr>
              <a:buSzPts val="2800"/>
              <a:buNone/>
            </a:pPr>
            <a:endParaRPr dirty="0"/>
          </a:p>
        </p:txBody>
      </p:sp>
      <p:sp>
        <p:nvSpPr>
          <p:cNvPr id="152" name="Google Shape;152;p22"/>
          <p:cNvSpPr txBox="1"/>
          <p:nvPr/>
        </p:nvSpPr>
        <p:spPr>
          <a:xfrm>
            <a:off x="990363" y="2307953"/>
            <a:ext cx="617005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Connect to Postgresql employee_db database </a:t>
            </a:r>
            <a:endParaRPr dirty="0"/>
          </a:p>
        </p:txBody>
      </p:sp>
      <p:pic>
        <p:nvPicPr>
          <p:cNvPr id="3" name="Picture 2">
            <a:extLst>
              <a:ext uri="{FF2B5EF4-FFF2-40B4-BE49-F238E27FC236}">
                <a16:creationId xmlns:a16="http://schemas.microsoft.com/office/drawing/2014/main" id="{8E80D23E-9560-4EBF-9163-D23265EAEA10}"/>
              </a:ext>
            </a:extLst>
          </p:cNvPr>
          <p:cNvPicPr>
            <a:picLocks noChangeAspect="1"/>
          </p:cNvPicPr>
          <p:nvPr/>
        </p:nvPicPr>
        <p:blipFill>
          <a:blip r:embed="rId3"/>
          <a:stretch>
            <a:fillRect/>
          </a:stretch>
        </p:blipFill>
        <p:spPr>
          <a:xfrm>
            <a:off x="1062791" y="2709589"/>
            <a:ext cx="9305925" cy="685800"/>
          </a:xfrm>
          <a:prstGeom prst="rect">
            <a:avLst/>
          </a:prstGeom>
        </p:spPr>
      </p:pic>
      <p:pic>
        <p:nvPicPr>
          <p:cNvPr id="5" name="Picture 4">
            <a:extLst>
              <a:ext uri="{FF2B5EF4-FFF2-40B4-BE49-F238E27FC236}">
                <a16:creationId xmlns:a16="http://schemas.microsoft.com/office/drawing/2014/main" id="{5F29286C-7A05-40EE-B0C7-4A078BFC9243}"/>
              </a:ext>
            </a:extLst>
          </p:cNvPr>
          <p:cNvPicPr>
            <a:picLocks noChangeAspect="1"/>
          </p:cNvPicPr>
          <p:nvPr/>
        </p:nvPicPr>
        <p:blipFill>
          <a:blip r:embed="rId4"/>
          <a:stretch>
            <a:fillRect/>
          </a:stretch>
        </p:blipFill>
        <p:spPr>
          <a:xfrm>
            <a:off x="1062791" y="3839266"/>
            <a:ext cx="9391650" cy="1466850"/>
          </a:xfrm>
          <a:prstGeom prst="rect">
            <a:avLst/>
          </a:prstGeom>
        </p:spPr>
      </p:pic>
      <p:sp>
        <p:nvSpPr>
          <p:cNvPr id="16" name="Google Shape;152;p22">
            <a:extLst>
              <a:ext uri="{FF2B5EF4-FFF2-40B4-BE49-F238E27FC236}">
                <a16:creationId xmlns:a16="http://schemas.microsoft.com/office/drawing/2014/main" id="{9103FDCF-8F9D-4A84-83E6-F61451783AE5}"/>
              </a:ext>
            </a:extLst>
          </p:cNvPr>
          <p:cNvSpPr txBox="1"/>
          <p:nvPr/>
        </p:nvSpPr>
        <p:spPr>
          <a:xfrm>
            <a:off x="990363" y="3502885"/>
            <a:ext cx="96202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venir"/>
                <a:sym typeface="Avenir"/>
              </a:rPr>
              <a:t>Store education dataframe  as html file and send data to PostgreSQL database </a:t>
            </a:r>
            <a:endParaRPr dirty="0"/>
          </a:p>
        </p:txBody>
      </p:sp>
    </p:spTree>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683</Words>
  <Application>Microsoft Office PowerPoint</Application>
  <PresentationFormat>Widescreen</PresentationFormat>
  <Paragraphs>107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vt:lpstr>
      <vt:lpstr>Wingdings</vt:lpstr>
      <vt:lpstr>PebbleVTI</vt:lpstr>
      <vt:lpstr>Project 2: Texas Career Insights</vt:lpstr>
      <vt:lpstr>Scope</vt:lpstr>
      <vt:lpstr>Data Sources</vt:lpstr>
      <vt:lpstr>Database Management System </vt:lpstr>
      <vt:lpstr>Database Schema   Database employee_db Tables: job_title projections education salary </vt:lpstr>
      <vt:lpstr>Extract</vt:lpstr>
      <vt:lpstr>Transform - Cleaning</vt:lpstr>
      <vt:lpstr>Transform – Restructuring</vt:lpstr>
      <vt:lpstr>Loading</vt:lpstr>
      <vt:lpstr>Analysis</vt:lpstr>
      <vt:lpstr>Analysis</vt:lpstr>
      <vt:lpstr>Analysis</vt:lpstr>
      <vt:lpstr>Analysis</vt:lpstr>
      <vt:lpstr>Analysis</vt:lpstr>
      <vt:lpstr>Data Limitations</vt:lpstr>
      <vt:lpstr>Results of Analysis/Conclusions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Jobs, Employment and Education in Texas</dc:title>
  <dc:creator>shawn</dc:creator>
  <cp:lastModifiedBy>Shawna Truitt</cp:lastModifiedBy>
  <cp:revision>2</cp:revision>
  <dcterms:modified xsi:type="dcterms:W3CDTF">2021-12-11T19:34:43Z</dcterms:modified>
</cp:coreProperties>
</file>