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4C95E-4BCF-0CC7-6B3C-46D5778F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A81E67-7B33-48AF-48AB-808BCE66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195F2-0375-09E0-244E-5D8D3F26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6D52D-1683-3A55-2E9B-09ADD9E5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D9E76-A173-7812-CA12-E651A5FB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D430D-9D6F-794B-A584-244E7F79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A5BA70-4C5F-480B-2302-CADB2C68C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BD08E-98A4-7CBA-5EE2-8D9FDB95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B39CB-8CC0-2783-45AC-866BA919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C9EDEC-86DC-E927-D1A7-7655DD4E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2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57FEC8-C589-90E5-917E-D532C5219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EA1E9F-B57F-7BF2-50A2-FADF8AF5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67654-BB25-793E-DF07-A1A7C91F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2FFA1-EE7A-7BC5-A5CB-E561DD99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4DDB0F-31A6-F530-4585-74C206A0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EEC6A-1E66-AECB-E01E-C48AC521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4FD30-AEFE-65A4-D14F-5BF0B1A0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75EE-0256-D695-69B0-51E8176A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5D43-A3C1-8D96-9C0F-30F84C7E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064FB-889D-9E2B-2B05-195036A5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8A062-1F0A-E54B-B865-2AC69D6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219FDA-F17C-379D-3AEC-E15A2BC2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6DE7DE-57E1-425A-E1EF-6BB7A4D2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F25260-E854-AB0B-F86D-0E99076B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1EBD36-5BA3-93CC-A80C-6AE17391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22821-0569-077A-837C-0989CD41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DCF87-FE12-C575-39A7-F4E0FC8C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B69618-4E77-9875-021D-97CF7CDD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76452E-C048-C63B-F5CE-253628C1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1CC3B5-2622-407D-8037-5E8F0E42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AB78A9-388C-0F65-D24B-9C27228E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E8C3E-6CEE-00A9-B7AC-1ABC93B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D2A52-4A8B-6FB4-C040-0A3AA00A8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D33D14-4D58-CAEC-1CFE-15CE9E4A1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CFF42C-4CD2-E2A6-1415-EB274FFD3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CE6814-30F8-913C-8D49-7C58203BA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61868B-0231-9648-047A-F1BF1074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3F751F-19F9-F0B5-4C7C-F4438E44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272172-A8AF-C0C0-EE6D-3C9FA6AB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BA487-62EB-F0ED-06C5-16A3111D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95CFA1-78FD-8AD2-D341-A93CC47F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6CEED-5582-6F04-EA0B-316C0D31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6E86D1-2491-FFFC-8D95-D3A7C952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CE3BD4-5A44-0405-E040-F361E359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B1D78F-7053-664B-C0E7-0781050B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007064-6708-6CAE-7DE0-2C91A8CE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5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F8915-D0D1-58C8-4DBB-B6401BFA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D9182-CAF0-B7D5-0E6B-6B2E2EDA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946B79-6FCA-5887-B957-6CE8AD810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76B8DE-0490-3777-8E7E-64075A7D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71091B-3C02-A9B3-4E7C-6E8A8CB6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4889C7-74C4-991C-2FBB-C61C2BEA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B06EF-7F93-A526-91F9-92123C7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F3D92A-A322-6BE8-51F3-0C5D19D23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24EDED-8D70-D8A1-7F2F-F8ECE3655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21485A-0D6A-75BD-E073-0226CD23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82B091-FDA4-0BB1-AE50-50AA6835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4E7C89-7079-5762-F1D1-08000A50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776C56-E485-896A-E318-DEF7205D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F2639-D201-1313-E864-1B018489E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0C4E3-17F3-5933-252B-1AEA98EC3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545F-332D-444A-8F24-85906D6ECF2A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EB262-1CAA-DC75-0B79-4346A037F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B99A57-0E95-CF68-92ED-9321CA6CE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33EB0-FA62-4492-AA24-372DD84A7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9980A-37B7-B88F-DAFD-2FE87CC59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DEXPI File Comparison</a:t>
            </a:r>
            <a:br>
              <a:rPr lang="en-US" dirty="0"/>
            </a:br>
            <a:r>
              <a:rPr lang="en-US" dirty="0"/>
              <a:t>for Test Automation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D4C0F0-3F93-F6EA-C1D3-C6AFB4DE4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Matching</a:t>
            </a:r>
          </a:p>
          <a:p>
            <a:pPr marL="457200" indent="-457200">
              <a:buAutoNum type="arabicPeriod"/>
            </a:pPr>
            <a:r>
              <a:rPr lang="en-US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715B35-2571-EB76-AE9B-98DCE4FA37A2}"/>
              </a:ext>
            </a:extLst>
          </p:cNvPr>
          <p:cNvSpPr txBox="1"/>
          <p:nvPr/>
        </p:nvSpPr>
        <p:spPr>
          <a:xfrm>
            <a:off x="10381129" y="206188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2023-10-09 </a:t>
            </a:r>
          </a:p>
        </p:txBody>
      </p:sp>
    </p:spTree>
    <p:extLst>
      <p:ext uri="{BB962C8B-B14F-4D97-AF65-F5344CB8AC3E}">
        <p14:creationId xmlns:p14="http://schemas.microsoft.com/office/powerpoint/2010/main" val="360379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68C18B0C-2FCC-E2BD-13CD-0C77D433584F}"/>
              </a:ext>
            </a:extLst>
          </p:cNvPr>
          <p:cNvSpPr/>
          <p:nvPr/>
        </p:nvSpPr>
        <p:spPr>
          <a:xfrm>
            <a:off x="335752" y="1485104"/>
            <a:ext cx="1906895" cy="31805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ConceptualModel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612B09E-24B2-8A4E-3472-A4B23ABCA7C8}"/>
              </a:ext>
            </a:extLst>
          </p:cNvPr>
          <p:cNvSpPr/>
          <p:nvPr/>
        </p:nvSpPr>
        <p:spPr>
          <a:xfrm>
            <a:off x="1815508" y="2294477"/>
            <a:ext cx="2135764" cy="31805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CentrifugalPump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2DF0A50-BF27-3711-E292-11A4A3897047}"/>
              </a:ext>
            </a:extLst>
          </p:cNvPr>
          <p:cNvSpPr/>
          <p:nvPr/>
        </p:nvSpPr>
        <p:spPr>
          <a:xfrm>
            <a:off x="1815508" y="2900105"/>
            <a:ext cx="2135764" cy="31805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CentrifugalPump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050DA54-692F-02D1-3C7E-45B7C24085EF}"/>
              </a:ext>
            </a:extLst>
          </p:cNvPr>
          <p:cNvSpPr/>
          <p:nvPr/>
        </p:nvSpPr>
        <p:spPr>
          <a:xfrm>
            <a:off x="1815508" y="3505733"/>
            <a:ext cx="2135764" cy="31805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PlateHeatExchanger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F6D8B11F-93B8-38EE-DF9E-D085A173E6B8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1227180" y="1865174"/>
            <a:ext cx="650348" cy="526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194D43FD-0562-3074-3D19-D395F3B677FA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 rot="16200000" flipH="1">
            <a:off x="924366" y="2167988"/>
            <a:ext cx="1255976" cy="526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DBEAA09D-7BCF-B2C8-E965-0FC920F949D8}"/>
              </a:ext>
            </a:extLst>
          </p:cNvPr>
          <p:cNvCxnSpPr>
            <a:cxnSpLocks/>
            <a:stCxn id="21" idx="2"/>
            <a:endCxn id="24" idx="1"/>
          </p:cNvCxnSpPr>
          <p:nvPr/>
        </p:nvCxnSpPr>
        <p:spPr>
          <a:xfrm rot="16200000" flipH="1">
            <a:off x="621552" y="2470802"/>
            <a:ext cx="1861604" cy="5263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1AFED2C2-1703-3AC4-354B-B2B08284BA87}"/>
              </a:ext>
            </a:extLst>
          </p:cNvPr>
          <p:cNvSpPr/>
          <p:nvPr/>
        </p:nvSpPr>
        <p:spPr>
          <a:xfrm>
            <a:off x="1174765" y="1901233"/>
            <a:ext cx="2135764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TaggedPlantItems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9EB19205-0EBC-5421-194B-714D91F5E12F}"/>
              </a:ext>
            </a:extLst>
          </p:cNvPr>
          <p:cNvSpPr/>
          <p:nvPr/>
        </p:nvSpPr>
        <p:spPr>
          <a:xfrm>
            <a:off x="747944" y="1484324"/>
            <a:ext cx="228868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ED8F7E09-1900-62A3-F74E-24A717F76692}"/>
              </a:ext>
            </a:extLst>
          </p:cNvPr>
          <p:cNvSpPr/>
          <p:nvPr/>
        </p:nvSpPr>
        <p:spPr>
          <a:xfrm>
            <a:off x="1617554" y="4845355"/>
            <a:ext cx="2358385" cy="31805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PipingNetworkSystem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A645DAF-C822-4F82-FA70-5AF8AE92347E}"/>
              </a:ext>
            </a:extLst>
          </p:cNvPr>
          <p:cNvSpPr/>
          <p:nvPr/>
        </p:nvSpPr>
        <p:spPr>
          <a:xfrm>
            <a:off x="1617554" y="5450983"/>
            <a:ext cx="2358385" cy="31805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PipingNetworkSystem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3B9BFBA5-6FB4-392F-2593-73464B4BEC83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 rot="16200000" flipH="1">
            <a:off x="-361037" y="3025789"/>
            <a:ext cx="3202006" cy="7551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662EDB0C-E700-0614-A46B-097E36E2D76F}"/>
              </a:ext>
            </a:extLst>
          </p:cNvPr>
          <p:cNvCxnSpPr>
            <a:cxnSpLocks/>
            <a:stCxn id="40" idx="2"/>
            <a:endCxn id="42" idx="1"/>
          </p:cNvCxnSpPr>
          <p:nvPr/>
        </p:nvCxnSpPr>
        <p:spPr>
          <a:xfrm rot="16200000" flipH="1">
            <a:off x="-663851" y="3328603"/>
            <a:ext cx="3807634" cy="7551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CCE2740-E1F2-D6CA-2B06-B81253BA5E35}"/>
              </a:ext>
            </a:extLst>
          </p:cNvPr>
          <p:cNvSpPr/>
          <p:nvPr/>
        </p:nvSpPr>
        <p:spPr>
          <a:xfrm>
            <a:off x="918807" y="4399163"/>
            <a:ext cx="2358385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PipingNetworkSystems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DAE6FFD7-B9E5-A33E-ADB5-A7D830EFEBF9}"/>
              </a:ext>
            </a:extLst>
          </p:cNvPr>
          <p:cNvGrpSpPr/>
          <p:nvPr/>
        </p:nvGrpSpPr>
        <p:grpSpPr>
          <a:xfrm flipH="1">
            <a:off x="7783507" y="1166274"/>
            <a:ext cx="3966533" cy="4890337"/>
            <a:chOff x="7322720" y="1687709"/>
            <a:chExt cx="3640187" cy="4890337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C2D9DC7-FACC-399D-1D28-80A84786E4B8}"/>
                </a:ext>
              </a:extLst>
            </p:cNvPr>
            <p:cNvSpPr/>
            <p:nvPr/>
          </p:nvSpPr>
          <p:spPr>
            <a:xfrm>
              <a:off x="7322720" y="1688489"/>
              <a:ext cx="1906895" cy="318050"/>
            </a:xfrm>
            <a:prstGeom prst="rect">
              <a:avLst/>
            </a:prstGeom>
            <a:solidFill>
              <a:srgbClr val="FFF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ConceptualModel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A2063AF-AF0C-10CC-48EC-0D63421CE1B7}"/>
                </a:ext>
              </a:extLst>
            </p:cNvPr>
            <p:cNvSpPr/>
            <p:nvPr/>
          </p:nvSpPr>
          <p:spPr>
            <a:xfrm>
              <a:off x="8802476" y="2497862"/>
              <a:ext cx="2135764" cy="318050"/>
            </a:xfrm>
            <a:prstGeom prst="rect">
              <a:avLst/>
            </a:prstGeom>
            <a:solidFill>
              <a:srgbClr val="FFF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PlateHeatExchanger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FBBEB67-41DB-040A-8A13-4A7C3669104E}"/>
                </a:ext>
              </a:extLst>
            </p:cNvPr>
            <p:cNvSpPr/>
            <p:nvPr/>
          </p:nvSpPr>
          <p:spPr>
            <a:xfrm>
              <a:off x="8802476" y="3103490"/>
              <a:ext cx="2135764" cy="318050"/>
            </a:xfrm>
            <a:prstGeom prst="rect">
              <a:avLst/>
            </a:prstGeom>
            <a:solidFill>
              <a:srgbClr val="FFF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CentrifugalPump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Verbinder: gewinkelt 66">
              <a:extLst>
                <a:ext uri="{FF2B5EF4-FFF2-40B4-BE49-F238E27FC236}">
                  <a16:creationId xmlns:a16="http://schemas.microsoft.com/office/drawing/2014/main" id="{195352B8-FFA6-BDE7-1ECF-2DFE9144C212}"/>
                </a:ext>
              </a:extLst>
            </p:cNvPr>
            <p:cNvCxnSpPr>
              <a:stCxn id="63" idx="2"/>
              <a:endCxn id="64" idx="1"/>
            </p:cNvCxnSpPr>
            <p:nvPr/>
          </p:nvCxnSpPr>
          <p:spPr>
            <a:xfrm rot="16200000" flipH="1">
              <a:off x="8214148" y="2068559"/>
              <a:ext cx="650348" cy="526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Verbinder: gewinkelt 67">
              <a:extLst>
                <a:ext uri="{FF2B5EF4-FFF2-40B4-BE49-F238E27FC236}">
                  <a16:creationId xmlns:a16="http://schemas.microsoft.com/office/drawing/2014/main" id="{04B3A59C-0705-2BEB-F57C-F080FC180449}"/>
                </a:ext>
              </a:extLst>
            </p:cNvPr>
            <p:cNvCxnSpPr>
              <a:cxnSpLocks/>
              <a:stCxn id="63" idx="2"/>
              <a:endCxn id="65" idx="1"/>
            </p:cNvCxnSpPr>
            <p:nvPr/>
          </p:nvCxnSpPr>
          <p:spPr>
            <a:xfrm rot="16200000" flipH="1">
              <a:off x="7911334" y="2371373"/>
              <a:ext cx="1255976" cy="52630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3E55A41-BC23-7D15-3CD5-1FF90DE20EE1}"/>
                </a:ext>
              </a:extLst>
            </p:cNvPr>
            <p:cNvSpPr/>
            <p:nvPr/>
          </p:nvSpPr>
          <p:spPr>
            <a:xfrm>
              <a:off x="8161733" y="2104618"/>
              <a:ext cx="2135764" cy="31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TaggedPlantItems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9C1C5778-A63B-462A-BDA6-97522EDD31BD}"/>
                </a:ext>
              </a:extLst>
            </p:cNvPr>
            <p:cNvSpPr/>
            <p:nvPr/>
          </p:nvSpPr>
          <p:spPr>
            <a:xfrm>
              <a:off x="7734912" y="1687709"/>
              <a:ext cx="228868" cy="31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EC3EB832-B3DE-2C73-3DE5-77F6290E78A3}"/>
                </a:ext>
              </a:extLst>
            </p:cNvPr>
            <p:cNvSpPr/>
            <p:nvPr/>
          </p:nvSpPr>
          <p:spPr>
            <a:xfrm>
              <a:off x="8604522" y="5048740"/>
              <a:ext cx="2358385" cy="318050"/>
            </a:xfrm>
            <a:prstGeom prst="rect">
              <a:avLst/>
            </a:prstGeom>
            <a:solidFill>
              <a:srgbClr val="FFF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PipingNetworkSystem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564A9045-8EA2-E6BB-169E-0AC0EC2D72D5}"/>
                </a:ext>
              </a:extLst>
            </p:cNvPr>
            <p:cNvSpPr/>
            <p:nvPr/>
          </p:nvSpPr>
          <p:spPr>
            <a:xfrm>
              <a:off x="8604522" y="5654368"/>
              <a:ext cx="2358385" cy="318050"/>
            </a:xfrm>
            <a:prstGeom prst="rect">
              <a:avLst/>
            </a:prstGeom>
            <a:solidFill>
              <a:srgbClr val="FFF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PipingNetworkSystem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004A0A1E-8049-3C70-AF4A-03CE22EBA0FD}"/>
                </a:ext>
              </a:extLst>
            </p:cNvPr>
            <p:cNvSpPr/>
            <p:nvPr/>
          </p:nvSpPr>
          <p:spPr>
            <a:xfrm>
              <a:off x="8604522" y="6259996"/>
              <a:ext cx="2358385" cy="318050"/>
            </a:xfrm>
            <a:prstGeom prst="rect">
              <a:avLst/>
            </a:prstGeom>
            <a:solidFill>
              <a:srgbClr val="FFF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PipingNetworkSystem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Verbinder: gewinkelt 74">
              <a:extLst>
                <a:ext uri="{FF2B5EF4-FFF2-40B4-BE49-F238E27FC236}">
                  <a16:creationId xmlns:a16="http://schemas.microsoft.com/office/drawing/2014/main" id="{4A1383E6-5439-6962-3D36-A7C66EBA614D}"/>
                </a:ext>
              </a:extLst>
            </p:cNvPr>
            <p:cNvCxnSpPr>
              <a:cxnSpLocks/>
              <a:stCxn id="71" idx="2"/>
              <a:endCxn id="72" idx="1"/>
            </p:cNvCxnSpPr>
            <p:nvPr/>
          </p:nvCxnSpPr>
          <p:spPr>
            <a:xfrm rot="16200000" flipH="1">
              <a:off x="6625931" y="3229174"/>
              <a:ext cx="3202006" cy="7551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EE8E58F0-31E1-0868-890F-725F69977663}"/>
                </a:ext>
              </a:extLst>
            </p:cNvPr>
            <p:cNvCxnSpPr>
              <a:cxnSpLocks/>
              <a:stCxn id="71" idx="2"/>
              <a:endCxn id="73" idx="1"/>
            </p:cNvCxnSpPr>
            <p:nvPr/>
          </p:nvCxnSpPr>
          <p:spPr>
            <a:xfrm rot="16200000" flipH="1">
              <a:off x="6323117" y="3531988"/>
              <a:ext cx="3807634" cy="7551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Verbinder: gewinkelt 76">
              <a:extLst>
                <a:ext uri="{FF2B5EF4-FFF2-40B4-BE49-F238E27FC236}">
                  <a16:creationId xmlns:a16="http://schemas.microsoft.com/office/drawing/2014/main" id="{BA05D401-D978-D83F-CBED-0E4B64AFB8B6}"/>
                </a:ext>
              </a:extLst>
            </p:cNvPr>
            <p:cNvCxnSpPr>
              <a:cxnSpLocks/>
              <a:stCxn id="71" idx="2"/>
              <a:endCxn id="74" idx="1"/>
            </p:cNvCxnSpPr>
            <p:nvPr/>
          </p:nvCxnSpPr>
          <p:spPr>
            <a:xfrm rot="16200000" flipH="1">
              <a:off x="6020303" y="3834802"/>
              <a:ext cx="4413262" cy="7551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6AB9A663-D08E-55A4-3202-F26DBEA8EA39}"/>
                </a:ext>
              </a:extLst>
            </p:cNvPr>
            <p:cNvSpPr/>
            <p:nvPr/>
          </p:nvSpPr>
          <p:spPr>
            <a:xfrm>
              <a:off x="7905775" y="4602548"/>
              <a:ext cx="2358385" cy="3180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de-DE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PipingNetworkSystems</a:t>
              </a:r>
              <a:endPara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54A39271-5C7C-5E9B-01B8-A6ED4948019F}"/>
              </a:ext>
            </a:extLst>
          </p:cNvPr>
          <p:cNvCxnSpPr>
            <a:stCxn id="22" idx="3"/>
          </p:cNvCxnSpPr>
          <p:nvPr/>
        </p:nvCxnSpPr>
        <p:spPr>
          <a:xfrm>
            <a:off x="3951272" y="2453502"/>
            <a:ext cx="1824801" cy="270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7AF8166D-1EB0-F2B5-D428-7FE1BB773162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5759698" y="2135452"/>
            <a:ext cx="2050687" cy="53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25092F28-270D-0104-DC6E-9252612DC146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951272" y="2723780"/>
            <a:ext cx="1824801" cy="33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E00835BB-EC92-1AC7-CCC8-5FF9DEFA251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951272" y="2723188"/>
            <a:ext cx="1774480" cy="94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E3D9AEE5-B165-FDD2-D3CC-D875960415DD}"/>
              </a:ext>
            </a:extLst>
          </p:cNvPr>
          <p:cNvCxnSpPr>
            <a:cxnSpLocks/>
            <a:stCxn id="65" idx="3"/>
          </p:cNvCxnSpPr>
          <p:nvPr/>
        </p:nvCxnSpPr>
        <p:spPr>
          <a:xfrm flipH="1" flipV="1">
            <a:off x="5789914" y="2723188"/>
            <a:ext cx="2020471" cy="1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0FDF6D1E-F121-10B6-0CEC-A766B9B354C2}"/>
              </a:ext>
            </a:extLst>
          </p:cNvPr>
          <p:cNvSpPr/>
          <p:nvPr/>
        </p:nvSpPr>
        <p:spPr>
          <a:xfrm>
            <a:off x="5261548" y="2241186"/>
            <a:ext cx="1029050" cy="965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?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C9548B0A-ADDC-CF3F-0574-14C99906A348}"/>
              </a:ext>
            </a:extLst>
          </p:cNvPr>
          <p:cNvCxnSpPr>
            <a:cxnSpLocks/>
            <a:stCxn id="72" idx="3"/>
          </p:cNvCxnSpPr>
          <p:nvPr/>
        </p:nvCxnSpPr>
        <p:spPr>
          <a:xfrm flipH="1">
            <a:off x="6017361" y="4686330"/>
            <a:ext cx="1766146" cy="56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3D9AE99-61A8-A4B8-738D-A7CF62FF8689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975939" y="5004380"/>
            <a:ext cx="2025047" cy="20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AF6EAB42-781B-47FF-F116-EDB90AFD6EF2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975939" y="5255967"/>
            <a:ext cx="2041422" cy="35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4BCB2AD-7A5F-B90A-825C-331EB24EA500}"/>
              </a:ext>
            </a:extLst>
          </p:cNvPr>
          <p:cNvCxnSpPr>
            <a:cxnSpLocks/>
            <a:stCxn id="74" idx="3"/>
          </p:cNvCxnSpPr>
          <p:nvPr/>
        </p:nvCxnSpPr>
        <p:spPr>
          <a:xfrm flipH="1" flipV="1">
            <a:off x="5967040" y="5255375"/>
            <a:ext cx="1816467" cy="642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585B49FB-9923-54D4-552C-69E27037FD19}"/>
              </a:ext>
            </a:extLst>
          </p:cNvPr>
          <p:cNvCxnSpPr>
            <a:cxnSpLocks/>
          </p:cNvCxnSpPr>
          <p:nvPr/>
        </p:nvCxnSpPr>
        <p:spPr>
          <a:xfrm flipH="1" flipV="1">
            <a:off x="6031202" y="5255375"/>
            <a:ext cx="1934980" cy="7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6A73C5B8-51B9-83A8-CE33-3ECDA7271C83}"/>
              </a:ext>
            </a:extLst>
          </p:cNvPr>
          <p:cNvSpPr/>
          <p:nvPr/>
        </p:nvSpPr>
        <p:spPr>
          <a:xfrm>
            <a:off x="5502836" y="4773373"/>
            <a:ext cx="1029050" cy="9651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?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D4B0327-5A5D-B41E-1ADE-CDDACF3E6F55}"/>
              </a:ext>
            </a:extLst>
          </p:cNvPr>
          <p:cNvSpPr/>
          <p:nvPr/>
        </p:nvSpPr>
        <p:spPr>
          <a:xfrm>
            <a:off x="0" y="352469"/>
            <a:ext cx="3606097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0687750-06F3-8436-69AD-57CD7DDB800E}"/>
              </a:ext>
            </a:extLst>
          </p:cNvPr>
          <p:cNvSpPr/>
          <p:nvPr/>
        </p:nvSpPr>
        <p:spPr>
          <a:xfrm>
            <a:off x="355313" y="6280431"/>
            <a:ext cx="3615520" cy="318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de-D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57EFA81-ADC0-38BB-8515-F316487BFF22}"/>
              </a:ext>
            </a:extLst>
          </p:cNvPr>
          <p:cNvSpPr/>
          <p:nvPr/>
        </p:nvSpPr>
        <p:spPr>
          <a:xfrm>
            <a:off x="7810384" y="6205407"/>
            <a:ext cx="3939655" cy="318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</a:p>
        </p:txBody>
      </p:sp>
    </p:spTree>
    <p:extLst>
      <p:ext uri="{BB962C8B-B14F-4D97-AF65-F5344CB8AC3E}">
        <p14:creationId xmlns:p14="http://schemas.microsoft.com/office/powerpoint/2010/main" val="41241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B6683E8-1EF5-625B-4FD7-16B1376717A6}"/>
              </a:ext>
            </a:extLst>
          </p:cNvPr>
          <p:cNvSpPr/>
          <p:nvPr/>
        </p:nvSpPr>
        <p:spPr>
          <a:xfrm>
            <a:off x="13981426" y="1941628"/>
            <a:ext cx="2511445" cy="52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sub-</a:t>
            </a:r>
            <a:r>
              <a:rPr lang="de-DE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tagged</a:t>
            </a:r>
            <a:r>
              <a:rPr lang="de-DE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motors</a:t>
            </a:r>
            <a:endParaRPr lang="de-DE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9ACFD39-D661-9A09-2717-1CFF6A24920F}"/>
              </a:ext>
            </a:extLst>
          </p:cNvPr>
          <p:cNvSpPr/>
          <p:nvPr/>
        </p:nvSpPr>
        <p:spPr>
          <a:xfrm>
            <a:off x="15284399" y="2945657"/>
            <a:ext cx="1366922" cy="52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Driver/Motor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0..1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612B09E-24B2-8A4E-3472-A4B23ABCA7C8}"/>
              </a:ext>
            </a:extLst>
          </p:cNvPr>
          <p:cNvSpPr/>
          <p:nvPr/>
        </p:nvSpPr>
        <p:spPr>
          <a:xfrm>
            <a:off x="285779" y="1569718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CentrifugalPump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2DF0A50-BF27-3711-E292-11A4A3897047}"/>
              </a:ext>
            </a:extLst>
          </p:cNvPr>
          <p:cNvSpPr/>
          <p:nvPr/>
        </p:nvSpPr>
        <p:spPr>
          <a:xfrm>
            <a:off x="285779" y="1886518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CentrifugalPump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050DA54-692F-02D1-3C7E-45B7C24085EF}"/>
              </a:ext>
            </a:extLst>
          </p:cNvPr>
          <p:cNvSpPr/>
          <p:nvPr/>
        </p:nvSpPr>
        <p:spPr>
          <a:xfrm>
            <a:off x="285779" y="2203318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PlateHeatExchanger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A2063AF-AF0C-10CC-48EC-0D63421CE1B7}"/>
              </a:ext>
            </a:extLst>
          </p:cNvPr>
          <p:cNvSpPr/>
          <p:nvPr/>
        </p:nvSpPr>
        <p:spPr>
          <a:xfrm flipH="1">
            <a:off x="2445779" y="1250882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PlateHeatExchanger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2FBBEB67-41DB-040A-8A13-4A7C3669104E}"/>
              </a:ext>
            </a:extLst>
          </p:cNvPr>
          <p:cNvSpPr/>
          <p:nvPr/>
        </p:nvSpPr>
        <p:spPr>
          <a:xfrm flipH="1">
            <a:off x="4605779" y="1251056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CentrifugalPump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628BBEF-FB34-450A-175A-DBF5F356C7A2}"/>
              </a:ext>
            </a:extLst>
          </p:cNvPr>
          <p:cNvSpPr/>
          <p:nvPr/>
        </p:nvSpPr>
        <p:spPr>
          <a:xfrm>
            <a:off x="2445779" y="1562866"/>
            <a:ext cx="2160000" cy="32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848E7C-15F9-511C-E2AF-00822C85DE9E}"/>
              </a:ext>
            </a:extLst>
          </p:cNvPr>
          <p:cNvSpPr/>
          <p:nvPr/>
        </p:nvSpPr>
        <p:spPr>
          <a:xfrm>
            <a:off x="4605779" y="1565740"/>
            <a:ext cx="2160000" cy="32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09A8CC2-78C5-54EA-72EF-D12CE120EB85}"/>
              </a:ext>
            </a:extLst>
          </p:cNvPr>
          <p:cNvSpPr/>
          <p:nvPr/>
        </p:nvSpPr>
        <p:spPr>
          <a:xfrm>
            <a:off x="2445779" y="1885966"/>
            <a:ext cx="2160000" cy="31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A3C2B6D-189A-1884-4A75-BD6ADCDF0F04}"/>
              </a:ext>
            </a:extLst>
          </p:cNvPr>
          <p:cNvSpPr/>
          <p:nvPr/>
        </p:nvSpPr>
        <p:spPr>
          <a:xfrm>
            <a:off x="4605779" y="1887679"/>
            <a:ext cx="2160000" cy="31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AA43E9E-4A13-E21E-69FD-B28589130747}"/>
              </a:ext>
            </a:extLst>
          </p:cNvPr>
          <p:cNvSpPr/>
          <p:nvPr/>
        </p:nvSpPr>
        <p:spPr>
          <a:xfrm>
            <a:off x="2445779" y="2198327"/>
            <a:ext cx="2160000" cy="326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D8E30D2-E710-0EF0-274B-5AA4B4C47883}"/>
              </a:ext>
            </a:extLst>
          </p:cNvPr>
          <p:cNvSpPr/>
          <p:nvPr/>
        </p:nvSpPr>
        <p:spPr>
          <a:xfrm>
            <a:off x="4605779" y="2198325"/>
            <a:ext cx="2160000" cy="31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8E29018-702E-D9AF-D45B-5779223C5ABC}"/>
              </a:ext>
            </a:extLst>
          </p:cNvPr>
          <p:cNvSpPr txBox="1"/>
          <p:nvPr/>
        </p:nvSpPr>
        <p:spPr>
          <a:xfrm>
            <a:off x="7198576" y="925965"/>
            <a:ext cx="4658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 for all possible pairs; based on,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persistent identifier (very high weight)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identifiers (tag name, object display name,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870A0ED9-D0F3-3648-55CB-065B9BCAE120}"/>
              </a:ext>
            </a:extLst>
          </p:cNvPr>
          <p:cNvSpPr/>
          <p:nvPr/>
        </p:nvSpPr>
        <p:spPr>
          <a:xfrm rot="5400000">
            <a:off x="4110098" y="3333149"/>
            <a:ext cx="991362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56D50CC-D4B4-9809-D8AE-0C1075D2915B}"/>
              </a:ext>
            </a:extLst>
          </p:cNvPr>
          <p:cNvSpPr txBox="1"/>
          <p:nvPr/>
        </p:nvSpPr>
        <p:spPr>
          <a:xfrm>
            <a:off x="5071064" y="3222651"/>
            <a:ext cx="241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numerical optimization,</a:t>
            </a:r>
            <a:br>
              <a:rPr lang="en-US" dirty="0"/>
            </a:br>
            <a:r>
              <a:rPr lang="en-US" dirty="0"/>
              <a:t>maximize overall score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E2332FD-546B-D458-B640-0E2EB5A9FE8B}"/>
              </a:ext>
            </a:extLst>
          </p:cNvPr>
          <p:cNvSpPr/>
          <p:nvPr/>
        </p:nvSpPr>
        <p:spPr>
          <a:xfrm>
            <a:off x="285779" y="4978335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CentrifugalPump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42E3C83-C15B-2AC2-4403-DDB2676DCBA1}"/>
              </a:ext>
            </a:extLst>
          </p:cNvPr>
          <p:cNvSpPr/>
          <p:nvPr/>
        </p:nvSpPr>
        <p:spPr>
          <a:xfrm>
            <a:off x="285779" y="5295135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CentrifugalPump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9852CE2-4156-D296-D235-D199B0259018}"/>
              </a:ext>
            </a:extLst>
          </p:cNvPr>
          <p:cNvSpPr/>
          <p:nvPr/>
        </p:nvSpPr>
        <p:spPr>
          <a:xfrm>
            <a:off x="285779" y="5611935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PlateHeatExchanger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1B6586E-4177-ADDB-DB5E-45AB484061AC}"/>
              </a:ext>
            </a:extLst>
          </p:cNvPr>
          <p:cNvSpPr/>
          <p:nvPr/>
        </p:nvSpPr>
        <p:spPr>
          <a:xfrm flipH="1">
            <a:off x="2445779" y="4659499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PlateHeatExchanger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14F5223-FA1F-4B01-A20A-3D1893BCB28F}"/>
              </a:ext>
            </a:extLst>
          </p:cNvPr>
          <p:cNvSpPr/>
          <p:nvPr/>
        </p:nvSpPr>
        <p:spPr>
          <a:xfrm flipH="1">
            <a:off x="4605779" y="4659673"/>
            <a:ext cx="2160000" cy="316800"/>
          </a:xfrm>
          <a:prstGeom prst="rect">
            <a:avLst/>
          </a:prstGeom>
          <a:solidFill>
            <a:srgbClr val="FFFF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CentrifugalPump</a:t>
            </a: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DE367DA-A96A-956D-F95B-4FF1D45ED1DD}"/>
              </a:ext>
            </a:extLst>
          </p:cNvPr>
          <p:cNvSpPr/>
          <p:nvPr/>
        </p:nvSpPr>
        <p:spPr>
          <a:xfrm>
            <a:off x="2445779" y="4971483"/>
            <a:ext cx="2160000" cy="323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4D184A0-4A9C-6253-E418-21E96EF90ABA}"/>
              </a:ext>
            </a:extLst>
          </p:cNvPr>
          <p:cNvSpPr/>
          <p:nvPr/>
        </p:nvSpPr>
        <p:spPr>
          <a:xfrm>
            <a:off x="4605779" y="4974357"/>
            <a:ext cx="2160000" cy="32365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8DFC43C-8634-66AE-6359-620BEBCA6A85}"/>
              </a:ext>
            </a:extLst>
          </p:cNvPr>
          <p:cNvSpPr/>
          <p:nvPr/>
        </p:nvSpPr>
        <p:spPr>
          <a:xfrm>
            <a:off x="2445779" y="5294583"/>
            <a:ext cx="2160000" cy="31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4DA72EF9-95F4-9EAC-6C7F-D29C13F9F90E}"/>
              </a:ext>
            </a:extLst>
          </p:cNvPr>
          <p:cNvSpPr/>
          <p:nvPr/>
        </p:nvSpPr>
        <p:spPr>
          <a:xfrm>
            <a:off x="4605779" y="5296296"/>
            <a:ext cx="2160000" cy="31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003F64E-9ACD-BED7-D276-7B5FDD0767E4}"/>
              </a:ext>
            </a:extLst>
          </p:cNvPr>
          <p:cNvSpPr/>
          <p:nvPr/>
        </p:nvSpPr>
        <p:spPr>
          <a:xfrm>
            <a:off x="2445779" y="5606944"/>
            <a:ext cx="2160000" cy="32678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189FF05-1904-D1AD-ACAC-02A024ABBE35}"/>
              </a:ext>
            </a:extLst>
          </p:cNvPr>
          <p:cNvSpPr/>
          <p:nvPr/>
        </p:nvSpPr>
        <p:spPr>
          <a:xfrm>
            <a:off x="4605779" y="5606942"/>
            <a:ext cx="2160000" cy="31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7F4E2EA-DDF6-2F98-6A34-C7CDBE582F58}"/>
              </a:ext>
            </a:extLst>
          </p:cNvPr>
          <p:cNvSpPr txBox="1"/>
          <p:nvPr/>
        </p:nvSpPr>
        <p:spPr>
          <a:xfrm>
            <a:off x="7435688" y="4567720"/>
            <a:ext cx="4146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pairs</a:t>
            </a:r>
          </a:p>
          <a:p>
            <a:r>
              <a:rPr lang="en-US" dirty="0"/>
              <a:t>- in general, there is no unique correct matching</a:t>
            </a:r>
          </a:p>
          <a:p>
            <a:r>
              <a:rPr lang="en-US" dirty="0"/>
              <a:t>- for NOAKA blueprints:</a:t>
            </a:r>
          </a:p>
          <a:p>
            <a:r>
              <a:rPr lang="en-US" dirty="0"/>
              <a:t>if variant is correct, the unique correct matching is found (WIP…)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4DB9E28-DE94-274B-6A9B-CF2130D0D5BD}"/>
              </a:ext>
            </a:extLst>
          </p:cNvPr>
          <p:cNvSpPr/>
          <p:nvPr/>
        </p:nvSpPr>
        <p:spPr>
          <a:xfrm>
            <a:off x="0" y="352469"/>
            <a:ext cx="3606097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Solution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2D5F623-2D7C-7743-D88A-B362F5216413}"/>
              </a:ext>
            </a:extLst>
          </p:cNvPr>
          <p:cNvSpPr/>
          <p:nvPr/>
        </p:nvSpPr>
        <p:spPr>
          <a:xfrm>
            <a:off x="262498" y="2638157"/>
            <a:ext cx="2183280" cy="318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de-D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7AAC39D-2EB1-92BE-8F6F-A62F45F8D99A}"/>
              </a:ext>
            </a:extLst>
          </p:cNvPr>
          <p:cNvSpPr/>
          <p:nvPr/>
        </p:nvSpPr>
        <p:spPr>
          <a:xfrm>
            <a:off x="2445779" y="858481"/>
            <a:ext cx="4239891" cy="318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04AA6A-C2BC-D5CE-322E-2E2205E888D4}"/>
              </a:ext>
            </a:extLst>
          </p:cNvPr>
          <p:cNvSpPr/>
          <p:nvPr/>
        </p:nvSpPr>
        <p:spPr>
          <a:xfrm>
            <a:off x="2445778" y="4213471"/>
            <a:ext cx="4239891" cy="318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65E6F1F-C03C-966B-1AA7-7B76AC28E47E}"/>
              </a:ext>
            </a:extLst>
          </p:cNvPr>
          <p:cNvSpPr/>
          <p:nvPr/>
        </p:nvSpPr>
        <p:spPr>
          <a:xfrm>
            <a:off x="262498" y="6083637"/>
            <a:ext cx="2183280" cy="318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de-D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8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B9F0F67-7691-B618-6E19-E5674C1508CB}"/>
              </a:ext>
            </a:extLst>
          </p:cNvPr>
          <p:cNvSpPr txBox="1"/>
          <p:nvPr/>
        </p:nvSpPr>
        <p:spPr>
          <a:xfrm>
            <a:off x="2349909" y="1258529"/>
            <a:ext cx="6980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13338" algn="l"/>
              </a:tabLst>
            </a:pPr>
            <a:r>
              <a:rPr lang="en-US" b="1" dirty="0"/>
              <a:t>pnb PID Toolbox 1.2 alpha 3: </a:t>
            </a:r>
          </a:p>
          <a:p>
            <a:pPr>
              <a:tabLst>
                <a:tab pos="5113338" algn="l"/>
              </a:tabLst>
            </a:pPr>
            <a:r>
              <a:rPr lang="en-US" dirty="0"/>
              <a:t>- correct type (classes/aggregated data types)	5 points</a:t>
            </a:r>
          </a:p>
          <a:p>
            <a:pPr>
              <a:tabLst>
                <a:tab pos="5113338" algn="l"/>
              </a:tabLst>
            </a:pPr>
            <a:r>
              <a:rPr lang="en-US" dirty="0"/>
              <a:t>- correct data values (</a:t>
            </a:r>
            <a:r>
              <a:rPr lang="en-US" dirty="0" err="1"/>
              <a:t>daty</a:t>
            </a:r>
            <a:r>
              <a:rPr lang="en-US" dirty="0"/>
              <a:t> types except aggregated)	1 point</a:t>
            </a:r>
          </a:p>
          <a:p>
            <a:pPr>
              <a:tabLst>
                <a:tab pos="5113338" algn="l"/>
              </a:tabLst>
            </a:pPr>
            <a:r>
              <a:rPr lang="en-US" dirty="0"/>
              <a:t>- correct object reference	1 point</a:t>
            </a:r>
          </a:p>
          <a:p>
            <a:pPr>
              <a:tabLst>
                <a:tab pos="5113338" algn="l"/>
              </a:tabLst>
            </a:pPr>
            <a:r>
              <a:rPr lang="en-US" dirty="0"/>
              <a:t>- superfluous value	-1 point</a:t>
            </a:r>
          </a:p>
          <a:p>
            <a:pPr>
              <a:tabLst>
                <a:tab pos="5113338" algn="l"/>
              </a:tabLst>
            </a:pPr>
            <a:endParaRPr lang="en-US" dirty="0"/>
          </a:p>
          <a:p>
            <a:pPr>
              <a:tabLst>
                <a:tab pos="5113338" algn="l"/>
              </a:tabLst>
            </a:pPr>
            <a:r>
              <a:rPr lang="en-US" b="1" dirty="0"/>
              <a:t>planned:</a:t>
            </a:r>
          </a:p>
          <a:p>
            <a:pPr>
              <a:tabLst>
                <a:tab pos="5113338" algn="l"/>
              </a:tabLst>
            </a:pPr>
            <a:r>
              <a:rPr lang="en-US" dirty="0"/>
              <a:t>- each ERROR from </a:t>
            </a:r>
            <a:r>
              <a:rPr lang="en-US" dirty="0" err="1"/>
              <a:t>verificator</a:t>
            </a:r>
            <a:r>
              <a:rPr lang="en-US" dirty="0"/>
              <a:t>	-1 point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A609114-8521-897B-396A-EFC3E99482B9}"/>
              </a:ext>
            </a:extLst>
          </p:cNvPr>
          <p:cNvSpPr txBox="1"/>
          <p:nvPr/>
        </p:nvSpPr>
        <p:spPr>
          <a:xfrm>
            <a:off x="2300749" y="3900948"/>
            <a:ext cx="698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  <a:tabLst>
                <a:tab pos="5113338" algn="l"/>
              </a:tabLst>
            </a:pPr>
            <a:r>
              <a:rPr lang="en-US" dirty="0"/>
              <a:t>percentage in range -∞ to 100 %</a:t>
            </a:r>
          </a:p>
          <a:p>
            <a:pPr>
              <a:tabLst>
                <a:tab pos="5113338" algn="l"/>
              </a:tabLst>
            </a:pP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B33520-8E2E-EBF2-0F3D-EAC4315914EC}"/>
              </a:ext>
            </a:extLst>
          </p:cNvPr>
          <p:cNvSpPr/>
          <p:nvPr/>
        </p:nvSpPr>
        <p:spPr>
          <a:xfrm>
            <a:off x="0" y="352469"/>
            <a:ext cx="3606097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52943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B9F0F67-7691-B618-6E19-E5674C1508CB}"/>
              </a:ext>
            </a:extLst>
          </p:cNvPr>
          <p:cNvSpPr txBox="1"/>
          <p:nvPr/>
        </p:nvSpPr>
        <p:spPr>
          <a:xfrm>
            <a:off x="2349909" y="1258529"/>
            <a:ext cx="7944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13338" algn="l"/>
              </a:tabLst>
            </a:pPr>
            <a:r>
              <a:rPr lang="en-US" b="1" dirty="0"/>
              <a:t>pnb PID Toolbox 1.2 alpha 3: </a:t>
            </a:r>
          </a:p>
          <a:p>
            <a:pPr>
              <a:tabLst>
                <a:tab pos="5113338" algn="l"/>
              </a:tabLst>
            </a:pPr>
            <a:r>
              <a:rPr lang="en-US" dirty="0"/>
              <a:t>- only </a:t>
            </a:r>
            <a:r>
              <a:rPr lang="en-US" dirty="0" err="1"/>
              <a:t>ConceptualModel</a:t>
            </a:r>
            <a:r>
              <a:rPr lang="en-US" dirty="0"/>
              <a:t> + symbol registration numbers</a:t>
            </a:r>
          </a:p>
          <a:p>
            <a:pPr>
              <a:tabLst>
                <a:tab pos="5113338" algn="l"/>
              </a:tabLst>
            </a:pPr>
            <a:endParaRPr lang="en-US" dirty="0"/>
          </a:p>
          <a:p>
            <a:pPr>
              <a:tabLst>
                <a:tab pos="5113338" algn="l"/>
              </a:tabLst>
            </a:pPr>
            <a:r>
              <a:rPr lang="en-US" b="1" dirty="0"/>
              <a:t>planned:</a:t>
            </a:r>
          </a:p>
          <a:p>
            <a:pPr>
              <a:tabLst>
                <a:tab pos="5113338" algn="l"/>
              </a:tabLst>
            </a:pPr>
            <a:r>
              <a:rPr lang="en-US" dirty="0"/>
              <a:t>- some more graphics checks</a:t>
            </a:r>
          </a:p>
          <a:p>
            <a:pPr>
              <a:tabLst>
                <a:tab pos="5113338" algn="l"/>
              </a:tabLst>
            </a:pPr>
            <a:r>
              <a:rPr lang="en-US" dirty="0"/>
              <a:t>- ignore </a:t>
            </a:r>
            <a:r>
              <a:rPr lang="en-US" dirty="0" err="1"/>
              <a:t>PipingNetworkSegments</a:t>
            </a:r>
            <a:r>
              <a:rPr lang="en-US" dirty="0"/>
              <a:t> ignored</a:t>
            </a:r>
            <a:br>
              <a:rPr lang="en-US" dirty="0"/>
            </a:br>
            <a:r>
              <a:rPr lang="en-US" dirty="0"/>
              <a:t>  i.e., matching of their children is done on the level of </a:t>
            </a:r>
            <a:r>
              <a:rPr lang="en-US" dirty="0" err="1"/>
              <a:t>PipingNetworkSystems</a:t>
            </a:r>
            <a:endParaRPr lang="en-US" dirty="0"/>
          </a:p>
          <a:p>
            <a:pPr>
              <a:tabLst>
                <a:tab pos="5113338" algn="l"/>
              </a:tabLst>
            </a:pPr>
            <a:r>
              <a:rPr lang="en-US" dirty="0"/>
              <a:t>- some superfluous values may be acceptable</a:t>
            </a:r>
          </a:p>
          <a:p>
            <a:pPr>
              <a:tabLst>
                <a:tab pos="5113338" algn="l"/>
              </a:tabLst>
            </a:pPr>
            <a:r>
              <a:rPr lang="en-US" dirty="0"/>
              <a:t>  e.g., tools-specific persistent identifiers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C488843-CEF9-7DD2-BCC4-DBE36828413D}"/>
              </a:ext>
            </a:extLst>
          </p:cNvPr>
          <p:cNvSpPr/>
          <p:nvPr/>
        </p:nvSpPr>
        <p:spPr>
          <a:xfrm>
            <a:off x="0" y="352469"/>
            <a:ext cx="3606097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Miscellaneous</a:t>
            </a:r>
            <a:endParaRPr lang="de-DE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3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A3A0F6C-72BA-BEC9-82E6-0ABE80B7C246}"/>
              </a:ext>
            </a:extLst>
          </p:cNvPr>
          <p:cNvSpPr/>
          <p:nvPr/>
        </p:nvSpPr>
        <p:spPr>
          <a:xfrm>
            <a:off x="0" y="352469"/>
            <a:ext cx="3606097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de-DE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5228339-9E2C-E7A0-92D8-3B74141D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90" y="969093"/>
            <a:ext cx="4788310" cy="26934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13E1FAC-9567-25E1-6833-35B0FA75B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94" y="890434"/>
            <a:ext cx="4788310" cy="2693424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E94A274F-09E2-0053-F5C3-0F65531CF8BF}"/>
              </a:ext>
            </a:extLst>
          </p:cNvPr>
          <p:cNvSpPr/>
          <p:nvPr/>
        </p:nvSpPr>
        <p:spPr>
          <a:xfrm>
            <a:off x="7107627" y="3850651"/>
            <a:ext cx="4239891" cy="1086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7FB364-5F3A-21C6-B512-AC84BB75DD4E}"/>
              </a:ext>
            </a:extLst>
          </p:cNvPr>
          <p:cNvSpPr/>
          <p:nvPr/>
        </p:nvSpPr>
        <p:spPr>
          <a:xfrm>
            <a:off x="844482" y="3850651"/>
            <a:ext cx="4552334" cy="10861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b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(DISC_EXAMPLE-04-01.xml)</a:t>
            </a:r>
          </a:p>
        </p:txBody>
      </p:sp>
    </p:spTree>
    <p:extLst>
      <p:ext uri="{BB962C8B-B14F-4D97-AF65-F5344CB8AC3E}">
        <p14:creationId xmlns:p14="http://schemas.microsoft.com/office/powerpoint/2010/main" val="138967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FBB0B14-836E-B623-10AD-74F5562D5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760"/>
          <a:stretch/>
        </p:blipFill>
        <p:spPr>
          <a:xfrm>
            <a:off x="488922" y="882232"/>
            <a:ext cx="9935962" cy="198878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508A690-A021-A62C-8A0D-182BAD87EDCE}"/>
              </a:ext>
            </a:extLst>
          </p:cNvPr>
          <p:cNvSpPr/>
          <p:nvPr/>
        </p:nvSpPr>
        <p:spPr>
          <a:xfrm>
            <a:off x="0" y="352469"/>
            <a:ext cx="4916129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8A9B6B0-C50C-60CC-9D4D-D113B1A6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" y="3653922"/>
            <a:ext cx="9812119" cy="2067213"/>
          </a:xfrm>
          <a:prstGeom prst="rect">
            <a:avLst/>
          </a:prstGeom>
        </p:spPr>
      </p:pic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1432C6CA-9815-2BC2-716F-6A79A45CDB95}"/>
              </a:ext>
            </a:extLst>
          </p:cNvPr>
          <p:cNvSpPr/>
          <p:nvPr/>
        </p:nvSpPr>
        <p:spPr>
          <a:xfrm>
            <a:off x="10510446" y="3653923"/>
            <a:ext cx="393528" cy="2284762"/>
          </a:xfrm>
          <a:prstGeom prst="rightBrac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ED47054-B6D2-A776-7175-97BFF564DB1C}"/>
              </a:ext>
            </a:extLst>
          </p:cNvPr>
          <p:cNvSpPr/>
          <p:nvPr/>
        </p:nvSpPr>
        <p:spPr>
          <a:xfrm>
            <a:off x="10510446" y="1317523"/>
            <a:ext cx="187051" cy="1868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: nach links gekrümmt 10">
            <a:extLst>
              <a:ext uri="{FF2B5EF4-FFF2-40B4-BE49-F238E27FC236}">
                <a16:creationId xmlns:a16="http://schemas.microsoft.com/office/drawing/2014/main" id="{0AB48FC0-155D-CD6C-77F0-121F1B14E2F8}"/>
              </a:ext>
            </a:extLst>
          </p:cNvPr>
          <p:cNvSpPr/>
          <p:nvPr/>
        </p:nvSpPr>
        <p:spPr>
          <a:xfrm>
            <a:off x="11064985" y="1317523"/>
            <a:ext cx="731520" cy="3633018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26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B156FAE-FBE2-630F-05D9-DCF6B0729C7B}"/>
              </a:ext>
            </a:extLst>
          </p:cNvPr>
          <p:cNvSpPr/>
          <p:nvPr/>
        </p:nvSpPr>
        <p:spPr>
          <a:xfrm>
            <a:off x="0" y="450792"/>
            <a:ext cx="3500284" cy="318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</a:t>
            </a:r>
            <a:r>
              <a:rPr lang="de-D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endParaRPr lang="de-DE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6789C8B-08F0-098D-F4F2-D7D777B132E6}"/>
              </a:ext>
            </a:extLst>
          </p:cNvPr>
          <p:cNvSpPr txBox="1"/>
          <p:nvPr/>
        </p:nvSpPr>
        <p:spPr>
          <a:xfrm>
            <a:off x="1081548" y="1356851"/>
            <a:ext cx="698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13338" algn="l"/>
              </a:tabLst>
            </a:pPr>
            <a:r>
              <a:rPr lang="en-US" dirty="0"/>
              <a:t>1. Open both P&amp;IDs in the </a:t>
            </a:r>
            <a:r>
              <a:rPr lang="en-US" b="1" dirty="0"/>
              <a:t>same instance</a:t>
            </a:r>
            <a:r>
              <a:rPr lang="en-US" dirty="0"/>
              <a:t> of the Toolbox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5270E0-B744-4993-283A-CD3A87B6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61" y="1978872"/>
            <a:ext cx="1057423" cy="129558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667F0A-6319-5401-733B-94B039184B4B}"/>
              </a:ext>
            </a:extLst>
          </p:cNvPr>
          <p:cNvSpPr txBox="1"/>
          <p:nvPr/>
        </p:nvSpPr>
        <p:spPr>
          <a:xfrm>
            <a:off x="1974053" y="2173755"/>
            <a:ext cx="336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13338" algn="l"/>
              </a:tabLst>
            </a:pPr>
            <a:r>
              <a:rPr lang="en-US" dirty="0"/>
              <a:t>click here to open further P&amp;IDs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3B2CF10-1C1D-2C80-BE2D-7220FC6726BB}"/>
              </a:ext>
            </a:extLst>
          </p:cNvPr>
          <p:cNvSpPr/>
          <p:nvPr/>
        </p:nvSpPr>
        <p:spPr>
          <a:xfrm>
            <a:off x="5338916" y="2261419"/>
            <a:ext cx="501445" cy="206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61F1B3-03FD-ED84-116B-91580743A110}"/>
              </a:ext>
            </a:extLst>
          </p:cNvPr>
          <p:cNvSpPr txBox="1"/>
          <p:nvPr/>
        </p:nvSpPr>
        <p:spPr>
          <a:xfrm>
            <a:off x="1081548" y="3557000"/>
            <a:ext cx="6980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13338" algn="l"/>
              </a:tabLst>
            </a:pPr>
            <a:r>
              <a:rPr lang="en-US" dirty="0"/>
              <a:t>2. Switch to window with the </a:t>
            </a:r>
            <a:r>
              <a:rPr lang="en-US" b="1" dirty="0"/>
              <a:t>variant</a:t>
            </a:r>
            <a:r>
              <a:rPr lang="en-US" dirty="0"/>
              <a:t> P&amp;ID</a:t>
            </a:r>
          </a:p>
          <a:p>
            <a:pPr>
              <a:tabLst>
                <a:tab pos="5113338" algn="l"/>
              </a:tabLst>
            </a:pPr>
            <a:endParaRPr lang="en-US" dirty="0"/>
          </a:p>
          <a:p>
            <a:pPr>
              <a:tabLst>
                <a:tab pos="5113338" algn="l"/>
              </a:tabLst>
            </a:pPr>
            <a:r>
              <a:rPr lang="en-US" dirty="0"/>
              <a:t>3. Run comparison</a:t>
            </a:r>
          </a:p>
          <a:p>
            <a:pPr>
              <a:tabLst>
                <a:tab pos="5113338" algn="l"/>
              </a:tabLst>
            </a:pPr>
            <a:endParaRPr lang="en-US" dirty="0"/>
          </a:p>
          <a:p>
            <a:pPr>
              <a:tabLst>
                <a:tab pos="5113338" algn="l"/>
              </a:tabLst>
            </a:pPr>
            <a:endParaRPr lang="en-US" dirty="0"/>
          </a:p>
          <a:p>
            <a:pPr>
              <a:tabLst>
                <a:tab pos="5113338" algn="l"/>
              </a:tabLst>
            </a:pPr>
            <a:endParaRPr lang="en-US" dirty="0"/>
          </a:p>
          <a:p>
            <a:pPr>
              <a:tabLst>
                <a:tab pos="5113338" algn="l"/>
              </a:tabLst>
            </a:pPr>
            <a:endParaRPr lang="en-US" dirty="0"/>
          </a:p>
          <a:p>
            <a:pPr>
              <a:tabLst>
                <a:tab pos="5113338" algn="l"/>
              </a:tabLst>
            </a:pPr>
            <a:r>
              <a:rPr lang="en-US" dirty="0"/>
              <a:t>4. Select </a:t>
            </a:r>
            <a:r>
              <a:rPr lang="en-US" b="1" dirty="0"/>
              <a:t>reference</a:t>
            </a:r>
            <a:r>
              <a:rPr lang="en-US" dirty="0"/>
              <a:t> P&amp;ID in the dialog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7D79B76-EAB0-9E48-B6BD-2BC6F9CDB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284" y="3999250"/>
            <a:ext cx="1086002" cy="962159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BD8E05A-0C06-701F-8CB4-FCBC6474D7CD}"/>
              </a:ext>
            </a:extLst>
          </p:cNvPr>
          <p:cNvSpPr/>
          <p:nvPr/>
        </p:nvSpPr>
        <p:spPr>
          <a:xfrm>
            <a:off x="3317924" y="4219053"/>
            <a:ext cx="501445" cy="206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4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</vt:lpstr>
      <vt:lpstr>DEXPI File Comparison for Test Automation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DEXPI File Comparison</dc:title>
  <dc:creator>Manfred Theißen</dc:creator>
  <cp:lastModifiedBy>Tonia Pedersen</cp:lastModifiedBy>
  <cp:revision>6</cp:revision>
  <dcterms:created xsi:type="dcterms:W3CDTF">2023-10-04T10:39:51Z</dcterms:created>
  <dcterms:modified xsi:type="dcterms:W3CDTF">2023-11-16T09:28:11Z</dcterms:modified>
</cp:coreProperties>
</file>