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BM Plex Sans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.fntdata"/><Relationship Id="rId22" Type="http://schemas.openxmlformats.org/officeDocument/2006/relationships/font" Target="fonts/IBMPlexSans-boldItalic.fntdata"/><Relationship Id="rId21" Type="http://schemas.openxmlformats.org/officeDocument/2006/relationships/font" Target="fonts/IBMPlexSans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4964b3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4964b3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3292ca0de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3292ca0de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292ca0de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292ca0de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3292ca0de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3292ca0de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3292ca0de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3292ca0de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d06f59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d06f59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d49759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d49759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3292ca0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3292ca0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5d49759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5d49759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5d49759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5d49759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d06f5928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d06f5928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d06f5928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d06f5928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d06f5928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d06f5928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1" name="Google Shape;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1" name="Google Shape;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31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39" name="Google Shape;13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1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3" name="Google Shape;143;p32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8" name="Google Shape;148;p33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33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3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6" name="Google Shape;166;p34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8" name="Google Shape;168;p34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0" name="Google Shape;170;p34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4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2" name="Google Shape;172;p34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4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34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76" name="Google Shape;17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5" name="Google Shape;195;p38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7" name="Google Shape;197;p38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8" name="Google Shape;198;p38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05" name="Google Shape;20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39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39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39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39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8" name="Google Shape;22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6" name="Google Shape;236;p40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7" name="Google Shape;237;p40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0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0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0" name="Google Shape;24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7" name="Google Shape;247;p41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1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1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1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1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56" name="Google Shape;25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0" name="Google Shape;2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3" name="Google Shape;26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7</a:t>
            </a:r>
            <a:endParaRPr/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Запись и разработка макросов в MS Excel.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80" name="Google Shape;380;p53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381" name="Google Shape;381;p5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387" name="Google Shape;387;p54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393" name="Google Shape;393;p55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макрос, который выделяет желтым цветом столбец данных целиком. Этот макрос должен работать для любого количества строк в столбце. Сделайте кнопку на листе, активирующую макрос. </a:t>
            </a:r>
            <a:r>
              <a:rPr i="1"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Подсказка: используйте сочетание клавиш Ctrl +Shift +↓.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пользовательскую функцию, которая принимает два аргумента и возвращает модуль их разницы (убирает минус, если он есть, например модуль 2 возвращает 2, модуль -2 возвращает тоже 2).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52950" y="2880000"/>
            <a:ext cx="143560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subTitle"/>
          </p:nvPr>
        </p:nvSpPr>
        <p:spPr>
          <a:xfrm>
            <a:off x="540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1. </a:t>
            </a:r>
            <a:br>
              <a:rPr lang="ru"/>
            </a:br>
            <a:r>
              <a:rPr lang="ru"/>
              <a:t>Основы работы с электронными таблицами</a:t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3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79" name="Google Shape;279;p45"/>
          <p:cNvCxnSpPr>
            <a:stCxn id="276" idx="6"/>
            <a:endCxn id="277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5"/>
          <p:cNvCxnSpPr>
            <a:stCxn id="277" idx="6"/>
            <a:endCxn id="278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5"/>
          <p:cNvCxnSpPr>
            <a:stCxn id="278" idx="6"/>
            <a:endCxn id="282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5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4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5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84" name="Google Shape;284;p45"/>
          <p:cNvCxnSpPr>
            <a:stCxn id="283" idx="6"/>
            <a:endCxn id="285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5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6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86" name="Google Shape;286;p45"/>
          <p:cNvCxnSpPr>
            <a:stCxn id="282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5"/>
          <p:cNvCxnSpPr>
            <a:endCxn id="283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45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7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8012592" y="2518880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9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90" name="Google Shape;290;p45"/>
          <p:cNvCxnSpPr>
            <a:stCxn id="285" idx="6"/>
            <a:endCxn id="288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5"/>
          <p:cNvCxnSpPr>
            <a:stCxn id="288" idx="6"/>
            <a:endCxn id="292" idx="6"/>
          </p:cNvCxnSpPr>
          <p:nvPr/>
        </p:nvCxnSpPr>
        <p:spPr>
          <a:xfrm>
            <a:off x="5101504" y="2694680"/>
            <a:ext cx="151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5"/>
          <p:cNvCxnSpPr>
            <a:stCxn id="289" idx="6"/>
          </p:cNvCxnSpPr>
          <p:nvPr/>
        </p:nvCxnSpPr>
        <p:spPr>
          <a:xfrm flipH="1" rot="10800000">
            <a:off x="8364192" y="2693480"/>
            <a:ext cx="793800" cy="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5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10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95" name="Google Shape;295;p45"/>
          <p:cNvCxnSpPr>
            <a:stCxn id="294" idx="6"/>
            <a:endCxn id="296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5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11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97" name="Google Shape;297;p45"/>
          <p:cNvCxnSpPr>
            <a:endCxn id="294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5"/>
          <p:cNvSpPr txBox="1"/>
          <p:nvPr>
            <p:ph idx="2" type="subTitle"/>
          </p:nvPr>
        </p:nvSpPr>
        <p:spPr>
          <a:xfrm>
            <a:off x="540000" y="28764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3. Инструменты визуализации в MS Excel. Элементы статистики.</a:t>
            </a:r>
            <a:endParaRPr/>
          </a:p>
        </p:txBody>
      </p:sp>
      <p:sp>
        <p:nvSpPr>
          <p:cNvPr id="299" name="Google Shape;299;p45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5.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5"/>
          <p:cNvSpPr txBox="1"/>
          <p:nvPr>
            <p:ph idx="4" type="subTitle"/>
          </p:nvPr>
        </p:nvSpPr>
        <p:spPr>
          <a:xfrm>
            <a:off x="2646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1. </a:t>
            </a:r>
            <a:r>
              <a:rPr lang="ru">
                <a:solidFill>
                  <a:schemeClr val="dk1"/>
                </a:solidFill>
              </a:rPr>
              <a:t>Основы работы с электронными таблицами</a:t>
            </a:r>
            <a:endParaRPr/>
          </a:p>
        </p:txBody>
      </p:sp>
      <p:sp>
        <p:nvSpPr>
          <p:cNvPr id="301" name="Google Shape;301;p45"/>
          <p:cNvSpPr txBox="1"/>
          <p:nvPr>
            <p:ph idx="5" type="subTitle"/>
          </p:nvPr>
        </p:nvSpPr>
        <p:spPr>
          <a:xfrm>
            <a:off x="2646000" y="28764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Семинар 3. Инструменты визуализации в MS Excel. Элементы статистики.</a:t>
            </a:r>
            <a:endParaRPr/>
          </a:p>
        </p:txBody>
      </p:sp>
      <p:sp>
        <p:nvSpPr>
          <p:cNvPr id="302" name="Google Shape;302;p45"/>
          <p:cNvSpPr txBox="1"/>
          <p:nvPr>
            <p:ph idx="6" type="subTitle"/>
          </p:nvPr>
        </p:nvSpPr>
        <p:spPr>
          <a:xfrm>
            <a:off x="2641813" y="39462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6. Анализ “что если”. Надстройки MS Excel.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 txBox="1"/>
          <p:nvPr>
            <p:ph idx="7" type="subTitle"/>
          </p:nvPr>
        </p:nvSpPr>
        <p:spPr>
          <a:xfrm>
            <a:off x="4752000" y="1800000"/>
            <a:ext cx="1746000" cy="64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2. Применение формул. Функции.</a:t>
            </a:r>
            <a:br>
              <a:rPr lang="ru">
                <a:solidFill>
                  <a:schemeClr val="lt2"/>
                </a:solidFill>
              </a:rPr>
            </a:br>
            <a:endParaRPr/>
          </a:p>
        </p:txBody>
      </p:sp>
      <p:sp>
        <p:nvSpPr>
          <p:cNvPr id="304" name="Google Shape;304;p45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Лекция 4. Анализ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>
            <p:ph idx="13" type="subTitle"/>
          </p:nvPr>
        </p:nvSpPr>
        <p:spPr>
          <a:xfrm>
            <a:off x="6858000" y="1800000"/>
            <a:ext cx="1746000" cy="4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2. Применение формул. Функции.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45"/>
          <p:cNvSpPr txBox="1"/>
          <p:nvPr>
            <p:ph idx="14" type="subTitle"/>
          </p:nvPr>
        </p:nvSpPr>
        <p:spPr>
          <a:xfrm>
            <a:off x="6803200" y="2799300"/>
            <a:ext cx="904200" cy="4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4. Анализ данных. Часть 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45"/>
          <p:cNvCxnSpPr>
            <a:endCxn id="276" idx="2"/>
          </p:cNvCxnSpPr>
          <p:nvPr/>
        </p:nvCxnSpPr>
        <p:spPr>
          <a:xfrm>
            <a:off x="-25" y="1615801"/>
            <a:ext cx="54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Электронные таблицы в аналитике</a:t>
            </a:r>
            <a:endParaRPr/>
          </a:p>
        </p:txBody>
      </p:sp>
      <p:sp>
        <p:nvSpPr>
          <p:cNvPr id="309" name="Google Shape;309;p45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“Электронные таблицы в аналитике”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 flipH="1">
            <a:off x="6613088" y="2518875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8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4743628" y="3594605"/>
            <a:ext cx="351600" cy="3516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6849651" y="3594608"/>
            <a:ext cx="351600" cy="351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1"/>
                </a:solidFill>
              </a:rPr>
              <a:t>13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12" name="Google Shape;312;p45"/>
          <p:cNvCxnSpPr>
            <a:stCxn id="296" idx="6"/>
            <a:endCxn id="310" idx="2"/>
          </p:cNvCxnSpPr>
          <p:nvPr/>
        </p:nvCxnSpPr>
        <p:spPr>
          <a:xfrm>
            <a:off x="2993391" y="3770405"/>
            <a:ext cx="175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5"/>
          <p:cNvCxnSpPr>
            <a:stCxn id="310" idx="6"/>
            <a:endCxn id="311" idx="2"/>
          </p:cNvCxnSpPr>
          <p:nvPr/>
        </p:nvCxnSpPr>
        <p:spPr>
          <a:xfrm>
            <a:off x="5095228" y="3770405"/>
            <a:ext cx="175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5"/>
          <p:cNvSpPr txBox="1"/>
          <p:nvPr>
            <p:ph idx="3" type="subTitle"/>
          </p:nvPr>
        </p:nvSpPr>
        <p:spPr>
          <a:xfrm>
            <a:off x="4745730" y="3946200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Лекция 6.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>
            <p:ph idx="6" type="subTitle"/>
          </p:nvPr>
        </p:nvSpPr>
        <p:spPr>
          <a:xfrm>
            <a:off x="6964699" y="4014019"/>
            <a:ext cx="1746000" cy="33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Семинар 7. Применение макросов в MS Excel. Разработка макросов.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5"/>
          <p:cNvSpPr txBox="1"/>
          <p:nvPr>
            <p:ph idx="14" type="subTitle"/>
          </p:nvPr>
        </p:nvSpPr>
        <p:spPr>
          <a:xfrm>
            <a:off x="8207111" y="2799300"/>
            <a:ext cx="793800" cy="42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Семинар 5. Анализ данных. Часть 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45"/>
          <p:cNvCxnSpPr>
            <a:stCxn id="292" idx="2"/>
            <a:endCxn id="289" idx="2"/>
          </p:cNvCxnSpPr>
          <p:nvPr/>
        </p:nvCxnSpPr>
        <p:spPr>
          <a:xfrm>
            <a:off x="6964688" y="2694675"/>
            <a:ext cx="104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Цели семинара №7:</a:t>
            </a:r>
            <a:endParaRPr/>
          </a:p>
        </p:txBody>
      </p:sp>
      <p:sp>
        <p:nvSpPr>
          <p:cNvPr id="323" name="Google Shape;323;p46"/>
          <p:cNvSpPr txBox="1"/>
          <p:nvPr>
            <p:ph idx="1" type="subTitle"/>
          </p:nvPr>
        </p:nvSpPr>
        <p:spPr>
          <a:xfrm>
            <a:off x="536400" y="1260000"/>
            <a:ext cx="5408400" cy="27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Научиться записывать макросы для автоматизации рутинных задач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Изучить основы создания пользовательских функций на языке Visual Basic for Applications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Закрепить навыки работы с электронными таблицами, полученные во время прохождения курса</a:t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17902" y="1431175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</a:t>
            </a:r>
            <a:r>
              <a:rPr lang="ru">
                <a:solidFill>
                  <a:schemeClr val="dk1"/>
                </a:solidFill>
              </a:rPr>
              <a:t>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31" name="Google Shape;331;p47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Запись и разработка макросов в MS Excel.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4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38" name="Google Shape;338;p48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макрос, который будет  размещать толстую красную границу вокруг любого выделенного диапазона и менять начертание ячеек как полужирный курсив.</a:t>
            </a: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</a:t>
            </a: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7" name="Google Shape;347;p4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353" name="Google Shape;353;p50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макрос, который отформатирует весь лист целиком как полужирный курсив с размером шрифта 15 пт. Шрифт должен быть </a:t>
            </a: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Courier New.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6" name="Google Shape;356;p5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362" name="Google Shape;362;p51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Для файла Семинар7_задача3 создайте макрос, который показывает на листе 20 организаций с самым высоким показателем продаж. Создайте кнопку для него.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Создайте макрос, который возвращает на лист отображение всех исходных данных. Создайте кнопку для него.</a:t>
            </a:r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5" name="Google Shape;365;p5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371" name="Google Shape;371;p52"/>
          <p:cNvSpPr txBox="1"/>
          <p:nvPr>
            <p:ph idx="1" type="subTitle"/>
          </p:nvPr>
        </p:nvSpPr>
        <p:spPr>
          <a:xfrm>
            <a:off x="536400" y="1260000"/>
            <a:ext cx="50373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пользовательскую функцию, вычисляющую факториал аргумента.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Факториал числа n: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i="1" lang="ru"/>
              <a:t>n! = 1*2*3*4*…*n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Факториал можно вычислить только для натуральных n (целые, больше или равны 1). Выведите значение -1, если аргумент для Вашей функции введен ошибочно.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Используйте: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Объявление функции Public Function … End Function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Объявление переменной &lt;имя&gt; As &lt;тип&gt;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Ветвление If.. Then.. End If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Досрочный выход из функции со значением Exit Function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Цикл For..To..Next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126" y="2880000"/>
            <a:ext cx="1095275" cy="13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2"/>
          <p:cNvSpPr/>
          <p:nvPr/>
        </p:nvSpPr>
        <p:spPr>
          <a:xfrm>
            <a:off x="6498000" y="505500"/>
            <a:ext cx="1869000" cy="18690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20</a:t>
            </a:r>
            <a:r>
              <a:rPr lang="ru" sz="30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минут</a:t>
            </a:r>
            <a:endParaRPr sz="30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4" name="Google Shape;374;p5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Семинар 7. Запись и разработка макросов в MS Excel.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