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6" r:id="rId6"/>
    <p:sldId id="259" r:id="rId7"/>
    <p:sldId id="267" r:id="rId8"/>
    <p:sldId id="268" r:id="rId9"/>
    <p:sldId id="269" r:id="rId10"/>
    <p:sldId id="270" r:id="rId11"/>
    <p:sldId id="272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F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0" d="100"/>
          <a:sy n="120" d="100"/>
        </p:scale>
        <p:origin x="3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48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91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880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13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5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283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833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562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366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058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436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471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86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30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-5400000" flipH="1">
            <a:off x="5095951" y="1097280"/>
            <a:ext cx="5146243" cy="2949854"/>
          </a:xfrm>
          <a:custGeom>
            <a:avLst/>
            <a:gdLst/>
            <a:ahLst/>
            <a:cxnLst/>
            <a:rect l="l" t="t" r="r" b="b"/>
            <a:pathLst>
              <a:path w="5146243" h="2949854">
                <a:moveTo>
                  <a:pt x="5146243" y="0"/>
                </a:moveTo>
                <a:lnTo>
                  <a:pt x="5146243" y="2949854"/>
                </a:lnTo>
                <a:lnTo>
                  <a:pt x="0" y="2949854"/>
                </a:lnTo>
                <a:lnTo>
                  <a:pt x="0" y="1474927"/>
                </a:lnTo>
                <a:lnTo>
                  <a:pt x="5146243" y="0"/>
                </a:lnTo>
                <a:close/>
              </a:path>
            </a:pathLst>
          </a:custGeom>
          <a:solidFill>
            <a:srgbClr val="9FFF24"/>
          </a:solidFill>
          <a:ln/>
        </p:spPr>
      </p:sp>
      <p:sp>
        <p:nvSpPr>
          <p:cNvPr id="3" name="Shape 1"/>
          <p:cNvSpPr/>
          <p:nvPr/>
        </p:nvSpPr>
        <p:spPr>
          <a:xfrm>
            <a:off x="6063288" y="-1090"/>
            <a:ext cx="1924242" cy="5144590"/>
          </a:xfrm>
          <a:custGeom>
            <a:avLst/>
            <a:gdLst/>
            <a:ahLst/>
            <a:cxnLst/>
            <a:rect l="l" t="t" r="r" b="b"/>
            <a:pathLst>
              <a:path w="1924242" h="5144590">
                <a:moveTo>
                  <a:pt x="1529773" y="0"/>
                </a:moveTo>
                <a:lnTo>
                  <a:pt x="1924242" y="0"/>
                </a:lnTo>
                <a:lnTo>
                  <a:pt x="394470" y="5144590"/>
                </a:lnTo>
                <a:lnTo>
                  <a:pt x="0" y="5144590"/>
                </a:lnTo>
                <a:close/>
              </a:path>
            </a:pathLst>
          </a:cu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731520" y="1371600"/>
            <a:ext cx="0" cy="2107045"/>
          </a:xfrm>
          <a:custGeom>
            <a:avLst/>
            <a:gdLst/>
            <a:ahLst/>
            <a:cxnLst/>
            <a:rect l="l" t="t" r="r" b="b"/>
            <a:pathLst>
              <a:path h="2107045">
                <a:moveTo>
                  <a:pt x="0" y="0"/>
                </a:moveTo>
                <a:lnTo>
                  <a:pt x="0" y="2107045"/>
                </a:lnTo>
              </a:path>
            </a:pathLst>
          </a:custGeom>
          <a:noFill/>
          <a:ln w="38100">
            <a:solidFill>
              <a:srgbClr val="9FFF24"/>
            </a:solidFill>
            <a:prstDash val="solid"/>
            <a:headEnd type="none"/>
            <a:tailEnd type="none"/>
          </a:ln>
        </p:spPr>
      </p:sp>
      <p:sp>
        <p:nvSpPr>
          <p:cNvPr id="5" name="Shape 3"/>
          <p:cNvSpPr/>
          <p:nvPr/>
        </p:nvSpPr>
        <p:spPr>
          <a:xfrm>
            <a:off x="5754393" y="1300734"/>
            <a:ext cx="2542032" cy="2542032"/>
          </a:xfrm>
          <a:custGeom>
            <a:avLst/>
            <a:gdLst/>
            <a:ahLst/>
            <a:cxnLst/>
            <a:rect l="l" t="t" r="r" b="b"/>
            <a:pathLst>
              <a:path w="2542032" h="2542032">
                <a:moveTo>
                  <a:pt x="1271016" y="0"/>
                </a:moveTo>
                <a:cubicBezTo>
                  <a:pt x="1972509" y="0"/>
                  <a:pt x="2542032" y="569523"/>
                  <a:pt x="2542032" y="1271016"/>
                </a:cubicBezTo>
                <a:cubicBezTo>
                  <a:pt x="2542032" y="1972509"/>
                  <a:pt x="1972509" y="2542032"/>
                  <a:pt x="1271016" y="2542032"/>
                </a:cubicBezTo>
                <a:cubicBezTo>
                  <a:pt x="569523" y="2542032"/>
                  <a:pt x="0" y="1972509"/>
                  <a:pt x="0" y="1271016"/>
                </a:cubicBezTo>
                <a:cubicBezTo>
                  <a:pt x="0" y="569523"/>
                  <a:pt x="569523" y="0"/>
                  <a:pt x="1271016" y="0"/>
                </a:cubicBezTo>
                <a:close/>
              </a:path>
            </a:pathLst>
          </a:custGeom>
          <a:solidFill>
            <a:srgbClr val="9FFF24"/>
          </a:solidFill>
          <a:ln/>
          <a:effectLst>
            <a:outerShdw blurRad="19050" dist="38100" dir="2700000" algn="bl" rotWithShape="0">
              <a:srgbClr val="588F12">
                <a:alpha val="100000"/>
              </a:srgbClr>
            </a:outerShdw>
          </a:effectLst>
        </p:spPr>
      </p:sp>
      <p:pic>
        <p:nvPicPr>
          <p:cNvPr id="6" name="Image 0" descr="https://osspub.smallppt.com/uploadFile/template/20240606172616A793.jpg"/>
          <p:cNvPicPr>
            <a:picLocks noChangeAspect="1"/>
          </p:cNvPicPr>
          <p:nvPr/>
        </p:nvPicPr>
        <p:blipFill>
          <a:blip r:embed="rId3"/>
          <a:srcRect l="18539" r="25281"/>
          <a:stretch/>
        </p:blipFill>
        <p:spPr>
          <a:xfrm>
            <a:off x="5745249" y="1291590"/>
            <a:ext cx="2560320" cy="2560320"/>
          </a:xfrm>
          <a:prstGeom prst="ellipse">
            <a:avLst/>
          </a:prstGeom>
        </p:spPr>
      </p:pic>
      <p:sp>
        <p:nvSpPr>
          <p:cNvPr id="7" name="Text 4"/>
          <p:cNvSpPr/>
          <p:nvPr/>
        </p:nvSpPr>
        <p:spPr>
          <a:xfrm>
            <a:off x="822960" y="1682496"/>
            <a:ext cx="4572000" cy="107875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3000" b="1" dirty="0" err="1">
                <a:solidFill>
                  <a:srgbClr val="9FFF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SyriaTel</a:t>
            </a:r>
            <a:r>
              <a:rPr lang="en-US" sz="3000" b="1" dirty="0">
                <a:solidFill>
                  <a:srgbClr val="9FFF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Customer Churn Prediction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0" y="4690666"/>
            <a:ext cx="868680" cy="448475"/>
          </a:xfrm>
          <a:custGeom>
            <a:avLst/>
            <a:gdLst/>
            <a:ahLst/>
            <a:cxnLst/>
            <a:rect l="l" t="t" r="r" b="b"/>
            <a:pathLst>
              <a:path w="868680" h="448475">
                <a:moveTo>
                  <a:pt x="0" y="0"/>
                </a:moveTo>
                <a:lnTo>
                  <a:pt x="868680" y="0"/>
                </a:lnTo>
                <a:lnTo>
                  <a:pt x="868680" y="448475"/>
                </a:lnTo>
                <a:lnTo>
                  <a:pt x="0" y="448475"/>
                </a:lnTo>
                <a:close/>
              </a:path>
            </a:pathLst>
          </a:custGeom>
          <a:solidFill>
            <a:srgbClr val="9FFF24"/>
          </a:solidFill>
          <a:ln/>
        </p:spPr>
      </p:sp>
      <p:sp>
        <p:nvSpPr>
          <p:cNvPr id="9" name="Shape 6"/>
          <p:cNvSpPr/>
          <p:nvPr/>
        </p:nvSpPr>
        <p:spPr>
          <a:xfrm>
            <a:off x="0" y="4686300"/>
            <a:ext cx="1554480" cy="457200"/>
          </a:xfrm>
          <a:custGeom>
            <a:avLst/>
            <a:gdLst/>
            <a:ahLst/>
            <a:cxnLst/>
            <a:rect l="l" t="t" r="r" b="b"/>
            <a:pathLst>
              <a:path w="1554480" h="457200">
                <a:moveTo>
                  <a:pt x="359756" y="0"/>
                </a:moveTo>
                <a:lnTo>
                  <a:pt x="1554480" y="0"/>
                </a:lnTo>
                <a:lnTo>
                  <a:pt x="1194724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FFF24"/>
          </a:solidFill>
          <a:ln/>
        </p:spPr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3CEB0E-C327-477A-83F2-9B1759841376}"/>
              </a:ext>
            </a:extLst>
          </p:cNvPr>
          <p:cNvSpPr txBox="1">
            <a:spLocks/>
          </p:cNvSpPr>
          <p:nvPr/>
        </p:nvSpPr>
        <p:spPr>
          <a:xfrm>
            <a:off x="787873" y="3287188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9FFF24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FFF24"/>
                </a:solidFill>
              </a:rPr>
              <a:t>Phase 3 Data Science Project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FFF24"/>
                </a:solidFill>
              </a:rPr>
              <a:t>Presented by: CPA Anthony </a:t>
            </a:r>
            <a:r>
              <a:rPr lang="en-US" sz="2000" dirty="0" err="1">
                <a:solidFill>
                  <a:srgbClr val="9FFF24"/>
                </a:solidFill>
              </a:rPr>
              <a:t>Njiru</a:t>
            </a:r>
            <a:endParaRPr lang="en-US" sz="2000" dirty="0">
              <a:solidFill>
                <a:srgbClr val="9FFF2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18" y="1167201"/>
            <a:ext cx="6941731" cy="3263504"/>
          </a:xfrm>
        </p:spPr>
        <p:txBody>
          <a:bodyPr>
            <a:normAutofit/>
          </a:bodyPr>
          <a:lstStyle/>
          <a:p>
            <a:r>
              <a:rPr sz="3200" dirty="0"/>
              <a:t>Use model to flag high-risk customers early.</a:t>
            </a:r>
          </a:p>
          <a:p>
            <a:r>
              <a:rPr sz="3200" dirty="0"/>
              <a:t>Prioritize retention for those with service issues.</a:t>
            </a:r>
          </a:p>
          <a:p>
            <a:r>
              <a:rPr sz="3200" dirty="0"/>
              <a:t>Retrain model regularly with new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432DA-F0E7-405B-983F-20041718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530" y="1785360"/>
            <a:ext cx="2243470" cy="3358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3200" dirty="0"/>
              <a:t>Questions?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https://github.com/TonieMuthee/Phase_3_Project.git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osspub.smallppt.com/uploadFile/template/20240606175025A914.jpg"/>
          <p:cNvPicPr>
            <a:picLocks noChangeAspect="1"/>
          </p:cNvPicPr>
          <p:nvPr/>
        </p:nvPicPr>
        <p:blipFill>
          <a:blip r:embed="rId3"/>
          <a:srcRect t="11538" b="45727"/>
          <a:stretch/>
        </p:blipFill>
        <p:spPr>
          <a:xfrm>
            <a:off x="0" y="0"/>
            <a:ext cx="9144000" cy="218815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2188159"/>
          </a:xfrm>
          <a:custGeom>
            <a:avLst/>
            <a:gdLst/>
            <a:ahLst/>
            <a:cxnLst/>
            <a:rect l="l" t="t" r="r" b="b"/>
            <a:pathLst>
              <a:path w="9144000" h="2188159">
                <a:moveTo>
                  <a:pt x="0" y="0"/>
                </a:moveTo>
                <a:lnTo>
                  <a:pt x="9144000" y="0"/>
                </a:lnTo>
                <a:lnTo>
                  <a:pt x="9144000" y="2188159"/>
                </a:lnTo>
                <a:lnTo>
                  <a:pt x="0" y="218815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0" y="2096715"/>
            <a:ext cx="9144000" cy="182880"/>
          </a:xfrm>
          <a:custGeom>
            <a:avLst/>
            <a:gdLst/>
            <a:ahLst/>
            <a:cxnLst/>
            <a:rect l="l" t="t" r="r" b="b"/>
            <a:pathLst>
              <a:path w="9144000" h="182880">
                <a:moveTo>
                  <a:pt x="0" y="0"/>
                </a:moveTo>
                <a:lnTo>
                  <a:pt x="9144000" y="0"/>
                </a:lnTo>
                <a:lnTo>
                  <a:pt x="9144000" y="182880"/>
                </a:lnTo>
                <a:lnTo>
                  <a:pt x="0" y="182880"/>
                </a:lnTo>
                <a:close/>
              </a:path>
            </a:pathLst>
          </a:custGeom>
          <a:solidFill>
            <a:srgbClr val="9FFF24"/>
          </a:solidFill>
          <a:ln/>
        </p:spPr>
      </p:sp>
      <p:sp>
        <p:nvSpPr>
          <p:cNvPr id="5" name="Text 2"/>
          <p:cNvSpPr/>
          <p:nvPr/>
        </p:nvSpPr>
        <p:spPr>
          <a:xfrm>
            <a:off x="106325" y="2466137"/>
            <a:ext cx="8229600" cy="64306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3600" b="1" dirty="0">
                <a:solidFill>
                  <a:srgbClr val="9FFF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Business Objectives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265224-4516-496B-9FC3-FACC34CF50F3}"/>
              </a:ext>
            </a:extLst>
          </p:cNvPr>
          <p:cNvSpPr txBox="1">
            <a:spLocks/>
          </p:cNvSpPr>
          <p:nvPr/>
        </p:nvSpPr>
        <p:spPr>
          <a:xfrm>
            <a:off x="106325" y="3168503"/>
            <a:ext cx="9324753" cy="15683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1. Identify behavior patterns linked to churn.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2. Predict at-risk customers with classification models.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3. Recommend data-driven retention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osspub.smallppt.com/uploadFile/template/20240606182527A1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71" y="0"/>
            <a:ext cx="3430945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3171" y="0"/>
            <a:ext cx="182880" cy="5143500"/>
          </a:xfrm>
          <a:custGeom>
            <a:avLst/>
            <a:gdLst/>
            <a:ahLst/>
            <a:cxnLst/>
            <a:rect l="l" t="t" r="r" b="b"/>
            <a:pathLst>
              <a:path w="182880" h="5143500">
                <a:moveTo>
                  <a:pt x="0" y="0"/>
                </a:moveTo>
                <a:lnTo>
                  <a:pt x="182880" y="0"/>
                </a:lnTo>
                <a:lnTo>
                  <a:pt x="18288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9FFF24"/>
          </a:solidFill>
          <a:ln/>
        </p:spPr>
      </p:sp>
      <p:sp>
        <p:nvSpPr>
          <p:cNvPr id="4" name="Shape 1"/>
          <p:cNvSpPr/>
          <p:nvPr/>
        </p:nvSpPr>
        <p:spPr>
          <a:xfrm>
            <a:off x="0" y="1188720"/>
            <a:ext cx="182880" cy="3954780"/>
          </a:xfrm>
          <a:custGeom>
            <a:avLst/>
            <a:gdLst/>
            <a:ahLst/>
            <a:cxnLst/>
            <a:rect l="l" t="t" r="r" b="b"/>
            <a:pathLst>
              <a:path w="182880" h="3954780">
                <a:moveTo>
                  <a:pt x="0" y="0"/>
                </a:moveTo>
                <a:lnTo>
                  <a:pt x="182880" y="0"/>
                </a:lnTo>
                <a:lnTo>
                  <a:pt x="182880" y="3954780"/>
                </a:lnTo>
                <a:lnTo>
                  <a:pt x="0" y="3954780"/>
                </a:lnTo>
                <a:close/>
              </a:path>
            </a:pathLst>
          </a:custGeom>
          <a:solidFill>
            <a:srgbClr val="9FFF24"/>
          </a:solidFill>
          <a:ln/>
        </p:spPr>
      </p:sp>
      <p:sp>
        <p:nvSpPr>
          <p:cNvPr id="5" name="Text 2"/>
          <p:cNvSpPr/>
          <p:nvPr/>
        </p:nvSpPr>
        <p:spPr>
          <a:xfrm>
            <a:off x="457200" y="274320"/>
            <a:ext cx="4817094" cy="4552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9FFF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▰ Dataset Overview</a:t>
            </a:r>
            <a:endParaRPr lang="en-US" sz="1500" dirty="0">
              <a:solidFill>
                <a:srgbClr val="9FFF24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702294" y="1517615"/>
            <a:ext cx="4817094" cy="1054135"/>
          </a:xfrm>
          <a:prstGeom prst="rect">
            <a:avLst/>
          </a:prstGeom>
          <a:solidFill>
            <a:srgbClr val="FFFFFF">
              <a:alpha val="0"/>
            </a:srgbClr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3,333 customer records from </a:t>
            </a:r>
            <a:r>
              <a:rPr lang="en-US" sz="2800" b="1" dirty="0" err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SyriaTel</a:t>
            </a: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telecom</a:t>
            </a:r>
            <a:endParaRPr lang="en-US" sz="2800" dirty="0"/>
          </a:p>
        </p:txBody>
      </p:sp>
      <p:sp>
        <p:nvSpPr>
          <p:cNvPr id="8" name="Shape 5"/>
          <p:cNvSpPr/>
          <p:nvPr/>
        </p:nvSpPr>
        <p:spPr>
          <a:xfrm>
            <a:off x="438877" y="1962535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lnTo>
                  <a:pt x="0" y="91440"/>
                </a:lnTo>
                <a:lnTo>
                  <a:pt x="91440" y="182880"/>
                </a:lnTo>
                <a:lnTo>
                  <a:pt x="182880" y="91440"/>
                </a:lnTo>
                <a:lnTo>
                  <a:pt x="91440" y="0"/>
                </a:lnTo>
                <a:close/>
              </a:path>
            </a:pathLst>
          </a:custGeom>
          <a:solidFill>
            <a:srgbClr val="9FFF24"/>
          </a:solidFill>
          <a:ln/>
        </p:spPr>
      </p:sp>
      <p:sp>
        <p:nvSpPr>
          <p:cNvPr id="9" name="Text 6"/>
          <p:cNvSpPr/>
          <p:nvPr/>
        </p:nvSpPr>
        <p:spPr>
          <a:xfrm>
            <a:off x="702294" y="2772778"/>
            <a:ext cx="4572000" cy="783291"/>
          </a:xfrm>
          <a:prstGeom prst="rect">
            <a:avLst/>
          </a:prstGeom>
          <a:solidFill>
            <a:srgbClr val="FFFFFF">
              <a:alpha val="0"/>
            </a:srgbClr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Features include: usage stats, plans, support calls.</a:t>
            </a:r>
          </a:p>
        </p:txBody>
      </p:sp>
      <p:sp>
        <p:nvSpPr>
          <p:cNvPr id="11" name="Shape 8"/>
          <p:cNvSpPr/>
          <p:nvPr/>
        </p:nvSpPr>
        <p:spPr>
          <a:xfrm>
            <a:off x="411857" y="299808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lnTo>
                  <a:pt x="0" y="91440"/>
                </a:lnTo>
                <a:lnTo>
                  <a:pt x="91440" y="182880"/>
                </a:lnTo>
                <a:lnTo>
                  <a:pt x="182880" y="91440"/>
                </a:lnTo>
                <a:lnTo>
                  <a:pt x="91440" y="0"/>
                </a:lnTo>
                <a:close/>
              </a:path>
            </a:pathLst>
          </a:custGeom>
          <a:solidFill>
            <a:srgbClr val="9FFF24"/>
          </a:solidFill>
          <a:ln/>
        </p:spPr>
      </p:sp>
      <p:sp>
        <p:nvSpPr>
          <p:cNvPr id="12" name="Text 9"/>
          <p:cNvSpPr/>
          <p:nvPr/>
        </p:nvSpPr>
        <p:spPr>
          <a:xfrm>
            <a:off x="743177" y="3880726"/>
            <a:ext cx="4572000" cy="783291"/>
          </a:xfrm>
          <a:prstGeom prst="rect">
            <a:avLst/>
          </a:prstGeom>
          <a:solidFill>
            <a:srgbClr val="FFFFFF">
              <a:alpha val="0"/>
            </a:srgbClr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Target: churn (0 = No, 1 = Yes).</a:t>
            </a:r>
          </a:p>
        </p:txBody>
      </p:sp>
      <p:sp>
        <p:nvSpPr>
          <p:cNvPr id="14" name="Shape 11"/>
          <p:cNvSpPr/>
          <p:nvPr/>
        </p:nvSpPr>
        <p:spPr>
          <a:xfrm>
            <a:off x="504110" y="4180931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lnTo>
                  <a:pt x="0" y="91440"/>
                </a:lnTo>
                <a:lnTo>
                  <a:pt x="91440" y="182880"/>
                </a:lnTo>
                <a:lnTo>
                  <a:pt x="182880" y="91440"/>
                </a:lnTo>
                <a:lnTo>
                  <a:pt x="91440" y="0"/>
                </a:lnTo>
                <a:close/>
              </a:path>
            </a:pathLst>
          </a:custGeom>
          <a:solidFill>
            <a:srgbClr val="9FFF24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osspub.smallppt.com/uploadFile/template/20240606175025A914.jpg"/>
          <p:cNvPicPr>
            <a:picLocks noChangeAspect="1"/>
          </p:cNvPicPr>
          <p:nvPr/>
        </p:nvPicPr>
        <p:blipFill>
          <a:blip r:embed="rId3"/>
          <a:srcRect t="11538" b="45727"/>
          <a:stretch/>
        </p:blipFill>
        <p:spPr>
          <a:xfrm>
            <a:off x="0" y="0"/>
            <a:ext cx="9144000" cy="218815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2188159"/>
          </a:xfrm>
          <a:custGeom>
            <a:avLst/>
            <a:gdLst/>
            <a:ahLst/>
            <a:cxnLst/>
            <a:rect l="l" t="t" r="r" b="b"/>
            <a:pathLst>
              <a:path w="9144000" h="2188159">
                <a:moveTo>
                  <a:pt x="0" y="0"/>
                </a:moveTo>
                <a:lnTo>
                  <a:pt x="9144000" y="0"/>
                </a:lnTo>
                <a:lnTo>
                  <a:pt x="9144000" y="2188159"/>
                </a:lnTo>
                <a:lnTo>
                  <a:pt x="0" y="218815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0" y="2096715"/>
            <a:ext cx="9144000" cy="182880"/>
          </a:xfrm>
          <a:custGeom>
            <a:avLst/>
            <a:gdLst/>
            <a:ahLst/>
            <a:cxnLst/>
            <a:rect l="l" t="t" r="r" b="b"/>
            <a:pathLst>
              <a:path w="9144000" h="182880">
                <a:moveTo>
                  <a:pt x="0" y="0"/>
                </a:moveTo>
                <a:lnTo>
                  <a:pt x="9144000" y="0"/>
                </a:lnTo>
                <a:lnTo>
                  <a:pt x="9144000" y="182880"/>
                </a:lnTo>
                <a:lnTo>
                  <a:pt x="0" y="182880"/>
                </a:lnTo>
                <a:close/>
              </a:path>
            </a:pathLst>
          </a:custGeom>
          <a:solidFill>
            <a:srgbClr val="9FFF24"/>
          </a:solidFill>
          <a:ln/>
        </p:spPr>
      </p:sp>
      <p:sp>
        <p:nvSpPr>
          <p:cNvPr id="5" name="Text 2"/>
          <p:cNvSpPr/>
          <p:nvPr/>
        </p:nvSpPr>
        <p:spPr>
          <a:xfrm>
            <a:off x="457200" y="2466137"/>
            <a:ext cx="8229600" cy="4928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400" b="1" dirty="0">
                <a:solidFill>
                  <a:srgbClr val="9FFF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Churn Distribution</a:t>
            </a:r>
            <a:endParaRPr lang="en-US" sz="15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8A92EC-2739-483A-A83E-55E82641FAF0}"/>
              </a:ext>
            </a:extLst>
          </p:cNvPr>
          <p:cNvSpPr txBox="1">
            <a:spLocks/>
          </p:cNvSpPr>
          <p:nvPr/>
        </p:nvSpPr>
        <p:spPr>
          <a:xfrm>
            <a:off x="457200" y="3145506"/>
            <a:ext cx="5273749" cy="17029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9FFF24"/>
                </a:solidFill>
              </a:rPr>
              <a:t>Dataset is imbalanced: ~14% churn, 86% no churn.</a:t>
            </a:r>
          </a:p>
          <a:p>
            <a:r>
              <a:rPr lang="en-US" sz="2400" dirty="0">
                <a:solidFill>
                  <a:srgbClr val="9FFF24"/>
                </a:solidFill>
              </a:rPr>
              <a:t>Models must account for this imbalance.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5DD7AF-1887-4B8A-969A-675879425AA9}"/>
              </a:ext>
            </a:extLst>
          </p:cNvPr>
          <p:cNvGrpSpPr/>
          <p:nvPr/>
        </p:nvGrpSpPr>
        <p:grpSpPr>
          <a:xfrm>
            <a:off x="6223411" y="2712550"/>
            <a:ext cx="2463389" cy="2405090"/>
            <a:chOff x="1053785" y="1257300"/>
            <a:chExt cx="2463389" cy="2405090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0DE90644-B6CC-4336-80C6-FB6C519FE5A2}"/>
                </a:ext>
              </a:extLst>
            </p:cNvPr>
            <p:cNvSpPr/>
            <p:nvPr/>
          </p:nvSpPr>
          <p:spPr>
            <a:xfrm>
              <a:off x="1053785" y="1257300"/>
              <a:ext cx="2463389" cy="2405090"/>
            </a:xfrm>
            <a:custGeom>
              <a:avLst/>
              <a:gdLst/>
              <a:ahLst/>
              <a:cxnLst/>
              <a:rect l="0" t="0" r="0" b="0"/>
              <a:pathLst>
                <a:path w="2463389" h="2405090">
                  <a:moveTo>
                    <a:pt x="2112915" y="414423"/>
                  </a:moveTo>
                  <a:cubicBezTo>
                    <a:pt x="2454059" y="826794"/>
                    <a:pt x="2463389" y="1420666"/>
                    <a:pt x="2135368" y="1843550"/>
                  </a:cubicBezTo>
                  <a:cubicBezTo>
                    <a:pt x="1807347" y="2266434"/>
                    <a:pt x="1229812" y="2405090"/>
                    <a:pt x="745557" y="2177218"/>
                  </a:cubicBezTo>
                  <a:cubicBezTo>
                    <a:pt x="261301" y="1949346"/>
                    <a:pt x="0" y="1415967"/>
                    <a:pt x="116746" y="893666"/>
                  </a:cubicBezTo>
                  <a:cubicBezTo>
                    <a:pt x="233492" y="371364"/>
                    <a:pt x="697024" y="2"/>
                    <a:pt x="1232215" y="0"/>
                  </a:cubicBezTo>
                  <a:lnTo>
                    <a:pt x="1232215" y="765810"/>
                  </a:lnTo>
                  <a:cubicBezTo>
                    <a:pt x="1055601" y="765808"/>
                    <a:pt x="902634" y="888356"/>
                    <a:pt x="864106" y="1060716"/>
                  </a:cubicBezTo>
                  <a:cubicBezTo>
                    <a:pt x="825578" y="1233075"/>
                    <a:pt x="911806" y="1409092"/>
                    <a:pt x="1071611" y="1484291"/>
                  </a:cubicBezTo>
                  <a:cubicBezTo>
                    <a:pt x="1231415" y="1559489"/>
                    <a:pt x="1422002" y="1513734"/>
                    <a:pt x="1530250" y="1374182"/>
                  </a:cubicBezTo>
                  <a:cubicBezTo>
                    <a:pt x="1638497" y="1234631"/>
                    <a:pt x="1635419" y="1038652"/>
                    <a:pt x="1522841" y="902569"/>
                  </a:cubicBezTo>
                  <a:close/>
                </a:path>
              </a:pathLst>
            </a:custGeom>
            <a:solidFill>
              <a:srgbClr val="41735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5">
              <a:extLst>
                <a:ext uri="{FF2B5EF4-FFF2-40B4-BE49-F238E27FC236}">
                  <a16:creationId xmlns:a16="http://schemas.microsoft.com/office/drawing/2014/main" id="{F11810AF-DB8D-45EB-B661-E471430A0C32}"/>
                </a:ext>
              </a:extLst>
            </p:cNvPr>
            <p:cNvSpPr/>
            <p:nvPr/>
          </p:nvSpPr>
          <p:spPr>
            <a:xfrm>
              <a:off x="1053785" y="1257300"/>
              <a:ext cx="2463389" cy="2405090"/>
            </a:xfrm>
            <a:custGeom>
              <a:avLst/>
              <a:gdLst/>
              <a:ahLst/>
              <a:cxnLst/>
              <a:rect l="0" t="0" r="0" b="0"/>
              <a:pathLst>
                <a:path w="2463389" h="2405090">
                  <a:moveTo>
                    <a:pt x="2112915" y="414423"/>
                  </a:moveTo>
                  <a:cubicBezTo>
                    <a:pt x="2454059" y="826794"/>
                    <a:pt x="2463389" y="1420666"/>
                    <a:pt x="2135368" y="1843550"/>
                  </a:cubicBezTo>
                  <a:cubicBezTo>
                    <a:pt x="1807347" y="2266434"/>
                    <a:pt x="1229812" y="2405090"/>
                    <a:pt x="745557" y="2177218"/>
                  </a:cubicBezTo>
                  <a:cubicBezTo>
                    <a:pt x="261301" y="1949346"/>
                    <a:pt x="0" y="1415967"/>
                    <a:pt x="116746" y="893666"/>
                  </a:cubicBezTo>
                  <a:cubicBezTo>
                    <a:pt x="233492" y="371364"/>
                    <a:pt x="697024" y="2"/>
                    <a:pt x="1232215" y="0"/>
                  </a:cubicBezTo>
                  <a:lnTo>
                    <a:pt x="1232215" y="765810"/>
                  </a:lnTo>
                  <a:cubicBezTo>
                    <a:pt x="1055601" y="765808"/>
                    <a:pt x="902634" y="888356"/>
                    <a:pt x="864106" y="1060716"/>
                  </a:cubicBezTo>
                  <a:cubicBezTo>
                    <a:pt x="825578" y="1233075"/>
                    <a:pt x="911806" y="1409092"/>
                    <a:pt x="1071611" y="1484291"/>
                  </a:cubicBezTo>
                  <a:cubicBezTo>
                    <a:pt x="1231415" y="1559489"/>
                    <a:pt x="1422002" y="1513734"/>
                    <a:pt x="1530250" y="1374182"/>
                  </a:cubicBezTo>
                  <a:cubicBezTo>
                    <a:pt x="1638497" y="1234631"/>
                    <a:pt x="1635419" y="1038652"/>
                    <a:pt x="1522841" y="902569"/>
                  </a:cubicBezTo>
                  <a:close/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FA41F42A-1C32-4896-950A-76BE5B64C93E}"/>
              </a:ext>
            </a:extLst>
          </p:cNvPr>
          <p:cNvSpPr/>
          <p:nvPr/>
        </p:nvSpPr>
        <p:spPr>
          <a:xfrm>
            <a:off x="7455105" y="2712550"/>
            <a:ext cx="880700" cy="902571"/>
          </a:xfrm>
          <a:custGeom>
            <a:avLst/>
            <a:gdLst/>
            <a:ahLst/>
            <a:cxnLst/>
            <a:rect l="0" t="0" r="0" b="0"/>
            <a:pathLst>
              <a:path w="880700" h="902571">
                <a:moveTo>
                  <a:pt x="0" y="1"/>
                </a:moveTo>
                <a:cubicBezTo>
                  <a:pt x="340655" y="0"/>
                  <a:pt x="663558" y="151945"/>
                  <a:pt x="880700" y="414424"/>
                </a:cubicBezTo>
                <a:lnTo>
                  <a:pt x="290626" y="902571"/>
                </a:lnTo>
                <a:cubicBezTo>
                  <a:pt x="218970" y="815954"/>
                  <a:pt x="112414" y="765812"/>
                  <a:pt x="0" y="765811"/>
                </a:cubicBezTo>
                <a:close/>
              </a:path>
            </a:pathLst>
          </a:custGeom>
          <a:solidFill>
            <a:srgbClr val="954643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A2AD1-1F03-4914-B6B8-315A16CD1CAB}"/>
              </a:ext>
            </a:extLst>
          </p:cNvPr>
          <p:cNvSpPr txBox="1"/>
          <p:nvPr/>
        </p:nvSpPr>
        <p:spPr>
          <a:xfrm>
            <a:off x="6570921" y="4082902"/>
            <a:ext cx="79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86%</a:t>
            </a:r>
            <a:endParaRPr lang="en-KE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92C914-9D91-4412-A45C-B80F96D1CB8D}"/>
              </a:ext>
            </a:extLst>
          </p:cNvPr>
          <p:cNvSpPr txBox="1"/>
          <p:nvPr/>
        </p:nvSpPr>
        <p:spPr>
          <a:xfrm>
            <a:off x="7410893" y="3020711"/>
            <a:ext cx="79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14%</a:t>
            </a:r>
            <a:endParaRPr lang="en-K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Dropped identifiers like phone number.</a:t>
            </a:r>
          </a:p>
          <a:p>
            <a:r>
              <a:rPr sz="3200" dirty="0"/>
              <a:t>Encoded categorical columns and split data.</a:t>
            </a:r>
          </a:p>
          <a:p>
            <a:r>
              <a:rPr sz="3200" dirty="0"/>
              <a:t>Stratified 80/20 train-test split.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-5400000" flipH="1">
            <a:off x="5095951" y="1097280"/>
            <a:ext cx="5146243" cy="2949854"/>
          </a:xfrm>
          <a:custGeom>
            <a:avLst/>
            <a:gdLst/>
            <a:ahLst/>
            <a:cxnLst/>
            <a:rect l="l" t="t" r="r" b="b"/>
            <a:pathLst>
              <a:path w="5146243" h="2949854">
                <a:moveTo>
                  <a:pt x="5146243" y="0"/>
                </a:moveTo>
                <a:lnTo>
                  <a:pt x="5146243" y="2949854"/>
                </a:lnTo>
                <a:lnTo>
                  <a:pt x="0" y="2949854"/>
                </a:lnTo>
                <a:lnTo>
                  <a:pt x="0" y="1474927"/>
                </a:lnTo>
                <a:lnTo>
                  <a:pt x="5146243" y="0"/>
                </a:lnTo>
                <a:close/>
              </a:path>
            </a:pathLst>
          </a:custGeom>
          <a:solidFill>
            <a:srgbClr val="9FFF24"/>
          </a:solidFill>
          <a:ln/>
        </p:spPr>
      </p:sp>
      <p:sp>
        <p:nvSpPr>
          <p:cNvPr id="3" name="Shape 1"/>
          <p:cNvSpPr/>
          <p:nvPr/>
        </p:nvSpPr>
        <p:spPr>
          <a:xfrm>
            <a:off x="6063288" y="-1090"/>
            <a:ext cx="1924242" cy="5144590"/>
          </a:xfrm>
          <a:custGeom>
            <a:avLst/>
            <a:gdLst/>
            <a:ahLst/>
            <a:cxnLst/>
            <a:rect l="l" t="t" r="r" b="b"/>
            <a:pathLst>
              <a:path w="1924242" h="5144590">
                <a:moveTo>
                  <a:pt x="1529773" y="0"/>
                </a:moveTo>
                <a:lnTo>
                  <a:pt x="1924242" y="0"/>
                </a:lnTo>
                <a:lnTo>
                  <a:pt x="394470" y="5144590"/>
                </a:lnTo>
                <a:lnTo>
                  <a:pt x="0" y="5144590"/>
                </a:lnTo>
                <a:close/>
              </a:path>
            </a:pathLst>
          </a:cu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5754393" y="1300734"/>
            <a:ext cx="2542032" cy="2542032"/>
          </a:xfrm>
          <a:custGeom>
            <a:avLst/>
            <a:gdLst/>
            <a:ahLst/>
            <a:cxnLst/>
            <a:rect l="l" t="t" r="r" b="b"/>
            <a:pathLst>
              <a:path w="2542032" h="2542032">
                <a:moveTo>
                  <a:pt x="1271016" y="0"/>
                </a:moveTo>
                <a:cubicBezTo>
                  <a:pt x="1972509" y="0"/>
                  <a:pt x="2542032" y="569523"/>
                  <a:pt x="2542032" y="1271016"/>
                </a:cubicBezTo>
                <a:cubicBezTo>
                  <a:pt x="2542032" y="1972509"/>
                  <a:pt x="1972509" y="2542032"/>
                  <a:pt x="1271016" y="2542032"/>
                </a:cubicBezTo>
                <a:cubicBezTo>
                  <a:pt x="569523" y="2542032"/>
                  <a:pt x="0" y="1972509"/>
                  <a:pt x="0" y="1271016"/>
                </a:cubicBezTo>
                <a:cubicBezTo>
                  <a:pt x="0" y="569523"/>
                  <a:pt x="569523" y="0"/>
                  <a:pt x="1271016" y="0"/>
                </a:cubicBezTo>
                <a:close/>
              </a:path>
            </a:pathLst>
          </a:custGeom>
          <a:solidFill>
            <a:srgbClr val="9FFF24"/>
          </a:solidFill>
          <a:ln/>
          <a:effectLst>
            <a:outerShdw blurRad="19050" dist="38100" dir="2700000" algn="bl" rotWithShape="0">
              <a:srgbClr val="588F12">
                <a:alpha val="100000"/>
              </a:srgbClr>
            </a:outerShdw>
          </a:effectLst>
        </p:spPr>
      </p:sp>
      <p:pic>
        <p:nvPicPr>
          <p:cNvPr id="5" name="Image 0" descr="https://osspub.smallppt.com/uploadFile/template/20240606172616A793.jpg"/>
          <p:cNvPicPr>
            <a:picLocks noChangeAspect="1"/>
          </p:cNvPicPr>
          <p:nvPr/>
        </p:nvPicPr>
        <p:blipFill>
          <a:blip r:embed="rId3"/>
          <a:srcRect l="18539" r="25281"/>
          <a:stretch/>
        </p:blipFill>
        <p:spPr>
          <a:xfrm>
            <a:off x="5745249" y="1291590"/>
            <a:ext cx="2560320" cy="2560320"/>
          </a:xfrm>
          <a:prstGeom prst="ellipse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8075883-9A86-42CD-B725-9CBC4C414D14}"/>
              </a:ext>
            </a:extLst>
          </p:cNvPr>
          <p:cNvGrpSpPr/>
          <p:nvPr/>
        </p:nvGrpSpPr>
        <p:grpSpPr>
          <a:xfrm>
            <a:off x="292376" y="1193917"/>
            <a:ext cx="2588716" cy="2721217"/>
            <a:chOff x="228600" y="1600200"/>
            <a:chExt cx="2286000" cy="2286000"/>
          </a:xfrm>
        </p:grpSpPr>
        <p:sp>
          <p:nvSpPr>
            <p:cNvPr id="30" name="Rounded Rectangle 1">
              <a:extLst>
                <a:ext uri="{FF2B5EF4-FFF2-40B4-BE49-F238E27FC236}">
                  <a16:creationId xmlns:a16="http://schemas.microsoft.com/office/drawing/2014/main" id="{F5D9B2C3-AAAF-4EC0-B6FB-B9F437735BEE}"/>
                </a:ext>
              </a:extLst>
            </p:cNvPr>
            <p:cNvSpPr/>
            <p:nvPr/>
          </p:nvSpPr>
          <p:spPr>
            <a:xfrm>
              <a:off x="228600" y="1600200"/>
              <a:ext cx="2286000" cy="2286000"/>
            </a:xfrm>
            <a:custGeom>
              <a:avLst/>
              <a:gdLst/>
              <a:ahLst/>
              <a:cxnLst/>
              <a:rect l="0" t="0" r="0" b="0"/>
              <a:pathLst>
                <a:path w="2286000" h="2286000">
                  <a:moveTo>
                    <a:pt x="2286000" y="1143000"/>
                  </a:moveTo>
                  <a:cubicBezTo>
                    <a:pt x="2286000" y="1774259"/>
                    <a:pt x="1774259" y="2286000"/>
                    <a:pt x="1143000" y="2286000"/>
                  </a:cubicBezTo>
                  <a:cubicBezTo>
                    <a:pt x="511738" y="2286000"/>
                    <a:pt x="0" y="1774259"/>
                    <a:pt x="0" y="1143000"/>
                  </a:cubicBezTo>
                  <a:cubicBezTo>
                    <a:pt x="0" y="511738"/>
                    <a:pt x="511738" y="0"/>
                    <a:pt x="1143000" y="0"/>
                  </a:cubicBezTo>
                  <a:cubicBezTo>
                    <a:pt x="1774259" y="0"/>
                    <a:pt x="2286000" y="511738"/>
                    <a:pt x="2286000" y="114300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EF9D8A10-4D88-434C-9C2B-BF3EA79343AA}"/>
                </a:ext>
              </a:extLst>
            </p:cNvPr>
            <p:cNvSpPr/>
            <p:nvPr/>
          </p:nvSpPr>
          <p:spPr>
            <a:xfrm>
              <a:off x="228600" y="1600200"/>
              <a:ext cx="2286000" cy="2286000"/>
            </a:xfrm>
            <a:custGeom>
              <a:avLst/>
              <a:gdLst/>
              <a:ahLst/>
              <a:cxnLst/>
              <a:rect l="0" t="0" r="0" b="0"/>
              <a:pathLst>
                <a:path w="2286000" h="2286000">
                  <a:moveTo>
                    <a:pt x="2286000" y="1143000"/>
                  </a:moveTo>
                  <a:cubicBezTo>
                    <a:pt x="2286000" y="1774261"/>
                    <a:pt x="1774261" y="2286000"/>
                    <a:pt x="1143000" y="2286000"/>
                  </a:cubicBezTo>
                  <a:cubicBezTo>
                    <a:pt x="511738" y="2286000"/>
                    <a:pt x="0" y="1774261"/>
                    <a:pt x="0" y="1143000"/>
                  </a:cubicBezTo>
                  <a:cubicBezTo>
                    <a:pt x="0" y="511738"/>
                    <a:pt x="511738" y="0"/>
                    <a:pt x="1143000" y="0"/>
                  </a:cubicBezTo>
                  <a:cubicBezTo>
                    <a:pt x="1774261" y="0"/>
                    <a:pt x="2286000" y="511738"/>
                    <a:pt x="2286000" y="1143000"/>
                  </a:cubicBezTo>
                  <a:close/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FE1A85-CAE7-4013-8BF5-F11EE399FC29}"/>
              </a:ext>
            </a:extLst>
          </p:cNvPr>
          <p:cNvGrpSpPr/>
          <p:nvPr/>
        </p:nvGrpSpPr>
        <p:grpSpPr>
          <a:xfrm>
            <a:off x="2456383" y="2670101"/>
            <a:ext cx="6092193" cy="1428639"/>
            <a:chOff x="2392607" y="2914650"/>
            <a:chExt cx="5379791" cy="1200150"/>
          </a:xfrm>
        </p:grpSpPr>
        <p:sp>
          <p:nvSpPr>
            <p:cNvPr id="33" name="Rounded Rectangle 4">
              <a:extLst>
                <a:ext uri="{FF2B5EF4-FFF2-40B4-BE49-F238E27FC236}">
                  <a16:creationId xmlns:a16="http://schemas.microsoft.com/office/drawing/2014/main" id="{8660E4C7-2B6D-4393-B6A0-8CFB59758F31}"/>
                </a:ext>
              </a:extLst>
            </p:cNvPr>
            <p:cNvSpPr/>
            <p:nvPr/>
          </p:nvSpPr>
          <p:spPr>
            <a:xfrm>
              <a:off x="2392607" y="2914650"/>
              <a:ext cx="5379786" cy="1200150"/>
            </a:xfrm>
            <a:custGeom>
              <a:avLst/>
              <a:gdLst/>
              <a:ahLst/>
              <a:cxnLst/>
              <a:rect l="0" t="0" r="0" b="0"/>
              <a:pathLst>
                <a:path w="5379786" h="1200150">
                  <a:moveTo>
                    <a:pt x="5379786" y="1200150"/>
                  </a:moveTo>
                  <a:lnTo>
                    <a:pt x="1379286" y="1200150"/>
                  </a:lnTo>
                  <a:lnTo>
                    <a:pt x="0" y="342900"/>
                  </a:lnTo>
                  <a:cubicBezTo>
                    <a:pt x="53457" y="236992"/>
                    <a:pt x="90921" y="121635"/>
                    <a:pt x="109218" y="0"/>
                  </a:cubicBezTo>
                  <a:lnTo>
                    <a:pt x="1379286" y="285750"/>
                  </a:lnTo>
                  <a:lnTo>
                    <a:pt x="5379786" y="285750"/>
                  </a:lnTo>
                  <a:close/>
                </a:path>
              </a:pathLst>
            </a:custGeom>
            <a:solidFill>
              <a:srgbClr val="60703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5">
              <a:extLst>
                <a:ext uri="{FF2B5EF4-FFF2-40B4-BE49-F238E27FC236}">
                  <a16:creationId xmlns:a16="http://schemas.microsoft.com/office/drawing/2014/main" id="{6D3DE93A-8CA9-4712-9DFC-C7C65445F8E1}"/>
                </a:ext>
              </a:extLst>
            </p:cNvPr>
            <p:cNvSpPr/>
            <p:nvPr/>
          </p:nvSpPr>
          <p:spPr>
            <a:xfrm>
              <a:off x="2392607" y="2914650"/>
              <a:ext cx="5379791" cy="1200150"/>
            </a:xfrm>
            <a:custGeom>
              <a:avLst/>
              <a:gdLst/>
              <a:ahLst/>
              <a:cxnLst/>
              <a:rect l="0" t="0" r="0" b="0"/>
              <a:pathLst>
                <a:path w="5379791" h="1200150">
                  <a:moveTo>
                    <a:pt x="5379791" y="1200150"/>
                  </a:moveTo>
                  <a:lnTo>
                    <a:pt x="1379291" y="1200150"/>
                  </a:lnTo>
                  <a:lnTo>
                    <a:pt x="0" y="342900"/>
                  </a:lnTo>
                  <a:cubicBezTo>
                    <a:pt x="53457" y="236992"/>
                    <a:pt x="90921" y="121635"/>
                    <a:pt x="109218" y="0"/>
                  </a:cubicBezTo>
                  <a:lnTo>
                    <a:pt x="1379291" y="285750"/>
                  </a:lnTo>
                  <a:lnTo>
                    <a:pt x="5379791" y="285750"/>
                  </a:lnTo>
                  <a:close/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0A239C-E99B-4C95-8D62-8FB3E5B1ABD4}"/>
              </a:ext>
            </a:extLst>
          </p:cNvPr>
          <p:cNvGrpSpPr/>
          <p:nvPr/>
        </p:nvGrpSpPr>
        <p:grpSpPr>
          <a:xfrm>
            <a:off x="2565605" y="2084013"/>
            <a:ext cx="5968512" cy="1088487"/>
            <a:chOff x="2501828" y="2286000"/>
            <a:chExt cx="5270573" cy="914400"/>
          </a:xfrm>
        </p:grpSpPr>
        <p:sp>
          <p:nvSpPr>
            <p:cNvPr id="36" name="Rounded Rectangle 7">
              <a:extLst>
                <a:ext uri="{FF2B5EF4-FFF2-40B4-BE49-F238E27FC236}">
                  <a16:creationId xmlns:a16="http://schemas.microsoft.com/office/drawing/2014/main" id="{1150D68E-19FC-4295-BC0A-29F352C481C4}"/>
                </a:ext>
              </a:extLst>
            </p:cNvPr>
            <p:cNvSpPr/>
            <p:nvPr/>
          </p:nvSpPr>
          <p:spPr>
            <a:xfrm>
              <a:off x="2501828" y="2286000"/>
              <a:ext cx="5270573" cy="914400"/>
            </a:xfrm>
            <a:custGeom>
              <a:avLst/>
              <a:gdLst/>
              <a:ahLst/>
              <a:cxnLst/>
              <a:rect l="0" t="0" r="0" b="0"/>
              <a:pathLst>
                <a:path w="5270573" h="914400">
                  <a:moveTo>
                    <a:pt x="5270573" y="914400"/>
                  </a:moveTo>
                  <a:lnTo>
                    <a:pt x="1270073" y="914400"/>
                  </a:lnTo>
                  <a:lnTo>
                    <a:pt x="0" y="628650"/>
                  </a:lnTo>
                  <a:cubicBezTo>
                    <a:pt x="8412" y="572723"/>
                    <a:pt x="12773" y="515471"/>
                    <a:pt x="12773" y="457200"/>
                  </a:cubicBezTo>
                  <a:cubicBezTo>
                    <a:pt x="12773" y="398928"/>
                    <a:pt x="8412" y="341676"/>
                    <a:pt x="0" y="285750"/>
                  </a:cubicBezTo>
                  <a:lnTo>
                    <a:pt x="1270073" y="0"/>
                  </a:lnTo>
                  <a:lnTo>
                    <a:pt x="5270573" y="0"/>
                  </a:lnTo>
                  <a:close/>
                </a:path>
              </a:pathLst>
            </a:custGeom>
            <a:solidFill>
              <a:srgbClr val="41735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7" name="Rounded Rectangle 8">
              <a:extLst>
                <a:ext uri="{FF2B5EF4-FFF2-40B4-BE49-F238E27FC236}">
                  <a16:creationId xmlns:a16="http://schemas.microsoft.com/office/drawing/2014/main" id="{5FB3D428-2F96-4A3D-85E0-77B6430CEED5}"/>
                </a:ext>
              </a:extLst>
            </p:cNvPr>
            <p:cNvSpPr/>
            <p:nvPr/>
          </p:nvSpPr>
          <p:spPr>
            <a:xfrm>
              <a:off x="2501828" y="2286000"/>
              <a:ext cx="5270573" cy="914400"/>
            </a:xfrm>
            <a:custGeom>
              <a:avLst/>
              <a:gdLst/>
              <a:ahLst/>
              <a:cxnLst/>
              <a:rect l="0" t="0" r="0" b="0"/>
              <a:pathLst>
                <a:path w="5270573" h="914400">
                  <a:moveTo>
                    <a:pt x="5270573" y="914400"/>
                  </a:moveTo>
                  <a:lnTo>
                    <a:pt x="1270073" y="914400"/>
                  </a:lnTo>
                  <a:lnTo>
                    <a:pt x="0" y="628650"/>
                  </a:lnTo>
                  <a:cubicBezTo>
                    <a:pt x="8412" y="572723"/>
                    <a:pt x="12773" y="515471"/>
                    <a:pt x="12773" y="457200"/>
                  </a:cubicBezTo>
                  <a:cubicBezTo>
                    <a:pt x="12773" y="398928"/>
                    <a:pt x="8412" y="341676"/>
                    <a:pt x="0" y="285750"/>
                  </a:cubicBezTo>
                  <a:lnTo>
                    <a:pt x="1270073" y="0"/>
                  </a:lnTo>
                  <a:lnTo>
                    <a:pt x="5270573" y="0"/>
                  </a:lnTo>
                  <a:close/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E196B6-5363-4F42-961C-5D4ADAA302AB}"/>
              </a:ext>
            </a:extLst>
          </p:cNvPr>
          <p:cNvGrpSpPr/>
          <p:nvPr/>
        </p:nvGrpSpPr>
        <p:grpSpPr>
          <a:xfrm>
            <a:off x="2456383" y="1127051"/>
            <a:ext cx="6092193" cy="1428639"/>
            <a:chOff x="2392607" y="1371600"/>
            <a:chExt cx="5379791" cy="1200150"/>
          </a:xfrm>
        </p:grpSpPr>
        <p:sp>
          <p:nvSpPr>
            <p:cNvPr id="39" name="Rounded Rectangle 10">
              <a:extLst>
                <a:ext uri="{FF2B5EF4-FFF2-40B4-BE49-F238E27FC236}">
                  <a16:creationId xmlns:a16="http://schemas.microsoft.com/office/drawing/2014/main" id="{53D6F71A-C728-4451-B774-A70542F5A03C}"/>
                </a:ext>
              </a:extLst>
            </p:cNvPr>
            <p:cNvSpPr/>
            <p:nvPr/>
          </p:nvSpPr>
          <p:spPr>
            <a:xfrm>
              <a:off x="2392607" y="1371600"/>
              <a:ext cx="5379786" cy="1200150"/>
            </a:xfrm>
            <a:custGeom>
              <a:avLst/>
              <a:gdLst/>
              <a:ahLst/>
              <a:cxnLst/>
              <a:rect l="0" t="0" r="0" b="0"/>
              <a:pathLst>
                <a:path w="5379786" h="1200150">
                  <a:moveTo>
                    <a:pt x="5379786" y="914400"/>
                  </a:moveTo>
                  <a:lnTo>
                    <a:pt x="1379286" y="914400"/>
                  </a:lnTo>
                  <a:lnTo>
                    <a:pt x="109218" y="1200150"/>
                  </a:lnTo>
                  <a:cubicBezTo>
                    <a:pt x="90921" y="1078515"/>
                    <a:pt x="53457" y="963158"/>
                    <a:pt x="0" y="857250"/>
                  </a:cubicBezTo>
                  <a:lnTo>
                    <a:pt x="1379286" y="0"/>
                  </a:lnTo>
                  <a:lnTo>
                    <a:pt x="5379786" y="0"/>
                  </a:lnTo>
                  <a:close/>
                </a:path>
              </a:pathLst>
            </a:custGeom>
            <a:solidFill>
              <a:srgbClr val="34677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11">
              <a:extLst>
                <a:ext uri="{FF2B5EF4-FFF2-40B4-BE49-F238E27FC236}">
                  <a16:creationId xmlns:a16="http://schemas.microsoft.com/office/drawing/2014/main" id="{DECEB078-0C1B-4453-8D0A-0A6FD34C3BDF}"/>
                </a:ext>
              </a:extLst>
            </p:cNvPr>
            <p:cNvSpPr/>
            <p:nvPr/>
          </p:nvSpPr>
          <p:spPr>
            <a:xfrm>
              <a:off x="2392607" y="1371600"/>
              <a:ext cx="5379791" cy="1200150"/>
            </a:xfrm>
            <a:custGeom>
              <a:avLst/>
              <a:gdLst/>
              <a:ahLst/>
              <a:cxnLst/>
              <a:rect l="0" t="0" r="0" b="0"/>
              <a:pathLst>
                <a:path w="5379791" h="1200150">
                  <a:moveTo>
                    <a:pt x="5379791" y="914400"/>
                  </a:moveTo>
                  <a:lnTo>
                    <a:pt x="1379291" y="914400"/>
                  </a:lnTo>
                  <a:lnTo>
                    <a:pt x="109218" y="1200150"/>
                  </a:lnTo>
                  <a:cubicBezTo>
                    <a:pt x="90921" y="1078514"/>
                    <a:pt x="53457" y="963157"/>
                    <a:pt x="0" y="857250"/>
                  </a:cubicBezTo>
                  <a:lnTo>
                    <a:pt x="1379291" y="0"/>
                  </a:lnTo>
                  <a:lnTo>
                    <a:pt x="5379791" y="0"/>
                  </a:lnTo>
                  <a:close/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1" name="Rounded Rectangle 13">
            <a:extLst>
              <a:ext uri="{FF2B5EF4-FFF2-40B4-BE49-F238E27FC236}">
                <a16:creationId xmlns:a16="http://schemas.microsoft.com/office/drawing/2014/main" id="{F673F3A9-F64E-4EE8-9487-7FE45416B904}"/>
              </a:ext>
            </a:extLst>
          </p:cNvPr>
          <p:cNvSpPr/>
          <p:nvPr/>
        </p:nvSpPr>
        <p:spPr>
          <a:xfrm>
            <a:off x="4159249" y="1467348"/>
            <a:ext cx="539630" cy="560317"/>
          </a:xfrm>
          <a:custGeom>
            <a:avLst/>
            <a:gdLst/>
            <a:ahLst/>
            <a:cxnLst/>
            <a:rect l="0" t="0" r="0" b="0"/>
            <a:pathLst>
              <a:path w="476527" h="470703">
                <a:moveTo>
                  <a:pt x="305077" y="23812"/>
                </a:moveTo>
                <a:cubicBezTo>
                  <a:pt x="305077" y="13291"/>
                  <a:pt x="313606" y="4762"/>
                  <a:pt x="324127" y="4762"/>
                </a:cubicBezTo>
                <a:lnTo>
                  <a:pt x="457477" y="4762"/>
                </a:lnTo>
                <a:cubicBezTo>
                  <a:pt x="467998" y="4762"/>
                  <a:pt x="476527" y="13291"/>
                  <a:pt x="476527" y="23812"/>
                </a:cubicBezTo>
                <a:cubicBezTo>
                  <a:pt x="476527" y="34333"/>
                  <a:pt x="467998" y="42862"/>
                  <a:pt x="457477" y="42862"/>
                </a:cubicBezTo>
                <a:lnTo>
                  <a:pt x="324127" y="42862"/>
                </a:lnTo>
                <a:cubicBezTo>
                  <a:pt x="313606" y="42862"/>
                  <a:pt x="305077" y="34333"/>
                  <a:pt x="305077" y="23812"/>
                </a:cubicBezTo>
                <a:close/>
                <a:moveTo>
                  <a:pt x="476527" y="100012"/>
                </a:moveTo>
                <a:cubicBezTo>
                  <a:pt x="476527" y="110533"/>
                  <a:pt x="467998" y="119062"/>
                  <a:pt x="457477" y="119062"/>
                </a:cubicBezTo>
                <a:lnTo>
                  <a:pt x="324127" y="119062"/>
                </a:lnTo>
                <a:cubicBezTo>
                  <a:pt x="313606" y="119062"/>
                  <a:pt x="305077" y="110533"/>
                  <a:pt x="305077" y="100012"/>
                </a:cubicBezTo>
                <a:cubicBezTo>
                  <a:pt x="305077" y="89491"/>
                  <a:pt x="313606" y="80962"/>
                  <a:pt x="324127" y="80962"/>
                </a:cubicBezTo>
                <a:lnTo>
                  <a:pt x="457477" y="80962"/>
                </a:lnTo>
                <a:cubicBezTo>
                  <a:pt x="467998" y="80962"/>
                  <a:pt x="476527" y="89491"/>
                  <a:pt x="476527" y="100012"/>
                </a:cubicBezTo>
                <a:close/>
                <a:moveTo>
                  <a:pt x="476527" y="176212"/>
                </a:moveTo>
                <a:cubicBezTo>
                  <a:pt x="476527" y="186733"/>
                  <a:pt x="467998" y="195262"/>
                  <a:pt x="457477" y="195262"/>
                </a:cubicBezTo>
                <a:lnTo>
                  <a:pt x="324127" y="195262"/>
                </a:lnTo>
                <a:cubicBezTo>
                  <a:pt x="313606" y="195262"/>
                  <a:pt x="305077" y="186733"/>
                  <a:pt x="305077" y="176212"/>
                </a:cubicBezTo>
                <a:cubicBezTo>
                  <a:pt x="305077" y="165691"/>
                  <a:pt x="313606" y="157162"/>
                  <a:pt x="324127" y="157162"/>
                </a:cubicBezTo>
                <a:lnTo>
                  <a:pt x="457477" y="157162"/>
                </a:lnTo>
                <a:cubicBezTo>
                  <a:pt x="467998" y="157162"/>
                  <a:pt x="476527" y="165691"/>
                  <a:pt x="476527" y="176212"/>
                </a:cubicBezTo>
                <a:close/>
                <a:moveTo>
                  <a:pt x="224114" y="23812"/>
                </a:moveTo>
                <a:cubicBezTo>
                  <a:pt x="224114" y="10661"/>
                  <a:pt x="234775" y="0"/>
                  <a:pt x="247927" y="0"/>
                </a:cubicBezTo>
                <a:cubicBezTo>
                  <a:pt x="261078" y="0"/>
                  <a:pt x="271739" y="10661"/>
                  <a:pt x="271739" y="23812"/>
                </a:cubicBezTo>
                <a:cubicBezTo>
                  <a:pt x="271739" y="36963"/>
                  <a:pt x="261078" y="47625"/>
                  <a:pt x="247927" y="47625"/>
                </a:cubicBezTo>
                <a:cubicBezTo>
                  <a:pt x="234775" y="47625"/>
                  <a:pt x="224114" y="36963"/>
                  <a:pt x="224114" y="23812"/>
                </a:cubicBezTo>
                <a:moveTo>
                  <a:pt x="224114" y="100012"/>
                </a:moveTo>
                <a:cubicBezTo>
                  <a:pt x="224114" y="86861"/>
                  <a:pt x="234775" y="76200"/>
                  <a:pt x="247927" y="76200"/>
                </a:cubicBezTo>
                <a:cubicBezTo>
                  <a:pt x="261078" y="76200"/>
                  <a:pt x="271739" y="86861"/>
                  <a:pt x="271739" y="100012"/>
                </a:cubicBezTo>
                <a:cubicBezTo>
                  <a:pt x="271739" y="113163"/>
                  <a:pt x="261078" y="123825"/>
                  <a:pt x="247927" y="123825"/>
                </a:cubicBezTo>
                <a:cubicBezTo>
                  <a:pt x="234775" y="123825"/>
                  <a:pt x="224114" y="113163"/>
                  <a:pt x="224114" y="100012"/>
                </a:cubicBezTo>
                <a:moveTo>
                  <a:pt x="224114" y="176212"/>
                </a:moveTo>
                <a:cubicBezTo>
                  <a:pt x="224114" y="163061"/>
                  <a:pt x="234775" y="152400"/>
                  <a:pt x="247927" y="152400"/>
                </a:cubicBezTo>
                <a:cubicBezTo>
                  <a:pt x="261078" y="152400"/>
                  <a:pt x="271739" y="163061"/>
                  <a:pt x="271739" y="176212"/>
                </a:cubicBezTo>
                <a:cubicBezTo>
                  <a:pt x="271739" y="189363"/>
                  <a:pt x="261078" y="200025"/>
                  <a:pt x="247927" y="200025"/>
                </a:cubicBezTo>
                <a:cubicBezTo>
                  <a:pt x="234775" y="200025"/>
                  <a:pt x="224114" y="189363"/>
                  <a:pt x="224114" y="176212"/>
                </a:cubicBezTo>
                <a:moveTo>
                  <a:pt x="382801" y="362902"/>
                </a:moveTo>
                <a:cubicBezTo>
                  <a:pt x="392930" y="372975"/>
                  <a:pt x="397318" y="387465"/>
                  <a:pt x="394479" y="401465"/>
                </a:cubicBezTo>
                <a:cubicBezTo>
                  <a:pt x="391641" y="415465"/>
                  <a:pt x="381956" y="427102"/>
                  <a:pt x="368704" y="432435"/>
                </a:cubicBezTo>
                <a:cubicBezTo>
                  <a:pt x="274206" y="470703"/>
                  <a:pt x="165980" y="448697"/>
                  <a:pt x="93930" y="376564"/>
                </a:cubicBezTo>
                <a:cubicBezTo>
                  <a:pt x="21881" y="304431"/>
                  <a:pt x="0" y="196180"/>
                  <a:pt x="38377" y="101727"/>
                </a:cubicBezTo>
                <a:cubicBezTo>
                  <a:pt x="43680" y="88551"/>
                  <a:pt x="55244" y="78917"/>
                  <a:pt x="69161" y="76080"/>
                </a:cubicBezTo>
                <a:cubicBezTo>
                  <a:pt x="83078" y="73243"/>
                  <a:pt x="97490" y="77581"/>
                  <a:pt x="107528" y="87630"/>
                </a:cubicBezTo>
                <a:lnTo>
                  <a:pt x="175918" y="156781"/>
                </a:lnTo>
                <a:cubicBezTo>
                  <a:pt x="198973" y="179965"/>
                  <a:pt x="198973" y="217417"/>
                  <a:pt x="175918" y="240601"/>
                </a:cubicBezTo>
                <a:lnTo>
                  <a:pt x="160106" y="256413"/>
                </a:lnTo>
                <a:cubicBezTo>
                  <a:pt x="139297" y="281436"/>
                  <a:pt x="105528" y="291566"/>
                  <a:pt x="74381" y="282130"/>
                </a:cubicBezTo>
                <a:cubicBezTo>
                  <a:pt x="85245" y="307761"/>
                  <a:pt x="100964" y="331049"/>
                  <a:pt x="120673" y="350710"/>
                </a:cubicBezTo>
                <a:cubicBezTo>
                  <a:pt x="140302" y="370456"/>
                  <a:pt x="163598" y="386181"/>
                  <a:pt x="189253" y="397002"/>
                </a:cubicBezTo>
                <a:cubicBezTo>
                  <a:pt x="179392" y="365568"/>
                  <a:pt x="189561" y="331293"/>
                  <a:pt x="214970" y="310324"/>
                </a:cubicBezTo>
                <a:lnTo>
                  <a:pt x="230591" y="294703"/>
                </a:lnTo>
                <a:cubicBezTo>
                  <a:pt x="241678" y="283535"/>
                  <a:pt x="256764" y="277254"/>
                  <a:pt x="272501" y="277254"/>
                </a:cubicBezTo>
                <a:cubicBezTo>
                  <a:pt x="288238" y="277254"/>
                  <a:pt x="303324" y="283535"/>
                  <a:pt x="314411" y="294703"/>
                </a:cubicBezTo>
                <a:close/>
              </a:path>
            </a:pathLst>
          </a:custGeom>
          <a:solidFill>
            <a:srgbClr val="1AC3FB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ounded Rectangle 14">
            <a:extLst>
              <a:ext uri="{FF2B5EF4-FFF2-40B4-BE49-F238E27FC236}">
                <a16:creationId xmlns:a16="http://schemas.microsoft.com/office/drawing/2014/main" id="{EE0EA2AC-A6EC-4DDA-AD3E-7CCBEACACDEF}"/>
              </a:ext>
            </a:extLst>
          </p:cNvPr>
          <p:cNvSpPr/>
          <p:nvPr/>
        </p:nvSpPr>
        <p:spPr>
          <a:xfrm>
            <a:off x="4178575" y="2380711"/>
            <a:ext cx="517743" cy="544244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187832" y="288226"/>
                </a:moveTo>
                <a:cubicBezTo>
                  <a:pt x="184881" y="297521"/>
                  <a:pt x="182902" y="307097"/>
                  <a:pt x="181927" y="316801"/>
                </a:cubicBezTo>
                <a:lnTo>
                  <a:pt x="45529" y="316801"/>
                </a:lnTo>
                <a:cubicBezTo>
                  <a:pt x="20458" y="316801"/>
                  <a:pt x="104" y="296533"/>
                  <a:pt x="0" y="271462"/>
                </a:cubicBezTo>
                <a:lnTo>
                  <a:pt x="0" y="45529"/>
                </a:lnTo>
                <a:cubicBezTo>
                  <a:pt x="0" y="20384"/>
                  <a:pt x="20384" y="0"/>
                  <a:pt x="45529" y="0"/>
                </a:cubicBezTo>
                <a:lnTo>
                  <a:pt x="319659" y="0"/>
                </a:lnTo>
                <a:cubicBezTo>
                  <a:pt x="344729" y="104"/>
                  <a:pt x="364998" y="20458"/>
                  <a:pt x="364997" y="45529"/>
                </a:cubicBezTo>
                <a:lnTo>
                  <a:pt x="364997" y="184213"/>
                </a:lnTo>
                <a:cubicBezTo>
                  <a:pt x="355594" y="182246"/>
                  <a:pt x="346028" y="181162"/>
                  <a:pt x="336422" y="180975"/>
                </a:cubicBezTo>
                <a:lnTo>
                  <a:pt x="336422" y="161925"/>
                </a:lnTo>
                <a:lnTo>
                  <a:pt x="269747" y="161925"/>
                </a:lnTo>
                <a:lnTo>
                  <a:pt x="269747" y="194881"/>
                </a:lnTo>
                <a:cubicBezTo>
                  <a:pt x="247797" y="205071"/>
                  <a:pt x="228548" y="220275"/>
                  <a:pt x="213550" y="239268"/>
                </a:cubicBezTo>
                <a:lnTo>
                  <a:pt x="164020" y="239268"/>
                </a:lnTo>
                <a:lnTo>
                  <a:pt x="164020" y="288226"/>
                </a:lnTo>
                <a:lnTo>
                  <a:pt x="187833" y="288226"/>
                </a:lnTo>
                <a:close/>
                <a:moveTo>
                  <a:pt x="269747" y="133350"/>
                </a:moveTo>
                <a:lnTo>
                  <a:pt x="336422" y="133350"/>
                </a:lnTo>
                <a:lnTo>
                  <a:pt x="336422" y="84391"/>
                </a:lnTo>
                <a:lnTo>
                  <a:pt x="269747" y="84391"/>
                </a:lnTo>
                <a:close/>
                <a:moveTo>
                  <a:pt x="164020" y="133350"/>
                </a:moveTo>
                <a:lnTo>
                  <a:pt x="241172" y="133350"/>
                </a:lnTo>
                <a:lnTo>
                  <a:pt x="241172" y="84391"/>
                </a:lnTo>
                <a:lnTo>
                  <a:pt x="164020" y="84391"/>
                </a:lnTo>
                <a:close/>
                <a:moveTo>
                  <a:pt x="164020" y="210693"/>
                </a:moveTo>
                <a:lnTo>
                  <a:pt x="241172" y="210693"/>
                </a:lnTo>
                <a:lnTo>
                  <a:pt x="241172" y="161925"/>
                </a:lnTo>
                <a:lnTo>
                  <a:pt x="164020" y="161925"/>
                </a:lnTo>
                <a:close/>
                <a:moveTo>
                  <a:pt x="135445" y="239268"/>
                </a:moveTo>
                <a:lnTo>
                  <a:pt x="28574" y="239268"/>
                </a:lnTo>
                <a:lnTo>
                  <a:pt x="28574" y="271462"/>
                </a:lnTo>
                <a:cubicBezTo>
                  <a:pt x="28679" y="280751"/>
                  <a:pt x="36239" y="288227"/>
                  <a:pt x="45529" y="288226"/>
                </a:cubicBezTo>
                <a:lnTo>
                  <a:pt x="135445" y="288226"/>
                </a:lnTo>
                <a:close/>
                <a:moveTo>
                  <a:pt x="135445" y="161925"/>
                </a:moveTo>
                <a:lnTo>
                  <a:pt x="28574" y="161925"/>
                </a:lnTo>
                <a:lnTo>
                  <a:pt x="28574" y="210693"/>
                </a:lnTo>
                <a:lnTo>
                  <a:pt x="135445" y="210693"/>
                </a:lnTo>
                <a:close/>
                <a:moveTo>
                  <a:pt x="135445" y="84391"/>
                </a:moveTo>
                <a:lnTo>
                  <a:pt x="28574" y="84391"/>
                </a:lnTo>
                <a:lnTo>
                  <a:pt x="28574" y="133350"/>
                </a:lnTo>
                <a:lnTo>
                  <a:pt x="135445" y="133350"/>
                </a:lnTo>
                <a:close/>
                <a:moveTo>
                  <a:pt x="457200" y="333375"/>
                </a:moveTo>
                <a:cubicBezTo>
                  <a:pt x="457200" y="401761"/>
                  <a:pt x="401761" y="457200"/>
                  <a:pt x="333375" y="457200"/>
                </a:cubicBezTo>
                <a:cubicBezTo>
                  <a:pt x="264988" y="457200"/>
                  <a:pt x="209550" y="401761"/>
                  <a:pt x="209550" y="333375"/>
                </a:cubicBezTo>
                <a:cubicBezTo>
                  <a:pt x="209550" y="264988"/>
                  <a:pt x="264988" y="209550"/>
                  <a:pt x="333375" y="209550"/>
                </a:cubicBezTo>
                <a:cubicBezTo>
                  <a:pt x="401718" y="209654"/>
                  <a:pt x="457095" y="265031"/>
                  <a:pt x="457200" y="333375"/>
                </a:cubicBezTo>
                <a:close/>
                <a:moveTo>
                  <a:pt x="419100" y="333375"/>
                </a:moveTo>
                <a:cubicBezTo>
                  <a:pt x="419100" y="286030"/>
                  <a:pt x="380719" y="247650"/>
                  <a:pt x="333375" y="247650"/>
                </a:cubicBezTo>
                <a:cubicBezTo>
                  <a:pt x="286030" y="247650"/>
                  <a:pt x="247650" y="286030"/>
                  <a:pt x="247650" y="333375"/>
                </a:cubicBezTo>
                <a:cubicBezTo>
                  <a:pt x="247650" y="380719"/>
                  <a:pt x="286030" y="419100"/>
                  <a:pt x="333375" y="419100"/>
                </a:cubicBezTo>
                <a:cubicBezTo>
                  <a:pt x="380676" y="418995"/>
                  <a:pt x="418995" y="380676"/>
                  <a:pt x="419100" y="333375"/>
                </a:cubicBezTo>
                <a:close/>
                <a:moveTo>
                  <a:pt x="385762" y="333375"/>
                </a:moveTo>
                <a:cubicBezTo>
                  <a:pt x="385762" y="341265"/>
                  <a:pt x="379365" y="347662"/>
                  <a:pt x="371475" y="347662"/>
                </a:cubicBezTo>
                <a:lnTo>
                  <a:pt x="333375" y="347662"/>
                </a:lnTo>
                <a:cubicBezTo>
                  <a:pt x="325527" y="347559"/>
                  <a:pt x="319190" y="341222"/>
                  <a:pt x="319087" y="333375"/>
                </a:cubicBezTo>
                <a:lnTo>
                  <a:pt x="319087" y="276225"/>
                </a:lnTo>
                <a:cubicBezTo>
                  <a:pt x="319087" y="268334"/>
                  <a:pt x="325484" y="261937"/>
                  <a:pt x="333375" y="261937"/>
                </a:cubicBezTo>
                <a:cubicBezTo>
                  <a:pt x="341265" y="261937"/>
                  <a:pt x="347662" y="268334"/>
                  <a:pt x="347662" y="276225"/>
                </a:cubicBezTo>
                <a:lnTo>
                  <a:pt x="347662" y="314325"/>
                </a:lnTo>
                <a:cubicBezTo>
                  <a:pt x="347662" y="316955"/>
                  <a:pt x="349794" y="319087"/>
                  <a:pt x="352425" y="319087"/>
                </a:cubicBezTo>
                <a:lnTo>
                  <a:pt x="371475" y="319087"/>
                </a:lnTo>
                <a:cubicBezTo>
                  <a:pt x="379365" y="319087"/>
                  <a:pt x="385762" y="325484"/>
                  <a:pt x="385762" y="333375"/>
                </a:cubicBezTo>
                <a:close/>
              </a:path>
            </a:pathLst>
          </a:custGeom>
          <a:solidFill>
            <a:srgbClr val="43DD93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Rounded Rectangle 15">
            <a:extLst>
              <a:ext uri="{FF2B5EF4-FFF2-40B4-BE49-F238E27FC236}">
                <a16:creationId xmlns:a16="http://schemas.microsoft.com/office/drawing/2014/main" id="{1F7B3C72-5808-4E80-8DAA-5055AE9C9CFD}"/>
              </a:ext>
            </a:extLst>
          </p:cNvPr>
          <p:cNvSpPr/>
          <p:nvPr/>
        </p:nvSpPr>
        <p:spPr>
          <a:xfrm>
            <a:off x="4178575" y="3295111"/>
            <a:ext cx="517743" cy="544244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209550" y="288988"/>
                </a:moveTo>
                <a:cubicBezTo>
                  <a:pt x="209545" y="287243"/>
                  <a:pt x="210495" y="285635"/>
                  <a:pt x="212026" y="284797"/>
                </a:cubicBezTo>
                <a:cubicBezTo>
                  <a:pt x="213534" y="283825"/>
                  <a:pt x="215471" y="283825"/>
                  <a:pt x="216979" y="284797"/>
                </a:cubicBezTo>
                <a:cubicBezTo>
                  <a:pt x="225794" y="290777"/>
                  <a:pt x="235098" y="296003"/>
                  <a:pt x="244792" y="300418"/>
                </a:cubicBezTo>
                <a:cubicBezTo>
                  <a:pt x="246533" y="301178"/>
                  <a:pt x="247656" y="302900"/>
                  <a:pt x="247650" y="304800"/>
                </a:cubicBezTo>
                <a:lnTo>
                  <a:pt x="247650" y="419100"/>
                </a:lnTo>
                <a:cubicBezTo>
                  <a:pt x="247650" y="440142"/>
                  <a:pt x="230592" y="457200"/>
                  <a:pt x="209550" y="457200"/>
                </a:cubicBezTo>
                <a:lnTo>
                  <a:pt x="38100" y="457200"/>
                </a:lnTo>
                <a:cubicBezTo>
                  <a:pt x="17057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7"/>
                  <a:pt x="17057" y="0"/>
                  <a:pt x="38100" y="0"/>
                </a:cubicBezTo>
                <a:lnTo>
                  <a:pt x="209550" y="0"/>
                </a:lnTo>
                <a:cubicBezTo>
                  <a:pt x="210954" y="20"/>
                  <a:pt x="212185" y="943"/>
                  <a:pt x="212597" y="2286"/>
                </a:cubicBezTo>
                <a:cubicBezTo>
                  <a:pt x="213008" y="3555"/>
                  <a:pt x="212545" y="4945"/>
                  <a:pt x="211454" y="5715"/>
                </a:cubicBezTo>
                <a:cubicBezTo>
                  <a:pt x="199812" y="14534"/>
                  <a:pt x="189317" y="24774"/>
                  <a:pt x="180213" y="36195"/>
                </a:cubicBezTo>
                <a:cubicBezTo>
                  <a:pt x="179294" y="37371"/>
                  <a:pt x="177895" y="38071"/>
                  <a:pt x="176403" y="38100"/>
                </a:cubicBezTo>
                <a:lnTo>
                  <a:pt x="47625" y="38100"/>
                </a:lnTo>
                <a:cubicBezTo>
                  <a:pt x="42364" y="38100"/>
                  <a:pt x="38100" y="42364"/>
                  <a:pt x="38100" y="47625"/>
                </a:cubicBezTo>
                <a:lnTo>
                  <a:pt x="38100" y="409575"/>
                </a:lnTo>
                <a:cubicBezTo>
                  <a:pt x="38100" y="414835"/>
                  <a:pt x="42364" y="419100"/>
                  <a:pt x="47625" y="419100"/>
                </a:cubicBezTo>
                <a:lnTo>
                  <a:pt x="200025" y="419100"/>
                </a:lnTo>
                <a:cubicBezTo>
                  <a:pt x="205285" y="419100"/>
                  <a:pt x="209550" y="414835"/>
                  <a:pt x="209550" y="409575"/>
                </a:cubicBezTo>
                <a:close/>
                <a:moveTo>
                  <a:pt x="76200" y="352425"/>
                </a:moveTo>
                <a:lnTo>
                  <a:pt x="171450" y="352425"/>
                </a:lnTo>
                <a:cubicBezTo>
                  <a:pt x="181971" y="352425"/>
                  <a:pt x="190500" y="360953"/>
                  <a:pt x="190500" y="371475"/>
                </a:cubicBezTo>
                <a:cubicBezTo>
                  <a:pt x="190500" y="381996"/>
                  <a:pt x="181971" y="390525"/>
                  <a:pt x="171450" y="390525"/>
                </a:cubicBezTo>
                <a:lnTo>
                  <a:pt x="76200" y="390525"/>
                </a:lnTo>
                <a:cubicBezTo>
                  <a:pt x="65678" y="390525"/>
                  <a:pt x="57150" y="381996"/>
                  <a:pt x="57150" y="371475"/>
                </a:cubicBezTo>
                <a:cubicBezTo>
                  <a:pt x="57150" y="360953"/>
                  <a:pt x="65678" y="352425"/>
                  <a:pt x="76200" y="352425"/>
                </a:cubicBezTo>
                <a:close/>
                <a:moveTo>
                  <a:pt x="457200" y="142875"/>
                </a:moveTo>
                <a:cubicBezTo>
                  <a:pt x="457200" y="221782"/>
                  <a:pt x="393232" y="285750"/>
                  <a:pt x="314325" y="285750"/>
                </a:cubicBezTo>
                <a:cubicBezTo>
                  <a:pt x="235417" y="285750"/>
                  <a:pt x="171450" y="221782"/>
                  <a:pt x="171450" y="142875"/>
                </a:cubicBezTo>
                <a:cubicBezTo>
                  <a:pt x="171450" y="63967"/>
                  <a:pt x="235417" y="0"/>
                  <a:pt x="314325" y="0"/>
                </a:cubicBezTo>
                <a:cubicBezTo>
                  <a:pt x="393232" y="0"/>
                  <a:pt x="457200" y="63967"/>
                  <a:pt x="457200" y="142875"/>
                </a:cubicBezTo>
                <a:close/>
                <a:moveTo>
                  <a:pt x="304800" y="90487"/>
                </a:moveTo>
                <a:cubicBezTo>
                  <a:pt x="304800" y="82596"/>
                  <a:pt x="298403" y="76200"/>
                  <a:pt x="290512" y="76200"/>
                </a:cubicBezTo>
                <a:cubicBezTo>
                  <a:pt x="282621" y="76200"/>
                  <a:pt x="276225" y="82596"/>
                  <a:pt x="276225" y="90487"/>
                </a:cubicBezTo>
                <a:lnTo>
                  <a:pt x="276225" y="176212"/>
                </a:lnTo>
                <a:cubicBezTo>
                  <a:pt x="276225" y="184103"/>
                  <a:pt x="269828" y="190500"/>
                  <a:pt x="261937" y="190500"/>
                </a:cubicBezTo>
                <a:cubicBezTo>
                  <a:pt x="254046" y="190500"/>
                  <a:pt x="247650" y="184103"/>
                  <a:pt x="247650" y="176212"/>
                </a:cubicBezTo>
                <a:lnTo>
                  <a:pt x="247650" y="90487"/>
                </a:lnTo>
                <a:cubicBezTo>
                  <a:pt x="247650" y="82596"/>
                  <a:pt x="241253" y="76200"/>
                  <a:pt x="233362" y="76200"/>
                </a:cubicBezTo>
                <a:cubicBezTo>
                  <a:pt x="225471" y="76200"/>
                  <a:pt x="219075" y="82596"/>
                  <a:pt x="219075" y="90487"/>
                </a:cubicBezTo>
                <a:lnTo>
                  <a:pt x="219075" y="176212"/>
                </a:lnTo>
                <a:cubicBezTo>
                  <a:pt x="219075" y="199884"/>
                  <a:pt x="238265" y="219075"/>
                  <a:pt x="261937" y="219075"/>
                </a:cubicBezTo>
                <a:cubicBezTo>
                  <a:pt x="285609" y="219075"/>
                  <a:pt x="304800" y="199884"/>
                  <a:pt x="304800" y="176212"/>
                </a:cubicBezTo>
                <a:close/>
                <a:moveTo>
                  <a:pt x="409575" y="90487"/>
                </a:moveTo>
                <a:cubicBezTo>
                  <a:pt x="409575" y="82596"/>
                  <a:pt x="403178" y="76200"/>
                  <a:pt x="395287" y="76200"/>
                </a:cubicBezTo>
                <a:cubicBezTo>
                  <a:pt x="387396" y="76200"/>
                  <a:pt x="381000" y="82596"/>
                  <a:pt x="381000" y="90487"/>
                </a:cubicBezTo>
                <a:lnTo>
                  <a:pt x="381000" y="119062"/>
                </a:lnTo>
                <a:cubicBezTo>
                  <a:pt x="380849" y="136025"/>
                  <a:pt x="377353" y="152792"/>
                  <a:pt x="370713" y="168402"/>
                </a:cubicBezTo>
                <a:cubicBezTo>
                  <a:pt x="369964" y="170158"/>
                  <a:pt x="368240" y="171297"/>
                  <a:pt x="366331" y="171297"/>
                </a:cubicBezTo>
                <a:cubicBezTo>
                  <a:pt x="364422" y="171297"/>
                  <a:pt x="362698" y="170158"/>
                  <a:pt x="361950" y="168402"/>
                </a:cubicBezTo>
                <a:cubicBezTo>
                  <a:pt x="355570" y="152739"/>
                  <a:pt x="352334" y="135974"/>
                  <a:pt x="352425" y="119062"/>
                </a:cubicBezTo>
                <a:lnTo>
                  <a:pt x="352425" y="90487"/>
                </a:lnTo>
                <a:cubicBezTo>
                  <a:pt x="352425" y="82596"/>
                  <a:pt x="346028" y="76200"/>
                  <a:pt x="338137" y="76200"/>
                </a:cubicBezTo>
                <a:cubicBezTo>
                  <a:pt x="330246" y="76200"/>
                  <a:pt x="323850" y="82596"/>
                  <a:pt x="323850" y="90487"/>
                </a:cubicBezTo>
                <a:lnTo>
                  <a:pt x="323850" y="119062"/>
                </a:lnTo>
                <a:cubicBezTo>
                  <a:pt x="323972" y="153047"/>
                  <a:pt x="334989" y="186098"/>
                  <a:pt x="355282" y="213359"/>
                </a:cubicBezTo>
                <a:cubicBezTo>
                  <a:pt x="357980" y="216957"/>
                  <a:pt x="362215" y="219075"/>
                  <a:pt x="366712" y="219075"/>
                </a:cubicBezTo>
                <a:cubicBezTo>
                  <a:pt x="371209" y="219075"/>
                  <a:pt x="375444" y="216957"/>
                  <a:pt x="378142" y="213359"/>
                </a:cubicBezTo>
                <a:cubicBezTo>
                  <a:pt x="398435" y="186098"/>
                  <a:pt x="409452" y="153047"/>
                  <a:pt x="409575" y="119062"/>
                </a:cubicBezTo>
                <a:close/>
              </a:path>
            </a:pathLst>
          </a:custGeom>
          <a:solidFill>
            <a:srgbClr val="A6DA37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F6C077-1537-4536-BE41-E8457E4D3751}"/>
              </a:ext>
            </a:extLst>
          </p:cNvPr>
          <p:cNvSpPr txBox="1"/>
          <p:nvPr/>
        </p:nvSpPr>
        <p:spPr>
          <a:xfrm>
            <a:off x="529545" y="405573"/>
            <a:ext cx="609219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F4F4F4"/>
                </a:solidFill>
                <a:latin typeface="Shantell Sans"/>
              </a:rPr>
              <a:t>Correlation with Churn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F2FFB0-C1FC-40EE-B64C-A4784389AC62}"/>
              </a:ext>
            </a:extLst>
          </p:cNvPr>
          <p:cNvSpPr txBox="1"/>
          <p:nvPr/>
        </p:nvSpPr>
        <p:spPr>
          <a:xfrm>
            <a:off x="4769125" y="1641289"/>
            <a:ext cx="376499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2400" b="0" dirty="0">
                <a:solidFill>
                  <a:srgbClr val="1AC3FB"/>
                </a:solidFill>
                <a:latin typeface="Shantell Sans"/>
              </a:rPr>
              <a:t>Customer Service Calls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331F33-296F-49F7-AC22-0CDD4753AF8F}"/>
              </a:ext>
            </a:extLst>
          </p:cNvPr>
          <p:cNvSpPr txBox="1"/>
          <p:nvPr/>
        </p:nvSpPr>
        <p:spPr>
          <a:xfrm>
            <a:off x="694968" y="1877143"/>
            <a:ext cx="1634798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2400" b="1" dirty="0">
                <a:solidFill>
                  <a:srgbClr val="4F91FC"/>
                </a:solidFill>
                <a:latin typeface="Shantell Sans"/>
              </a:rPr>
              <a:t>Customer
Churn
Indicators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490A23-378F-43F6-B27D-B4B8ACC04477}"/>
              </a:ext>
            </a:extLst>
          </p:cNvPr>
          <p:cNvSpPr txBox="1"/>
          <p:nvPr/>
        </p:nvSpPr>
        <p:spPr>
          <a:xfrm>
            <a:off x="4769125" y="2555689"/>
            <a:ext cx="351729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2400" b="0" dirty="0">
                <a:solidFill>
                  <a:srgbClr val="43DD93"/>
                </a:solidFill>
                <a:latin typeface="Shantell Sans"/>
              </a:rPr>
              <a:t>Day Minutes/Charges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65D0A0-D8E9-4B6F-BDF0-6B38284107E4}"/>
              </a:ext>
            </a:extLst>
          </p:cNvPr>
          <p:cNvSpPr txBox="1"/>
          <p:nvPr/>
        </p:nvSpPr>
        <p:spPr>
          <a:xfrm>
            <a:off x="4769125" y="3470089"/>
            <a:ext cx="269989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2400" b="0">
                <a:solidFill>
                  <a:srgbClr val="A6DA37"/>
                </a:solidFill>
                <a:latin typeface="Shantell Sans"/>
              </a:rPr>
              <a:t>Voicemail Usage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Baseline Model: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66" y="1369219"/>
            <a:ext cx="5325583" cy="3263504"/>
          </a:xfrm>
        </p:spPr>
        <p:txBody>
          <a:bodyPr>
            <a:normAutofit/>
          </a:bodyPr>
          <a:lstStyle/>
          <a:p>
            <a:r>
              <a:rPr sz="2800" dirty="0"/>
              <a:t>Model failed to converge due to feature scale/complexity.</a:t>
            </a:r>
          </a:p>
          <a:p>
            <a:r>
              <a:rPr sz="2800" dirty="0"/>
              <a:t>Performance was poor on churn recall (23%).</a:t>
            </a:r>
          </a:p>
          <a:p>
            <a:r>
              <a:rPr sz="2800" dirty="0"/>
              <a:t>Shifted focus to tree-based models.</a:t>
            </a:r>
          </a:p>
        </p:txBody>
      </p:sp>
      <p:pic>
        <p:nvPicPr>
          <p:cNvPr id="1026" name="Picture 2" descr="Understanding Logistic Regression and ...">
            <a:extLst>
              <a:ext uri="{FF2B5EF4-FFF2-40B4-BE49-F238E27FC236}">
                <a16:creationId xmlns:a16="http://schemas.microsoft.com/office/drawing/2014/main" id="{66B418AF-3CAE-48E2-98F9-D0AA79FFF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8"/>
          <a:stretch/>
        </p:blipFill>
        <p:spPr bwMode="auto">
          <a:xfrm>
            <a:off x="244547" y="1572221"/>
            <a:ext cx="2398633" cy="210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Model 2: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265" y="1268016"/>
            <a:ext cx="7886700" cy="3263504"/>
          </a:xfrm>
        </p:spPr>
        <p:txBody>
          <a:bodyPr>
            <a:normAutofit/>
          </a:bodyPr>
          <a:lstStyle/>
          <a:p>
            <a:r>
              <a:rPr sz="3200" dirty="0"/>
              <a:t> Improved recall (64%) and accuracy (92%).</a:t>
            </a:r>
            <a:endParaRPr lang="en-US" sz="3200" dirty="0"/>
          </a:p>
          <a:p>
            <a:r>
              <a:rPr lang="en-US" sz="3200" dirty="0"/>
              <a:t>Simple and interpretable, but still prone to overfitting.</a:t>
            </a:r>
          </a:p>
        </p:txBody>
      </p:sp>
      <p:pic>
        <p:nvPicPr>
          <p:cNvPr id="2050" name="Picture 2" descr="Decision Tree in Machine Learning">
            <a:extLst>
              <a:ext uri="{FF2B5EF4-FFF2-40B4-BE49-F238E27FC236}">
                <a16:creationId xmlns:a16="http://schemas.microsoft.com/office/drawing/2014/main" id="{D8BFFF7D-E4E3-4FC0-8B35-AF85B229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897" y="3278981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90" y="273844"/>
            <a:ext cx="7886700" cy="994172"/>
          </a:xfrm>
        </p:spPr>
        <p:txBody>
          <a:bodyPr/>
          <a:lstStyle/>
          <a:p>
            <a:r>
              <a:rPr dirty="0"/>
              <a:t>Final Model: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590" y="1369219"/>
            <a:ext cx="5580764" cy="3263504"/>
          </a:xfrm>
        </p:spPr>
        <p:txBody>
          <a:bodyPr>
            <a:normAutofit/>
          </a:bodyPr>
          <a:lstStyle/>
          <a:p>
            <a:r>
              <a:rPr sz="3200" dirty="0"/>
              <a:t>Accuracy: 93%, Churn Recall: 60%, Precision: 89%.</a:t>
            </a:r>
          </a:p>
          <a:p>
            <a:r>
              <a:rPr sz="3200" dirty="0"/>
              <a:t>Best balance of recall and precision.</a:t>
            </a:r>
          </a:p>
          <a:p>
            <a:r>
              <a:rPr sz="3200" dirty="0"/>
              <a:t>Handles complex patterns and class imbalance well.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A559B-B344-4DF7-BD0F-429CFCBF0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65" y="770930"/>
            <a:ext cx="2557024" cy="39017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276</Words>
  <Application>Microsoft Office PowerPoint</Application>
  <PresentationFormat>On-screen Show (16:9)</PresentationFormat>
  <Paragraphs>50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Shantell Sans</vt:lpstr>
      <vt:lpstr>Office Theme</vt:lpstr>
      <vt:lpstr>PowerPoint Presentation</vt:lpstr>
      <vt:lpstr>PowerPoint Presentation</vt:lpstr>
      <vt:lpstr>PowerPoint Presentation</vt:lpstr>
      <vt:lpstr>PowerPoint Presentation</vt:lpstr>
      <vt:lpstr>Data Preparation</vt:lpstr>
      <vt:lpstr>PowerPoint Presentation</vt:lpstr>
      <vt:lpstr>Baseline Model: Logistic Regression</vt:lpstr>
      <vt:lpstr>Model 2: Decision Tree</vt:lpstr>
      <vt:lpstr>Final Model: Random Forest</vt:lpstr>
      <vt:lpstr>Recommendations</vt:lpstr>
      <vt:lpstr>Thank You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Anthonymuthee</cp:lastModifiedBy>
  <cp:revision>8</cp:revision>
  <dcterms:created xsi:type="dcterms:W3CDTF">2025-07-23T07:46:38Z</dcterms:created>
  <dcterms:modified xsi:type="dcterms:W3CDTF">2025-07-23T08:45:28Z</dcterms:modified>
</cp:coreProperties>
</file>