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 id="261" r:id="rId7"/>
    <p:sldId id="262" r:id="rId8"/>
    <p:sldId id="263" r:id="rId9"/>
    <p:sldId id="269" r:id="rId10"/>
    <p:sldId id="267" r:id="rId11"/>
    <p:sldId id="264" r:id="rId12"/>
    <p:sldId id="265" r:id="rId13"/>
    <p:sldId id="266" r:id="rId1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727C-7EE1-4C4C-8D86-F6F6BF6A9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AD8D73B-2B70-4BE8-B122-13549C400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BE6DB289-3018-4DE0-937A-D02F1D1A6674}"/>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4885AEF9-71BB-4443-B38E-6D7F90A4FAA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D2A5F4-F14B-4889-BC11-9658E8E4CC79}"/>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5597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0617-DFEF-4D1E-B4E4-36E245172D57}"/>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0982049C-AB5D-4C40-9910-2942B0874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60AD97E-3C70-455C-A551-501FA5BA975B}"/>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2E6769DF-17D3-4AC1-9AE5-DCBF802BFFC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C669D7D-11C4-4C4C-8B1A-7A8F9D52C977}"/>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427454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AFF7A-CE7C-4CA3-91C2-AAD1E09BF9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CB58850-1AE0-416B-A319-38357D069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800AFC9-6E46-4F6C-AA41-92CC9713EBBB}"/>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A881406B-369D-414F-8B46-AAAE8695902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010D36A-D6BA-4A80-80EA-29FC1E943695}"/>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287690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889C-F696-4424-BF59-4DB5320D0761}"/>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D8A98E5-6B5C-4950-922D-0F4E4892B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54465B4-F52F-47D7-B67B-9C411E9994B5}"/>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2B45EB0A-9CC2-473A-9C9E-18039375B05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A1D23DB-2438-45AA-A7CF-8AFF30F16175}"/>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387007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1528-C246-4A41-A543-775071397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F396F20-F99B-46A3-8CFB-62BC04B2C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84548-7E1D-41BE-9DD1-E90FFA89AE51}"/>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E62A1BC3-C059-47FD-8858-90650FD6C86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17E4AB8-C73F-4D03-9117-C41F981C4546}"/>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170957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4A8B-F896-46E8-947E-92D2147BAD23}"/>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6BFD0A3-6E23-4616-97C2-465AA6F678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C1E137FE-CECF-4779-B1BD-547368478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50D2FC2C-DB07-4B7C-82DB-25760CC621D2}"/>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6" name="Footer Placeholder 5">
            <a:extLst>
              <a:ext uri="{FF2B5EF4-FFF2-40B4-BE49-F238E27FC236}">
                <a16:creationId xmlns:a16="http://schemas.microsoft.com/office/drawing/2014/main" id="{9C697DBF-147E-47AF-8725-2C8D8D85D8B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FAB424B-D1B8-4720-94AC-BDBBB6C43FDD}"/>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53680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0A86-3407-46E4-9B24-198F5E09BA9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91F4B71-DE2F-419F-8411-E80D64F6F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CA7A0-6A43-447B-8E8E-5E33B7B4A2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F8118096-1432-4059-BF3F-21807DF63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457383-307C-4018-AF24-E65E32DFAE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1AE1B255-59F6-417F-9EDE-F4F86078507D}"/>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8" name="Footer Placeholder 7">
            <a:extLst>
              <a:ext uri="{FF2B5EF4-FFF2-40B4-BE49-F238E27FC236}">
                <a16:creationId xmlns:a16="http://schemas.microsoft.com/office/drawing/2014/main" id="{AF55D234-A65F-4DE3-8CC1-57A9CC37587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022E99F-6AFE-401D-848E-0C48D52D4A8B}"/>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247101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CA29-B3A4-4EF1-9E3F-879A4A210076}"/>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611889F9-BA7E-4BB0-BEED-2565B551E0DE}"/>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4" name="Footer Placeholder 3">
            <a:extLst>
              <a:ext uri="{FF2B5EF4-FFF2-40B4-BE49-F238E27FC236}">
                <a16:creationId xmlns:a16="http://schemas.microsoft.com/office/drawing/2014/main" id="{7F29989F-20B7-4C8F-A380-BEAE84896668}"/>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F5A75CC-A996-4652-B6A7-B1C630D13994}"/>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418217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74F3D-EA62-470C-9357-E907AEC48134}"/>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3" name="Footer Placeholder 2">
            <a:extLst>
              <a:ext uri="{FF2B5EF4-FFF2-40B4-BE49-F238E27FC236}">
                <a16:creationId xmlns:a16="http://schemas.microsoft.com/office/drawing/2014/main" id="{22D1D912-49A8-46C7-858D-7F5E83E1DCD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040CC1DE-17F8-4FFD-A319-B60C1524EC10}"/>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16712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95AA-9636-402E-AA84-B3A50B554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108A04C9-4D6C-490A-BADC-2997076D85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DC3C3166-9259-45ED-ABD3-EB56490D0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37945-85FE-42A0-B660-B051ABBB76C8}"/>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6" name="Footer Placeholder 5">
            <a:extLst>
              <a:ext uri="{FF2B5EF4-FFF2-40B4-BE49-F238E27FC236}">
                <a16:creationId xmlns:a16="http://schemas.microsoft.com/office/drawing/2014/main" id="{96CD629D-03FB-4EDC-95F9-FAED8643989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825FFFF-50C1-4699-90F6-DD541D9B354A}"/>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128556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CE89-15F4-456B-BED9-77F8795D0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B2EE5B1C-5CC6-4551-8022-BE33F162C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16FA7144-6EFE-4D10-9E4B-C59A87F10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04209-3DEC-4C9C-8C8B-6C2A2EF18897}"/>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6" name="Footer Placeholder 5">
            <a:extLst>
              <a:ext uri="{FF2B5EF4-FFF2-40B4-BE49-F238E27FC236}">
                <a16:creationId xmlns:a16="http://schemas.microsoft.com/office/drawing/2014/main" id="{D654C268-1A99-4179-B7B8-88801100A85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59BD682-111A-48F9-94C1-9DDE1A749725}"/>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424438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C4C88-6D68-4F11-A188-938E95EC8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FEB5D0D-8FC9-41BE-93F5-0348C3867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1E3EDE4-C250-4238-A363-7EC128018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F7EA1685-A602-4C00-9E74-D3FD8655C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82CE8E3-751A-437C-8F73-7AE3A13D2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F4A53-DE89-49D3-B1C4-C42AEAB9D225}" type="slidenum">
              <a:rPr lang="en-KE" smtClean="0"/>
              <a:t>‹#›</a:t>
            </a:fld>
            <a:endParaRPr lang="en-KE"/>
          </a:p>
        </p:txBody>
      </p:sp>
    </p:spTree>
    <p:extLst>
      <p:ext uri="{BB962C8B-B14F-4D97-AF65-F5344CB8AC3E}">
        <p14:creationId xmlns:p14="http://schemas.microsoft.com/office/powerpoint/2010/main" val="140143436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Identifying the Lowest-Risk Aircraft for Investment</a:t>
            </a:r>
          </a:p>
        </p:txBody>
      </p:sp>
      <p:sp>
        <p:nvSpPr>
          <p:cNvPr id="3" name="Subtitle 2"/>
          <p:cNvSpPr>
            <a:spLocks noGrp="1"/>
          </p:cNvSpPr>
          <p:nvPr>
            <p:ph type="subTitle" idx="1"/>
          </p:nvPr>
        </p:nvSpPr>
        <p:spPr>
          <a:xfrm>
            <a:off x="1524000" y="3602038"/>
            <a:ext cx="9144000" cy="2864076"/>
          </a:xfrm>
        </p:spPr>
        <p:txBody>
          <a:bodyPr>
            <a:normAutofit/>
          </a:bodyPr>
          <a:lstStyle/>
          <a:p>
            <a:r>
              <a:rPr lang="en-US" sz="3200" dirty="0"/>
              <a:t>Moringa School Data Science </a:t>
            </a:r>
            <a:r>
              <a:rPr sz="3200" dirty="0"/>
              <a:t>Phase 1 Project</a:t>
            </a:r>
          </a:p>
          <a:p>
            <a:r>
              <a:rPr sz="3200" dirty="0"/>
              <a:t>Anthony </a:t>
            </a:r>
            <a:r>
              <a:rPr sz="3200" dirty="0" err="1"/>
              <a:t>Muthee</a:t>
            </a:r>
            <a:r>
              <a:rPr sz="3200" dirty="0"/>
              <a:t> </a:t>
            </a:r>
            <a:r>
              <a:rPr sz="3200" dirty="0" err="1"/>
              <a:t>Njiru</a:t>
            </a:r>
            <a:endParaRPr lang="en-US" sz="3200" dirty="0"/>
          </a:p>
          <a:p>
            <a:endParaRPr lang="en-US" sz="3200" dirty="0"/>
          </a:p>
          <a:p>
            <a:r>
              <a:rPr lang="en-US" sz="3200" dirty="0"/>
              <a:t>Dated 29</a:t>
            </a:r>
            <a:r>
              <a:rPr lang="en-US" sz="3200" baseline="30000" dirty="0"/>
              <a:t>th</a:t>
            </a:r>
            <a:r>
              <a:rPr lang="en-US" sz="3200" dirty="0"/>
              <a:t> April 2025</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1BEEE0C-7F59-4E6B-8A97-64237C8A72B5}"/>
              </a:ext>
            </a:extLst>
          </p:cNvPr>
          <p:cNvSpPr>
            <a:spLocks noGrp="1" noChangeArrowheads="1"/>
          </p:cNvSpPr>
          <p:nvPr>
            <p:ph type="title"/>
          </p:nvPr>
        </p:nvSpPr>
        <p:spPr bwMode="auto">
          <a:xfrm>
            <a:off x="1052803" y="1413064"/>
            <a:ext cx="92015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KE" sz="3200" b="1" i="0" u="none" strike="noStrike" cap="none" normalizeH="0" baseline="0" dirty="0">
                <a:ln>
                  <a:noFill/>
                </a:ln>
                <a:solidFill>
                  <a:schemeClr val="tx1"/>
                </a:solidFill>
                <a:effectLst/>
              </a:rPr>
              <a:t>High accident numbers don’t mean “dangerous”—they reflect popularity and usage. </a:t>
            </a:r>
            <a:br>
              <a:rPr kumimoji="0" lang="en-US" altLang="en-KE" sz="3200" b="1" i="0" u="none" strike="noStrike" cap="none" normalizeH="0" baseline="0" dirty="0">
                <a:ln>
                  <a:noFill/>
                </a:ln>
                <a:solidFill>
                  <a:schemeClr val="tx1"/>
                </a:solidFill>
                <a:effectLst/>
              </a:rPr>
            </a:br>
            <a:br>
              <a:rPr kumimoji="0" lang="en-US" altLang="en-KE" sz="3200" b="1" i="0" u="none" strike="noStrike" cap="none" normalizeH="0" baseline="0" dirty="0">
                <a:ln>
                  <a:noFill/>
                </a:ln>
                <a:solidFill>
                  <a:schemeClr val="tx1"/>
                </a:solidFill>
                <a:effectLst/>
              </a:rPr>
            </a:br>
            <a:r>
              <a:rPr kumimoji="0" lang="en-US" altLang="en-KE" sz="3200" b="1" i="0" u="none" strike="noStrike" cap="none" normalizeH="0" baseline="0" dirty="0">
                <a:ln>
                  <a:noFill/>
                </a:ln>
                <a:solidFill>
                  <a:schemeClr val="tx1"/>
                </a:solidFill>
                <a:effectLst/>
              </a:rPr>
              <a:t>What matters is how often those accidents turn fatal.</a:t>
            </a:r>
            <a:br>
              <a:rPr kumimoji="0" lang="en-US" altLang="en-KE" sz="3200" b="1" i="0" u="none" strike="noStrike" cap="none" normalizeH="0" baseline="0" dirty="0">
                <a:ln>
                  <a:noFill/>
                </a:ln>
                <a:solidFill>
                  <a:schemeClr val="tx1"/>
                </a:solidFill>
                <a:effectLst/>
              </a:rPr>
            </a:br>
            <a:br>
              <a:rPr kumimoji="0" lang="en-US" altLang="en-KE" sz="3200" b="1" i="0" u="none" strike="noStrike" cap="none" normalizeH="0" baseline="0" dirty="0">
                <a:ln>
                  <a:noFill/>
                </a:ln>
                <a:solidFill>
                  <a:schemeClr val="tx1"/>
                </a:solidFill>
                <a:effectLst/>
              </a:rPr>
            </a:br>
            <a:r>
              <a:rPr kumimoji="0" lang="en-US" altLang="en-KE" sz="3200" b="1" i="0" u="none" strike="noStrike" cap="none" normalizeH="0" baseline="0" dirty="0">
                <a:ln>
                  <a:noFill/>
                </a:ln>
                <a:solidFill>
                  <a:schemeClr val="tx1"/>
                </a:solidFill>
                <a:effectLst/>
              </a:rPr>
              <a:t> The Cessna 172 shows many incidents but very few result in fatalities, making it our top-lowest-risk recommendation.</a:t>
            </a:r>
            <a:endParaRPr kumimoji="0" lang="en-KE" altLang="en-KE" sz="32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0686BAF3-7082-4AE0-A7D4-E7F798DB945F}"/>
              </a:ext>
            </a:extLst>
          </p:cNvPr>
          <p:cNvSpPr txBox="1"/>
          <p:nvPr/>
        </p:nvSpPr>
        <p:spPr>
          <a:xfrm>
            <a:off x="968827" y="385675"/>
            <a:ext cx="8091197" cy="769441"/>
          </a:xfrm>
          <a:prstGeom prst="rect">
            <a:avLst/>
          </a:prstGeom>
          <a:noFill/>
        </p:spPr>
        <p:txBody>
          <a:bodyPr wrap="square">
            <a:spAutoFit/>
          </a:bodyPr>
          <a:lstStyle/>
          <a:p>
            <a:r>
              <a:rPr lang="en-US" sz="4400" dirty="0"/>
              <a:t>Inference From Data Analysis</a:t>
            </a:r>
            <a:endParaRPr lang="en-KE" sz="4400" dirty="0"/>
          </a:p>
        </p:txBody>
      </p:sp>
    </p:spTree>
    <p:extLst>
      <p:ext uri="{BB962C8B-B14F-4D97-AF65-F5344CB8AC3E}">
        <p14:creationId xmlns:p14="http://schemas.microsoft.com/office/powerpoint/2010/main" val="177969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endParaRPr dirty="0"/>
          </a:p>
          <a:p>
            <a:pPr marL="0" indent="0">
              <a:buNone/>
            </a:pPr>
            <a:r>
              <a:rPr dirty="0"/>
              <a:t>1. Acquire Cessna 172 Skyhawk (Make: Cessna)</a:t>
            </a:r>
          </a:p>
          <a:p>
            <a:pPr marL="0" indent="0">
              <a:buNone/>
            </a:pPr>
            <a:r>
              <a:rPr dirty="0"/>
              <a:t>2. Acquire Piper PA-28 Cherokee Variants (Make: Piper)</a:t>
            </a:r>
          </a:p>
          <a:p>
            <a:pPr marL="0" indent="0">
              <a:buNone/>
            </a:pPr>
            <a:r>
              <a:rPr dirty="0"/>
              <a:t>3. Build a diversified fleet &amp; implement safety protocols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endParaRPr dirty="0"/>
          </a:p>
          <a:p>
            <a:pPr marL="0" indent="0">
              <a:buNone/>
            </a:pPr>
            <a:r>
              <a:rPr dirty="0"/>
              <a:t>• Develop pilot training curriculum focused on landing safety</a:t>
            </a:r>
          </a:p>
          <a:p>
            <a:pPr marL="0" indent="0">
              <a:buNone/>
            </a:pPr>
            <a:r>
              <a:rPr dirty="0"/>
              <a:t>• Establish maintenance schedules per manufacturer guidelines</a:t>
            </a:r>
          </a:p>
          <a:p>
            <a:pPr marL="0" indent="0">
              <a:buNone/>
            </a:pPr>
            <a:r>
              <a:rPr dirty="0"/>
              <a:t>• Deploy interactive dashboard for ongoing risk monitoring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a:xfrm>
            <a:off x="996821" y="2889315"/>
            <a:ext cx="10515600" cy="786946"/>
          </a:xfrm>
        </p:spPr>
        <p:txBody>
          <a:bodyPr>
            <a:normAutofit lnSpcReduction="10000"/>
          </a:bodyPr>
          <a:lstStyle/>
          <a:p>
            <a:pPr lvl="1"/>
            <a:r>
              <a:rPr dirty="0"/>
              <a:t>Contact: Anthony </a:t>
            </a:r>
            <a:r>
              <a:rPr dirty="0" err="1"/>
              <a:t>Muthee</a:t>
            </a:r>
            <a:r>
              <a:rPr dirty="0"/>
              <a:t> </a:t>
            </a:r>
            <a:r>
              <a:rPr dirty="0" err="1"/>
              <a:t>Njiru</a:t>
            </a:r>
            <a:endParaRPr dirty="0"/>
          </a:p>
          <a:p>
            <a:pPr lvl="1"/>
            <a:r>
              <a:rPr dirty="0"/>
              <a:t>LinkedIn: </a:t>
            </a:r>
            <a:r>
              <a:rPr lang="en-US" dirty="0"/>
              <a:t>/anthony-njiru-3320a964/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Overview</a:t>
            </a:r>
          </a:p>
        </p:txBody>
      </p:sp>
      <p:sp>
        <p:nvSpPr>
          <p:cNvPr id="3" name="Content Placeholder 2"/>
          <p:cNvSpPr>
            <a:spLocks noGrp="1"/>
          </p:cNvSpPr>
          <p:nvPr>
            <p:ph idx="1"/>
          </p:nvPr>
        </p:nvSpPr>
        <p:spPr/>
        <p:txBody>
          <a:bodyPr>
            <a:normAutofit/>
          </a:bodyPr>
          <a:lstStyle/>
          <a:p>
            <a:r>
              <a:rPr sz="3200" dirty="0"/>
              <a:t>Project Goal: Determine lowest-risk aircraft models for corporate investment.</a:t>
            </a:r>
          </a:p>
          <a:p>
            <a:r>
              <a:rPr sz="3200" dirty="0"/>
              <a:t>Audience: Head of Aviation Division (Business Stakeholders)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Business Understanding</a:t>
            </a:r>
          </a:p>
        </p:txBody>
      </p:sp>
      <p:sp>
        <p:nvSpPr>
          <p:cNvPr id="3" name="Content Placeholder 2"/>
          <p:cNvSpPr>
            <a:spLocks noGrp="1"/>
          </p:cNvSpPr>
          <p:nvPr>
            <p:ph idx="1"/>
          </p:nvPr>
        </p:nvSpPr>
        <p:spPr/>
        <p:txBody>
          <a:bodyPr>
            <a:normAutofit/>
          </a:bodyPr>
          <a:lstStyle/>
          <a:p>
            <a:pPr marL="0" indent="0">
              <a:buNone/>
            </a:pPr>
            <a:r>
              <a:rPr sz="3600" dirty="0"/>
              <a:t>Key Questions:</a:t>
            </a:r>
          </a:p>
          <a:p>
            <a:pPr lvl="1"/>
            <a:r>
              <a:rPr sz="3200" dirty="0"/>
              <a:t>Which aircraft types have the lowest accident and fatality rates?</a:t>
            </a:r>
          </a:p>
          <a:p>
            <a:pPr lvl="1"/>
            <a:r>
              <a:rPr sz="3200" dirty="0"/>
              <a:t>Which phases of flight pose the greatest risk?</a:t>
            </a:r>
          </a:p>
          <a:p>
            <a:pPr lvl="1"/>
            <a:r>
              <a:rPr sz="3200" dirty="0"/>
              <a:t>How can we build a safe, diversified fleet?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Understanding</a:t>
            </a:r>
          </a:p>
        </p:txBody>
      </p:sp>
      <p:sp>
        <p:nvSpPr>
          <p:cNvPr id="3" name="Content Placeholder 2"/>
          <p:cNvSpPr>
            <a:spLocks noGrp="1"/>
          </p:cNvSpPr>
          <p:nvPr>
            <p:ph idx="1"/>
          </p:nvPr>
        </p:nvSpPr>
        <p:spPr/>
        <p:txBody>
          <a:bodyPr>
            <a:normAutofit/>
          </a:bodyPr>
          <a:lstStyle/>
          <a:p>
            <a:pPr marL="0" indent="0">
              <a:buNone/>
            </a:pPr>
            <a:r>
              <a:rPr sz="3200" dirty="0"/>
              <a:t>Dataset: NTSB Aviation Accident Records (1962–2023)</a:t>
            </a:r>
          </a:p>
          <a:p>
            <a:pPr lvl="1"/>
            <a:r>
              <a:rPr sz="3200" dirty="0"/>
              <a:t>Fields: Date, Location, Phase, Make &amp; Model, Accidents, Injuries, Fatalities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Fatality Rate of Top 5 Models</a:t>
            </a:r>
          </a:p>
        </p:txBody>
      </p:sp>
      <p:pic>
        <p:nvPicPr>
          <p:cNvPr id="3" name="Picture 2" descr="chart1.png"/>
          <p:cNvPicPr>
            <a:picLocks noChangeAspect="1"/>
          </p:cNvPicPr>
          <p:nvPr/>
        </p:nvPicPr>
        <p:blipFill>
          <a:blip r:embed="rId2"/>
          <a:stretch>
            <a:fillRect/>
          </a:stretch>
        </p:blipFill>
        <p:spPr>
          <a:xfrm>
            <a:off x="562947" y="1690688"/>
            <a:ext cx="7315200" cy="4389120"/>
          </a:xfrm>
          <a:prstGeom prst="rect">
            <a:avLst/>
          </a:prstGeom>
        </p:spPr>
      </p:pic>
      <p:graphicFrame>
        <p:nvGraphicFramePr>
          <p:cNvPr id="12" name="Table 11">
            <a:extLst>
              <a:ext uri="{FF2B5EF4-FFF2-40B4-BE49-F238E27FC236}">
                <a16:creationId xmlns:a16="http://schemas.microsoft.com/office/drawing/2014/main" id="{555744A6-2259-4F0E-9121-D3BAE6E9E1C9}"/>
              </a:ext>
            </a:extLst>
          </p:cNvPr>
          <p:cNvGraphicFramePr>
            <a:graphicFrameLocks noGrp="1"/>
          </p:cNvGraphicFramePr>
          <p:nvPr>
            <p:extLst>
              <p:ext uri="{D42A27DB-BD31-4B8C-83A1-F6EECF244321}">
                <p14:modId xmlns:p14="http://schemas.microsoft.com/office/powerpoint/2010/main" val="458709432"/>
              </p:ext>
            </p:extLst>
          </p:nvPr>
        </p:nvGraphicFramePr>
        <p:xfrm>
          <a:off x="8762426" y="1005616"/>
          <a:ext cx="3003476" cy="4351347"/>
        </p:xfrm>
        <a:graphic>
          <a:graphicData uri="http://schemas.openxmlformats.org/drawingml/2006/table">
            <a:tbl>
              <a:tblPr/>
              <a:tblGrid>
                <a:gridCol w="1501738">
                  <a:extLst>
                    <a:ext uri="{9D8B030D-6E8A-4147-A177-3AD203B41FA5}">
                      <a16:colId xmlns:a16="http://schemas.microsoft.com/office/drawing/2014/main" val="120275619"/>
                    </a:ext>
                  </a:extLst>
                </a:gridCol>
                <a:gridCol w="1501738">
                  <a:extLst>
                    <a:ext uri="{9D8B030D-6E8A-4147-A177-3AD203B41FA5}">
                      <a16:colId xmlns:a16="http://schemas.microsoft.com/office/drawing/2014/main" val="3854006838"/>
                    </a:ext>
                  </a:extLst>
                </a:gridCol>
              </a:tblGrid>
              <a:tr h="207207">
                <a:tc>
                  <a:txBody>
                    <a:bodyPr/>
                    <a:lstStyle/>
                    <a:p>
                      <a:r>
                        <a:rPr lang="en-US" sz="1000"/>
                        <a:t>Model Code</a:t>
                      </a:r>
                    </a:p>
                  </a:txBody>
                  <a:tcPr marL="51802" marR="51802" marT="25901" marB="25901" anchor="ctr">
                    <a:lnL>
                      <a:noFill/>
                    </a:lnL>
                    <a:lnR>
                      <a:noFill/>
                    </a:lnR>
                    <a:lnT>
                      <a:noFill/>
                    </a:lnT>
                    <a:lnB>
                      <a:noFill/>
                    </a:lnB>
                  </a:tcPr>
                </a:tc>
                <a:tc>
                  <a:txBody>
                    <a:bodyPr/>
                    <a:lstStyle/>
                    <a:p>
                      <a:r>
                        <a:rPr lang="en-US" sz="1000"/>
                        <a:t>Make</a:t>
                      </a:r>
                    </a:p>
                  </a:txBody>
                  <a:tcPr marL="51802" marR="51802" marT="25901" marB="25901" anchor="ctr">
                    <a:lnL>
                      <a:noFill/>
                    </a:lnL>
                    <a:lnR>
                      <a:noFill/>
                    </a:lnR>
                    <a:lnT>
                      <a:noFill/>
                    </a:lnT>
                    <a:lnB>
                      <a:noFill/>
                    </a:lnB>
                  </a:tcPr>
                </a:tc>
                <a:extLst>
                  <a:ext uri="{0D108BD9-81ED-4DB2-BD59-A6C34878D82A}">
                    <a16:rowId xmlns:a16="http://schemas.microsoft.com/office/drawing/2014/main" val="4144641259"/>
                  </a:ext>
                </a:extLst>
              </a:tr>
              <a:tr h="207207">
                <a:tc>
                  <a:txBody>
                    <a:bodyPr/>
                    <a:lstStyle/>
                    <a:p>
                      <a:r>
                        <a:rPr lang="en-KE" sz="1000"/>
                        <a:t>152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908976900"/>
                  </a:ext>
                </a:extLst>
              </a:tr>
              <a:tr h="207207">
                <a:tc>
                  <a:txBody>
                    <a:bodyPr/>
                    <a:lstStyle/>
                    <a:p>
                      <a:r>
                        <a:rPr lang="en-KE" sz="1000"/>
                        <a:t>172</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83181181"/>
                  </a:ext>
                </a:extLst>
              </a:tr>
              <a:tr h="207207">
                <a:tc>
                  <a:txBody>
                    <a:bodyPr/>
                    <a:lstStyle/>
                    <a:p>
                      <a:r>
                        <a:rPr lang="en-US" sz="1000"/>
                        <a:t>172N</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332688750"/>
                  </a:ext>
                </a:extLst>
              </a:tr>
              <a:tr h="207207">
                <a:tc>
                  <a:txBody>
                    <a:bodyPr/>
                    <a:lstStyle/>
                    <a:p>
                      <a:r>
                        <a:rPr lang="en-US" sz="1000"/>
                        <a:t>PA-28-140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279304245"/>
                  </a:ext>
                </a:extLst>
              </a:tr>
              <a:tr h="207207">
                <a:tc>
                  <a:txBody>
                    <a:bodyPr/>
                    <a:lstStyle/>
                    <a:p>
                      <a:r>
                        <a:rPr lang="en-KE" sz="1000"/>
                        <a:t>150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8141497"/>
                  </a:ext>
                </a:extLst>
              </a:tr>
              <a:tr h="207207">
                <a:tc>
                  <a:txBody>
                    <a:bodyPr/>
                    <a:lstStyle/>
                    <a:p>
                      <a:r>
                        <a:rPr lang="en-US" sz="1000"/>
                        <a:t>172M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46778797"/>
                  </a:ext>
                </a:extLst>
              </a:tr>
              <a:tr h="207207">
                <a:tc>
                  <a:txBody>
                    <a:bodyPr/>
                    <a:lstStyle/>
                    <a:p>
                      <a:r>
                        <a:rPr lang="en-US" sz="1000"/>
                        <a:t>172P</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107063159"/>
                  </a:ext>
                </a:extLst>
              </a:tr>
              <a:tr h="207207">
                <a:tc>
                  <a:txBody>
                    <a:bodyPr/>
                    <a:lstStyle/>
                    <a:p>
                      <a:r>
                        <a:rPr lang="en-KE" sz="1000"/>
                        <a:t>182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916933490"/>
                  </a:ext>
                </a:extLst>
              </a:tr>
              <a:tr h="207207">
                <a:tc>
                  <a:txBody>
                    <a:bodyPr/>
                    <a:lstStyle/>
                    <a:p>
                      <a:r>
                        <a:rPr lang="en-US" sz="1000"/>
                        <a:t>150M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71525366"/>
                  </a:ext>
                </a:extLst>
              </a:tr>
              <a:tr h="207207">
                <a:tc>
                  <a:txBody>
                    <a:bodyPr/>
                    <a:lstStyle/>
                    <a:p>
                      <a:r>
                        <a:rPr lang="en-US" sz="1000"/>
                        <a:t>PA-28-180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977037553"/>
                  </a:ext>
                </a:extLst>
              </a:tr>
              <a:tr h="207207">
                <a:tc>
                  <a:txBody>
                    <a:bodyPr/>
                    <a:lstStyle/>
                    <a:p>
                      <a:r>
                        <a:rPr lang="en-KE" sz="1000"/>
                        <a:t>180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79590529"/>
                  </a:ext>
                </a:extLst>
              </a:tr>
              <a:tr h="207207">
                <a:tc>
                  <a:txBody>
                    <a:bodyPr/>
                    <a:lstStyle/>
                    <a:p>
                      <a:r>
                        <a:rPr lang="en-KE" sz="1000"/>
                        <a:t>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136884899"/>
                  </a:ext>
                </a:extLst>
              </a:tr>
              <a:tr h="207207">
                <a:tc>
                  <a:txBody>
                    <a:bodyPr/>
                    <a:lstStyle/>
                    <a:p>
                      <a:r>
                        <a:rPr lang="en-US" sz="1000"/>
                        <a:t>152R</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36031398"/>
                  </a:ext>
                </a:extLst>
              </a:tr>
              <a:tr h="207207">
                <a:tc>
                  <a:txBody>
                    <a:bodyPr/>
                    <a:lstStyle/>
                    <a:p>
                      <a:r>
                        <a:rPr lang="en-KE" sz="1000"/>
                        <a:t>210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195281698"/>
                  </a:ext>
                </a:extLst>
              </a:tr>
              <a:tr h="207207">
                <a:tc>
                  <a:txBody>
                    <a:bodyPr/>
                    <a:lstStyle/>
                    <a:p>
                      <a:r>
                        <a:rPr lang="en-US" sz="1000"/>
                        <a:t>PA-28-235</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2641790024"/>
                  </a:ext>
                </a:extLst>
              </a:tr>
              <a:tr h="207207">
                <a:tc>
                  <a:txBody>
                    <a:bodyPr/>
                    <a:lstStyle/>
                    <a:p>
                      <a:r>
                        <a:rPr lang="en-US" sz="1000"/>
                        <a:t>150H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209637340"/>
                  </a:ext>
                </a:extLst>
              </a:tr>
              <a:tr h="207207">
                <a:tc>
                  <a:txBody>
                    <a:bodyPr/>
                    <a:lstStyle/>
                    <a:p>
                      <a:r>
                        <a:rPr lang="en-US" sz="1000"/>
                        <a:t>PA-28-161</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493370349"/>
                  </a:ext>
                </a:extLst>
              </a:tr>
              <a:tr h="207207">
                <a:tc>
                  <a:txBody>
                    <a:bodyPr/>
                    <a:lstStyle/>
                    <a:p>
                      <a:r>
                        <a:rPr lang="en-US" sz="1000"/>
                        <a:t>152H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73994031"/>
                  </a:ext>
                </a:extLst>
              </a:tr>
              <a:tr h="207207">
                <a:tc>
                  <a:txBody>
                    <a:bodyPr/>
                    <a:lstStyle/>
                    <a:p>
                      <a:r>
                        <a:rPr lang="en-US" sz="1000"/>
                        <a:t>140A</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830571757"/>
                  </a:ext>
                </a:extLst>
              </a:tr>
              <a:tr h="207207">
                <a:tc>
                  <a:txBody>
                    <a:bodyPr/>
                    <a:lstStyle/>
                    <a:p>
                      <a:r>
                        <a:rPr lang="en-KE" sz="1000"/>
                        <a:t>205</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3308466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Accidents Over Time</a:t>
            </a:r>
          </a:p>
        </p:txBody>
      </p:sp>
      <p:pic>
        <p:nvPicPr>
          <p:cNvPr id="3" name="Picture 2" descr="chart2.png"/>
          <p:cNvPicPr>
            <a:picLocks noChangeAspect="1"/>
          </p:cNvPicPr>
          <p:nvPr/>
        </p:nvPicPr>
        <p:blipFill>
          <a:blip r:embed="rId2"/>
          <a:stretch>
            <a:fillRect/>
          </a:stretch>
        </p:blipFill>
        <p:spPr>
          <a:xfrm>
            <a:off x="2438400" y="1371600"/>
            <a:ext cx="7315200" cy="4389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Phase-of-Flight Risk</a:t>
            </a:r>
          </a:p>
        </p:txBody>
      </p:sp>
      <p:pic>
        <p:nvPicPr>
          <p:cNvPr id="3" name="Picture 2" descr="chart3.png"/>
          <p:cNvPicPr>
            <a:picLocks noChangeAspect="1"/>
          </p:cNvPicPr>
          <p:nvPr/>
        </p:nvPicPr>
        <p:blipFill>
          <a:blip r:embed="rId2"/>
          <a:stretch>
            <a:fillRect/>
          </a:stretch>
        </p:blipFill>
        <p:spPr>
          <a:xfrm>
            <a:off x="1859902" y="1791478"/>
            <a:ext cx="7315200" cy="4389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Accidents by Make</a:t>
            </a:r>
          </a:p>
        </p:txBody>
      </p:sp>
      <p:pic>
        <p:nvPicPr>
          <p:cNvPr id="3" name="Picture 2" descr="chart4.png"/>
          <p:cNvPicPr>
            <a:picLocks noChangeAspect="1"/>
          </p:cNvPicPr>
          <p:nvPr/>
        </p:nvPicPr>
        <p:blipFill>
          <a:blip r:embed="rId2"/>
          <a:stretch>
            <a:fillRect/>
          </a:stretch>
        </p:blipFill>
        <p:spPr>
          <a:xfrm>
            <a:off x="1934547" y="1548882"/>
            <a:ext cx="7315200" cy="438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Accidents vs Fatality Rate</a:t>
            </a:r>
          </a:p>
        </p:txBody>
      </p:sp>
      <p:pic>
        <p:nvPicPr>
          <p:cNvPr id="3" name="Picture 2" descr="chart5.png"/>
          <p:cNvPicPr>
            <a:picLocks noChangeAspect="1"/>
          </p:cNvPicPr>
          <p:nvPr/>
        </p:nvPicPr>
        <p:blipFill>
          <a:blip r:embed="rId2"/>
          <a:stretch>
            <a:fillRect/>
          </a:stretch>
        </p:blipFill>
        <p:spPr>
          <a:xfrm>
            <a:off x="838200" y="1541417"/>
            <a:ext cx="8385110" cy="5031066"/>
          </a:xfrm>
          <a:prstGeom prst="rect">
            <a:avLst/>
          </a:prstGeom>
        </p:spPr>
      </p:pic>
      <p:graphicFrame>
        <p:nvGraphicFramePr>
          <p:cNvPr id="4" name="Table 3">
            <a:extLst>
              <a:ext uri="{FF2B5EF4-FFF2-40B4-BE49-F238E27FC236}">
                <a16:creationId xmlns:a16="http://schemas.microsoft.com/office/drawing/2014/main" id="{EB20AF1B-ADFB-4129-B9FA-E2AC24C910AA}"/>
              </a:ext>
            </a:extLst>
          </p:cNvPr>
          <p:cNvGraphicFramePr>
            <a:graphicFrameLocks noGrp="1"/>
          </p:cNvGraphicFramePr>
          <p:nvPr>
            <p:extLst>
              <p:ext uri="{D42A27DB-BD31-4B8C-83A1-F6EECF244321}">
                <p14:modId xmlns:p14="http://schemas.microsoft.com/office/powerpoint/2010/main" val="2982527827"/>
              </p:ext>
            </p:extLst>
          </p:nvPr>
        </p:nvGraphicFramePr>
        <p:xfrm>
          <a:off x="10034009" y="1541417"/>
          <a:ext cx="2157992" cy="4351347"/>
        </p:xfrm>
        <a:graphic>
          <a:graphicData uri="http://schemas.openxmlformats.org/drawingml/2006/table">
            <a:tbl>
              <a:tblPr/>
              <a:tblGrid>
                <a:gridCol w="1078996">
                  <a:extLst>
                    <a:ext uri="{9D8B030D-6E8A-4147-A177-3AD203B41FA5}">
                      <a16:colId xmlns:a16="http://schemas.microsoft.com/office/drawing/2014/main" val="120275619"/>
                    </a:ext>
                  </a:extLst>
                </a:gridCol>
                <a:gridCol w="1078996">
                  <a:extLst>
                    <a:ext uri="{9D8B030D-6E8A-4147-A177-3AD203B41FA5}">
                      <a16:colId xmlns:a16="http://schemas.microsoft.com/office/drawing/2014/main" val="3854006838"/>
                    </a:ext>
                  </a:extLst>
                </a:gridCol>
              </a:tblGrid>
              <a:tr h="207207">
                <a:tc>
                  <a:txBody>
                    <a:bodyPr/>
                    <a:lstStyle/>
                    <a:p>
                      <a:r>
                        <a:rPr lang="en-US" sz="1000"/>
                        <a:t>Model Code</a:t>
                      </a:r>
                    </a:p>
                  </a:txBody>
                  <a:tcPr marL="51802" marR="51802" marT="25901" marB="25901" anchor="ctr">
                    <a:lnL>
                      <a:noFill/>
                    </a:lnL>
                    <a:lnR>
                      <a:noFill/>
                    </a:lnR>
                    <a:lnT>
                      <a:noFill/>
                    </a:lnT>
                    <a:lnB>
                      <a:noFill/>
                    </a:lnB>
                  </a:tcPr>
                </a:tc>
                <a:tc>
                  <a:txBody>
                    <a:bodyPr/>
                    <a:lstStyle/>
                    <a:p>
                      <a:r>
                        <a:rPr lang="en-US" sz="1000"/>
                        <a:t>Make</a:t>
                      </a:r>
                    </a:p>
                  </a:txBody>
                  <a:tcPr marL="51802" marR="51802" marT="25901" marB="25901" anchor="ctr">
                    <a:lnL>
                      <a:noFill/>
                    </a:lnL>
                    <a:lnR>
                      <a:noFill/>
                    </a:lnR>
                    <a:lnT>
                      <a:noFill/>
                    </a:lnT>
                    <a:lnB>
                      <a:noFill/>
                    </a:lnB>
                  </a:tcPr>
                </a:tc>
                <a:extLst>
                  <a:ext uri="{0D108BD9-81ED-4DB2-BD59-A6C34878D82A}">
                    <a16:rowId xmlns:a16="http://schemas.microsoft.com/office/drawing/2014/main" val="4144641259"/>
                  </a:ext>
                </a:extLst>
              </a:tr>
              <a:tr h="207207">
                <a:tc>
                  <a:txBody>
                    <a:bodyPr/>
                    <a:lstStyle/>
                    <a:p>
                      <a:r>
                        <a:rPr lang="en-KE" sz="1000"/>
                        <a:t>152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908976900"/>
                  </a:ext>
                </a:extLst>
              </a:tr>
              <a:tr h="207207">
                <a:tc>
                  <a:txBody>
                    <a:bodyPr/>
                    <a:lstStyle/>
                    <a:p>
                      <a:r>
                        <a:rPr lang="en-KE" sz="1000"/>
                        <a:t>172</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83181181"/>
                  </a:ext>
                </a:extLst>
              </a:tr>
              <a:tr h="207207">
                <a:tc>
                  <a:txBody>
                    <a:bodyPr/>
                    <a:lstStyle/>
                    <a:p>
                      <a:r>
                        <a:rPr lang="en-US" sz="1000"/>
                        <a:t>172N</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332688750"/>
                  </a:ext>
                </a:extLst>
              </a:tr>
              <a:tr h="207207">
                <a:tc>
                  <a:txBody>
                    <a:bodyPr/>
                    <a:lstStyle/>
                    <a:p>
                      <a:r>
                        <a:rPr lang="en-US" sz="1000"/>
                        <a:t>PA-28-140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279304245"/>
                  </a:ext>
                </a:extLst>
              </a:tr>
              <a:tr h="207207">
                <a:tc>
                  <a:txBody>
                    <a:bodyPr/>
                    <a:lstStyle/>
                    <a:p>
                      <a:r>
                        <a:rPr lang="en-KE" sz="1000"/>
                        <a:t>150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8141497"/>
                  </a:ext>
                </a:extLst>
              </a:tr>
              <a:tr h="207207">
                <a:tc>
                  <a:txBody>
                    <a:bodyPr/>
                    <a:lstStyle/>
                    <a:p>
                      <a:r>
                        <a:rPr lang="en-US" sz="1000"/>
                        <a:t>172M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46778797"/>
                  </a:ext>
                </a:extLst>
              </a:tr>
              <a:tr h="207207">
                <a:tc>
                  <a:txBody>
                    <a:bodyPr/>
                    <a:lstStyle/>
                    <a:p>
                      <a:r>
                        <a:rPr lang="en-US" sz="1000"/>
                        <a:t>172P</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107063159"/>
                  </a:ext>
                </a:extLst>
              </a:tr>
              <a:tr h="207207">
                <a:tc>
                  <a:txBody>
                    <a:bodyPr/>
                    <a:lstStyle/>
                    <a:p>
                      <a:r>
                        <a:rPr lang="en-KE" sz="1000"/>
                        <a:t>182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916933490"/>
                  </a:ext>
                </a:extLst>
              </a:tr>
              <a:tr h="207207">
                <a:tc>
                  <a:txBody>
                    <a:bodyPr/>
                    <a:lstStyle/>
                    <a:p>
                      <a:r>
                        <a:rPr lang="en-US" sz="1000"/>
                        <a:t>150M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71525366"/>
                  </a:ext>
                </a:extLst>
              </a:tr>
              <a:tr h="207207">
                <a:tc>
                  <a:txBody>
                    <a:bodyPr/>
                    <a:lstStyle/>
                    <a:p>
                      <a:r>
                        <a:rPr lang="en-US" sz="1000"/>
                        <a:t>PA-28-180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977037553"/>
                  </a:ext>
                </a:extLst>
              </a:tr>
              <a:tr h="207207">
                <a:tc>
                  <a:txBody>
                    <a:bodyPr/>
                    <a:lstStyle/>
                    <a:p>
                      <a:r>
                        <a:rPr lang="en-KE" sz="1000"/>
                        <a:t>180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79590529"/>
                  </a:ext>
                </a:extLst>
              </a:tr>
              <a:tr h="207207">
                <a:tc>
                  <a:txBody>
                    <a:bodyPr/>
                    <a:lstStyle/>
                    <a:p>
                      <a:r>
                        <a:rPr lang="en-KE" sz="1000"/>
                        <a:t>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136884899"/>
                  </a:ext>
                </a:extLst>
              </a:tr>
              <a:tr h="207207">
                <a:tc>
                  <a:txBody>
                    <a:bodyPr/>
                    <a:lstStyle/>
                    <a:p>
                      <a:r>
                        <a:rPr lang="en-US" sz="1000"/>
                        <a:t>152R</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36031398"/>
                  </a:ext>
                </a:extLst>
              </a:tr>
              <a:tr h="207207">
                <a:tc>
                  <a:txBody>
                    <a:bodyPr/>
                    <a:lstStyle/>
                    <a:p>
                      <a:r>
                        <a:rPr lang="en-KE" sz="1000"/>
                        <a:t>210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195281698"/>
                  </a:ext>
                </a:extLst>
              </a:tr>
              <a:tr h="207207">
                <a:tc>
                  <a:txBody>
                    <a:bodyPr/>
                    <a:lstStyle/>
                    <a:p>
                      <a:r>
                        <a:rPr lang="en-US" sz="1000"/>
                        <a:t>PA-28-235</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2641790024"/>
                  </a:ext>
                </a:extLst>
              </a:tr>
              <a:tr h="207207">
                <a:tc>
                  <a:txBody>
                    <a:bodyPr/>
                    <a:lstStyle/>
                    <a:p>
                      <a:r>
                        <a:rPr lang="en-US" sz="1000"/>
                        <a:t>150H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209637340"/>
                  </a:ext>
                </a:extLst>
              </a:tr>
              <a:tr h="207207">
                <a:tc>
                  <a:txBody>
                    <a:bodyPr/>
                    <a:lstStyle/>
                    <a:p>
                      <a:r>
                        <a:rPr lang="en-US" sz="1000"/>
                        <a:t>PA-28-161</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493370349"/>
                  </a:ext>
                </a:extLst>
              </a:tr>
              <a:tr h="207207">
                <a:tc>
                  <a:txBody>
                    <a:bodyPr/>
                    <a:lstStyle/>
                    <a:p>
                      <a:r>
                        <a:rPr lang="en-US" sz="1000"/>
                        <a:t>152H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73994031"/>
                  </a:ext>
                </a:extLst>
              </a:tr>
              <a:tr h="207207">
                <a:tc>
                  <a:txBody>
                    <a:bodyPr/>
                    <a:lstStyle/>
                    <a:p>
                      <a:r>
                        <a:rPr lang="en-US" sz="1000"/>
                        <a:t>140A</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830571757"/>
                  </a:ext>
                </a:extLst>
              </a:tr>
              <a:tr h="207207">
                <a:tc>
                  <a:txBody>
                    <a:bodyPr/>
                    <a:lstStyle/>
                    <a:p>
                      <a:r>
                        <a:rPr lang="en-KE" sz="1000"/>
                        <a:t>205</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3308466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333</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Identifying the Lowest-Risk Aircraft for Investment</vt:lpstr>
      <vt:lpstr>Overview</vt:lpstr>
      <vt:lpstr>Business Understanding</vt:lpstr>
      <vt:lpstr>Data Understanding</vt:lpstr>
      <vt:lpstr>Fatality Rate of Top 5 Models</vt:lpstr>
      <vt:lpstr>Accidents Over Time</vt:lpstr>
      <vt:lpstr>Phase-of-Flight Risk</vt:lpstr>
      <vt:lpstr>Accidents by Make</vt:lpstr>
      <vt:lpstr>Accidents vs Fatality Rate</vt:lpstr>
      <vt:lpstr>High accident numbers don’t mean “dangerous”—they reflect popularity and usage.   What matters is how often those accidents turn fatal.   The Cessna 172 shows many incidents but very few result in fatalities, making it our top-lowest-risk recommendation.</vt:lpstr>
      <vt:lpstr>Recommendations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Lowest-Risk Aircraft for Investment</dc:title>
  <dc:creator>Anthonymuthee</dc:creator>
  <cp:lastModifiedBy>Anthonymuthee</cp:lastModifiedBy>
  <cp:revision>8</cp:revision>
  <dcterms:created xsi:type="dcterms:W3CDTF">2025-04-29T08:41:24Z</dcterms:created>
  <dcterms:modified xsi:type="dcterms:W3CDTF">2025-04-29T17:06:14Z</dcterms:modified>
</cp:coreProperties>
</file>