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7" r:id="rId11"/>
    <p:sldId id="268" r:id="rId12"/>
    <p:sldId id="269" r:id="rId13"/>
    <p:sldId id="262" r:id="rId14"/>
  </p:sldIdLst>
  <p:sldSz cx="14630400" cy="8229600"/>
  <p:notesSz cx="8229600" cy="14630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rben" panose="020F0503020000020004" pitchFamily="34" charset="0"/>
      <p:regular r:id="rId20"/>
    </p:embeddedFont>
    <p:embeddedFont>
      <p:font typeface="Nobile" panose="02000503050000020004" pitchFamily="2" charset="0"/>
      <p:regular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73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6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45529" y="543365"/>
            <a:ext cx="5698298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Детекция нецензурной </a:t>
            </a:r>
            <a:r>
              <a:rPr lang="en-US" sz="4450" dirty="0" err="1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лексики</a:t>
            </a: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</a:t>
            </a:r>
            <a:r>
              <a:rPr lang="en-US" sz="4450" dirty="0" err="1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в</a:t>
            </a:r>
            <a:r>
              <a:rPr lang="ru-RU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отзывах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8811697" y="6470678"/>
            <a:ext cx="581870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" sz="3600" dirty="0"/>
              <a:t>by</a:t>
            </a:r>
            <a:r>
              <a:rPr lang="ru-RU" sz="3600" dirty="0"/>
              <a:t> </a:t>
            </a:r>
            <a:r>
              <a:rPr lang="ru-RU" sz="3600" dirty="0" err="1"/>
              <a:t>T</a:t>
            </a:r>
            <a:r>
              <a:rPr lang="en-US" sz="3600" dirty="0" err="1"/>
              <a:t>onigard</a:t>
            </a:r>
            <a:r>
              <a:rPr lang="en-US" sz="3600" dirty="0"/>
              <a:t> (</a:t>
            </a:r>
            <a:r>
              <a:rPr lang="ru-RU" sz="3600" dirty="0"/>
              <a:t>Эбалаков Антон)</a:t>
            </a:r>
            <a:endParaRPr lang="en-US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3FDB2D-B918-2D41-EF8F-D55F845B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6085D22-FACA-E398-5CE9-6CE3EB4A34BE}"/>
              </a:ext>
            </a:extLst>
          </p:cNvPr>
          <p:cNvSpPr/>
          <p:nvPr/>
        </p:nvSpPr>
        <p:spPr>
          <a:xfrm>
            <a:off x="793788" y="41216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4450" dirty="0" err="1"/>
              <a:t>Токенезатор</a:t>
            </a:r>
            <a:r>
              <a:rPr lang="ru-RU" sz="4450" dirty="0"/>
              <a:t> </a:t>
            </a:r>
            <a:r>
              <a:rPr lang="ru-RU" sz="4450" dirty="0" err="1"/>
              <a:t>B</a:t>
            </a:r>
            <a:r>
              <a:rPr lang="en-US" sz="4450" dirty="0"/>
              <a:t>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319FB-12F5-8053-62D3-2B6513BA75FB}"/>
              </a:ext>
            </a:extLst>
          </p:cNvPr>
          <p:cNvSpPr txBox="1"/>
          <p:nvPr/>
        </p:nvSpPr>
        <p:spPr>
          <a:xfrm>
            <a:off x="557213" y="1957864"/>
            <a:ext cx="1625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Работа BP</a:t>
            </a:r>
            <a:r>
              <a:rPr lang="en-US" sz="2400" dirty="0"/>
              <a:t>E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7D828-DF36-AD6F-E946-EE2EB4193CD1}"/>
              </a:ext>
            </a:extLst>
          </p:cNvPr>
          <p:cNvSpPr txBox="1"/>
          <p:nvPr/>
        </p:nvSpPr>
        <p:spPr>
          <a:xfrm>
            <a:off x="7929563" y="1957863"/>
            <a:ext cx="471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Среднее расстояние </a:t>
            </a:r>
            <a:r>
              <a:rPr lang="ru-RU" sz="2400" dirty="0" err="1"/>
              <a:t>Ливенштейна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928E06-EECC-54A6-90B4-CADC68B4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0" y="2673350"/>
            <a:ext cx="6475790" cy="27022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914E41-B2E4-7D22-2753-C719FEAEA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8" y="2673350"/>
            <a:ext cx="6629400" cy="22479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70726CA-2A19-7F58-E917-E1875006A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482603-BBE8-6312-A5FC-D5949D77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18" y="1705841"/>
            <a:ext cx="7772400" cy="5814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99220C-7BDC-57F3-15CA-FFA6DA2E4B0E}"/>
              </a:ext>
            </a:extLst>
          </p:cNvPr>
          <p:cNvSpPr txBox="1"/>
          <p:nvPr/>
        </p:nvSpPr>
        <p:spPr>
          <a:xfrm>
            <a:off x="2680855" y="955962"/>
            <a:ext cx="926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 </a:t>
            </a:r>
            <a:r>
              <a:rPr lang="ru-RU" dirty="0" err="1"/>
              <a:t>B</a:t>
            </a:r>
            <a:r>
              <a:rPr lang="en-US" dirty="0"/>
              <a:t>PE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BF8CA3-9357-28BB-FB53-90813466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3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6085D22-FACA-E398-5CE9-6CE3EB4A34BE}"/>
              </a:ext>
            </a:extLst>
          </p:cNvPr>
          <p:cNvSpPr/>
          <p:nvPr/>
        </p:nvSpPr>
        <p:spPr>
          <a:xfrm>
            <a:off x="793788" y="41216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4450" dirty="0"/>
              <a:t>Ансамбль </a:t>
            </a:r>
            <a:r>
              <a:rPr lang="en-US" sz="4450" dirty="0" err="1"/>
              <a:t>Rubert</a:t>
            </a:r>
            <a:r>
              <a:rPr lang="en-US" sz="4450" dirty="0"/>
              <a:t> </a:t>
            </a:r>
            <a:r>
              <a:rPr lang="en-US" sz="4450" dirty="0" err="1"/>
              <a:t>и</a:t>
            </a:r>
            <a:r>
              <a:rPr lang="en-US" sz="4450" dirty="0"/>
              <a:t> BPE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319FB-12F5-8053-62D3-2B6513BA75FB}"/>
              </a:ext>
            </a:extLst>
          </p:cNvPr>
          <p:cNvSpPr txBox="1"/>
          <p:nvPr/>
        </p:nvSpPr>
        <p:spPr>
          <a:xfrm>
            <a:off x="557213" y="1957864"/>
            <a:ext cx="1625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Работа BP</a:t>
            </a:r>
            <a:r>
              <a:rPr lang="en-US" sz="2400" dirty="0"/>
              <a:t>E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7D828-DF36-AD6F-E946-EE2EB4193CD1}"/>
              </a:ext>
            </a:extLst>
          </p:cNvPr>
          <p:cNvSpPr txBox="1"/>
          <p:nvPr/>
        </p:nvSpPr>
        <p:spPr>
          <a:xfrm>
            <a:off x="7929563" y="1957863"/>
            <a:ext cx="471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Среднее расстояние </a:t>
            </a:r>
            <a:r>
              <a:rPr lang="ru-RU" sz="2400" dirty="0" err="1"/>
              <a:t>Ливенштейна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928E06-EECC-54A6-90B4-CADC68B4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0" y="2673350"/>
            <a:ext cx="6475790" cy="270221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70726CA-2A19-7F58-E917-E1875006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D6AD83-C239-2E3B-CFA4-F80E24C19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2673350"/>
            <a:ext cx="7288590" cy="51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8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A62BD68-6005-8F25-0227-D7ACE04C7A96}"/>
              </a:ext>
            </a:extLst>
          </p:cNvPr>
          <p:cNvSpPr txBox="1"/>
          <p:nvPr/>
        </p:nvSpPr>
        <p:spPr>
          <a:xfrm>
            <a:off x="5372100" y="3406914"/>
            <a:ext cx="506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7A8F15-C064-62DE-27ED-2BE7A97A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260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Почему важно фильтровать нецензурную лексику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07143"/>
            <a:ext cx="39098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Создание безопасной среды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8828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Фильтрация нецензурной лексики помогает создать более безопасную и комфортную онлайн-среду для всех пользователей.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380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Защита детей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8828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Дети особенно уязвимы к воздействию нецензурной лексики, поэтому фильтрация играет ключевую роль в их защите.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3807143"/>
            <a:ext cx="34492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Поддержание репутации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8828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rial" panose="020B0604020202020204" pitchFamily="34" charset="0"/>
                <a:ea typeface="Nobile" pitchFamily="34" charset="-122"/>
                <a:cs typeface="Arial" panose="020B0604020202020204" pitchFamily="34" charset="0"/>
              </a:rPr>
              <a:t>Нецензурная лексика может нанести вред репутации брендов, организаций и отдельных лиц.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97BC1A-C693-7F2D-A41D-32F9DDDAC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22086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Методы автоматической </a:t>
            </a:r>
            <a:r>
              <a:rPr lang="en-US" sz="4450" dirty="0" err="1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детекции</a:t>
            </a: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 </a:t>
            </a:r>
            <a:r>
              <a:rPr lang="en-US" sz="4450" dirty="0" err="1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мата</a:t>
            </a:r>
            <a:r>
              <a:rPr lang="ru-RU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, используемые для решения задачи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251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2942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Лексический анализ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432929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Формирование словаря на на основе разметки </a:t>
            </a:r>
            <a:r>
              <a:rPr lang="ru-RU" sz="1750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датасета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94251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2942511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dirty="0">
                <a:solidFill>
                  <a:srgbClr val="404155"/>
                </a:solidFill>
              </a:rPr>
              <a:t>Классификация токенов с помощью </a:t>
            </a:r>
            <a:r>
              <a:rPr lang="ru-RU" sz="2200" dirty="0" err="1">
                <a:solidFill>
                  <a:srgbClr val="404155"/>
                </a:solidFill>
              </a:rPr>
              <a:t>B</a:t>
            </a:r>
            <a:r>
              <a:rPr lang="en-US" sz="2200" dirty="0">
                <a:solidFill>
                  <a:srgbClr val="404155"/>
                </a:solidFill>
              </a:rPr>
              <a:t>ERT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787259"/>
            <a:ext cx="304121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базовой модели использовался «</a:t>
            </a:r>
            <a:r>
              <a:rPr lang="ru-RU" sz="175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750" dirty="0" err="1">
                <a:latin typeface="Arial" panose="020B0604020202020204" pitchFamily="34" charset="0"/>
                <a:cs typeface="Arial" panose="020B0604020202020204" pitchFamily="34" charset="0"/>
              </a:rPr>
              <a:t>ubert</a:t>
            </a:r>
            <a:r>
              <a:rPr lang="ru-RU" sz="175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750" dirty="0">
                <a:latin typeface="Arial" panose="020B0604020202020204" pitchFamily="34" charset="0"/>
                <a:cs typeface="Arial" panose="020B0604020202020204" pitchFamily="34" charset="0"/>
              </a:rPr>
              <a:t>Токены размечались на два класса – «мат», «не мат» 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44917" y="407967"/>
            <a:ext cx="8340566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ru-RU" sz="3950" dirty="0"/>
              <a:t>Базовая модель на основе словаря</a:t>
            </a:r>
            <a:endParaRPr lang="en-US" sz="395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9DCC7EB-A7A8-CFA6-D825-98848522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9" y="3547658"/>
            <a:ext cx="5138184" cy="260696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955DCC7-F3AB-5B8E-AB0D-52BF4CD00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341" y="3547658"/>
            <a:ext cx="8058582" cy="21327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BCF9B8-49AB-7AD9-69F6-DB84A56CA098}"/>
              </a:ext>
            </a:extLst>
          </p:cNvPr>
          <p:cNvSpPr txBox="1"/>
          <p:nvPr/>
        </p:nvSpPr>
        <p:spPr>
          <a:xfrm>
            <a:off x="1593272" y="2787074"/>
            <a:ext cx="184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Облако Слов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87E720-F414-E895-66ED-A41BB39A523F}"/>
              </a:ext>
            </a:extLst>
          </p:cNvPr>
          <p:cNvSpPr txBox="1"/>
          <p:nvPr/>
        </p:nvSpPr>
        <p:spPr>
          <a:xfrm>
            <a:off x="8742516" y="2787074"/>
            <a:ext cx="300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Полученные метрики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3A3097F-FEF1-1C60-1624-D2A90890C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59F242B9-CB4E-10EB-B325-ACEDC2EA9CD8}"/>
              </a:ext>
            </a:extLst>
          </p:cNvPr>
          <p:cNvSpPr/>
          <p:nvPr/>
        </p:nvSpPr>
        <p:spPr>
          <a:xfrm>
            <a:off x="3144917" y="407967"/>
            <a:ext cx="8340566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ru-RU" sz="3950" dirty="0"/>
              <a:t>Улучшенная модель на основе словаря</a:t>
            </a:r>
            <a:endParaRPr lang="en-US" sz="395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460CD59-E5D9-FAAB-B753-63E5AF38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7" y="2465532"/>
            <a:ext cx="4013200" cy="440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F4A0E-8CEA-CC87-C953-5CE66085055F}"/>
              </a:ext>
            </a:extLst>
          </p:cNvPr>
          <p:cNvSpPr txBox="1"/>
          <p:nvPr/>
        </p:nvSpPr>
        <p:spPr>
          <a:xfrm>
            <a:off x="1460902" y="1676400"/>
            <a:ext cx="242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Анализ разметки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C6F5D-546A-A263-903B-76037EBCC164}"/>
              </a:ext>
            </a:extLst>
          </p:cNvPr>
          <p:cNvSpPr txBox="1"/>
          <p:nvPr/>
        </p:nvSpPr>
        <p:spPr>
          <a:xfrm>
            <a:off x="8072375" y="1676400"/>
            <a:ext cx="300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Полученные метрики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A8B98A6-12C9-1295-90D4-6109EA9A7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75" y="2465532"/>
            <a:ext cx="6477000" cy="19812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C4D570C-8041-B625-A560-89E267FF5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54030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4450" dirty="0" err="1"/>
              <a:t>R</a:t>
            </a:r>
            <a:r>
              <a:rPr lang="en-US" sz="4450" dirty="0" err="1"/>
              <a:t>ubert</a:t>
            </a:r>
            <a:r>
              <a:rPr lang="en-US" sz="445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A54072-A4DD-56EB-A920-0062F7AE1706}"/>
              </a:ext>
            </a:extLst>
          </p:cNvPr>
          <p:cNvSpPr txBox="1"/>
          <p:nvPr/>
        </p:nvSpPr>
        <p:spPr>
          <a:xfrm>
            <a:off x="557213" y="1957864"/>
            <a:ext cx="455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Метрики классификации токенов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52FB784-04F2-92E2-C057-19DCD199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2657475"/>
            <a:ext cx="6654800" cy="698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11DC95-3E44-2208-506A-5532ED0FA533}"/>
              </a:ext>
            </a:extLst>
          </p:cNvPr>
          <p:cNvSpPr txBox="1"/>
          <p:nvPr/>
        </p:nvSpPr>
        <p:spPr>
          <a:xfrm>
            <a:off x="7929563" y="1957863"/>
            <a:ext cx="471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Среднее расстояние </a:t>
            </a:r>
            <a:r>
              <a:rPr lang="ru-RU" sz="2400" dirty="0" err="1"/>
              <a:t>Ливенштейна</a:t>
            </a:r>
            <a:endParaRPr lang="ru-RU" sz="2400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7FE15B8-5FD2-D505-D4D3-B4AD91879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8" y="2657475"/>
            <a:ext cx="6943725" cy="38302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FC85941-3217-B1B5-A315-E98DEDBDC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8" y="41216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4450" dirty="0" err="1"/>
              <a:t>R</a:t>
            </a:r>
            <a:r>
              <a:rPr lang="en-US" sz="4450" dirty="0" err="1"/>
              <a:t>ubert</a:t>
            </a:r>
            <a:r>
              <a:rPr lang="ru-RU" sz="4450" dirty="0"/>
              <a:t> с измененной разметкой на основе улучшенного словаря</a:t>
            </a:r>
            <a:r>
              <a:rPr lang="en-US" sz="445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A54072-A4DD-56EB-A920-0062F7AE1706}"/>
              </a:ext>
            </a:extLst>
          </p:cNvPr>
          <p:cNvSpPr txBox="1"/>
          <p:nvPr/>
        </p:nvSpPr>
        <p:spPr>
          <a:xfrm>
            <a:off x="557213" y="1957864"/>
            <a:ext cx="455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Метрики классификации токенов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1DC95-3E44-2208-506A-5532ED0FA533}"/>
              </a:ext>
            </a:extLst>
          </p:cNvPr>
          <p:cNvSpPr txBox="1"/>
          <p:nvPr/>
        </p:nvSpPr>
        <p:spPr>
          <a:xfrm>
            <a:off x="7929563" y="1957863"/>
            <a:ext cx="471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Среднее расстояние </a:t>
            </a:r>
            <a:r>
              <a:rPr lang="ru-RU" sz="2400" dirty="0" err="1"/>
              <a:t>Ливенштейна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3015C1-3A09-BE5D-061C-A86CE158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657475"/>
            <a:ext cx="6915150" cy="41321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701066-4DC2-5FAD-6C0D-7DFF9E6D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05F79C-A6A7-17D0-6E52-727143264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878" y="2657475"/>
            <a:ext cx="567764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D8A42-4213-CA59-EBDA-BC5EF3233F55}"/>
              </a:ext>
            </a:extLst>
          </p:cNvPr>
          <p:cNvSpPr txBox="1"/>
          <p:nvPr/>
        </p:nvSpPr>
        <p:spPr>
          <a:xfrm>
            <a:off x="4648200" y="3345359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Часть2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0DC4B0-D430-EE2A-1BDF-88B6E050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2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C22129C-ECE2-3EE6-43D9-61B5272C9FC9}"/>
              </a:ext>
            </a:extLst>
          </p:cNvPr>
          <p:cNvSpPr/>
          <p:nvPr/>
        </p:nvSpPr>
        <p:spPr>
          <a:xfrm>
            <a:off x="793788" y="41216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4450" dirty="0" err="1"/>
              <a:t>R</a:t>
            </a:r>
            <a:r>
              <a:rPr lang="en-US" sz="4450" dirty="0" err="1"/>
              <a:t>ubert</a:t>
            </a:r>
            <a:r>
              <a:rPr lang="ru-RU" sz="4450" dirty="0"/>
              <a:t> с новым правилом разметки слова 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A614D-EAE4-58A3-299B-06F858AF53D0}"/>
              </a:ext>
            </a:extLst>
          </p:cNvPr>
          <p:cNvSpPr txBox="1"/>
          <p:nvPr/>
        </p:nvSpPr>
        <p:spPr>
          <a:xfrm>
            <a:off x="557213" y="1957864"/>
            <a:ext cx="455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Метрики классификации токенов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C4789-F2F9-E645-B5E2-33AE1291A043}"/>
              </a:ext>
            </a:extLst>
          </p:cNvPr>
          <p:cNvSpPr txBox="1"/>
          <p:nvPr/>
        </p:nvSpPr>
        <p:spPr>
          <a:xfrm>
            <a:off x="7929563" y="1957863"/>
            <a:ext cx="471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Среднее расстояние </a:t>
            </a:r>
            <a:r>
              <a:rPr lang="ru-RU" sz="2400" dirty="0" err="1"/>
              <a:t>Ливенштейна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9279D9-EE06-191E-9158-EE6DBC82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2657475"/>
            <a:ext cx="6915150" cy="41321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2D360C-DD4B-AC60-9D68-756BEEC4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8" y="2657475"/>
            <a:ext cx="6807200" cy="7366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66AA69-BEC2-1321-0D85-564501B3E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0257" y="7467600"/>
            <a:ext cx="205014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2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205</Words>
  <Application>Microsoft Macintosh PowerPoint</Application>
  <PresentationFormat>Произвольный</PresentationFormat>
  <Paragraphs>46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Nobile</vt:lpstr>
      <vt:lpstr>Corben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6</cp:revision>
  <dcterms:created xsi:type="dcterms:W3CDTF">2024-12-09T20:34:41Z</dcterms:created>
  <dcterms:modified xsi:type="dcterms:W3CDTF">2025-01-21T21:57:46Z</dcterms:modified>
</cp:coreProperties>
</file>