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14630400" cy="8229600"/>
  <p:notesSz cx="8229600" cy="146304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rben" panose="020F0503020000020004" pitchFamily="34" charset="0"/>
      <p:regular r:id="rId15"/>
    </p:embeddedFont>
    <p:embeddedFont>
      <p:font typeface="Nobile" panose="02000503050000020004" pitchFamily="2" charset="0"/>
      <p:regular r:id="rId16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10"/>
  </p:normalViewPr>
  <p:slideViewPr>
    <p:cSldViewPr snapToGrid="0" snapToObjects="1">
      <p:cViewPr varScale="1">
        <p:scale>
          <a:sx n="92" d="100"/>
          <a:sy n="92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739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86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045529" y="543365"/>
            <a:ext cx="5698298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Детекция нецензурной </a:t>
            </a:r>
            <a:r>
              <a:rPr lang="en-US" sz="4450" dirty="0" err="1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лексики</a:t>
            </a: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 </a:t>
            </a:r>
            <a:r>
              <a:rPr lang="en-US" sz="4450" dirty="0" err="1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в</a:t>
            </a:r>
            <a:r>
              <a:rPr lang="ru-RU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 отзывах</a:t>
            </a:r>
            <a:endParaRPr lang="en-US" sz="4450" dirty="0"/>
          </a:p>
        </p:txBody>
      </p:sp>
      <p:sp>
        <p:nvSpPr>
          <p:cNvPr id="5" name="Shape 2"/>
          <p:cNvSpPr/>
          <p:nvPr/>
        </p:nvSpPr>
        <p:spPr>
          <a:xfrm>
            <a:off x="793790" y="566547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8811697" y="6470678"/>
            <a:ext cx="5818703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" sz="3600" dirty="0"/>
              <a:t>by</a:t>
            </a:r>
            <a:r>
              <a:rPr lang="ru-RU" sz="3600" dirty="0"/>
              <a:t> </a:t>
            </a:r>
            <a:r>
              <a:rPr lang="ru-RU" sz="3600" dirty="0" err="1"/>
              <a:t>T</a:t>
            </a:r>
            <a:r>
              <a:rPr lang="en-US" sz="3600" dirty="0" err="1"/>
              <a:t>onigard</a:t>
            </a:r>
            <a:r>
              <a:rPr lang="en-US" sz="3600" dirty="0"/>
              <a:t> (</a:t>
            </a:r>
            <a:r>
              <a:rPr lang="ru-RU" sz="3600" dirty="0"/>
              <a:t>Эбалаков Антон)</a:t>
            </a:r>
            <a:endParaRPr lang="en-US" sz="3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3FDB2D-B918-2D41-EF8F-D55F845BF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0257" y="7467600"/>
            <a:ext cx="2050143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22609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Почему важно фильтровать нецензурную лексику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07143"/>
            <a:ext cx="390989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Создание безопасной среды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88287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Arial" panose="020B0604020202020204" pitchFamily="34" charset="0"/>
                <a:ea typeface="Nobile" pitchFamily="34" charset="-122"/>
                <a:cs typeface="Arial" panose="020B0604020202020204" pitchFamily="34" charset="0"/>
              </a:rPr>
              <a:t>Фильтрация нецензурной лексики помогает создать более безопасную и комфортную онлайн-среду для всех пользователей.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5332928" y="38071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Защита детей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388287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Arial" panose="020B0604020202020204" pitchFamily="34" charset="0"/>
                <a:ea typeface="Nobile" pitchFamily="34" charset="-122"/>
                <a:cs typeface="Arial" panose="020B0604020202020204" pitchFamily="34" charset="0"/>
              </a:rPr>
              <a:t>Дети особенно уязвимы к воздействию нецензурной лексики, поэтому фильтрация играет ключевую роль в их защите.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9872067" y="3807143"/>
            <a:ext cx="344924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Поддержание репутации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388287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Arial" panose="020B0604020202020204" pitchFamily="34" charset="0"/>
                <a:ea typeface="Nobile" pitchFamily="34" charset="-122"/>
                <a:cs typeface="Arial" panose="020B0604020202020204" pitchFamily="34" charset="0"/>
              </a:rPr>
              <a:t>Нецензурная лексика может нанести вред репутации брендов, организаций и отдельных лиц.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597BC1A-C693-7F2D-A41D-32F9DDDAC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0257" y="7467600"/>
            <a:ext cx="2050143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89" y="22086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Методы автоматической </a:t>
            </a:r>
            <a:r>
              <a:rPr lang="en-US" sz="4450" dirty="0" err="1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детекции</a:t>
            </a: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 </a:t>
            </a:r>
            <a:r>
              <a:rPr lang="en-US" sz="4450" dirty="0" err="1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мата</a:t>
            </a:r>
            <a:r>
              <a:rPr lang="ru-RU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, используемые для решения задачи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942511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417439" y="29425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Лексический анализ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17439" y="3432929"/>
            <a:ext cx="304121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ru-RU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Формирование словаря на на основе разметки </a:t>
            </a:r>
            <a:r>
              <a:rPr lang="ru-RU" sz="1750" dirty="0" err="1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датасета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942511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309116" y="2942511"/>
            <a:ext cx="304121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ru-RU" sz="2200" dirty="0">
                <a:solidFill>
                  <a:srgbClr val="404155"/>
                </a:solidFill>
              </a:rPr>
              <a:t>Классификация токенов с помощью </a:t>
            </a:r>
            <a:r>
              <a:rPr lang="ru-RU" sz="2200" dirty="0" err="1">
                <a:solidFill>
                  <a:srgbClr val="404155"/>
                </a:solidFill>
              </a:rPr>
              <a:t>B</a:t>
            </a:r>
            <a:r>
              <a:rPr lang="en-US" sz="2200" dirty="0">
                <a:solidFill>
                  <a:srgbClr val="404155"/>
                </a:solidFill>
              </a:rPr>
              <a:t>ERT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309116" y="3787259"/>
            <a:ext cx="3041213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ru-RU" sz="1750" dirty="0">
                <a:latin typeface="Arial" panose="020B0604020202020204" pitchFamily="34" charset="0"/>
                <a:cs typeface="Arial" panose="020B0604020202020204" pitchFamily="34" charset="0"/>
              </a:rPr>
              <a:t>В качестве базовой модели использовался «</a:t>
            </a:r>
            <a:r>
              <a:rPr lang="ru-RU" sz="175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750" dirty="0" err="1">
                <a:latin typeface="Arial" panose="020B0604020202020204" pitchFamily="34" charset="0"/>
                <a:cs typeface="Arial" panose="020B0604020202020204" pitchFamily="34" charset="0"/>
              </a:rPr>
              <a:t>ubert</a:t>
            </a:r>
            <a:r>
              <a:rPr lang="ru-RU" sz="175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17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750" dirty="0">
                <a:latin typeface="Arial" panose="020B0604020202020204" pitchFamily="34" charset="0"/>
                <a:cs typeface="Arial" panose="020B0604020202020204" pitchFamily="34" charset="0"/>
              </a:rPr>
              <a:t>Токены размечались на два класса – «мат», «не мат» 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44917" y="407967"/>
            <a:ext cx="8340566" cy="630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950"/>
              </a:lnSpc>
              <a:buNone/>
            </a:pPr>
            <a:r>
              <a:rPr lang="ru-RU" sz="3950" dirty="0"/>
              <a:t>Базовая модель на основе словаря</a:t>
            </a:r>
            <a:endParaRPr lang="en-US" sz="3950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9DCC7EB-A7A8-CFA6-D825-98848522F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89" y="3547658"/>
            <a:ext cx="5138184" cy="2606965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955DCC7-F3AB-5B8E-AB0D-52BF4CD00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341" y="3547658"/>
            <a:ext cx="8058582" cy="213270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7BCF9B8-49AB-7AD9-69F6-DB84A56CA098}"/>
              </a:ext>
            </a:extLst>
          </p:cNvPr>
          <p:cNvSpPr txBox="1"/>
          <p:nvPr/>
        </p:nvSpPr>
        <p:spPr>
          <a:xfrm>
            <a:off x="1593272" y="2787074"/>
            <a:ext cx="1849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Облако Слов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87E720-F414-E895-66ED-A41BB39A523F}"/>
              </a:ext>
            </a:extLst>
          </p:cNvPr>
          <p:cNvSpPr txBox="1"/>
          <p:nvPr/>
        </p:nvSpPr>
        <p:spPr>
          <a:xfrm>
            <a:off x="8742516" y="2787074"/>
            <a:ext cx="3002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Полученные метрики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13A3097F-FEF1-1C60-1624-D2A90890C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0257" y="7467600"/>
            <a:ext cx="2050143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0">
            <a:extLst>
              <a:ext uri="{FF2B5EF4-FFF2-40B4-BE49-F238E27FC236}">
                <a16:creationId xmlns:a16="http://schemas.microsoft.com/office/drawing/2014/main" id="{59F242B9-CB4E-10EB-B325-ACEDC2EA9CD8}"/>
              </a:ext>
            </a:extLst>
          </p:cNvPr>
          <p:cNvSpPr/>
          <p:nvPr/>
        </p:nvSpPr>
        <p:spPr>
          <a:xfrm>
            <a:off x="3144917" y="407967"/>
            <a:ext cx="8340566" cy="630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950"/>
              </a:lnSpc>
              <a:buNone/>
            </a:pPr>
            <a:r>
              <a:rPr lang="ru-RU" sz="3950" dirty="0"/>
              <a:t>Улучшенная модель на основе словаря</a:t>
            </a:r>
            <a:endParaRPr lang="en-US" sz="395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460CD59-E5D9-FAAB-B753-63E5AF385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27" y="2465532"/>
            <a:ext cx="4013200" cy="4406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3CF4A0E-8CEA-CC87-C953-5CE66085055F}"/>
              </a:ext>
            </a:extLst>
          </p:cNvPr>
          <p:cNvSpPr txBox="1"/>
          <p:nvPr/>
        </p:nvSpPr>
        <p:spPr>
          <a:xfrm>
            <a:off x="1460902" y="1676400"/>
            <a:ext cx="2426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Анализ разметки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3C6F5D-546A-A263-903B-76037EBCC164}"/>
              </a:ext>
            </a:extLst>
          </p:cNvPr>
          <p:cNvSpPr txBox="1"/>
          <p:nvPr/>
        </p:nvSpPr>
        <p:spPr>
          <a:xfrm>
            <a:off x="8072375" y="1676400"/>
            <a:ext cx="3002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Полученные метрики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A8B98A6-12C9-1295-90D4-6109EA9A7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375" y="2465532"/>
            <a:ext cx="6477000" cy="19812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C4D570C-8041-B625-A560-89E267FF54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0257" y="7467600"/>
            <a:ext cx="2050143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89" y="540306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ru-RU" sz="4450" dirty="0" err="1"/>
              <a:t>R</a:t>
            </a:r>
            <a:r>
              <a:rPr lang="en-US" sz="4450" dirty="0" err="1"/>
              <a:t>ubert</a:t>
            </a:r>
            <a:r>
              <a:rPr lang="en-US" sz="4450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A54072-A4DD-56EB-A920-0062F7AE1706}"/>
              </a:ext>
            </a:extLst>
          </p:cNvPr>
          <p:cNvSpPr txBox="1"/>
          <p:nvPr/>
        </p:nvSpPr>
        <p:spPr>
          <a:xfrm>
            <a:off x="557213" y="1957864"/>
            <a:ext cx="455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Метрики классификации токенов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52FB784-04F2-92E2-C057-19DCD1990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99" y="2657475"/>
            <a:ext cx="6654800" cy="6985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E11DC95-3E44-2208-506A-5532ED0FA533}"/>
              </a:ext>
            </a:extLst>
          </p:cNvPr>
          <p:cNvSpPr txBox="1"/>
          <p:nvPr/>
        </p:nvSpPr>
        <p:spPr>
          <a:xfrm>
            <a:off x="7929563" y="1957863"/>
            <a:ext cx="4712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Среднее расстояние </a:t>
            </a:r>
            <a:r>
              <a:rPr lang="ru-RU" sz="2400" dirty="0" err="1"/>
              <a:t>Ливенштейна</a:t>
            </a:r>
            <a:endParaRPr lang="ru-RU" sz="2400" dirty="0"/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D7FE15B8-5FD2-D505-D4D3-B4AD91879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8" y="2657475"/>
            <a:ext cx="6943725" cy="3830293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BFC85941-3217-B1B5-A315-E98DEDBDC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0257" y="7467600"/>
            <a:ext cx="2050143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88" y="41216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ru-RU" sz="4450" dirty="0" err="1"/>
              <a:t>R</a:t>
            </a:r>
            <a:r>
              <a:rPr lang="en-US" sz="4450" dirty="0" err="1"/>
              <a:t>ubert</a:t>
            </a:r>
            <a:r>
              <a:rPr lang="ru-RU" sz="4450" dirty="0"/>
              <a:t> с измененной разметкой на основе улучшенного словаря</a:t>
            </a:r>
            <a:r>
              <a:rPr lang="en-US" sz="4450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A54072-A4DD-56EB-A920-0062F7AE1706}"/>
              </a:ext>
            </a:extLst>
          </p:cNvPr>
          <p:cNvSpPr txBox="1"/>
          <p:nvPr/>
        </p:nvSpPr>
        <p:spPr>
          <a:xfrm>
            <a:off x="557213" y="1957864"/>
            <a:ext cx="455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Метрики классификации токенов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11DC95-3E44-2208-506A-5532ED0FA533}"/>
              </a:ext>
            </a:extLst>
          </p:cNvPr>
          <p:cNvSpPr txBox="1"/>
          <p:nvPr/>
        </p:nvSpPr>
        <p:spPr>
          <a:xfrm>
            <a:off x="7929563" y="1957863"/>
            <a:ext cx="4712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Среднее расстояние </a:t>
            </a:r>
            <a:r>
              <a:rPr lang="ru-RU" sz="2400" dirty="0" err="1"/>
              <a:t>Ливенштейна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3015C1-3A09-BE5D-061C-A86CE1581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" y="2657475"/>
            <a:ext cx="6915150" cy="41321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038AD7-9A9B-01F2-D0F6-4C622BAEC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665" y="2657475"/>
            <a:ext cx="6604000" cy="6985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701066-4DC2-5FAD-6C0D-7DFF9E6DEC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0257" y="7467600"/>
            <a:ext cx="2050143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4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A62BD68-6005-8F25-0227-D7ACE04C7A96}"/>
              </a:ext>
            </a:extLst>
          </p:cNvPr>
          <p:cNvSpPr txBox="1"/>
          <p:nvPr/>
        </p:nvSpPr>
        <p:spPr>
          <a:xfrm>
            <a:off x="5372100" y="3406914"/>
            <a:ext cx="5062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Спасибо за внимание!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67A8F15-C064-62DE-27ED-2BE7A97A2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0257" y="7467600"/>
            <a:ext cx="2050143" cy="76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169</Words>
  <Application>Microsoft Macintosh PowerPoint</Application>
  <PresentationFormat>Произвольный</PresentationFormat>
  <Paragraphs>35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Nobile</vt:lpstr>
      <vt:lpstr>Corben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Office User</cp:lastModifiedBy>
  <cp:revision>4</cp:revision>
  <dcterms:created xsi:type="dcterms:W3CDTF">2024-12-09T20:34:41Z</dcterms:created>
  <dcterms:modified xsi:type="dcterms:W3CDTF">2024-12-11T15:01:47Z</dcterms:modified>
</cp:coreProperties>
</file>