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02" r:id="rId3"/>
    <p:sldId id="343" r:id="rId4"/>
    <p:sldId id="329" r:id="rId5"/>
    <p:sldId id="332" r:id="rId6"/>
    <p:sldId id="344" r:id="rId7"/>
    <p:sldId id="333" r:id="rId8"/>
    <p:sldId id="345" r:id="rId9"/>
    <p:sldId id="334" r:id="rId10"/>
    <p:sldId id="335" r:id="rId11"/>
    <p:sldId id="336" r:id="rId12"/>
    <p:sldId id="342" r:id="rId13"/>
    <p:sldId id="337" r:id="rId14"/>
    <p:sldId id="338" r:id="rId15"/>
    <p:sldId id="339" r:id="rId16"/>
    <p:sldId id="340" r:id="rId17"/>
    <p:sldId id="3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BEC6"/>
    <a:srgbClr val="363636"/>
    <a:srgbClr val="E8E6E6"/>
    <a:srgbClr val="9B0000"/>
    <a:srgbClr val="D90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88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A264-BEF3-864E-9127-2C12482CB43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4D701-7A6E-ED46-B910-DDC1A4C8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my name is Hengtao Guo, and I am a first year PhD student in Dr. Yan’s lab. My research focus lies on medical imaging and computational vision. Today it’s been my honor to give you a brief introduction about my recent work, the hybrid Deep Neural Networks for ALL-Cause mortality prediction from LDCT images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D701-7A6E-ED46-B910-DDC1A4C81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2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going to illustrate this topic from four sections. Our motivations to do this, the ResNet Solution, our newly proposed Hybrid Risk Network Architecture and our future endeavors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D701-7A6E-ED46-B910-DDC1A4C81D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5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going to illustrate this topic from four sections. Our motivations to do this, the ResNet Solution, our newly proposed Hybrid Risk Network Architecture and our future endeavors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D701-7A6E-ED46-B910-DDC1A4C81D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going to illustrate this topic from four sections. Our motivations to do this, the ResNet Solution, our newly proposed Hybrid Risk Network Architecture and our future endeavors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D701-7A6E-ED46-B910-DDC1A4C81D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going to illustrate this topic from four sections. Our motivations to do this, the ResNet Solution, our newly proposed Hybrid Risk Network Architecture and our future endeavors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D701-7A6E-ED46-B910-DDC1A4C81D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54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going to illustrate this topic from four sections. Our motivations to do this, the ResNet Solution, our newly proposed Hybrid Risk Network Architecture and our future endeavors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D701-7A6E-ED46-B910-DDC1A4C81D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going to illustrate this topic from four sections. Our motivations to do this, the ResNet Solution, our newly proposed Hybrid Risk Network Architecture and our future endeavors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D701-7A6E-ED46-B910-DDC1A4C81D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going to illustrate this topic from four sections. Our motivations to do this, the ResNet Solution, our newly proposed Hybrid Risk Network Architecture and our future endeavors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D701-7A6E-ED46-B910-DDC1A4C81D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going to illustrate this topic from four sections. Our motivations to do this, the ResNet Solution, our newly proposed Hybrid Risk Network Architecture and our future endeavors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4D701-7A6E-ED46-B910-DDC1A4C81D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8483"/>
            <a:ext cx="9144000" cy="2003896"/>
          </a:xfrm>
        </p:spPr>
        <p:txBody>
          <a:bodyPr anchor="ctr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9643"/>
            <a:ext cx="9144000" cy="1285104"/>
          </a:xfrm>
        </p:spPr>
        <p:txBody>
          <a:bodyPr anchor="ctr"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1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"/>
            <a:ext cx="12192000" cy="24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389077"/>
            <a:ext cx="12192000" cy="46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56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38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7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8207"/>
            <a:ext cx="1680519" cy="30926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4569FA4-0D1E-694A-A824-E731325288BA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415" y="6545559"/>
            <a:ext cx="1160588" cy="310853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6D4B9BC-CF66-C04D-9B17-52A174BA7C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"/>
            <a:ext cx="12192000" cy="24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389077"/>
            <a:ext cx="12192000" cy="468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7402"/>
            <a:ext cx="10515600" cy="11842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20639" y="6520812"/>
            <a:ext cx="1950721" cy="337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6002"/>
            <a:ext cx="10515600" cy="1184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3255"/>
            <a:ext cx="10515600" cy="4761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2"/>
            <a:ext cx="12192000" cy="18573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31" y="6545931"/>
            <a:ext cx="1632335" cy="31243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071359" y="6520329"/>
            <a:ext cx="3883500" cy="33767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0954862" y="6520329"/>
            <a:ext cx="1237138" cy="337671"/>
          </a:xfrm>
          <a:prstGeom prst="rect">
            <a:avLst/>
          </a:prstGeom>
          <a:solidFill>
            <a:srgbClr val="D90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37135" y="6520704"/>
            <a:ext cx="3883502" cy="33767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" y="6520329"/>
            <a:ext cx="1237138" cy="337671"/>
          </a:xfrm>
          <a:prstGeom prst="rect">
            <a:avLst/>
          </a:prstGeom>
          <a:solidFill>
            <a:srgbClr val="D90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40880"/>
            <a:ext cx="838200" cy="30926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4569FA4-0D1E-694A-A824-E731325288BA}" type="datetime1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7" y="6532441"/>
            <a:ext cx="838203" cy="310853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6D4B9BC-CF66-C04D-9B17-52A174BA7C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396329" y="6535517"/>
            <a:ext cx="3724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</a:rPr>
              <a:t>DIAL @ Department of Biomedical Engineering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145626" y="6520704"/>
            <a:ext cx="3888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2"/>
                </a:solidFill>
              </a:rPr>
              <a:t>Center of Biotechnology &amp; Interdisciplinary Studies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9486900" y="-61022"/>
            <a:ext cx="27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bg2"/>
                </a:solidFill>
              </a:rPr>
              <a:t>Rensselaer Polytechnic Institute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" y="-61022"/>
            <a:ext cx="278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1" dirty="0">
                <a:solidFill>
                  <a:srgbClr val="E8E6E6"/>
                </a:solidFill>
              </a:rPr>
              <a:t>Deep Imaging Analytics Lab (DIAL)</a:t>
            </a:r>
          </a:p>
        </p:txBody>
      </p:sp>
    </p:spTree>
    <p:extLst>
      <p:ext uri="{BB962C8B-B14F-4D97-AF65-F5344CB8AC3E}">
        <p14:creationId xmlns:p14="http://schemas.microsoft.com/office/powerpoint/2010/main" val="3147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8" r:id="rId10"/>
    <p:sldLayoutId id="2147483656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DE35-9B9E-D54F-9926-045E433AD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878592"/>
            <a:ext cx="10134600" cy="2003896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2211-BD54-BC49-9BF2-85D2A529D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Hengtao Guo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12/05/2018</a:t>
            </a:r>
          </a:p>
        </p:txBody>
      </p:sp>
    </p:spTree>
    <p:extLst>
      <p:ext uri="{BB962C8B-B14F-4D97-AF65-F5344CB8AC3E}">
        <p14:creationId xmlns:p14="http://schemas.microsoft.com/office/powerpoint/2010/main" val="61851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65F7-FD02-4956-B58F-0CBD5C7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9F6EB-7EC2-422C-A83A-EEC6D6A9A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62FE92-03B7-42BF-A526-0C239E71EC5D}"/>
              </a:ext>
            </a:extLst>
          </p:cNvPr>
          <p:cNvSpPr txBox="1">
            <a:spLocks/>
          </p:cNvSpPr>
          <p:nvPr/>
        </p:nvSpPr>
        <p:spPr>
          <a:xfrm>
            <a:off x="628651" y="1569357"/>
            <a:ext cx="10515600" cy="1999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degree template matching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out the cell from former frame, rotate it [-20, 20] degrees to make 41 copies of the same cell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these 41 cells to the same cell in the next frame, computing SSIM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optimal degree that has the highest SSIM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2AF0091-9418-4385-BF82-078B279E7F55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Formulation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2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65F7-FD02-4956-B58F-0CBD5C7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045580"/>
            <a:ext cx="838200" cy="309265"/>
          </a:xfrm>
        </p:spPr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9F6EB-7EC2-422C-A83A-EEC6D6A9A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3797" y="6037141"/>
            <a:ext cx="838203" cy="310853"/>
          </a:xfrm>
        </p:spPr>
        <p:txBody>
          <a:bodyPr/>
          <a:lstStyle/>
          <a:p>
            <a:fld id="{36D4B9BC-CF66-C04D-9B17-52A174BA7C3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853943-FA91-4778-AD25-30A31E33A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66" y="693936"/>
            <a:ext cx="4496985" cy="47092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11DCA9-2D82-437A-AAB0-75674B3D2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4" y="2623987"/>
            <a:ext cx="908352" cy="849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308E13-A613-4CF9-BD10-024C674E1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921" y="2747540"/>
            <a:ext cx="715631" cy="750539"/>
          </a:xfrm>
          <a:prstGeom prst="rect">
            <a:avLst/>
          </a:prstGeom>
        </p:spPr>
      </p:pic>
      <p:sp>
        <p:nvSpPr>
          <p:cNvPr id="10" name="右大括号 9">
            <a:extLst>
              <a:ext uri="{FF2B5EF4-FFF2-40B4-BE49-F238E27FC236}">
                <a16:creationId xmlns:a16="http://schemas.microsoft.com/office/drawing/2014/main" id="{85C2779F-DAAB-4F1E-9864-E769D84E2979}"/>
              </a:ext>
            </a:extLst>
          </p:cNvPr>
          <p:cNvSpPr/>
          <p:nvPr/>
        </p:nvSpPr>
        <p:spPr>
          <a:xfrm>
            <a:off x="8868792" y="554717"/>
            <a:ext cx="541908" cy="4942410"/>
          </a:xfrm>
          <a:prstGeom prst="rightBrace">
            <a:avLst>
              <a:gd name="adj1" fmla="val 55603"/>
              <a:gd name="adj2" fmla="val 51708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A6D7AC-5BD7-4012-9B11-7E50196E4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313" y="5627369"/>
            <a:ext cx="4053090" cy="7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8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D4FB7E-3D84-4B4C-816A-857A76B8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" y="1949033"/>
            <a:ext cx="4061812" cy="31244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DCF961-1B5F-4863-B766-F508CBA8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906" y="310592"/>
            <a:ext cx="4038950" cy="3147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5FB09A-210C-4C3F-B567-2C67F9E7C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906" y="3457925"/>
            <a:ext cx="4038950" cy="31010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13D1DCD-C0C4-476D-9802-A950ADCDD7C6}"/>
              </a:ext>
            </a:extLst>
          </p:cNvPr>
          <p:cNvSpPr txBox="1"/>
          <p:nvPr/>
        </p:nvSpPr>
        <p:spPr>
          <a:xfrm>
            <a:off x="1600200" y="520305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432FF"/>
                </a:solidFill>
              </a:rPr>
              <a:t>ClockWise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6866D3-AA91-45C6-91C8-3063BBA87303}"/>
              </a:ext>
            </a:extLst>
          </p:cNvPr>
          <p:cNvSpPr txBox="1"/>
          <p:nvPr/>
        </p:nvSpPr>
        <p:spPr>
          <a:xfrm>
            <a:off x="5324475" y="5203055"/>
            <a:ext cx="190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CounterClockWise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BDEB2E-E302-4506-828A-57482596ABF6}"/>
              </a:ext>
            </a:extLst>
          </p:cNvPr>
          <p:cNvSpPr txBox="1"/>
          <p:nvPr/>
        </p:nvSpPr>
        <p:spPr>
          <a:xfrm>
            <a:off x="9696450" y="719185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NoRotation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726953-3B29-4C50-9CA5-49E8DEE64167}"/>
              </a:ext>
            </a:extLst>
          </p:cNvPr>
          <p:cNvSpPr txBox="1"/>
          <p:nvPr/>
        </p:nvSpPr>
        <p:spPr>
          <a:xfrm>
            <a:off x="9823183" y="3795760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Complex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8ABFCD-6BAE-4C84-844B-88B29850D6A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9165" y="1737064"/>
            <a:ext cx="4588963" cy="34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1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65F7-FD02-4956-B58F-0CBD5C7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9F6EB-7EC2-422C-A83A-EEC6D6A9A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62FE92-03B7-42BF-A526-0C239E71EC5D}"/>
              </a:ext>
            </a:extLst>
          </p:cNvPr>
          <p:cNvSpPr txBox="1">
            <a:spLocks/>
          </p:cNvSpPr>
          <p:nvPr/>
        </p:nvSpPr>
        <p:spPr>
          <a:xfrm>
            <a:off x="628651" y="1569357"/>
            <a:ext cx="10515600" cy="44028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labeled video have 25 frames, so we use 24 dimensional vector (inter frame degree motion) as feature vectors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video, we can generate a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number_of_cells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24 feature vector txt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have 4 videos, altogether 90 cells, thus our training data is 90*24 vectors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training data to train a SVM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2AF0091-9418-4385-BF82-078B279E7F55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Formulation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6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65F7-FD02-4956-B58F-0CBD5C7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9F6EB-7EC2-422C-A83A-EEC6D6A9A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2AF0091-9418-4385-BF82-078B279E7F55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SVMs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174980-A860-47FA-9236-567C875F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459" y="336097"/>
            <a:ext cx="3734890" cy="5991225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E8523A4-2AF5-47A3-A1A2-CE08F972FEEC}"/>
              </a:ext>
            </a:extLst>
          </p:cNvPr>
          <p:cNvSpPr txBox="1">
            <a:spLocks/>
          </p:cNvSpPr>
          <p:nvPr/>
        </p:nvSpPr>
        <p:spPr>
          <a:xfrm>
            <a:off x="628651" y="1569357"/>
            <a:ext cx="10515600" cy="1999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split 90 by 72 for training, 18 for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cross validation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SVM model with highest testing acc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578178-D79A-47C8-8603-6442027D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857" y="3995941"/>
            <a:ext cx="1974468" cy="122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2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65F7-FD02-4956-B58F-0CBD5C7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9F6EB-7EC2-422C-A83A-EEC6D6A9A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2AF0091-9418-4385-BF82-078B279E7F55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demo development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E8523A4-2AF5-47A3-A1A2-CE08F972FEEC}"/>
              </a:ext>
            </a:extLst>
          </p:cNvPr>
          <p:cNvSpPr txBox="1">
            <a:spLocks/>
          </p:cNvSpPr>
          <p:nvPr/>
        </p:nvSpPr>
        <p:spPr>
          <a:xfrm>
            <a:off x="628651" y="1569356"/>
            <a:ext cx="10515600" cy="4757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video wherever you want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your video equally and extract 25 frames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cascade.xml to detect cells location, saved in cells_loc.txt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w, h) stands for coordinates of the center, and width/height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all cells’ degree vectors frame by frame, this would take some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the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my_svm.pickle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each degree vector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results on video using color code: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NR/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Cplx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2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65F7-FD02-4956-B58F-0CBD5C7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9F6EB-7EC2-422C-A83A-EEC6D6A9A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2AF0091-9418-4385-BF82-078B279E7F55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try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E8523A4-2AF5-47A3-A1A2-CE08F972FEEC}"/>
              </a:ext>
            </a:extLst>
          </p:cNvPr>
          <p:cNvSpPr txBox="1">
            <a:spLocks/>
          </p:cNvSpPr>
          <p:nvPr/>
        </p:nvSpPr>
        <p:spPr>
          <a:xfrm>
            <a:off x="628651" y="1569356"/>
            <a:ext cx="10515600" cy="4757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to reduce dimensionality on 24-vector to 3D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24 add to feature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of 24 add to feature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value</a:t>
            </a:r>
          </a:p>
        </p:txBody>
      </p:sp>
    </p:spTree>
    <p:extLst>
      <p:ext uri="{BB962C8B-B14F-4D97-AF65-F5344CB8AC3E}">
        <p14:creationId xmlns:p14="http://schemas.microsoft.com/office/powerpoint/2010/main" val="326565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65F7-FD02-4956-B58F-0CBD5C7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9F6EB-7EC2-422C-A83A-EEC6D6A9A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2AF0091-9418-4385-BF82-078B279E7F55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needs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E8523A4-2AF5-47A3-A1A2-CE08F972FEEC}"/>
              </a:ext>
            </a:extLst>
          </p:cNvPr>
          <p:cNvSpPr txBox="1">
            <a:spLocks/>
          </p:cNvSpPr>
          <p:nvPr/>
        </p:nvSpPr>
        <p:spPr>
          <a:xfrm>
            <a:off x="628651" y="1569356"/>
            <a:ext cx="10515600" cy="4757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training data are required, we only need location and status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frame cells redetection, as some cells are moving, causing the center to vary a little bit</a:t>
            </a:r>
          </a:p>
        </p:txBody>
      </p:sp>
    </p:spTree>
    <p:extLst>
      <p:ext uri="{BB962C8B-B14F-4D97-AF65-F5344CB8AC3E}">
        <p14:creationId xmlns:p14="http://schemas.microsoft.com/office/powerpoint/2010/main" val="355852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65F7-FD02-4956-B58F-0CBD5C70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9FA4-0D1E-694A-A824-E731325288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9F6EB-7EC2-422C-A83A-EEC6D6A9A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4B9BC-CF66-C04D-9B17-52A174BA7C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62FE92-03B7-42BF-A526-0C239E71EC5D}"/>
              </a:ext>
            </a:extLst>
          </p:cNvPr>
          <p:cNvSpPr txBox="1">
            <a:spLocks/>
          </p:cNvSpPr>
          <p:nvPr/>
        </p:nvSpPr>
        <p:spPr>
          <a:xfrm>
            <a:off x="628651" y="1569356"/>
            <a:ext cx="10515600" cy="43964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formulation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visualization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2AF0091-9418-4385-BF82-078B279E7F55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0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49CEA1-2DB5-460E-9706-51B4378D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47" y="321260"/>
            <a:ext cx="8287305" cy="62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1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230542A-1636-4B79-9314-19F919B9BACC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detection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72B16D6-997A-4930-B399-5AD3F125B2CB}"/>
              </a:ext>
            </a:extLst>
          </p:cNvPr>
          <p:cNvSpPr txBox="1">
            <a:spLocks/>
          </p:cNvSpPr>
          <p:nvPr/>
        </p:nvSpPr>
        <p:spPr>
          <a:xfrm>
            <a:off x="628651" y="1569357"/>
            <a:ext cx="10515600" cy="19994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+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B30363-5828-4C97-8BB5-B84DEEAA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0" y="2171590"/>
            <a:ext cx="4839119" cy="12574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420DD6-BB54-47E5-BCD6-3910E423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73" y="3568823"/>
            <a:ext cx="7544454" cy="11735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AA9053-FC7B-4724-A456-B3843F556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437" y="5043871"/>
            <a:ext cx="3071126" cy="11735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B0FBA4-B6A8-455C-BBA6-107D9EF68A57}"/>
              </a:ext>
            </a:extLst>
          </p:cNvPr>
          <p:cNvSpPr txBox="1"/>
          <p:nvPr/>
        </p:nvSpPr>
        <p:spPr>
          <a:xfrm>
            <a:off x="1077919" y="257291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Boundaries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9D540B-F8C8-43E6-B6AD-CB13C2621FC5}"/>
              </a:ext>
            </a:extLst>
          </p:cNvPr>
          <p:cNvSpPr txBox="1"/>
          <p:nvPr/>
        </p:nvSpPr>
        <p:spPr>
          <a:xfrm>
            <a:off x="1075742" y="401073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858E74-FF4C-4C46-AE81-9BC10BCDDDCA}"/>
              </a:ext>
            </a:extLst>
          </p:cNvPr>
          <p:cNvSpPr txBox="1"/>
          <p:nvPr/>
        </p:nvSpPr>
        <p:spPr>
          <a:xfrm>
            <a:off x="1088743" y="535273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19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230542A-1636-4B79-9314-19F919B9BACC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detection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F4E72C-641E-4244-A1F6-2982CF4E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1" y="3057500"/>
            <a:ext cx="1982222" cy="18086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DF1021-141B-421E-A1F1-AE2467464D54}"/>
              </a:ext>
            </a:extLst>
          </p:cNvPr>
          <p:cNvSpPr txBox="1"/>
          <p:nvPr/>
        </p:nvSpPr>
        <p:spPr>
          <a:xfrm>
            <a:off x="-49580" y="3672396"/>
            <a:ext cx="4287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807014-BFC4-4455-9EFC-0FA1F8D16FB7}"/>
              </a:ext>
            </a:extLst>
          </p:cNvPr>
          <p:cNvSpPr txBox="1"/>
          <p:nvPr/>
        </p:nvSpPr>
        <p:spPr>
          <a:xfrm>
            <a:off x="2949897" y="4599729"/>
            <a:ext cx="3956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</a:t>
            </a:r>
            <a:r>
              <a:rPr lang="en-US" altLang="zh-CN" sz="1200" baseline="-25000" dirty="0"/>
              <a:t>2</a:t>
            </a:r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6F729E-42BF-46D2-8E3A-CE60C233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71" y="1870110"/>
            <a:ext cx="5250635" cy="36045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0B8F92-F50A-4A59-9B80-95589BD56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36" y="1437502"/>
            <a:ext cx="4320914" cy="4839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B6F08C-CC13-475C-B26A-594BA4C1525A}"/>
                  </a:ext>
                </a:extLst>
              </p:cNvPr>
              <p:cNvSpPr txBox="1"/>
              <p:nvPr/>
            </p:nvSpPr>
            <p:spPr>
              <a:xfrm>
                <a:off x="3909124" y="2036429"/>
                <a:ext cx="10372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= 0.42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B6F08C-CC13-475C-B26A-594BA4C15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24" y="2036429"/>
                <a:ext cx="1037207" cy="553998"/>
              </a:xfrm>
              <a:prstGeom prst="rect">
                <a:avLst/>
              </a:prstGeom>
              <a:blipFill>
                <a:blip r:embed="rId5"/>
                <a:stretch>
                  <a:fillRect l="-1176" r="-8235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A42F3C-6E74-413B-A946-D61C3395E133}"/>
                  </a:ext>
                </a:extLst>
              </p:cNvPr>
              <p:cNvSpPr txBox="1"/>
              <p:nvPr/>
            </p:nvSpPr>
            <p:spPr>
              <a:xfrm>
                <a:off x="3909124" y="3616824"/>
                <a:ext cx="10779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=0.21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= 0.65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A42F3C-6E74-413B-A946-D61C3395E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24" y="3616824"/>
                <a:ext cx="1077987" cy="553998"/>
              </a:xfrm>
              <a:prstGeom prst="rect">
                <a:avLst/>
              </a:prstGeom>
              <a:blipFill>
                <a:blip r:embed="rId6"/>
                <a:stretch>
                  <a:fillRect l="-1130" r="-1695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81E6F03-8E8B-4299-AFB8-0435F9D32FF7}"/>
                  </a:ext>
                </a:extLst>
              </p:cNvPr>
              <p:cNvSpPr txBox="1"/>
              <p:nvPr/>
            </p:nvSpPr>
            <p:spPr>
              <a:xfrm>
                <a:off x="3993839" y="5285037"/>
                <a:ext cx="10479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=0.14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= 0.92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81E6F03-8E8B-4299-AFB8-0435F9D3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839" y="5285037"/>
                <a:ext cx="1047916" cy="553998"/>
              </a:xfrm>
              <a:prstGeom prst="rect">
                <a:avLst/>
              </a:prstGeom>
              <a:blipFill>
                <a:blip r:embed="rId7"/>
                <a:stretch>
                  <a:fillRect l="-1163" r="-755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ECCF5DB5-6235-4502-AF8F-0F3DAD25B3EC}"/>
              </a:ext>
            </a:extLst>
          </p:cNvPr>
          <p:cNvSpPr txBox="1"/>
          <p:nvPr/>
        </p:nvSpPr>
        <p:spPr>
          <a:xfrm>
            <a:off x="5398720" y="1068170"/>
            <a:ext cx="4287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A53B38-7E0A-4689-854A-1CE30AB1AD71}"/>
              </a:ext>
            </a:extLst>
          </p:cNvPr>
          <p:cNvSpPr txBox="1"/>
          <p:nvPr/>
        </p:nvSpPr>
        <p:spPr>
          <a:xfrm>
            <a:off x="5881642" y="4738228"/>
            <a:ext cx="4287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230542A-1636-4B79-9314-19F919B9BACC}"/>
              </a:ext>
            </a:extLst>
          </p:cNvPr>
          <p:cNvSpPr txBox="1">
            <a:spLocks/>
          </p:cNvSpPr>
          <p:nvPr/>
        </p:nvSpPr>
        <p:spPr>
          <a:xfrm>
            <a:off x="628651" y="530678"/>
            <a:ext cx="9356270" cy="1038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detection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F4E72C-641E-4244-A1F6-2982CF4E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4" y="3048451"/>
            <a:ext cx="1982222" cy="18086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91708-CC7E-4ABB-8178-D6432150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16" y="1516490"/>
            <a:ext cx="4416761" cy="16360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A796B7-CBBB-43E2-825A-2EC1B1952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839" y="3134766"/>
            <a:ext cx="4203982" cy="16360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A2EECB-5507-4F26-882C-04FF129EF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839" y="4837985"/>
            <a:ext cx="2179450" cy="14589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4ED08E-9F27-45C7-9706-6B1D8CAD3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747" y="2516744"/>
            <a:ext cx="4808967" cy="28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D90052-2AD6-414E-80BB-12A19716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20" y="1631349"/>
            <a:ext cx="4023709" cy="4198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28369B-1EF0-4636-8588-E715E2E59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92" y="1646590"/>
            <a:ext cx="3901778" cy="41837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301D29-9143-445B-96F2-AAB85BFF6698}"/>
              </a:ext>
            </a:extLst>
          </p:cNvPr>
          <p:cNvSpPr txBox="1"/>
          <p:nvPr/>
        </p:nvSpPr>
        <p:spPr>
          <a:xfrm>
            <a:off x="2340030" y="858328"/>
            <a:ext cx="14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 Positives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008F9D-3205-4E72-AF5D-83782180551F}"/>
              </a:ext>
            </a:extLst>
          </p:cNvPr>
          <p:cNvSpPr txBox="1"/>
          <p:nvPr/>
        </p:nvSpPr>
        <p:spPr>
          <a:xfrm>
            <a:off x="8256225" y="858328"/>
            <a:ext cx="150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400 Negatives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54A343-4570-4907-B0CE-A92BA6072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486" y="3235497"/>
            <a:ext cx="1246017" cy="8748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E68946-A68C-4605-8614-A9F5E7FB878F}"/>
              </a:ext>
            </a:extLst>
          </p:cNvPr>
          <p:cNvSpPr txBox="1"/>
          <p:nvPr/>
        </p:nvSpPr>
        <p:spPr>
          <a:xfrm>
            <a:off x="5491567" y="2713913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94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49CEA1-2DB5-460E-9706-51B4378D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47" y="321260"/>
            <a:ext cx="8287305" cy="62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2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17AC3E-61BB-4C65-8643-90F0B3B8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4" y="300730"/>
            <a:ext cx="8342051" cy="62565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4B4CF5-D544-437C-B4B5-8E8F938C45A8}"/>
              </a:ext>
            </a:extLst>
          </p:cNvPr>
          <p:cNvSpPr txBox="1"/>
          <p:nvPr/>
        </p:nvSpPr>
        <p:spPr>
          <a:xfrm>
            <a:off x="367117" y="2468406"/>
            <a:ext cx="146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(x, y, w, h)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7785182"/>
      </p:ext>
    </p:extLst>
  </p:cSld>
  <p:clrMapOvr>
    <a:masterClrMapping/>
  </p:clrMapOvr>
</p:sld>
</file>

<file path=ppt/theme/theme1.xml><?xml version="1.0" encoding="utf-8"?>
<a:theme xmlns:a="http://schemas.openxmlformats.org/drawingml/2006/main" name="Yan Grou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3EE2BF6-B71F-2F48-BE2B-46BB00297F6D}" vid="{01FDA363-9E0F-5847-8128-7CA571B39A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092418-Progress Report</Template>
  <TotalTime>5208</TotalTime>
  <Words>717</Words>
  <Application>Microsoft Office PowerPoint</Application>
  <PresentationFormat>宽屏</PresentationFormat>
  <Paragraphs>100</Paragraphs>
  <Slides>17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Yan Group Slides</vt:lpstr>
      <vt:lpstr>Progress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郭 恒韬</dc:creator>
  <cp:lastModifiedBy>恒韬 郭</cp:lastModifiedBy>
  <cp:revision>153</cp:revision>
  <dcterms:created xsi:type="dcterms:W3CDTF">2018-09-24T01:45:55Z</dcterms:created>
  <dcterms:modified xsi:type="dcterms:W3CDTF">2018-12-05T18:45:37Z</dcterms:modified>
</cp:coreProperties>
</file>